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6"/>
  </p:notesMasterIdLst>
  <p:sldIdLst>
    <p:sldId id="308" r:id="rId2"/>
    <p:sldId id="309" r:id="rId3"/>
    <p:sldId id="310" r:id="rId4"/>
    <p:sldId id="26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D75AA0-FBA5-40D5-B207-61915CB994E0}">
  <a:tblStyle styleId="{9AD75AA0-FBA5-40D5-B207-61915CB99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85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26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1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1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540533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IPv4 &amp; ARP MANAGEMENT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781276" y="1145508"/>
            <a:ext cx="5133736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Is</a:t>
            </a:r>
            <a:r>
              <a:rPr lang="it-IT" sz="1400" b="1" dirty="0"/>
              <a:t> Source-</a:t>
            </a:r>
            <a:r>
              <a:rPr lang="en-GB" sz="1400" b="1" dirty="0"/>
              <a:t>Destination</a:t>
            </a:r>
            <a:r>
              <a:rPr lang="it-IT" sz="1400" b="1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the </a:t>
            </a:r>
            <a:r>
              <a:rPr lang="it-IT" sz="1400" dirty="0" err="1"/>
              <a:t>intent</a:t>
            </a:r>
            <a:r>
              <a:rPr lang="it-IT" sz="1400" dirty="0"/>
              <a:t> database?</a:t>
            </a:r>
            <a:endParaRPr sz="1400" dirty="0"/>
          </a:p>
        </p:txBody>
      </p:sp>
      <p:grpSp>
        <p:nvGrpSpPr>
          <p:cNvPr id="7" name="Google Shape;10697;p79">
            <a:extLst>
              <a:ext uri="{FF2B5EF4-FFF2-40B4-BE49-F238E27FC236}">
                <a16:creationId xmlns:a16="http://schemas.microsoft.com/office/drawing/2014/main" id="{8EA990CA-0057-4ECE-B546-B9960D69B5A0}"/>
              </a:ext>
            </a:extLst>
          </p:cNvPr>
          <p:cNvGrpSpPr/>
          <p:nvPr/>
        </p:nvGrpSpPr>
        <p:grpSpPr>
          <a:xfrm>
            <a:off x="7159416" y="2536694"/>
            <a:ext cx="720000" cy="720000"/>
            <a:chOff x="4129482" y="3681059"/>
            <a:chExt cx="355402" cy="354291"/>
          </a:xfrm>
          <a:solidFill>
            <a:srgbClr val="FF0000"/>
          </a:solidFill>
        </p:grpSpPr>
        <p:sp>
          <p:nvSpPr>
            <p:cNvPr id="10" name="Google Shape;10698;p79">
              <a:extLst>
                <a:ext uri="{FF2B5EF4-FFF2-40B4-BE49-F238E27FC236}">
                  <a16:creationId xmlns:a16="http://schemas.microsoft.com/office/drawing/2014/main" id="{F59D3244-CAB5-4668-9E95-97828C8F40E2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11" name="Google Shape;10699;p79">
              <a:extLst>
                <a:ext uri="{FF2B5EF4-FFF2-40B4-BE49-F238E27FC236}">
                  <a16:creationId xmlns:a16="http://schemas.microsoft.com/office/drawing/2014/main" id="{C282B119-47B0-4EEB-B20B-0F0FC4DFA567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12" name="Google Shape;10700;p79">
              <a:extLst>
                <a:ext uri="{FF2B5EF4-FFF2-40B4-BE49-F238E27FC236}">
                  <a16:creationId xmlns:a16="http://schemas.microsoft.com/office/drawing/2014/main" id="{7B01CE32-80C2-421C-BBBB-4AC1A994A892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13" name="Google Shape;10701;p79">
              <a:extLst>
                <a:ext uri="{FF2B5EF4-FFF2-40B4-BE49-F238E27FC236}">
                  <a16:creationId xmlns:a16="http://schemas.microsoft.com/office/drawing/2014/main" id="{6C6CED1C-0818-4BEF-AFE2-0CE6636D7949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oogle Shape;10473;p79">
            <a:extLst>
              <a:ext uri="{FF2B5EF4-FFF2-40B4-BE49-F238E27FC236}">
                <a16:creationId xmlns:a16="http://schemas.microsoft.com/office/drawing/2014/main" id="{EF98C15B-9A7A-4B5F-B84F-39E7AD6765E7}"/>
              </a:ext>
            </a:extLst>
          </p:cNvPr>
          <p:cNvGrpSpPr/>
          <p:nvPr/>
        </p:nvGrpSpPr>
        <p:grpSpPr>
          <a:xfrm>
            <a:off x="7159416" y="3753062"/>
            <a:ext cx="720000" cy="720000"/>
            <a:chOff x="5823294" y="2309751"/>
            <a:chExt cx="315327" cy="314978"/>
          </a:xfrm>
          <a:solidFill>
            <a:srgbClr val="FF0000"/>
          </a:solidFill>
        </p:grpSpPr>
        <p:sp>
          <p:nvSpPr>
            <p:cNvPr id="15" name="Google Shape;10474;p79">
              <a:extLst>
                <a:ext uri="{FF2B5EF4-FFF2-40B4-BE49-F238E27FC236}">
                  <a16:creationId xmlns:a16="http://schemas.microsoft.com/office/drawing/2014/main" id="{1B49A751-CBF3-441D-87C1-5696FA0F020E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0475;p79">
              <a:extLst>
                <a:ext uri="{FF2B5EF4-FFF2-40B4-BE49-F238E27FC236}">
                  <a16:creationId xmlns:a16="http://schemas.microsoft.com/office/drawing/2014/main" id="{963A817F-0077-482D-AB4A-28456902C0DA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476;p79">
              <a:extLst>
                <a:ext uri="{FF2B5EF4-FFF2-40B4-BE49-F238E27FC236}">
                  <a16:creationId xmlns:a16="http://schemas.microsoft.com/office/drawing/2014/main" id="{E7F20EE6-97C8-44F8-BAB0-027167B98264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477;p79">
              <a:extLst>
                <a:ext uri="{FF2B5EF4-FFF2-40B4-BE49-F238E27FC236}">
                  <a16:creationId xmlns:a16="http://schemas.microsoft.com/office/drawing/2014/main" id="{D2244287-3035-43A2-BEAE-76DEE836F2E8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478;p79">
              <a:extLst>
                <a:ext uri="{FF2B5EF4-FFF2-40B4-BE49-F238E27FC236}">
                  <a16:creationId xmlns:a16="http://schemas.microsoft.com/office/drawing/2014/main" id="{6880EF55-778C-4AA9-9CBB-D629D43054D5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479;p79">
              <a:extLst>
                <a:ext uri="{FF2B5EF4-FFF2-40B4-BE49-F238E27FC236}">
                  <a16:creationId xmlns:a16="http://schemas.microsoft.com/office/drawing/2014/main" id="{4A866E25-FE85-4955-9B72-69D903028247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480;p79">
              <a:extLst>
                <a:ext uri="{FF2B5EF4-FFF2-40B4-BE49-F238E27FC236}">
                  <a16:creationId xmlns:a16="http://schemas.microsoft.com/office/drawing/2014/main" id="{A54AE0D2-6BD6-426B-8B7E-8ACCC9F3D0B3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481;p79">
              <a:extLst>
                <a:ext uri="{FF2B5EF4-FFF2-40B4-BE49-F238E27FC236}">
                  <a16:creationId xmlns:a16="http://schemas.microsoft.com/office/drawing/2014/main" id="{04C7BBC7-5FB6-4F5B-BFF8-1A15EFEE5C21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0482;p79">
              <a:extLst>
                <a:ext uri="{FF2B5EF4-FFF2-40B4-BE49-F238E27FC236}">
                  <a16:creationId xmlns:a16="http://schemas.microsoft.com/office/drawing/2014/main" id="{0388E814-ACE6-4A3C-8B9C-0E53F3BF3339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0483;p79">
              <a:extLst>
                <a:ext uri="{FF2B5EF4-FFF2-40B4-BE49-F238E27FC236}">
                  <a16:creationId xmlns:a16="http://schemas.microsoft.com/office/drawing/2014/main" id="{0C7776B4-3539-48C5-8B8E-75BFB394313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484;p79">
              <a:extLst>
                <a:ext uri="{FF2B5EF4-FFF2-40B4-BE49-F238E27FC236}">
                  <a16:creationId xmlns:a16="http://schemas.microsoft.com/office/drawing/2014/main" id="{903C9006-FD4D-40B6-95A8-F022D9CB9C29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485;p79">
              <a:extLst>
                <a:ext uri="{FF2B5EF4-FFF2-40B4-BE49-F238E27FC236}">
                  <a16:creationId xmlns:a16="http://schemas.microsoft.com/office/drawing/2014/main" id="{BE29232A-219E-416D-922A-8250AECF0177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486;p79">
              <a:extLst>
                <a:ext uri="{FF2B5EF4-FFF2-40B4-BE49-F238E27FC236}">
                  <a16:creationId xmlns:a16="http://schemas.microsoft.com/office/drawing/2014/main" id="{1BF02429-4B76-4475-9D01-4BB5BC2DC6B7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487;p79">
              <a:extLst>
                <a:ext uri="{FF2B5EF4-FFF2-40B4-BE49-F238E27FC236}">
                  <a16:creationId xmlns:a16="http://schemas.microsoft.com/office/drawing/2014/main" id="{78B914AF-6D3E-4722-8D56-9839355F722C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488;p79">
              <a:extLst>
                <a:ext uri="{FF2B5EF4-FFF2-40B4-BE49-F238E27FC236}">
                  <a16:creationId xmlns:a16="http://schemas.microsoft.com/office/drawing/2014/main" id="{F1233493-F97B-4087-BC27-8E98FD780B78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489;p79">
              <a:extLst>
                <a:ext uri="{FF2B5EF4-FFF2-40B4-BE49-F238E27FC236}">
                  <a16:creationId xmlns:a16="http://schemas.microsoft.com/office/drawing/2014/main" id="{5B307DA9-E8C8-4CBA-9D26-8DA1DC6A9EE7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490;p79">
              <a:extLst>
                <a:ext uri="{FF2B5EF4-FFF2-40B4-BE49-F238E27FC236}">
                  <a16:creationId xmlns:a16="http://schemas.microsoft.com/office/drawing/2014/main" id="{08ECFA53-8CF6-47F0-AE64-CD82CA7BFA28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" name="Google Shape;223;p45">
            <a:extLst>
              <a:ext uri="{FF2B5EF4-FFF2-40B4-BE49-F238E27FC236}">
                <a16:creationId xmlns:a16="http://schemas.microsoft.com/office/drawing/2014/main" id="{F3C1756F-A7EE-4034-A88F-85A2D695FE4B}"/>
              </a:ext>
            </a:extLst>
          </p:cNvPr>
          <p:cNvSpPr txBox="1">
            <a:spLocks/>
          </p:cNvSpPr>
          <p:nvPr/>
        </p:nvSpPr>
        <p:spPr>
          <a:xfrm>
            <a:off x="1677737" y="266384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>
                <a:solidFill>
                  <a:srgbClr val="92D050"/>
                </a:solidFill>
              </a:rPr>
              <a:t>ALLOW</a:t>
            </a:r>
          </a:p>
        </p:txBody>
      </p:sp>
      <p:sp>
        <p:nvSpPr>
          <p:cNvPr id="33" name="Google Shape;224;p45">
            <a:extLst>
              <a:ext uri="{FF2B5EF4-FFF2-40B4-BE49-F238E27FC236}">
                <a16:creationId xmlns:a16="http://schemas.microsoft.com/office/drawing/2014/main" id="{5D809664-07DE-486A-B31C-EF8C23B7C06F}"/>
              </a:ext>
            </a:extLst>
          </p:cNvPr>
          <p:cNvSpPr txBox="1">
            <a:spLocks/>
          </p:cNvSpPr>
          <p:nvPr/>
        </p:nvSpPr>
        <p:spPr>
          <a:xfrm>
            <a:off x="1648610" y="3331447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dirty="0"/>
              <a:t>the packet to be forwarded and the route to be established by the superclass</a:t>
            </a:r>
            <a:endParaRPr lang="en-US" dirty="0"/>
          </a:p>
        </p:txBody>
      </p:sp>
      <p:cxnSp>
        <p:nvCxnSpPr>
          <p:cNvPr id="36" name="Google Shape;227;p45">
            <a:extLst>
              <a:ext uri="{FF2B5EF4-FFF2-40B4-BE49-F238E27FC236}">
                <a16:creationId xmlns:a16="http://schemas.microsoft.com/office/drawing/2014/main" id="{D42EEEC7-65A9-4C4A-A3A7-A421C3171ECA}"/>
              </a:ext>
            </a:extLst>
          </p:cNvPr>
          <p:cNvCxnSpPr/>
          <p:nvPr/>
        </p:nvCxnSpPr>
        <p:spPr>
          <a:xfrm>
            <a:off x="2736887" y="328476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8" name="Google Shape;223;p45">
            <a:extLst>
              <a:ext uri="{FF2B5EF4-FFF2-40B4-BE49-F238E27FC236}">
                <a16:creationId xmlns:a16="http://schemas.microsoft.com/office/drawing/2014/main" id="{AD969063-295F-4200-BF11-8A25E2523F7A}"/>
              </a:ext>
            </a:extLst>
          </p:cNvPr>
          <p:cNvSpPr txBox="1">
            <a:spLocks/>
          </p:cNvSpPr>
          <p:nvPr/>
        </p:nvSpPr>
        <p:spPr>
          <a:xfrm>
            <a:off x="4472113" y="2643907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>
                <a:solidFill>
                  <a:srgbClr val="FF0000"/>
                </a:solidFill>
              </a:rPr>
              <a:t>DENY</a:t>
            </a:r>
          </a:p>
        </p:txBody>
      </p:sp>
      <p:sp>
        <p:nvSpPr>
          <p:cNvPr id="39" name="Google Shape;224;p45">
            <a:extLst>
              <a:ext uri="{FF2B5EF4-FFF2-40B4-BE49-F238E27FC236}">
                <a16:creationId xmlns:a16="http://schemas.microsoft.com/office/drawing/2014/main" id="{25534386-DA72-46CE-A437-BD70B8265878}"/>
              </a:ext>
            </a:extLst>
          </p:cNvPr>
          <p:cNvSpPr txBox="1">
            <a:spLocks/>
          </p:cNvSpPr>
          <p:nvPr/>
        </p:nvSpPr>
        <p:spPr>
          <a:xfrm>
            <a:off x="4436630" y="3311509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/>
              <a:t>the communication  installing a temporary discard packet rule.</a:t>
            </a:r>
          </a:p>
        </p:txBody>
      </p:sp>
      <p:cxnSp>
        <p:nvCxnSpPr>
          <p:cNvPr id="40" name="Google Shape;227;p45">
            <a:extLst>
              <a:ext uri="{FF2B5EF4-FFF2-40B4-BE49-F238E27FC236}">
                <a16:creationId xmlns:a16="http://schemas.microsoft.com/office/drawing/2014/main" id="{327F5F52-075B-4F4E-A8E3-F45A9385129D}"/>
              </a:ext>
            </a:extLst>
          </p:cNvPr>
          <p:cNvCxnSpPr/>
          <p:nvPr/>
        </p:nvCxnSpPr>
        <p:spPr>
          <a:xfrm>
            <a:off x="5531263" y="32679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58" name="Google Shape;2446;p73">
            <a:extLst>
              <a:ext uri="{FF2B5EF4-FFF2-40B4-BE49-F238E27FC236}">
                <a16:creationId xmlns:a16="http://schemas.microsoft.com/office/drawing/2014/main" id="{64CA5D70-82AE-420F-884E-EA4D57138C25}"/>
              </a:ext>
            </a:extLst>
          </p:cNvPr>
          <p:cNvGrpSpPr/>
          <p:nvPr/>
        </p:nvGrpSpPr>
        <p:grpSpPr>
          <a:xfrm>
            <a:off x="671839" y="2527184"/>
            <a:ext cx="720000" cy="720000"/>
            <a:chOff x="5037700" y="2430325"/>
            <a:chExt cx="75950" cy="65850"/>
          </a:xfrm>
          <a:solidFill>
            <a:srgbClr val="92D050"/>
          </a:solidFill>
        </p:grpSpPr>
        <p:sp>
          <p:nvSpPr>
            <p:cNvPr id="59" name="Google Shape;2447;p73">
              <a:extLst>
                <a:ext uri="{FF2B5EF4-FFF2-40B4-BE49-F238E27FC236}">
                  <a16:creationId xmlns:a16="http://schemas.microsoft.com/office/drawing/2014/main" id="{4AC79595-9D65-4CC7-90B0-BD73DFAB68D5}"/>
                </a:ext>
              </a:extLst>
            </p:cNvPr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8;p73">
              <a:extLst>
                <a:ext uri="{FF2B5EF4-FFF2-40B4-BE49-F238E27FC236}">
                  <a16:creationId xmlns:a16="http://schemas.microsoft.com/office/drawing/2014/main" id="{545763E3-D869-47C6-8573-BA7871429483}"/>
                </a:ext>
              </a:extLst>
            </p:cNvPr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403;p73">
            <a:extLst>
              <a:ext uri="{FF2B5EF4-FFF2-40B4-BE49-F238E27FC236}">
                <a16:creationId xmlns:a16="http://schemas.microsoft.com/office/drawing/2014/main" id="{FB9EDF55-B7EC-4D1B-883E-7CE30D26A54C}"/>
              </a:ext>
            </a:extLst>
          </p:cNvPr>
          <p:cNvGrpSpPr/>
          <p:nvPr/>
        </p:nvGrpSpPr>
        <p:grpSpPr>
          <a:xfrm rot="9381750">
            <a:off x="2216854" y="1901058"/>
            <a:ext cx="1824558" cy="360000"/>
            <a:chOff x="4662475" y="1976500"/>
            <a:chExt cx="68725" cy="36625"/>
          </a:xfrm>
        </p:grpSpPr>
        <p:sp>
          <p:nvSpPr>
            <p:cNvPr id="62" name="Google Shape;2404;p73">
              <a:extLst>
                <a:ext uri="{FF2B5EF4-FFF2-40B4-BE49-F238E27FC236}">
                  <a16:creationId xmlns:a16="http://schemas.microsoft.com/office/drawing/2014/main" id="{B07A0856-296D-4BDE-A1E8-2ABE3A5551DD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05;p73">
              <a:extLst>
                <a:ext uri="{FF2B5EF4-FFF2-40B4-BE49-F238E27FC236}">
                  <a16:creationId xmlns:a16="http://schemas.microsoft.com/office/drawing/2014/main" id="{06FA32AC-CD65-4776-A646-4944895C5DEF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06;p73">
              <a:extLst>
                <a:ext uri="{FF2B5EF4-FFF2-40B4-BE49-F238E27FC236}">
                  <a16:creationId xmlns:a16="http://schemas.microsoft.com/office/drawing/2014/main" id="{3EEC07A6-C20B-4805-8789-072CA224DD2A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403;p73">
            <a:extLst>
              <a:ext uri="{FF2B5EF4-FFF2-40B4-BE49-F238E27FC236}">
                <a16:creationId xmlns:a16="http://schemas.microsoft.com/office/drawing/2014/main" id="{F5DEBF43-3A22-4050-9613-9CEB682E5F40}"/>
              </a:ext>
            </a:extLst>
          </p:cNvPr>
          <p:cNvGrpSpPr/>
          <p:nvPr/>
        </p:nvGrpSpPr>
        <p:grpSpPr>
          <a:xfrm rot="1271949">
            <a:off x="4519361" y="1850206"/>
            <a:ext cx="1806794" cy="360000"/>
            <a:chOff x="4662475" y="1976500"/>
            <a:chExt cx="68725" cy="36625"/>
          </a:xfrm>
        </p:grpSpPr>
        <p:sp>
          <p:nvSpPr>
            <p:cNvPr id="66" name="Google Shape;2404;p73">
              <a:extLst>
                <a:ext uri="{FF2B5EF4-FFF2-40B4-BE49-F238E27FC236}">
                  <a16:creationId xmlns:a16="http://schemas.microsoft.com/office/drawing/2014/main" id="{8186CE25-FC0E-4E96-81F4-4383BD67ADE1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5;p73">
              <a:extLst>
                <a:ext uri="{FF2B5EF4-FFF2-40B4-BE49-F238E27FC236}">
                  <a16:creationId xmlns:a16="http://schemas.microsoft.com/office/drawing/2014/main" id="{AB60E693-1763-4C0D-B65E-9BA91A1D069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06;p73">
              <a:extLst>
                <a:ext uri="{FF2B5EF4-FFF2-40B4-BE49-F238E27FC236}">
                  <a16:creationId xmlns:a16="http://schemas.microsoft.com/office/drawing/2014/main" id="{CADD1A66-2D41-463D-8B46-76E8FBF14AE2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4095;p85">
            <a:extLst>
              <a:ext uri="{FF2B5EF4-FFF2-40B4-BE49-F238E27FC236}">
                <a16:creationId xmlns:a16="http://schemas.microsoft.com/office/drawing/2014/main" id="{20CDE166-5D9E-41BD-91FB-FA6BB4EAB363}"/>
              </a:ext>
            </a:extLst>
          </p:cNvPr>
          <p:cNvGrpSpPr/>
          <p:nvPr/>
        </p:nvGrpSpPr>
        <p:grpSpPr>
          <a:xfrm>
            <a:off x="4067837" y="1831100"/>
            <a:ext cx="540000" cy="540000"/>
            <a:chOff x="6099375" y="2456075"/>
            <a:chExt cx="540000" cy="540000"/>
          </a:xfrm>
        </p:grpSpPr>
        <p:sp>
          <p:nvSpPr>
            <p:cNvPr id="70" name="Google Shape;14096;p85">
              <a:extLst>
                <a:ext uri="{FF2B5EF4-FFF2-40B4-BE49-F238E27FC236}">
                  <a16:creationId xmlns:a16="http://schemas.microsoft.com/office/drawing/2014/main" id="{F04E1CB5-C6D9-4CF9-B105-007312FD9262}"/>
                </a:ext>
              </a:extLst>
            </p:cNvPr>
            <p:cNvSpPr/>
            <p:nvPr/>
          </p:nvSpPr>
          <p:spPr>
            <a:xfrm>
              <a:off x="6099375" y="2456075"/>
              <a:ext cx="540000" cy="540000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4097;p85">
              <a:extLst>
                <a:ext uri="{FF2B5EF4-FFF2-40B4-BE49-F238E27FC236}">
                  <a16:creationId xmlns:a16="http://schemas.microsoft.com/office/drawing/2014/main" id="{AEFF2962-17F6-42F1-9E6E-502AD5386EBE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Elemento grafico 2" descr="Strada con due vie con un sentiero con riempimento a tinta unita">
            <a:extLst>
              <a:ext uri="{FF2B5EF4-FFF2-40B4-BE49-F238E27FC236}">
                <a16:creationId xmlns:a16="http://schemas.microsoft.com/office/drawing/2014/main" id="{0D664A8D-E7E6-495E-881F-2DEAB9F56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867" y="3419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540533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54840E-27EB-4C56-BE05-DAD0593E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246025"/>
            <a:ext cx="7172100" cy="10099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sz="2800" dirty="0" err="1"/>
              <a:t>Add</a:t>
            </a:r>
            <a:r>
              <a:rPr lang="it-IT" sz="2800" dirty="0"/>
              <a:t> new </a:t>
            </a:r>
            <a:r>
              <a:rPr lang="it-IT" sz="2800" dirty="0" err="1"/>
              <a:t>intent</a:t>
            </a:r>
            <a:endParaRPr lang="it-IT" sz="2800" dirty="0"/>
          </a:p>
          <a:p>
            <a:pPr>
              <a:lnSpc>
                <a:spcPct val="150000"/>
              </a:lnSpc>
            </a:pPr>
            <a:endParaRPr lang="it-IT" sz="2800" dirty="0"/>
          </a:p>
          <a:p>
            <a:pPr>
              <a:lnSpc>
                <a:spcPct val="150000"/>
              </a:lnSpc>
            </a:pPr>
            <a:r>
              <a:rPr lang="it-IT" sz="2800" dirty="0"/>
              <a:t>Delete </a:t>
            </a:r>
            <a:r>
              <a:rPr lang="it-IT" sz="2800" dirty="0" err="1"/>
              <a:t>intent</a:t>
            </a:r>
            <a:endParaRPr lang="it-IT" sz="2800" dirty="0"/>
          </a:p>
        </p:txBody>
      </p:sp>
      <p:pic>
        <p:nvPicPr>
          <p:cNvPr id="9" name="Elemento grafico 8" descr="Badge Segui con riempimento a tinta unita">
            <a:extLst>
              <a:ext uri="{FF2B5EF4-FFF2-40B4-BE49-F238E27FC236}">
                <a16:creationId xmlns:a16="http://schemas.microsoft.com/office/drawing/2014/main" id="{3CC8DA6D-EF0D-420A-AF1C-FAC5C3DA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862" y="1163729"/>
            <a:ext cx="914400" cy="914400"/>
          </a:xfrm>
          <a:prstGeom prst="rect">
            <a:avLst/>
          </a:prstGeom>
        </p:spPr>
      </p:pic>
      <p:pic>
        <p:nvPicPr>
          <p:cNvPr id="35" name="Elemento grafico 34" descr="Badge Non seguire più con riempimento a tinta unita">
            <a:extLst>
              <a:ext uri="{FF2B5EF4-FFF2-40B4-BE49-F238E27FC236}">
                <a16:creationId xmlns:a16="http://schemas.microsoft.com/office/drawing/2014/main" id="{D133D85A-555F-4DDA-A6E5-EA2FBCA40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1862" y="2720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540533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54840E-27EB-4C56-BE05-DAD0593E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246025"/>
            <a:ext cx="7172100" cy="10099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sz="2800" dirty="0" err="1"/>
              <a:t>Get</a:t>
            </a:r>
            <a:r>
              <a:rPr lang="it-IT" sz="2800" dirty="0"/>
              <a:t> </a:t>
            </a:r>
            <a:r>
              <a:rPr lang="it-IT" sz="2800" dirty="0" err="1"/>
              <a:t>intents</a:t>
            </a:r>
            <a:endParaRPr lang="it-IT" sz="2800" dirty="0"/>
          </a:p>
          <a:p>
            <a:pPr>
              <a:lnSpc>
                <a:spcPct val="150000"/>
              </a:lnSpc>
            </a:pPr>
            <a:endParaRPr lang="it-IT" sz="2800" dirty="0"/>
          </a:p>
          <a:p>
            <a:pPr>
              <a:lnSpc>
                <a:spcPct val="150000"/>
              </a:lnSpc>
            </a:pP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deny</a:t>
            </a:r>
            <a:r>
              <a:rPr lang="it-IT" sz="2800" dirty="0"/>
              <a:t> </a:t>
            </a:r>
            <a:r>
              <a:rPr lang="it-IT" sz="2800" dirty="0" err="1"/>
              <a:t>timeout</a:t>
            </a:r>
            <a:endParaRPr lang="it-IT" sz="2800" dirty="0"/>
          </a:p>
        </p:txBody>
      </p:sp>
      <p:pic>
        <p:nvPicPr>
          <p:cNvPr id="3" name="Elemento grafico 2" descr="Clessidra finita con riempimento a tinta unita">
            <a:extLst>
              <a:ext uri="{FF2B5EF4-FFF2-40B4-BE49-F238E27FC236}">
                <a16:creationId xmlns:a16="http://schemas.microsoft.com/office/drawing/2014/main" id="{CEFAE1CE-3629-4A76-9C59-73577940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4989" y="2684724"/>
            <a:ext cx="914400" cy="914400"/>
          </a:xfrm>
          <a:prstGeom prst="rect">
            <a:avLst/>
          </a:prstGeom>
        </p:spPr>
      </p:pic>
      <p:pic>
        <p:nvPicPr>
          <p:cNvPr id="6" name="Elemento grafico 5" descr="Elenco con riempimento a tinta unita">
            <a:extLst>
              <a:ext uri="{FF2B5EF4-FFF2-40B4-BE49-F238E27FC236}">
                <a16:creationId xmlns:a16="http://schemas.microsoft.com/office/drawing/2014/main" id="{8D1A37D3-B932-49B4-B0A4-818BEA491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0045" y="11737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548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FALIURE HANDLING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1224853" y="1670873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PREVENTIVE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983007" y="2355773"/>
            <a:ext cx="2631946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Idle </a:t>
            </a:r>
            <a:r>
              <a:rPr lang="it-IT" b="1" dirty="0" err="1"/>
              <a:t>timeout</a:t>
            </a:r>
            <a:r>
              <a:rPr lang="it-IT" b="1" dirty="0"/>
              <a:t> </a:t>
            </a: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rule: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in this time no packets match is, the rule is deleted</a:t>
            </a:r>
            <a:endParaRPr lang="it-IT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4692143" y="1670873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99FF"/>
                </a:solidFill>
              </a:rPr>
              <a:t>REACTIVE</a:t>
            </a:r>
            <a:endParaRPr dirty="0">
              <a:solidFill>
                <a:srgbClr val="CC99FF"/>
              </a:solidFill>
            </a:endParaRPr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4535744" y="2355773"/>
            <a:ext cx="270289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 time a link or a switch fail, involved path are </a:t>
            </a:r>
            <a:r>
              <a:rPr lang="en" b="1" dirty="0"/>
              <a:t>recomputed </a:t>
            </a:r>
            <a:r>
              <a:rPr lang="en" dirty="0"/>
              <a:t>and new rules are established</a:t>
            </a:r>
            <a:endParaRPr b="1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2284003" y="2291796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5751293" y="2291796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171;p39">
            <a:extLst>
              <a:ext uri="{FF2B5EF4-FFF2-40B4-BE49-F238E27FC236}">
                <a16:creationId xmlns:a16="http://schemas.microsoft.com/office/drawing/2014/main" id="{87289C35-55A6-44D9-8152-D8D02F7DB2E6}"/>
              </a:ext>
            </a:extLst>
          </p:cNvPr>
          <p:cNvSpPr txBox="1">
            <a:spLocks/>
          </p:cNvSpPr>
          <p:nvPr/>
        </p:nvSpPr>
        <p:spPr>
          <a:xfrm>
            <a:off x="938500" y="989099"/>
            <a:ext cx="513373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i="1" dirty="0"/>
              <a:t>Double approach technique</a:t>
            </a:r>
          </a:p>
        </p:txBody>
      </p:sp>
      <p:pic>
        <p:nvPicPr>
          <p:cNvPr id="12" name="Elemento grafico 11" descr="Clessidra finita con riempimento a tinta unita">
            <a:extLst>
              <a:ext uri="{FF2B5EF4-FFF2-40B4-BE49-F238E27FC236}">
                <a16:creationId xmlns:a16="http://schemas.microsoft.com/office/drawing/2014/main" id="{65DF2CDF-BD81-4C9F-A121-DC5FAFAA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1780" y="3415821"/>
            <a:ext cx="914400" cy="914400"/>
          </a:xfrm>
          <a:prstGeom prst="rect">
            <a:avLst/>
          </a:prstGeom>
        </p:spPr>
      </p:pic>
      <p:pic>
        <p:nvPicPr>
          <p:cNvPr id="3" name="Elemento grafico 2" descr="Lampadina e ingranaggio con riempimento a tinta unita">
            <a:extLst>
              <a:ext uri="{FF2B5EF4-FFF2-40B4-BE49-F238E27FC236}">
                <a16:creationId xmlns:a16="http://schemas.microsoft.com/office/drawing/2014/main" id="{7C353818-BE76-4F49-92EC-13A875C01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792" y="339877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97</Words>
  <Application>Microsoft Office PowerPoint</Application>
  <PresentationFormat>Presentazione su schermo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Montserrat</vt:lpstr>
      <vt:lpstr>Montserrat ExtraBold</vt:lpstr>
      <vt:lpstr>Futuristic Background by Slidesgo</vt:lpstr>
      <vt:lpstr>IPv4 &amp; ARP MANAGEMENT</vt:lpstr>
      <vt:lpstr>REST API</vt:lpstr>
      <vt:lpstr>REST API</vt:lpstr>
      <vt:lpstr>LINK FALIURE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Based Application</dc:title>
  <cp:lastModifiedBy>Yuri Mazzuoli</cp:lastModifiedBy>
  <cp:revision>11</cp:revision>
  <dcterms:modified xsi:type="dcterms:W3CDTF">2022-04-03T17:34:15Z</dcterms:modified>
</cp:coreProperties>
</file>