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9" r:id="rId3"/>
    <p:sldId id="258" r:id="rId4"/>
    <p:sldId id="305" r:id="rId5"/>
    <p:sldId id="272" r:id="rId6"/>
    <p:sldId id="30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D75AA0-FBA5-40D5-B207-61915CB994E0}">
  <a:tblStyle styleId="{9AD75AA0-FBA5-40D5-B207-61915CB994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15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f9262ee2f_0_2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f9262ee2f_0_2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89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61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0" y="1950100"/>
            <a:ext cx="91440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 Based Application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Yuri Mazzuoli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Giovanni Menghini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044200" y="2483963"/>
            <a:ext cx="5055600" cy="74073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Advanced Network Architectures and Wireless Systems</a:t>
            </a:r>
            <a:endParaRPr sz="16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AA1B93DC-F03E-4FAE-89D0-9263B0A0F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067" y="256941"/>
            <a:ext cx="1427865" cy="14576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4327063" y="477982"/>
            <a:ext cx="3657300" cy="2417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WHAT IS AN INTENT?</a:t>
            </a:r>
            <a:endParaRPr sz="4800" dirty="0"/>
          </a:p>
        </p:txBody>
      </p:sp>
      <p:sp>
        <p:nvSpPr>
          <p:cNvPr id="195" name="Google Shape;195;p41"/>
          <p:cNvSpPr txBox="1">
            <a:spLocks noGrp="1"/>
          </p:cNvSpPr>
          <p:nvPr>
            <p:ph type="subTitle" idx="1"/>
          </p:nvPr>
        </p:nvSpPr>
        <p:spPr>
          <a:xfrm>
            <a:off x="4390028" y="3106504"/>
            <a:ext cx="3531369" cy="1181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600" dirty="0"/>
              <a:t>An intent is a request, done by a host, to have a link with another host, this link must tolerate link failures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82007" y="165405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2353467" y="249892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2353467" y="303142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Installing rules in order to establish a path</a:t>
            </a:r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563372" y="2524936"/>
            <a:ext cx="242272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RESPONSIVENESS</a:t>
            </a:r>
            <a:endParaRPr dirty="0"/>
          </a:p>
        </p:txBody>
      </p:sp>
      <p:sp>
        <p:nvSpPr>
          <p:cNvPr id="182" name="Google Shape;182;p40"/>
          <p:cNvSpPr txBox="1">
            <a:spLocks noGrp="1"/>
          </p:cNvSpPr>
          <p:nvPr>
            <p:ph type="subTitle" idx="3"/>
          </p:nvPr>
        </p:nvSpPr>
        <p:spPr>
          <a:xfrm>
            <a:off x="6741235" y="303142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Being responsive in case of link failure</a:t>
            </a:r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82004" y="249892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PATH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82004" y="303142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Compute the best path between two hosts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2353470" y="165405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741232" y="165405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1016907" y="242951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3188370" y="242951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7576132" y="242951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4" name="Google Shape;233;p46">
            <a:extLst>
              <a:ext uri="{FF2B5EF4-FFF2-40B4-BE49-F238E27FC236}">
                <a16:creationId xmlns:a16="http://schemas.microsoft.com/office/drawing/2014/main" id="{3E48C48F-3931-417C-B5BC-D2D27EB42D01}"/>
              </a:ext>
            </a:extLst>
          </p:cNvPr>
          <p:cNvSpPr txBox="1">
            <a:spLocks/>
          </p:cNvSpPr>
          <p:nvPr/>
        </p:nvSpPr>
        <p:spPr>
          <a:xfrm>
            <a:off x="1337832" y="876975"/>
            <a:ext cx="6468336" cy="60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chemeClr val="accent1"/>
              </a:buClr>
              <a:buSzPts val="2400"/>
            </a:pPr>
            <a:r>
              <a:rPr lang="it-IT" sz="2400" dirty="0">
                <a:solidFill>
                  <a:schemeClr val="accent1"/>
                </a:solidFill>
              </a:rPr>
              <a:t>MODULE MAIN FUNCTIONALITIES</a:t>
            </a:r>
          </a:p>
        </p:txBody>
      </p:sp>
      <p:sp>
        <p:nvSpPr>
          <p:cNvPr id="15" name="Google Shape;181;p40">
            <a:extLst>
              <a:ext uri="{FF2B5EF4-FFF2-40B4-BE49-F238E27FC236}">
                <a16:creationId xmlns:a16="http://schemas.microsoft.com/office/drawing/2014/main" id="{401E284D-AF43-419D-B7DD-F7FF2F4E7E0D}"/>
              </a:ext>
            </a:extLst>
          </p:cNvPr>
          <p:cNvSpPr txBox="1">
            <a:spLocks/>
          </p:cNvSpPr>
          <p:nvPr/>
        </p:nvSpPr>
        <p:spPr>
          <a:xfrm>
            <a:off x="4193309" y="2524936"/>
            <a:ext cx="242272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dirty="0"/>
              <a:t>REST API</a:t>
            </a:r>
          </a:p>
        </p:txBody>
      </p:sp>
      <p:sp>
        <p:nvSpPr>
          <p:cNvPr id="16" name="Google Shape;182;p40">
            <a:extLst>
              <a:ext uri="{FF2B5EF4-FFF2-40B4-BE49-F238E27FC236}">
                <a16:creationId xmlns:a16="http://schemas.microsoft.com/office/drawing/2014/main" id="{831443AD-06E2-4F25-AC25-EBA3DBE20865}"/>
              </a:ext>
            </a:extLst>
          </p:cNvPr>
          <p:cNvSpPr txBox="1">
            <a:spLocks/>
          </p:cNvSpPr>
          <p:nvPr/>
        </p:nvSpPr>
        <p:spPr>
          <a:xfrm>
            <a:off x="4371172" y="303142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Expose a REST API for request and delete an intent</a:t>
            </a:r>
          </a:p>
        </p:txBody>
      </p:sp>
      <p:sp>
        <p:nvSpPr>
          <p:cNvPr id="17" name="Google Shape;186;p40">
            <a:extLst>
              <a:ext uri="{FF2B5EF4-FFF2-40B4-BE49-F238E27FC236}">
                <a16:creationId xmlns:a16="http://schemas.microsoft.com/office/drawing/2014/main" id="{183E5138-3B7C-4AFE-8291-A9572364DA1D}"/>
              </a:ext>
            </a:extLst>
          </p:cNvPr>
          <p:cNvSpPr txBox="1">
            <a:spLocks/>
          </p:cNvSpPr>
          <p:nvPr/>
        </p:nvSpPr>
        <p:spPr>
          <a:xfrm>
            <a:off x="4371169" y="165405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03</a:t>
            </a:r>
          </a:p>
        </p:txBody>
      </p:sp>
      <p:cxnSp>
        <p:nvCxnSpPr>
          <p:cNvPr id="18" name="Google Shape;189;p40">
            <a:extLst>
              <a:ext uri="{FF2B5EF4-FFF2-40B4-BE49-F238E27FC236}">
                <a16:creationId xmlns:a16="http://schemas.microsoft.com/office/drawing/2014/main" id="{06AD6009-1E04-4B5C-B8FA-3DA47191ACCF}"/>
              </a:ext>
            </a:extLst>
          </p:cNvPr>
          <p:cNvCxnSpPr/>
          <p:nvPr/>
        </p:nvCxnSpPr>
        <p:spPr>
          <a:xfrm>
            <a:off x="5206069" y="242951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8392536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FLOODLIGHT FORWARDING MODULE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417427"/>
            <a:ext cx="7267000" cy="3281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200000"/>
              </a:lnSpc>
            </a:pPr>
            <a:r>
              <a:rPr lang="it-IT" sz="1400" dirty="0"/>
              <a:t>The </a:t>
            </a:r>
            <a:r>
              <a:rPr lang="it-IT" sz="1400" b="1" i="1" dirty="0"/>
              <a:t>forwarding </a:t>
            </a:r>
            <a:r>
              <a:rPr lang="it-IT" sz="1400" b="1" i="1" dirty="0" err="1"/>
              <a:t>module</a:t>
            </a:r>
            <a:r>
              <a:rPr lang="it-IT" sz="1400" b="1" i="1" dirty="0"/>
              <a:t> </a:t>
            </a:r>
            <a:r>
              <a:rPr lang="en-US" sz="1400" dirty="0"/>
              <a:t>“</a:t>
            </a:r>
            <a:r>
              <a:rPr lang="en-US" sz="1400" i="1" dirty="0"/>
              <a:t>is the default module used for Floodlight's learning switch implementation. It inserts flows in switches that routes packets from the source to the destination</a:t>
            </a:r>
            <a:r>
              <a:rPr lang="en-US" sz="1400" dirty="0"/>
              <a:t>".</a:t>
            </a:r>
          </a:p>
          <a:p>
            <a:pPr marL="171450" indent="-171450">
              <a:lnSpc>
                <a:spcPct val="200000"/>
              </a:lnSpc>
            </a:pPr>
            <a:r>
              <a:rPr lang="en-US" sz="1400" dirty="0"/>
              <a:t>The </a:t>
            </a:r>
            <a:r>
              <a:rPr lang="en-US" sz="1400" b="1" i="1" dirty="0"/>
              <a:t>extended forwarding module </a:t>
            </a:r>
            <a:r>
              <a:rPr lang="en-US" sz="1400" dirty="0"/>
              <a:t>extends the floodlight forwarding module and adds two functionalities:</a:t>
            </a:r>
          </a:p>
          <a:p>
            <a:pPr marL="685800" lvl="1" indent="-228600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Maintain an array list for storing the active intents</a:t>
            </a:r>
          </a:p>
          <a:p>
            <a:pPr marL="685800" lvl="1" indent="-228600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Packet-In message handling</a:t>
            </a:r>
          </a:p>
          <a:p>
            <a:pPr marL="171450" indent="-171450"/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7870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5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 LIFECYCLE</a:t>
            </a:r>
            <a:endParaRPr dirty="0"/>
          </a:p>
        </p:txBody>
      </p:sp>
      <p:cxnSp>
        <p:nvCxnSpPr>
          <p:cNvPr id="1956" name="Google Shape;1956;p54"/>
          <p:cNvCxnSpPr>
            <a:cxnSpLocks/>
          </p:cNvCxnSpPr>
          <p:nvPr/>
        </p:nvCxnSpPr>
        <p:spPr>
          <a:xfrm>
            <a:off x="685800" y="2270479"/>
            <a:ext cx="789016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7" name="Google Shape;1957;p54"/>
          <p:cNvSpPr txBox="1">
            <a:spLocks noGrp="1"/>
          </p:cNvSpPr>
          <p:nvPr>
            <p:ph type="title" idx="4294967295"/>
          </p:nvPr>
        </p:nvSpPr>
        <p:spPr>
          <a:xfrm>
            <a:off x="1019361" y="1508867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Creation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58" name="Google Shape;1958;p54"/>
          <p:cNvSpPr txBox="1">
            <a:spLocks noGrp="1"/>
          </p:cNvSpPr>
          <p:nvPr>
            <p:ph type="subTitle" idx="4294967295"/>
          </p:nvPr>
        </p:nvSpPr>
        <p:spPr>
          <a:xfrm>
            <a:off x="627413" y="2487979"/>
            <a:ext cx="2311174" cy="1257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sz="1200" dirty="0">
                <a:solidFill>
                  <a:schemeClr val="lt1"/>
                </a:solidFill>
              </a:rPr>
              <a:t>Check for duplicate</a:t>
            </a:r>
          </a:p>
          <a:p>
            <a:pPr marL="285750" indent="-285750">
              <a:spcAft>
                <a:spcPts val="1600"/>
              </a:spcAft>
            </a:pPr>
            <a:r>
              <a:rPr lang="en" sz="1200" dirty="0">
                <a:solidFill>
                  <a:schemeClr val="lt1"/>
                </a:solidFill>
              </a:rPr>
              <a:t>New Timeout Task</a:t>
            </a:r>
          </a:p>
          <a:p>
            <a:pPr marL="285750" indent="-285750">
              <a:spcAft>
                <a:spcPts val="1600"/>
              </a:spcAft>
            </a:pPr>
            <a:r>
              <a:rPr lang="en" sz="1200" dirty="0">
                <a:solidFill>
                  <a:schemeClr val="lt1"/>
                </a:solidFill>
              </a:rPr>
              <a:t>Addition to intents DB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1959" name="Google Shape;1959;p54"/>
          <p:cNvSpPr txBox="1">
            <a:spLocks noGrp="1"/>
          </p:cNvSpPr>
          <p:nvPr>
            <p:ph type="title" idx="4294967295"/>
          </p:nvPr>
        </p:nvSpPr>
        <p:spPr>
          <a:xfrm>
            <a:off x="6505020" y="1507591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Expiration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2" name="Google Shape;1962;p54"/>
          <p:cNvSpPr txBox="1">
            <a:spLocks noGrp="1"/>
          </p:cNvSpPr>
          <p:nvPr>
            <p:ph type="title" idx="4294967295"/>
          </p:nvPr>
        </p:nvSpPr>
        <p:spPr>
          <a:xfrm>
            <a:off x="3647197" y="1507591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Activation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5" name="Google Shape;1965;p54"/>
          <p:cNvSpPr/>
          <p:nvPr/>
        </p:nvSpPr>
        <p:spPr>
          <a:xfrm>
            <a:off x="1674250" y="2161729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54"/>
          <p:cNvSpPr/>
          <p:nvPr/>
        </p:nvSpPr>
        <p:spPr>
          <a:xfrm>
            <a:off x="4302097" y="2161729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54"/>
          <p:cNvSpPr/>
          <p:nvPr/>
        </p:nvSpPr>
        <p:spPr>
          <a:xfrm>
            <a:off x="7161549" y="2161729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9" name="Google Shape;1969;p5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8" name="Google Shape;1958;p54">
            <a:extLst>
              <a:ext uri="{FF2B5EF4-FFF2-40B4-BE49-F238E27FC236}">
                <a16:creationId xmlns:a16="http://schemas.microsoft.com/office/drawing/2014/main" id="{1046F5B9-782B-41D8-A2CD-76A6A62FD558}"/>
              </a:ext>
            </a:extLst>
          </p:cNvPr>
          <p:cNvSpPr txBox="1">
            <a:spLocks/>
          </p:cNvSpPr>
          <p:nvPr/>
        </p:nvSpPr>
        <p:spPr>
          <a:xfrm>
            <a:off x="3255260" y="2560041"/>
            <a:ext cx="2311174" cy="125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sz="1200" dirty="0">
                <a:solidFill>
                  <a:schemeClr val="lt1"/>
                </a:solidFill>
              </a:rPr>
              <a:t>Allow Communications</a:t>
            </a:r>
          </a:p>
          <a:p>
            <a:pPr marL="285750" indent="-285750" algn="ctr">
              <a:spcAft>
                <a:spcPts val="1600"/>
              </a:spcAft>
            </a:pP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19" name="Google Shape;1958;p54">
            <a:extLst>
              <a:ext uri="{FF2B5EF4-FFF2-40B4-BE49-F238E27FC236}">
                <a16:creationId xmlns:a16="http://schemas.microsoft.com/office/drawing/2014/main" id="{0AEEC100-DAA9-49E0-ACC1-CE815C55FF36}"/>
              </a:ext>
            </a:extLst>
          </p:cNvPr>
          <p:cNvSpPr txBox="1">
            <a:spLocks/>
          </p:cNvSpPr>
          <p:nvPr/>
        </p:nvSpPr>
        <p:spPr>
          <a:xfrm>
            <a:off x="5883107" y="2560042"/>
            <a:ext cx="2771126" cy="125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sz="1200" dirty="0">
                <a:solidFill>
                  <a:schemeClr val="lt1"/>
                </a:solidFill>
              </a:rPr>
              <a:t>Deny Communications</a:t>
            </a:r>
          </a:p>
          <a:p>
            <a:pPr marL="285750" indent="-285750">
              <a:spcAft>
                <a:spcPts val="1600"/>
              </a:spcAft>
            </a:pPr>
            <a:r>
              <a:rPr lang="en-US" sz="1200" dirty="0">
                <a:solidFill>
                  <a:schemeClr val="lt1"/>
                </a:solidFill>
              </a:rPr>
              <a:t>Delete intent from intents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6134245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 EXPIRATION (OR DELETION)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499" y="1121189"/>
            <a:ext cx="7172100" cy="828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i="1" dirty="0"/>
              <a:t>How to </a:t>
            </a:r>
            <a:r>
              <a:rPr lang="it-IT" sz="1400" i="1" dirty="0" err="1"/>
              <a:t>deny</a:t>
            </a:r>
            <a:r>
              <a:rPr lang="it-IT" sz="1400" i="1" dirty="0"/>
              <a:t> </a:t>
            </a:r>
            <a:r>
              <a:rPr lang="it-IT" sz="1400" i="1" dirty="0" err="1"/>
              <a:t>communications</a:t>
            </a:r>
            <a:r>
              <a:rPr lang="it-IT" sz="1400" i="1" dirty="0"/>
              <a:t>?</a:t>
            </a:r>
          </a:p>
          <a:p>
            <a:pPr marL="171450" indent="-171450">
              <a:lnSpc>
                <a:spcPct val="200000"/>
              </a:lnSpc>
            </a:pPr>
            <a:r>
              <a:rPr lang="it-IT" sz="1400" dirty="0"/>
              <a:t>The controller </a:t>
            </a:r>
            <a:r>
              <a:rPr lang="it-IT" sz="1400" dirty="0" err="1"/>
              <a:t>installs</a:t>
            </a:r>
            <a:r>
              <a:rPr lang="it-IT" sz="1400" dirty="0"/>
              <a:t> rules on </a:t>
            </a:r>
            <a:r>
              <a:rPr lang="it-IT" sz="1400" b="1" i="1" dirty="0"/>
              <a:t>access switches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9" name="Immagine 8" descr="Immagine che contiene testo, orologio, calibro&#10;&#10;Descrizione generata automaticamente">
            <a:extLst>
              <a:ext uri="{FF2B5EF4-FFF2-40B4-BE49-F238E27FC236}">
                <a16:creationId xmlns:a16="http://schemas.microsoft.com/office/drawing/2014/main" id="{796F6CA9-03E7-40FC-8F7F-E0983887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864" y="2184992"/>
            <a:ext cx="5204271" cy="1428273"/>
          </a:xfrm>
          <a:prstGeom prst="rect">
            <a:avLst/>
          </a:prstGeom>
        </p:spPr>
      </p:pic>
      <p:sp>
        <p:nvSpPr>
          <p:cNvPr id="8" name="Google Shape;171;p39">
            <a:extLst>
              <a:ext uri="{FF2B5EF4-FFF2-40B4-BE49-F238E27FC236}">
                <a16:creationId xmlns:a16="http://schemas.microsoft.com/office/drawing/2014/main" id="{4EC3D161-69B9-4149-BD36-5023A101614E}"/>
              </a:ext>
            </a:extLst>
          </p:cNvPr>
          <p:cNvSpPr txBox="1">
            <a:spLocks/>
          </p:cNvSpPr>
          <p:nvPr/>
        </p:nvSpPr>
        <p:spPr>
          <a:xfrm>
            <a:off x="938499" y="3613265"/>
            <a:ext cx="7172100" cy="120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200000"/>
              </a:lnSpc>
              <a:buFont typeface="Montserrat"/>
              <a:buNone/>
            </a:pPr>
            <a:r>
              <a:rPr lang="en-US" sz="1400" i="1" dirty="0"/>
              <a:t>What about intent deletion?</a:t>
            </a:r>
          </a:p>
          <a:p>
            <a:pPr marL="171450" indent="-171450">
              <a:lnSpc>
                <a:spcPct val="200000"/>
              </a:lnSpc>
            </a:pPr>
            <a:r>
              <a:rPr lang="en-US" sz="1400" dirty="0"/>
              <a:t>For what concerns the </a:t>
            </a:r>
            <a:r>
              <a:rPr lang="en-US" sz="1400" b="1" i="1" dirty="0"/>
              <a:t>deletion</a:t>
            </a:r>
            <a:r>
              <a:rPr lang="en-US" sz="1400" dirty="0"/>
              <a:t> the operations are the same but we need also to delete the timeout</a:t>
            </a:r>
          </a:p>
          <a:p>
            <a:pPr marL="171450" indent="-171450"/>
            <a:endParaRPr lang="en-US" sz="1400" dirty="0"/>
          </a:p>
          <a:p>
            <a:pPr marL="0" indent="0">
              <a:buFont typeface="Montserrat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93413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213</Words>
  <Application>Microsoft Office PowerPoint</Application>
  <PresentationFormat>Presentazione su schermo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Montserrat</vt:lpstr>
      <vt:lpstr>Montserrat ExtraBold</vt:lpstr>
      <vt:lpstr>Montserrat ExtraLight</vt:lpstr>
      <vt:lpstr>Futuristic Background by Slidesgo</vt:lpstr>
      <vt:lpstr>Intent Based Application</vt:lpstr>
      <vt:lpstr>WHAT IS AN INTENT?</vt:lpstr>
      <vt:lpstr>01</vt:lpstr>
      <vt:lpstr>FLOODLIGHT FORWARDING MODULE</vt:lpstr>
      <vt:lpstr>INTENT LIFECYCLE</vt:lpstr>
      <vt:lpstr>INTENT EXPIRATION (OR DELETION)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Based Application</dc:title>
  <cp:lastModifiedBy>Francesco Iemma</cp:lastModifiedBy>
  <cp:revision>8</cp:revision>
  <dcterms:modified xsi:type="dcterms:W3CDTF">2022-04-02T16:27:16Z</dcterms:modified>
</cp:coreProperties>
</file>