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60" r:id="rId2"/>
    <p:sldId id="262" r:id="rId3"/>
    <p:sldId id="311" r:id="rId4"/>
    <p:sldId id="312" r:id="rId5"/>
    <p:sldId id="272" r:id="rId6"/>
    <p:sldId id="315" r:id="rId7"/>
    <p:sldId id="314" r:id="rId8"/>
    <p:sldId id="316" r:id="rId9"/>
    <p:sldId id="263" r:id="rId10"/>
    <p:sldId id="285" r:id="rId11"/>
    <p:sldId id="257" r:id="rId12"/>
  </p:sldIdLst>
  <p:sldSz cx="9144000" cy="5143500" type="screen16x9"/>
  <p:notesSz cx="6858000" cy="9144000"/>
  <p:embeddedFontLst>
    <p:embeddedFont>
      <p:font typeface="DM Sans" panose="020B0604020202020204" charset="0"/>
      <p:regular r:id="rId14"/>
      <p:bold r:id="rId15"/>
      <p:italic r:id="rId16"/>
      <p:boldItalic r:id="rId17"/>
    </p:embeddedFont>
    <p:embeddedFont>
      <p:font typeface="Vig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2CF5ED-95B8-42B6-86C4-E769B0208DF4}">
  <a:tblStyle styleId="{B72CF5ED-95B8-42B6-86C4-E769B0208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36" y="39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6bdca54fc3_0_27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6bdca54fc3_0_27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9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913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144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6bdca54fc3_0_26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6bdca54fc3_0_26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07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8" r:id="rId3"/>
    <p:sldLayoutId id="2147483660" r:id="rId4"/>
    <p:sldLayoutId id="2147483661" r:id="rId5"/>
    <p:sldLayoutId id="2147483662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SIMULATION ENVIRONMENT</a:t>
            </a:r>
            <a:endParaRPr dirty="0"/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542870" y="877875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enviroment in which we have performed the simulations has the following characteristics: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Simulation Time: 200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Step Simulation Time: 5 hours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Firewall Sensitivity: [0, 1, 2]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Intrusion Detection System Sensitivity [0, 1]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" dirty="0"/>
              <a:t>Code Obfuscation [0, 1]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" name="Google Shape;1371;p41">
            <a:extLst>
              <a:ext uri="{FF2B5EF4-FFF2-40B4-BE49-F238E27FC236}">
                <a16:creationId xmlns:a16="http://schemas.microsoft.com/office/drawing/2014/main" id="{69E7E432-58FF-4BA2-BE39-01137BF4FD37}"/>
              </a:ext>
            </a:extLst>
          </p:cNvPr>
          <p:cNvGrpSpPr/>
          <p:nvPr/>
        </p:nvGrpSpPr>
        <p:grpSpPr>
          <a:xfrm>
            <a:off x="5775511" y="1853476"/>
            <a:ext cx="3092531" cy="2261323"/>
            <a:chOff x="133200" y="238100"/>
            <a:chExt cx="7227275" cy="5238150"/>
          </a:xfrm>
        </p:grpSpPr>
        <p:sp>
          <p:nvSpPr>
            <p:cNvPr id="13" name="Google Shape;1372;p41">
              <a:extLst>
                <a:ext uri="{FF2B5EF4-FFF2-40B4-BE49-F238E27FC236}">
                  <a16:creationId xmlns:a16="http://schemas.microsoft.com/office/drawing/2014/main" id="{E343796D-4058-4B31-BC3B-21C4C3E39289}"/>
                </a:ext>
              </a:extLst>
            </p:cNvPr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3;p41">
              <a:extLst>
                <a:ext uri="{FF2B5EF4-FFF2-40B4-BE49-F238E27FC236}">
                  <a16:creationId xmlns:a16="http://schemas.microsoft.com/office/drawing/2014/main" id="{7C283DA6-2BCA-442E-87F4-CE0BC8AA4C62}"/>
                </a:ext>
              </a:extLst>
            </p:cNvPr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4;p41">
              <a:extLst>
                <a:ext uri="{FF2B5EF4-FFF2-40B4-BE49-F238E27FC236}">
                  <a16:creationId xmlns:a16="http://schemas.microsoft.com/office/drawing/2014/main" id="{8B420E52-6C00-4949-94B3-23F6B235640C}"/>
                </a:ext>
              </a:extLst>
            </p:cNvPr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;p41">
              <a:extLst>
                <a:ext uri="{FF2B5EF4-FFF2-40B4-BE49-F238E27FC236}">
                  <a16:creationId xmlns:a16="http://schemas.microsoft.com/office/drawing/2014/main" id="{B2F9FEA8-A23F-46DA-9749-5C6350A62DB1}"/>
                </a:ext>
              </a:extLst>
            </p:cNvPr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6;p41">
              <a:extLst>
                <a:ext uri="{FF2B5EF4-FFF2-40B4-BE49-F238E27FC236}">
                  <a16:creationId xmlns:a16="http://schemas.microsoft.com/office/drawing/2014/main" id="{25538425-C443-428A-BFD3-1422E5C6ECF6}"/>
                </a:ext>
              </a:extLst>
            </p:cNvPr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7;p41">
              <a:extLst>
                <a:ext uri="{FF2B5EF4-FFF2-40B4-BE49-F238E27FC236}">
                  <a16:creationId xmlns:a16="http://schemas.microsoft.com/office/drawing/2014/main" id="{79BB1B18-3EA6-49DB-8BB6-A4A92D56E663}"/>
                </a:ext>
              </a:extLst>
            </p:cNvPr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8;p41">
              <a:extLst>
                <a:ext uri="{FF2B5EF4-FFF2-40B4-BE49-F238E27FC236}">
                  <a16:creationId xmlns:a16="http://schemas.microsoft.com/office/drawing/2014/main" id="{221BAF19-2534-4B6F-BEFC-4EA47C0C63D9}"/>
                </a:ext>
              </a:extLst>
            </p:cNvPr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9;p41">
              <a:extLst>
                <a:ext uri="{FF2B5EF4-FFF2-40B4-BE49-F238E27FC236}">
                  <a16:creationId xmlns:a16="http://schemas.microsoft.com/office/drawing/2014/main" id="{A20F9DC0-53F0-4635-8D8E-160DAE7CAD7C}"/>
                </a:ext>
              </a:extLst>
            </p:cNvPr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0;p41">
              <a:extLst>
                <a:ext uri="{FF2B5EF4-FFF2-40B4-BE49-F238E27FC236}">
                  <a16:creationId xmlns:a16="http://schemas.microsoft.com/office/drawing/2014/main" id="{00E752B1-676E-4530-923F-AC348BC7FFEE}"/>
                </a:ext>
              </a:extLst>
            </p:cNvPr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1;p41">
              <a:extLst>
                <a:ext uri="{FF2B5EF4-FFF2-40B4-BE49-F238E27FC236}">
                  <a16:creationId xmlns:a16="http://schemas.microsoft.com/office/drawing/2014/main" id="{79DD7C1D-800C-413B-B457-B3997FEF8F4E}"/>
                </a:ext>
              </a:extLst>
            </p:cNvPr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2;p41">
              <a:extLst>
                <a:ext uri="{FF2B5EF4-FFF2-40B4-BE49-F238E27FC236}">
                  <a16:creationId xmlns:a16="http://schemas.microsoft.com/office/drawing/2014/main" id="{64EA0DF9-F070-43B9-9C52-D73927C46506}"/>
                </a:ext>
              </a:extLst>
            </p:cNvPr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;p41">
              <a:extLst>
                <a:ext uri="{FF2B5EF4-FFF2-40B4-BE49-F238E27FC236}">
                  <a16:creationId xmlns:a16="http://schemas.microsoft.com/office/drawing/2014/main" id="{22138ED2-0880-4DB7-AAC8-F3698A47BB37}"/>
                </a:ext>
              </a:extLst>
            </p:cNvPr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;p41">
              <a:extLst>
                <a:ext uri="{FF2B5EF4-FFF2-40B4-BE49-F238E27FC236}">
                  <a16:creationId xmlns:a16="http://schemas.microsoft.com/office/drawing/2014/main" id="{E8A5F2C0-1319-4C39-A2D7-96C5EB1504F0}"/>
                </a:ext>
              </a:extLst>
            </p:cNvPr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85;p41">
              <a:extLst>
                <a:ext uri="{FF2B5EF4-FFF2-40B4-BE49-F238E27FC236}">
                  <a16:creationId xmlns:a16="http://schemas.microsoft.com/office/drawing/2014/main" id="{5EADDEEF-49FE-4997-9D2D-21C44870ADF8}"/>
                </a:ext>
              </a:extLst>
            </p:cNvPr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86;p41">
              <a:extLst>
                <a:ext uri="{FF2B5EF4-FFF2-40B4-BE49-F238E27FC236}">
                  <a16:creationId xmlns:a16="http://schemas.microsoft.com/office/drawing/2014/main" id="{01B314EB-9AEB-4B9B-A8CA-3BE2B16573C8}"/>
                </a:ext>
              </a:extLst>
            </p:cNvPr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87;p41">
              <a:extLst>
                <a:ext uri="{FF2B5EF4-FFF2-40B4-BE49-F238E27FC236}">
                  <a16:creationId xmlns:a16="http://schemas.microsoft.com/office/drawing/2014/main" id="{7345C793-E7A3-4006-9DC8-CAAC0A23DFD9}"/>
                </a:ext>
              </a:extLst>
            </p:cNvPr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88;p41">
              <a:extLst>
                <a:ext uri="{FF2B5EF4-FFF2-40B4-BE49-F238E27FC236}">
                  <a16:creationId xmlns:a16="http://schemas.microsoft.com/office/drawing/2014/main" id="{14E691E5-7C07-4B00-9DFD-33A97591F99A}"/>
                </a:ext>
              </a:extLst>
            </p:cNvPr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89;p41">
              <a:extLst>
                <a:ext uri="{FF2B5EF4-FFF2-40B4-BE49-F238E27FC236}">
                  <a16:creationId xmlns:a16="http://schemas.microsoft.com/office/drawing/2014/main" id="{BDD9FE6C-29C6-4774-B8EF-7CBD1F8CFA9C}"/>
                </a:ext>
              </a:extLst>
            </p:cNvPr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0;p41">
              <a:extLst>
                <a:ext uri="{FF2B5EF4-FFF2-40B4-BE49-F238E27FC236}">
                  <a16:creationId xmlns:a16="http://schemas.microsoft.com/office/drawing/2014/main" id="{6C3E3B96-F4D5-49D4-BC8F-B12101ECD080}"/>
                </a:ext>
              </a:extLst>
            </p:cNvPr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91;p41">
              <a:extLst>
                <a:ext uri="{FF2B5EF4-FFF2-40B4-BE49-F238E27FC236}">
                  <a16:creationId xmlns:a16="http://schemas.microsoft.com/office/drawing/2014/main" id="{565E737B-FC0B-4056-A4E5-28AA0DAC41D3}"/>
                </a:ext>
              </a:extLst>
            </p:cNvPr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92;p41">
              <a:extLst>
                <a:ext uri="{FF2B5EF4-FFF2-40B4-BE49-F238E27FC236}">
                  <a16:creationId xmlns:a16="http://schemas.microsoft.com/office/drawing/2014/main" id="{28FAAC07-BC3B-43EE-9393-DF6E42FE248D}"/>
                </a:ext>
              </a:extLst>
            </p:cNvPr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93;p41">
              <a:extLst>
                <a:ext uri="{FF2B5EF4-FFF2-40B4-BE49-F238E27FC236}">
                  <a16:creationId xmlns:a16="http://schemas.microsoft.com/office/drawing/2014/main" id="{D2F126F5-7C93-4606-BD96-6E7F6EE46EA7}"/>
                </a:ext>
              </a:extLst>
            </p:cNvPr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94;p41">
              <a:extLst>
                <a:ext uri="{FF2B5EF4-FFF2-40B4-BE49-F238E27FC236}">
                  <a16:creationId xmlns:a16="http://schemas.microsoft.com/office/drawing/2014/main" id="{9C3E0FF5-92A0-4C76-8151-F1C3E1276DBF}"/>
                </a:ext>
              </a:extLst>
            </p:cNvPr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95;p41">
              <a:extLst>
                <a:ext uri="{FF2B5EF4-FFF2-40B4-BE49-F238E27FC236}">
                  <a16:creationId xmlns:a16="http://schemas.microsoft.com/office/drawing/2014/main" id="{9662A1A9-731E-4BE0-BF7A-4A87480BC1A6}"/>
                </a:ext>
              </a:extLst>
            </p:cNvPr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96;p41">
              <a:extLst>
                <a:ext uri="{FF2B5EF4-FFF2-40B4-BE49-F238E27FC236}">
                  <a16:creationId xmlns:a16="http://schemas.microsoft.com/office/drawing/2014/main" id="{612F70E2-05A1-44D7-A064-665A269AB05E}"/>
                </a:ext>
              </a:extLst>
            </p:cNvPr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97;p41">
              <a:extLst>
                <a:ext uri="{FF2B5EF4-FFF2-40B4-BE49-F238E27FC236}">
                  <a16:creationId xmlns:a16="http://schemas.microsoft.com/office/drawing/2014/main" id="{6425676A-31C9-42FC-9A7F-5F05DFFE1E12}"/>
                </a:ext>
              </a:extLst>
            </p:cNvPr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8;p41">
              <a:extLst>
                <a:ext uri="{FF2B5EF4-FFF2-40B4-BE49-F238E27FC236}">
                  <a16:creationId xmlns:a16="http://schemas.microsoft.com/office/drawing/2014/main" id="{11346EC3-B60A-4822-B14E-4CE383C2A780}"/>
                </a:ext>
              </a:extLst>
            </p:cNvPr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99;p41">
              <a:extLst>
                <a:ext uri="{FF2B5EF4-FFF2-40B4-BE49-F238E27FC236}">
                  <a16:creationId xmlns:a16="http://schemas.microsoft.com/office/drawing/2014/main" id="{5CE39EC3-313D-4658-A24A-DC20F2F5349A}"/>
                </a:ext>
              </a:extLst>
            </p:cNvPr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0;p41">
              <a:extLst>
                <a:ext uri="{FF2B5EF4-FFF2-40B4-BE49-F238E27FC236}">
                  <a16:creationId xmlns:a16="http://schemas.microsoft.com/office/drawing/2014/main" id="{7AED2E06-754E-457C-8A5F-971F627EC57F}"/>
                </a:ext>
              </a:extLst>
            </p:cNvPr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1;p41">
              <a:extLst>
                <a:ext uri="{FF2B5EF4-FFF2-40B4-BE49-F238E27FC236}">
                  <a16:creationId xmlns:a16="http://schemas.microsoft.com/office/drawing/2014/main" id="{AB3674A9-73E6-407B-B6AB-069B59EF51A5}"/>
                </a:ext>
              </a:extLst>
            </p:cNvPr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2;p41">
              <a:extLst>
                <a:ext uri="{FF2B5EF4-FFF2-40B4-BE49-F238E27FC236}">
                  <a16:creationId xmlns:a16="http://schemas.microsoft.com/office/drawing/2014/main" id="{80F1B957-C938-4882-9866-72AEB6EE2EFC}"/>
                </a:ext>
              </a:extLst>
            </p:cNvPr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3;p41">
              <a:extLst>
                <a:ext uri="{FF2B5EF4-FFF2-40B4-BE49-F238E27FC236}">
                  <a16:creationId xmlns:a16="http://schemas.microsoft.com/office/drawing/2014/main" id="{AD233137-E76F-4794-B98C-84657AD5B635}"/>
                </a:ext>
              </a:extLst>
            </p:cNvPr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4;p41">
              <a:extLst>
                <a:ext uri="{FF2B5EF4-FFF2-40B4-BE49-F238E27FC236}">
                  <a16:creationId xmlns:a16="http://schemas.microsoft.com/office/drawing/2014/main" id="{52BD8C40-7F49-4475-9F85-4229EC7047D0}"/>
                </a:ext>
              </a:extLst>
            </p:cNvPr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;p41">
              <a:extLst>
                <a:ext uri="{FF2B5EF4-FFF2-40B4-BE49-F238E27FC236}">
                  <a16:creationId xmlns:a16="http://schemas.microsoft.com/office/drawing/2014/main" id="{74F3B16A-CA71-4A78-998C-E1E1D494FAA1}"/>
                </a:ext>
              </a:extLst>
            </p:cNvPr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6;p41">
              <a:extLst>
                <a:ext uri="{FF2B5EF4-FFF2-40B4-BE49-F238E27FC236}">
                  <a16:creationId xmlns:a16="http://schemas.microsoft.com/office/drawing/2014/main" id="{9C2D062E-7412-4A7F-8CA5-F8DED9365E58}"/>
                </a:ext>
              </a:extLst>
            </p:cNvPr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7;p41">
              <a:extLst>
                <a:ext uri="{FF2B5EF4-FFF2-40B4-BE49-F238E27FC236}">
                  <a16:creationId xmlns:a16="http://schemas.microsoft.com/office/drawing/2014/main" id="{B17B56FF-8CFB-44E8-9EB7-4F199DB8E66C}"/>
                </a:ext>
              </a:extLst>
            </p:cNvPr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08;p41">
              <a:extLst>
                <a:ext uri="{FF2B5EF4-FFF2-40B4-BE49-F238E27FC236}">
                  <a16:creationId xmlns:a16="http://schemas.microsoft.com/office/drawing/2014/main" id="{8658757C-098E-4B2C-9D38-17A505B859ED}"/>
                </a:ext>
              </a:extLst>
            </p:cNvPr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09;p41">
              <a:extLst>
                <a:ext uri="{FF2B5EF4-FFF2-40B4-BE49-F238E27FC236}">
                  <a16:creationId xmlns:a16="http://schemas.microsoft.com/office/drawing/2014/main" id="{89499CA0-1CE6-4470-9969-C2D00A38B181}"/>
                </a:ext>
              </a:extLst>
            </p:cNvPr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10;p41">
              <a:extLst>
                <a:ext uri="{FF2B5EF4-FFF2-40B4-BE49-F238E27FC236}">
                  <a16:creationId xmlns:a16="http://schemas.microsoft.com/office/drawing/2014/main" id="{BE221090-03A1-4228-9EE3-914FD50AB07B}"/>
                </a:ext>
              </a:extLst>
            </p:cNvPr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11;p41">
              <a:extLst>
                <a:ext uri="{FF2B5EF4-FFF2-40B4-BE49-F238E27FC236}">
                  <a16:creationId xmlns:a16="http://schemas.microsoft.com/office/drawing/2014/main" id="{A2501645-00D4-4EB3-86F7-F91AE183831A}"/>
                </a:ext>
              </a:extLst>
            </p:cNvPr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12;p41">
              <a:extLst>
                <a:ext uri="{FF2B5EF4-FFF2-40B4-BE49-F238E27FC236}">
                  <a16:creationId xmlns:a16="http://schemas.microsoft.com/office/drawing/2014/main" id="{C2E78D0A-2A97-4687-95E2-B3E40DA32BC7}"/>
                </a:ext>
              </a:extLst>
            </p:cNvPr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13;p41">
              <a:extLst>
                <a:ext uri="{FF2B5EF4-FFF2-40B4-BE49-F238E27FC236}">
                  <a16:creationId xmlns:a16="http://schemas.microsoft.com/office/drawing/2014/main" id="{60BF4FF3-9EA6-4DD0-B294-9B94B2EFD4B7}"/>
                </a:ext>
              </a:extLst>
            </p:cNvPr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14;p41">
              <a:extLst>
                <a:ext uri="{FF2B5EF4-FFF2-40B4-BE49-F238E27FC236}">
                  <a16:creationId xmlns:a16="http://schemas.microsoft.com/office/drawing/2014/main" id="{BCF345CE-F825-4D05-8341-460C1183C934}"/>
                </a:ext>
              </a:extLst>
            </p:cNvPr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15;p41">
              <a:extLst>
                <a:ext uri="{FF2B5EF4-FFF2-40B4-BE49-F238E27FC236}">
                  <a16:creationId xmlns:a16="http://schemas.microsoft.com/office/drawing/2014/main" id="{5A2C2203-D926-468F-8534-3EE5EFDCDD0E}"/>
                </a:ext>
              </a:extLst>
            </p:cNvPr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16;p41">
              <a:extLst>
                <a:ext uri="{FF2B5EF4-FFF2-40B4-BE49-F238E27FC236}">
                  <a16:creationId xmlns:a16="http://schemas.microsoft.com/office/drawing/2014/main" id="{3FE7E5A1-D0A0-4C28-A056-3E3CD2874597}"/>
                </a:ext>
              </a:extLst>
            </p:cNvPr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17;p41">
              <a:extLst>
                <a:ext uri="{FF2B5EF4-FFF2-40B4-BE49-F238E27FC236}">
                  <a16:creationId xmlns:a16="http://schemas.microsoft.com/office/drawing/2014/main" id="{265E0E0B-61CF-4B04-87E5-ED8A54356BFC}"/>
                </a:ext>
              </a:extLst>
            </p:cNvPr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18;p41">
              <a:extLst>
                <a:ext uri="{FF2B5EF4-FFF2-40B4-BE49-F238E27FC236}">
                  <a16:creationId xmlns:a16="http://schemas.microsoft.com/office/drawing/2014/main" id="{8E411CCB-359B-45CC-972C-FC607DE056AA}"/>
                </a:ext>
              </a:extLst>
            </p:cNvPr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19;p41">
              <a:extLst>
                <a:ext uri="{FF2B5EF4-FFF2-40B4-BE49-F238E27FC236}">
                  <a16:creationId xmlns:a16="http://schemas.microsoft.com/office/drawing/2014/main" id="{AD828AAF-731E-4101-82C3-86EF22089289}"/>
                </a:ext>
              </a:extLst>
            </p:cNvPr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20;p41">
              <a:extLst>
                <a:ext uri="{FF2B5EF4-FFF2-40B4-BE49-F238E27FC236}">
                  <a16:creationId xmlns:a16="http://schemas.microsoft.com/office/drawing/2014/main" id="{44240F58-34A9-4185-87BF-090EC240E454}"/>
                </a:ext>
              </a:extLst>
            </p:cNvPr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21;p41">
              <a:extLst>
                <a:ext uri="{FF2B5EF4-FFF2-40B4-BE49-F238E27FC236}">
                  <a16:creationId xmlns:a16="http://schemas.microsoft.com/office/drawing/2014/main" id="{A798486E-1A1C-48A1-B20D-17AEEB44F72B}"/>
                </a:ext>
              </a:extLst>
            </p:cNvPr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22;p41">
              <a:extLst>
                <a:ext uri="{FF2B5EF4-FFF2-40B4-BE49-F238E27FC236}">
                  <a16:creationId xmlns:a16="http://schemas.microsoft.com/office/drawing/2014/main" id="{12DE3B8E-B6E2-42F0-81D6-CF8942839880}"/>
                </a:ext>
              </a:extLst>
            </p:cNvPr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23;p41">
              <a:extLst>
                <a:ext uri="{FF2B5EF4-FFF2-40B4-BE49-F238E27FC236}">
                  <a16:creationId xmlns:a16="http://schemas.microsoft.com/office/drawing/2014/main" id="{E0DA55D6-A44B-4C20-A665-4FABBCA85F2C}"/>
                </a:ext>
              </a:extLst>
            </p:cNvPr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24;p41">
              <a:extLst>
                <a:ext uri="{FF2B5EF4-FFF2-40B4-BE49-F238E27FC236}">
                  <a16:creationId xmlns:a16="http://schemas.microsoft.com/office/drawing/2014/main" id="{89C8644C-FEFA-4F60-BD84-7804B8BFB737}"/>
                </a:ext>
              </a:extLst>
            </p:cNvPr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25;p41">
              <a:extLst>
                <a:ext uri="{FF2B5EF4-FFF2-40B4-BE49-F238E27FC236}">
                  <a16:creationId xmlns:a16="http://schemas.microsoft.com/office/drawing/2014/main" id="{470D82E0-7D49-437D-AD86-70C1F61A7E41}"/>
                </a:ext>
              </a:extLst>
            </p:cNvPr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26;p41">
              <a:extLst>
                <a:ext uri="{FF2B5EF4-FFF2-40B4-BE49-F238E27FC236}">
                  <a16:creationId xmlns:a16="http://schemas.microsoft.com/office/drawing/2014/main" id="{82661166-D4AE-48B8-AF23-17D34ABB35C2}"/>
                </a:ext>
              </a:extLst>
            </p:cNvPr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27;p41">
              <a:extLst>
                <a:ext uri="{FF2B5EF4-FFF2-40B4-BE49-F238E27FC236}">
                  <a16:creationId xmlns:a16="http://schemas.microsoft.com/office/drawing/2014/main" id="{124F5F16-AC84-4ED2-99D2-11A792E14562}"/>
                </a:ext>
              </a:extLst>
            </p:cNvPr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28;p41">
              <a:extLst>
                <a:ext uri="{FF2B5EF4-FFF2-40B4-BE49-F238E27FC236}">
                  <a16:creationId xmlns:a16="http://schemas.microsoft.com/office/drawing/2014/main" id="{B798BFC4-0665-4C90-B126-1B5A2BB38E7B}"/>
                </a:ext>
              </a:extLst>
            </p:cNvPr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29;p41">
              <a:extLst>
                <a:ext uri="{FF2B5EF4-FFF2-40B4-BE49-F238E27FC236}">
                  <a16:creationId xmlns:a16="http://schemas.microsoft.com/office/drawing/2014/main" id="{56C294AB-F31F-4A4C-8229-3A338924E467}"/>
                </a:ext>
              </a:extLst>
            </p:cNvPr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30;p41">
              <a:extLst>
                <a:ext uri="{FF2B5EF4-FFF2-40B4-BE49-F238E27FC236}">
                  <a16:creationId xmlns:a16="http://schemas.microsoft.com/office/drawing/2014/main" id="{26F9A86B-9D37-499E-9554-F2611CEDEA3E}"/>
                </a:ext>
              </a:extLst>
            </p:cNvPr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31;p41">
              <a:extLst>
                <a:ext uri="{FF2B5EF4-FFF2-40B4-BE49-F238E27FC236}">
                  <a16:creationId xmlns:a16="http://schemas.microsoft.com/office/drawing/2014/main" id="{F6850AE7-4E36-42BB-A0CC-56D22D71DD73}"/>
                </a:ext>
              </a:extLst>
            </p:cNvPr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32;p41">
              <a:extLst>
                <a:ext uri="{FF2B5EF4-FFF2-40B4-BE49-F238E27FC236}">
                  <a16:creationId xmlns:a16="http://schemas.microsoft.com/office/drawing/2014/main" id="{E52B1B7E-3C1F-457E-A1A7-56255E56DD55}"/>
                </a:ext>
              </a:extLst>
            </p:cNvPr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33;p41">
              <a:extLst>
                <a:ext uri="{FF2B5EF4-FFF2-40B4-BE49-F238E27FC236}">
                  <a16:creationId xmlns:a16="http://schemas.microsoft.com/office/drawing/2014/main" id="{FF0AEF54-5E97-4852-98CF-C42DE1096EFB}"/>
                </a:ext>
              </a:extLst>
            </p:cNvPr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34;p41">
              <a:extLst>
                <a:ext uri="{FF2B5EF4-FFF2-40B4-BE49-F238E27FC236}">
                  <a16:creationId xmlns:a16="http://schemas.microsoft.com/office/drawing/2014/main" id="{59A0B437-C74B-47FD-8F02-168FC1277E39}"/>
                </a:ext>
              </a:extLst>
            </p:cNvPr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35;p41">
              <a:extLst>
                <a:ext uri="{FF2B5EF4-FFF2-40B4-BE49-F238E27FC236}">
                  <a16:creationId xmlns:a16="http://schemas.microsoft.com/office/drawing/2014/main" id="{141C323E-5755-4B63-9951-691D654228AA}"/>
                </a:ext>
              </a:extLst>
            </p:cNvPr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36;p41">
              <a:extLst>
                <a:ext uri="{FF2B5EF4-FFF2-40B4-BE49-F238E27FC236}">
                  <a16:creationId xmlns:a16="http://schemas.microsoft.com/office/drawing/2014/main" id="{84820C45-876B-4C68-896A-26A586EDD1AE}"/>
                </a:ext>
              </a:extLst>
            </p:cNvPr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37;p41">
              <a:extLst>
                <a:ext uri="{FF2B5EF4-FFF2-40B4-BE49-F238E27FC236}">
                  <a16:creationId xmlns:a16="http://schemas.microsoft.com/office/drawing/2014/main" id="{2677BAB5-E70D-4461-BB9C-002549449711}"/>
                </a:ext>
              </a:extLst>
            </p:cNvPr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38;p41">
              <a:extLst>
                <a:ext uri="{FF2B5EF4-FFF2-40B4-BE49-F238E27FC236}">
                  <a16:creationId xmlns:a16="http://schemas.microsoft.com/office/drawing/2014/main" id="{80D9439F-97C3-4800-AA0F-2027DC2D53A7}"/>
                </a:ext>
              </a:extLst>
            </p:cNvPr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39;p41">
              <a:extLst>
                <a:ext uri="{FF2B5EF4-FFF2-40B4-BE49-F238E27FC236}">
                  <a16:creationId xmlns:a16="http://schemas.microsoft.com/office/drawing/2014/main" id="{ADAEF872-CE07-4598-B986-47483819C684}"/>
                </a:ext>
              </a:extLst>
            </p:cNvPr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40;p41">
              <a:extLst>
                <a:ext uri="{FF2B5EF4-FFF2-40B4-BE49-F238E27FC236}">
                  <a16:creationId xmlns:a16="http://schemas.microsoft.com/office/drawing/2014/main" id="{82EA3F16-5FB1-4FD8-AF73-9C14AC605B14}"/>
                </a:ext>
              </a:extLst>
            </p:cNvPr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41;p41">
              <a:extLst>
                <a:ext uri="{FF2B5EF4-FFF2-40B4-BE49-F238E27FC236}">
                  <a16:creationId xmlns:a16="http://schemas.microsoft.com/office/drawing/2014/main" id="{09E20A6D-7548-4784-93A1-D94FED0C2219}"/>
                </a:ext>
              </a:extLst>
            </p:cNvPr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42;p41">
              <a:extLst>
                <a:ext uri="{FF2B5EF4-FFF2-40B4-BE49-F238E27FC236}">
                  <a16:creationId xmlns:a16="http://schemas.microsoft.com/office/drawing/2014/main" id="{2A853406-0B9D-4768-B70C-9203ED539006}"/>
                </a:ext>
              </a:extLst>
            </p:cNvPr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43;p41">
              <a:extLst>
                <a:ext uri="{FF2B5EF4-FFF2-40B4-BE49-F238E27FC236}">
                  <a16:creationId xmlns:a16="http://schemas.microsoft.com/office/drawing/2014/main" id="{4CB7DDAD-EE12-4153-B676-02C0FEB24546}"/>
                </a:ext>
              </a:extLst>
            </p:cNvPr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44;p41">
              <a:extLst>
                <a:ext uri="{FF2B5EF4-FFF2-40B4-BE49-F238E27FC236}">
                  <a16:creationId xmlns:a16="http://schemas.microsoft.com/office/drawing/2014/main" id="{55DA6506-87C5-4D5B-ABB5-F46554E12192}"/>
                </a:ext>
              </a:extLst>
            </p:cNvPr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45;p41">
              <a:extLst>
                <a:ext uri="{FF2B5EF4-FFF2-40B4-BE49-F238E27FC236}">
                  <a16:creationId xmlns:a16="http://schemas.microsoft.com/office/drawing/2014/main" id="{57BB31F0-E133-4C55-A21E-CC651085DB07}"/>
                </a:ext>
              </a:extLst>
            </p:cNvPr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46;p41">
              <a:extLst>
                <a:ext uri="{FF2B5EF4-FFF2-40B4-BE49-F238E27FC236}">
                  <a16:creationId xmlns:a16="http://schemas.microsoft.com/office/drawing/2014/main" id="{39278974-11B8-4AB5-AA41-8BD423523A32}"/>
                </a:ext>
              </a:extLst>
            </p:cNvPr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47;p41">
              <a:extLst>
                <a:ext uri="{FF2B5EF4-FFF2-40B4-BE49-F238E27FC236}">
                  <a16:creationId xmlns:a16="http://schemas.microsoft.com/office/drawing/2014/main" id="{484F87D4-15A0-4E0A-96E4-5C9DB782D735}"/>
                </a:ext>
              </a:extLst>
            </p:cNvPr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48;p41">
              <a:extLst>
                <a:ext uri="{FF2B5EF4-FFF2-40B4-BE49-F238E27FC236}">
                  <a16:creationId xmlns:a16="http://schemas.microsoft.com/office/drawing/2014/main" id="{E5B6A9EC-D549-4F60-B433-9926727BC232}"/>
                </a:ext>
              </a:extLst>
            </p:cNvPr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49;p41">
              <a:extLst>
                <a:ext uri="{FF2B5EF4-FFF2-40B4-BE49-F238E27FC236}">
                  <a16:creationId xmlns:a16="http://schemas.microsoft.com/office/drawing/2014/main" id="{E2CFA3E8-EEAF-4171-9D89-8CD9138B86E0}"/>
                </a:ext>
              </a:extLst>
            </p:cNvPr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50;p41">
              <a:extLst>
                <a:ext uri="{FF2B5EF4-FFF2-40B4-BE49-F238E27FC236}">
                  <a16:creationId xmlns:a16="http://schemas.microsoft.com/office/drawing/2014/main" id="{5A72F10F-1BBD-4677-A710-F6C0C223D416}"/>
                </a:ext>
              </a:extLst>
            </p:cNvPr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51;p41">
              <a:extLst>
                <a:ext uri="{FF2B5EF4-FFF2-40B4-BE49-F238E27FC236}">
                  <a16:creationId xmlns:a16="http://schemas.microsoft.com/office/drawing/2014/main" id="{A1D35831-52FC-48DE-AEE4-1B55742448B1}"/>
                </a:ext>
              </a:extLst>
            </p:cNvPr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52;p41">
              <a:extLst>
                <a:ext uri="{FF2B5EF4-FFF2-40B4-BE49-F238E27FC236}">
                  <a16:creationId xmlns:a16="http://schemas.microsoft.com/office/drawing/2014/main" id="{312C1333-8797-476B-9F85-7AD71A5D0B8F}"/>
                </a:ext>
              </a:extLst>
            </p:cNvPr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8"/>
          <p:cNvSpPr txBox="1">
            <a:spLocks noGrp="1"/>
          </p:cNvSpPr>
          <p:nvPr>
            <p:ph type="title"/>
          </p:nvPr>
        </p:nvSpPr>
        <p:spPr>
          <a:xfrm>
            <a:off x="4779818" y="526350"/>
            <a:ext cx="3505757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br>
              <a:rPr lang="en" dirty="0"/>
            </a:br>
            <a:r>
              <a:rPr lang="en" dirty="0"/>
              <a:t>Any Questions?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7" name="Google Shape;520;p33">
            <a:extLst>
              <a:ext uri="{FF2B5EF4-FFF2-40B4-BE49-F238E27FC236}">
                <a16:creationId xmlns:a16="http://schemas.microsoft.com/office/drawing/2014/main" id="{98F61E2F-3B73-4C0F-BD73-6D493DDE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2870" y="951414"/>
            <a:ext cx="8058260" cy="3499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</a:t>
            </a:r>
            <a:r>
              <a:rPr lang="it-IT" dirty="0"/>
              <a:t>Agreement </a:t>
            </a:r>
            <a:r>
              <a:rPr lang="en-US" dirty="0"/>
              <a:t>Concerning the Adoption of Harmonized Technical United Nations Regulations for Wheeled Vehicles, Equipment and Parts which can be Fitted and/or be Used on Wheeled Vehicles and the Conditions for Reciprocal Recognition of Approvals Granted on the Basis of these United Nations Regulations</a:t>
            </a:r>
            <a:r>
              <a:rPr lang="en" dirty="0"/>
              <a:t>” – United Nations – March 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dirty="0"/>
              <a:t>” </a:t>
            </a:r>
            <a:r>
              <a:rPr lang="en-US" dirty="0"/>
              <a:t>A Survey of Autonomous Driving: Common Practices and Emerging Technologies</a:t>
            </a:r>
            <a:r>
              <a:rPr lang="en" dirty="0"/>
              <a:t> ” – Yurtsever et al. – March 2020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FDFAC2-F72F-4DFD-BD6A-5056B9FF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4" y="877875"/>
            <a:ext cx="6103816" cy="4265625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7FA88D98-7BD7-4EA7-8384-4B44A6188B40}"/>
              </a:ext>
            </a:extLst>
          </p:cNvPr>
          <p:cNvSpPr/>
          <p:nvPr/>
        </p:nvSpPr>
        <p:spPr>
          <a:xfrm rot="20400274">
            <a:off x="4217996" y="1934624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49268C8-8A95-49F5-9E69-B997DBAC969E}"/>
              </a:ext>
            </a:extLst>
          </p:cNvPr>
          <p:cNvSpPr/>
          <p:nvPr/>
        </p:nvSpPr>
        <p:spPr>
          <a:xfrm rot="16200000">
            <a:off x="5970596" y="3196686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E206E8DE-2143-43D7-A782-5AE7928B0FAE}"/>
              </a:ext>
            </a:extLst>
          </p:cNvPr>
          <p:cNvSpPr/>
          <p:nvPr/>
        </p:nvSpPr>
        <p:spPr>
          <a:xfrm rot="20400274">
            <a:off x="4284931" y="2539461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4FC14C34-10A4-4D2C-8D93-399461ED3316}"/>
              </a:ext>
            </a:extLst>
          </p:cNvPr>
          <p:cNvSpPr/>
          <p:nvPr/>
        </p:nvSpPr>
        <p:spPr>
          <a:xfrm rot="16200000">
            <a:off x="5970596" y="3514033"/>
            <a:ext cx="70356" cy="198148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5CA1C16E-8340-4176-AEA1-B337FA147530}"/>
              </a:ext>
            </a:extLst>
          </p:cNvPr>
          <p:cNvSpPr/>
          <p:nvPr/>
        </p:nvSpPr>
        <p:spPr>
          <a:xfrm rot="20400274">
            <a:off x="4665930" y="443493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E52B0E6B-F63F-4D94-BC8D-49A667CD1F7A}"/>
              </a:ext>
            </a:extLst>
          </p:cNvPr>
          <p:cNvSpPr/>
          <p:nvPr/>
        </p:nvSpPr>
        <p:spPr>
          <a:xfrm rot="16200000">
            <a:off x="5970596" y="3806742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Vehicle Undesidered Behaviour - Hacker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72A56-C4D6-445F-B016-63E1866A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18" y="783400"/>
            <a:ext cx="5915891" cy="421865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A3136FA9-954E-40B9-B8E3-219B73ADBFA8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2A679391-56D0-49A7-8CB7-744F1C503BA3}"/>
              </a:ext>
            </a:extLst>
          </p:cNvPr>
          <p:cNvSpPr/>
          <p:nvPr/>
        </p:nvSpPr>
        <p:spPr>
          <a:xfrm rot="16200000">
            <a:off x="5799146" y="2163223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4DFF8352-A5C0-4141-8E36-B96E7D566FCB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F61365D2-824F-4A43-8472-F07570C78683}"/>
              </a:ext>
            </a:extLst>
          </p:cNvPr>
          <p:cNvSpPr/>
          <p:nvPr/>
        </p:nvSpPr>
        <p:spPr>
          <a:xfrm rot="16200000">
            <a:off x="5799146" y="3390803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Breach - Hacker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0FC5D1-7BDD-431C-9FC7-F038C35B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17" y="877875"/>
            <a:ext cx="5901853" cy="4146502"/>
          </a:xfrm>
          <a:prstGeom prst="rect">
            <a:avLst/>
          </a:prstGeom>
        </p:spPr>
      </p:pic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E17325-BB36-4A2E-B435-3CC160FF536A}"/>
              </a:ext>
            </a:extLst>
          </p:cNvPr>
          <p:cNvSpPr/>
          <p:nvPr/>
        </p:nvSpPr>
        <p:spPr>
          <a:xfrm rot="19100414">
            <a:off x="3270259" y="1582198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CBC85DCE-19DF-444B-8BC9-3C77D81349DA}"/>
              </a:ext>
            </a:extLst>
          </p:cNvPr>
          <p:cNvSpPr/>
          <p:nvPr/>
        </p:nvSpPr>
        <p:spPr>
          <a:xfrm rot="16200000">
            <a:off x="5799146" y="2234661"/>
            <a:ext cx="70356" cy="19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801C0A61-1C18-4A2E-B863-FFE036D04F25}"/>
              </a:ext>
            </a:extLst>
          </p:cNvPr>
          <p:cNvSpPr/>
          <p:nvPr/>
        </p:nvSpPr>
        <p:spPr>
          <a:xfrm>
            <a:off x="4303722" y="4261026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B43C686A-6188-459B-A59A-DA78243B6BCA}"/>
              </a:ext>
            </a:extLst>
          </p:cNvPr>
          <p:cNvSpPr/>
          <p:nvPr/>
        </p:nvSpPr>
        <p:spPr>
          <a:xfrm rot="16200000">
            <a:off x="5799146" y="3465688"/>
            <a:ext cx="70356" cy="1981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7305102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Countermeasures Effectiveness Against Hacker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makes slower the attacks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 heavily on the effectiveness of the attacks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Why</a:t>
            </a:r>
            <a:r>
              <a:rPr lang="it-IT" dirty="0"/>
              <a:t> Not Data Leakage?</a:t>
            </a:r>
            <a:endParaRPr dirty="0"/>
          </a:p>
        </p:txBody>
      </p:sp>
      <p:sp>
        <p:nvSpPr>
          <p:cNvPr id="10" name="Google Shape;520;p33">
            <a:extLst>
              <a:ext uri="{FF2B5EF4-FFF2-40B4-BE49-F238E27FC236}">
                <a16:creationId xmlns:a16="http://schemas.microsoft.com/office/drawing/2014/main" id="{DCE28CB7-3F11-4364-953D-820A4F7A2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115" y="825159"/>
            <a:ext cx="8058260" cy="105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Insider and the Physical Intruder choice the attack paying very attention about the </a:t>
            </a:r>
            <a:r>
              <a:rPr lang="en" b="1" dirty="0"/>
              <a:t>risk of being Detected</a:t>
            </a:r>
            <a:r>
              <a:rPr lang="en" dirty="0"/>
              <a:t>. For this reason they will avoid the Data Breach Attack.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13209-41EC-4E6F-83A8-66135C6116B4}"/>
              </a:ext>
            </a:extLst>
          </p:cNvPr>
          <p:cNvSpPr txBox="1"/>
          <p:nvPr/>
        </p:nvSpPr>
        <p:spPr>
          <a:xfrm>
            <a:off x="459115" y="4543715"/>
            <a:ext cx="7974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Thus the only goal that they try to reach is the 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Vehicle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Undesidered</a:t>
            </a:r>
            <a:r>
              <a:rPr lang="en-US" b="1" dirty="0">
                <a:solidFill>
                  <a:schemeClr val="lt2"/>
                </a:solidFill>
                <a:latin typeface="DM Sans"/>
                <a:sym typeface="DM Sans"/>
              </a:rPr>
              <a:t> </a:t>
            </a:r>
            <a:r>
              <a:rPr lang="en-US" b="1" dirty="0" err="1">
                <a:solidFill>
                  <a:schemeClr val="lt2"/>
                </a:solidFill>
                <a:latin typeface="DM Sans"/>
                <a:sym typeface="DM Sans"/>
              </a:rPr>
              <a:t>Behaviour</a:t>
            </a:r>
            <a:r>
              <a:rPr lang="en-US" dirty="0">
                <a:solidFill>
                  <a:schemeClr val="lt2"/>
                </a:solidFill>
                <a:latin typeface="DM Sans"/>
                <a:sym typeface="DM Sans"/>
              </a:rPr>
              <a:t>.</a:t>
            </a:r>
          </a:p>
          <a:p>
            <a:endParaRPr lang="it-IT" dirty="0"/>
          </a:p>
        </p:txBody>
      </p:sp>
      <p:graphicFrame>
        <p:nvGraphicFramePr>
          <p:cNvPr id="13" name="Google Shape;1644;p43">
            <a:extLst>
              <a:ext uri="{FF2B5EF4-FFF2-40B4-BE49-F238E27FC236}">
                <a16:creationId xmlns:a16="http://schemas.microsoft.com/office/drawing/2014/main" id="{ED1CE7B0-3177-4849-B664-897DCF45D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71260"/>
              </p:ext>
            </p:extLst>
          </p:nvPr>
        </p:nvGraphicFramePr>
        <p:xfrm>
          <a:off x="1268483" y="2002105"/>
          <a:ext cx="6607034" cy="2415232"/>
        </p:xfrm>
        <a:graphic>
          <a:graphicData uri="http://schemas.openxmlformats.org/drawingml/2006/table">
            <a:tbl>
              <a:tblPr>
                <a:noFill/>
                <a:tableStyleId>{B72CF5ED-95B8-42B6-86C4-E769B0208DF4}</a:tableStyleId>
              </a:tblPr>
              <a:tblGrid>
                <a:gridCol w="182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Goals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</a:t>
                      </a:r>
                      <a:r>
                        <a:rPr lang="it-IT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. Of Success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Prob. Of Detection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Reward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Breach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0.2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Vehicle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Undesidered</a:t>
                      </a: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Behaviour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0.1 (S) / 0.1 (F)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300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DoS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9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Intruder &amp; Insider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6A7926-B6B8-4ED0-9B18-0A4D0D4A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" y="1373331"/>
            <a:ext cx="4469468" cy="311727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58B132-E310-4562-8603-A6A612DB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7968"/>
            <a:ext cx="4469468" cy="3117273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3FA04A9-1750-4D70-8C86-F160A02738A3}"/>
              </a:ext>
            </a:extLst>
          </p:cNvPr>
          <p:cNvSpPr/>
          <p:nvPr/>
        </p:nvSpPr>
        <p:spPr>
          <a:xfrm>
            <a:off x="512325" y="391875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57E8711-F32E-4406-B613-E9061F495DB1}"/>
              </a:ext>
            </a:extLst>
          </p:cNvPr>
          <p:cNvSpPr/>
          <p:nvPr/>
        </p:nvSpPr>
        <p:spPr>
          <a:xfrm>
            <a:off x="4855725" y="3972098"/>
            <a:ext cx="447795" cy="3865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0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45503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Countermeasure Against Insider &amp; Physical Intruder</a:t>
            </a:r>
            <a:endParaRPr dirty="0"/>
          </a:p>
        </p:txBody>
      </p:sp>
      <p:sp>
        <p:nvSpPr>
          <p:cNvPr id="1852" name="Google Shape;1852;p45"/>
          <p:cNvSpPr txBox="1">
            <a:spLocks noGrp="1"/>
          </p:cNvSpPr>
          <p:nvPr>
            <p:ph type="body" idx="1"/>
          </p:nvPr>
        </p:nvSpPr>
        <p:spPr>
          <a:xfrm>
            <a:off x="3465007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3" name="Google Shape;1853;p45"/>
          <p:cNvSpPr txBox="1">
            <a:spLocks noGrp="1"/>
          </p:cNvSpPr>
          <p:nvPr>
            <p:ph type="title" idx="2"/>
          </p:nvPr>
        </p:nvSpPr>
        <p:spPr>
          <a:xfrm>
            <a:off x="3465000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Obfuscation</a:t>
            </a:r>
            <a:endParaRPr dirty="0"/>
          </a:p>
        </p:txBody>
      </p:sp>
      <p:sp>
        <p:nvSpPr>
          <p:cNvPr id="1854" name="Google Shape;1854;p45"/>
          <p:cNvSpPr txBox="1">
            <a:spLocks noGrp="1"/>
          </p:cNvSpPr>
          <p:nvPr>
            <p:ph type="body" idx="3"/>
          </p:nvPr>
        </p:nvSpPr>
        <p:spPr>
          <a:xfrm>
            <a:off x="626619" y="32743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 impact</a:t>
            </a:r>
            <a:endParaRPr dirty="0"/>
          </a:p>
        </p:txBody>
      </p:sp>
      <p:sp>
        <p:nvSpPr>
          <p:cNvPr id="1855" name="Google Shape;1855;p45"/>
          <p:cNvSpPr txBox="1">
            <a:spLocks noGrp="1"/>
          </p:cNvSpPr>
          <p:nvPr>
            <p:ph type="title" idx="4"/>
          </p:nvPr>
        </p:nvSpPr>
        <p:spPr>
          <a:xfrm>
            <a:off x="626607" y="27764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Firewall</a:t>
            </a:r>
            <a:endParaRPr dirty="0"/>
          </a:p>
        </p:txBody>
      </p:sp>
      <p:sp>
        <p:nvSpPr>
          <p:cNvPr id="1856" name="Google Shape;1856;p45"/>
          <p:cNvSpPr txBox="1">
            <a:spLocks noGrp="1"/>
          </p:cNvSpPr>
          <p:nvPr>
            <p:ph type="body" idx="5"/>
          </p:nvPr>
        </p:nvSpPr>
        <p:spPr>
          <a:xfrm>
            <a:off x="6303383" y="330021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discourages the attacks because the risk of being detected is too high</a:t>
            </a:r>
            <a:endParaRPr dirty="0"/>
          </a:p>
        </p:txBody>
      </p:sp>
      <p:sp>
        <p:nvSpPr>
          <p:cNvPr id="1857" name="Google Shape;1857;p45"/>
          <p:cNvSpPr txBox="1">
            <a:spLocks noGrp="1"/>
          </p:cNvSpPr>
          <p:nvPr>
            <p:ph type="title" idx="6"/>
          </p:nvPr>
        </p:nvSpPr>
        <p:spPr>
          <a:xfrm>
            <a:off x="6303381" y="280237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IDS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58C5F9F-6323-490A-8145-A4420A0E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9" y="1075372"/>
            <a:ext cx="1554256" cy="155425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61BDFF4-01CE-451B-B458-64E06352E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061" y="1070608"/>
            <a:ext cx="1705877" cy="17058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D2381100-6CA5-4509-AE6E-B2D1A5F0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66" y="1332750"/>
            <a:ext cx="1259029" cy="12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build="p"/>
      <p:bldP spid="1853" grpId="0"/>
      <p:bldP spid="1854" grpId="0" build="p"/>
      <p:bldP spid="1855" grpId="0"/>
      <p:bldP spid="1856" grpId="0" build="p"/>
      <p:bldP spid="18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CONLUSION</a:t>
            </a:r>
            <a:endParaRPr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225674" y="3465873"/>
            <a:ext cx="3135283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</a:pPr>
            <a:r>
              <a:rPr lang="en" dirty="0"/>
              <a:t>Good Firewall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Code Obfuscation</a:t>
            </a:r>
          </a:p>
          <a:p>
            <a:pPr marL="285750" indent="-285750" algn="l">
              <a:spcAft>
                <a:spcPts val="1600"/>
              </a:spcAft>
            </a:pPr>
            <a:r>
              <a:rPr lang="en" dirty="0"/>
              <a:t>Intrusion Detection System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How</a:t>
            </a:r>
            <a:r>
              <a:rPr lang="en" dirty="0"/>
              <a:t> we can improve the security of the overall system?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0" uiExpand="1" build="p"/>
      <p:bldP spid="628" grpId="0"/>
      <p:bldP spid="629" grpId="0" build="p"/>
      <p:bldP spid="630" grpId="0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313</Words>
  <Application>Microsoft Office PowerPoint</Application>
  <PresentationFormat>Presentazione su schermo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Viga</vt:lpstr>
      <vt:lpstr>Arial</vt:lpstr>
      <vt:lpstr>Times New Roman</vt:lpstr>
      <vt:lpstr>DM Sans</vt:lpstr>
      <vt:lpstr>Cyber Security Business Plan</vt:lpstr>
      <vt:lpstr>SIMULATION ENVIRONMENT</vt:lpstr>
      <vt:lpstr>DoS - Hacker</vt:lpstr>
      <vt:lpstr>Vehicle Undesidered Behaviour - Hacker</vt:lpstr>
      <vt:lpstr>Data Breach - Hacker</vt:lpstr>
      <vt:lpstr>Countermeasures Effectiveness Against Hacker</vt:lpstr>
      <vt:lpstr>Why Not Data Leakage?</vt:lpstr>
      <vt:lpstr>Physical Intruder &amp; Insider</vt:lpstr>
      <vt:lpstr>Countermeasure Against Insider &amp; Physical Intruder</vt:lpstr>
      <vt:lpstr>CONLUSION</vt:lpstr>
      <vt:lpstr>THANKS! Any 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Francesco Iemma</dc:creator>
  <cp:lastModifiedBy>Francesco Iemma</cp:lastModifiedBy>
  <cp:revision>12</cp:revision>
  <dcterms:modified xsi:type="dcterms:W3CDTF">2021-07-18T15:04:47Z</dcterms:modified>
</cp:coreProperties>
</file>