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1"/>
  </p:notesMasterIdLst>
  <p:sldIdLst>
    <p:sldId id="264" r:id="rId2"/>
    <p:sldId id="311" r:id="rId3"/>
    <p:sldId id="312" r:id="rId4"/>
    <p:sldId id="313" r:id="rId5"/>
    <p:sldId id="316" r:id="rId6"/>
    <p:sldId id="317" r:id="rId7"/>
    <p:sldId id="318" r:id="rId8"/>
    <p:sldId id="319" r:id="rId9"/>
    <p:sldId id="315" r:id="rId10"/>
  </p:sldIdLst>
  <p:sldSz cx="9144000" cy="5143500" type="screen16x9"/>
  <p:notesSz cx="6858000" cy="9144000"/>
  <p:embeddedFontLst>
    <p:embeddedFont>
      <p:font typeface="DM Sans" panose="020B0604020202020204" charset="0"/>
      <p:regular r:id="rId12"/>
      <p:bold r:id="rId13"/>
      <p:italic r:id="rId14"/>
      <p:boldItalic r:id="rId15"/>
    </p:embeddedFont>
    <p:embeddedFont>
      <p:font typeface="Viga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858B91-C516-4C0C-A419-F740EABB9C81}">
  <a:tblStyle styleId="{D5858B91-C516-4C0C-A419-F740EABB9C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678" y="714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0166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6779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1451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81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182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206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5149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873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6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hyperlink" Target="https://unece.org/sites/default/files/2021-03/R155e.doc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Titolo"/>
          <p:cNvSpPr txBox="1">
            <a:spLocks noGrp="1"/>
          </p:cNvSpPr>
          <p:nvPr>
            <p:ph type="title"/>
          </p:nvPr>
        </p:nvSpPr>
        <p:spPr>
          <a:xfrm>
            <a:off x="604357" y="295647"/>
            <a:ext cx="7935281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GOALS</a:t>
            </a:r>
            <a:endParaRPr sz="3200" dirty="0"/>
          </a:p>
        </p:txBody>
      </p:sp>
      <p:sp>
        <p:nvSpPr>
          <p:cNvPr id="876" name="Testo2"/>
          <p:cNvSpPr txBox="1">
            <a:spLocks noGrp="1"/>
          </p:cNvSpPr>
          <p:nvPr>
            <p:ph type="title" idx="2"/>
          </p:nvPr>
        </p:nvSpPr>
        <p:spPr>
          <a:xfrm>
            <a:off x="3430475" y="3253577"/>
            <a:ext cx="2214000" cy="4441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Breach</a:t>
            </a:r>
            <a:endParaRPr dirty="0"/>
          </a:p>
        </p:txBody>
      </p:sp>
      <p:sp>
        <p:nvSpPr>
          <p:cNvPr id="878" name="Testo1"/>
          <p:cNvSpPr txBox="1">
            <a:spLocks noGrp="1"/>
          </p:cNvSpPr>
          <p:nvPr>
            <p:ph type="title" idx="4"/>
          </p:nvPr>
        </p:nvSpPr>
        <p:spPr>
          <a:xfrm>
            <a:off x="789708" y="3247916"/>
            <a:ext cx="2214000" cy="4498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Denial of Service</a:t>
            </a:r>
            <a:endParaRPr dirty="0"/>
          </a:p>
        </p:txBody>
      </p:sp>
      <p:sp>
        <p:nvSpPr>
          <p:cNvPr id="880" name="Testo3"/>
          <p:cNvSpPr txBox="1">
            <a:spLocks noGrp="1"/>
          </p:cNvSpPr>
          <p:nvPr>
            <p:ph type="title" idx="6"/>
          </p:nvPr>
        </p:nvSpPr>
        <p:spPr>
          <a:xfrm>
            <a:off x="5249075" y="3255243"/>
            <a:ext cx="3894925" cy="4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Vehicle undesired behaviour</a:t>
            </a:r>
            <a:endParaRPr dirty="0"/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8D13CF06-690C-4DC0-8615-45F9F82E9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4200" y="1952726"/>
            <a:ext cx="1125016" cy="1125016"/>
          </a:xfrm>
          <a:prstGeom prst="rect">
            <a:avLst/>
          </a:prstGeom>
        </p:spPr>
      </p:pic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BDA74D41-96BF-42C1-8FFB-65B8D230EE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44270" y="1952726"/>
            <a:ext cx="1125016" cy="1125016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34BD43A2-EC55-4B66-8969-51E3903B7F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90200" y="1949679"/>
            <a:ext cx="1406271" cy="1125016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D1BF5C-C470-49D7-86EB-A1B777D165C5}"/>
              </a:ext>
            </a:extLst>
          </p:cNvPr>
          <p:cNvSpPr txBox="1"/>
          <p:nvPr/>
        </p:nvSpPr>
        <p:spPr>
          <a:xfrm>
            <a:off x="659127" y="4507108"/>
            <a:ext cx="7383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lt2"/>
                </a:solidFill>
                <a:latin typeface="Viga"/>
                <a:sym typeface="Viga"/>
                <a:hlinkClick r:id="rId9"/>
              </a:rPr>
              <a:t>https://unece.org/sites/default/files/2021-03/R155e.docx</a:t>
            </a:r>
            <a:r>
              <a:rPr lang="it-IT" sz="1000" dirty="0">
                <a:solidFill>
                  <a:schemeClr val="lt2"/>
                </a:solidFill>
                <a:latin typeface="Viga"/>
                <a:sym typeface="Viga"/>
              </a:rPr>
              <a:t> (p. 20 </a:t>
            </a:r>
            <a:r>
              <a:rPr lang="it-IT" sz="1000" dirty="0" err="1">
                <a:solidFill>
                  <a:schemeClr val="lt2"/>
                </a:solidFill>
                <a:latin typeface="Viga"/>
                <a:sym typeface="Viga"/>
              </a:rPr>
              <a:t>table</a:t>
            </a:r>
            <a:r>
              <a:rPr lang="it-IT" sz="1000" dirty="0">
                <a:solidFill>
                  <a:schemeClr val="lt2"/>
                </a:solidFill>
                <a:latin typeface="Viga"/>
                <a:sym typeface="Viga"/>
              </a:rPr>
              <a:t> A1)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6" grpId="0"/>
      <p:bldP spid="878" grpId="0"/>
      <p:bldP spid="880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8D13CF06-690C-4DC0-8615-45F9F82E9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1373" y="1751394"/>
            <a:ext cx="1660805" cy="1660805"/>
          </a:xfrm>
          <a:prstGeom prst="rect">
            <a:avLst/>
          </a:prstGeom>
        </p:spPr>
      </p:pic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C432DC44-C85D-4328-B336-EACAD4FB3742}"/>
              </a:ext>
            </a:extLst>
          </p:cNvPr>
          <p:cNvSpPr txBox="1"/>
          <p:nvPr/>
        </p:nvSpPr>
        <p:spPr>
          <a:xfrm>
            <a:off x="626625" y="1593265"/>
            <a:ext cx="5659283" cy="2822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lt2"/>
                </a:solidFill>
                <a:latin typeface="Viga"/>
                <a:sym typeface="Viga"/>
              </a:rPr>
              <a:t>The service from the back-end server </a:t>
            </a:r>
            <a:r>
              <a:rPr lang="it-IT" sz="2000" dirty="0" err="1">
                <a:solidFill>
                  <a:schemeClr val="lt2"/>
                </a:solidFill>
                <a:latin typeface="Viga"/>
                <a:sym typeface="Viga"/>
              </a:rPr>
              <a:t>is</a:t>
            </a:r>
            <a:r>
              <a:rPr lang="it-IT" sz="2000" dirty="0">
                <a:solidFill>
                  <a:schemeClr val="lt2"/>
                </a:solidFill>
                <a:latin typeface="Viga"/>
                <a:sym typeface="Viga"/>
              </a:rPr>
              <a:t> </a:t>
            </a:r>
            <a:r>
              <a:rPr lang="it-IT" sz="2000" dirty="0" err="1">
                <a:solidFill>
                  <a:schemeClr val="lt2"/>
                </a:solidFill>
                <a:latin typeface="Viga"/>
                <a:sym typeface="Viga"/>
              </a:rPr>
              <a:t>disrupted</a:t>
            </a:r>
            <a:r>
              <a:rPr lang="it-IT" sz="2000" dirty="0">
                <a:solidFill>
                  <a:schemeClr val="lt2"/>
                </a:solidFill>
                <a:latin typeface="Viga"/>
                <a:sym typeface="Viga"/>
              </a:rPr>
              <a:t>, </a:t>
            </a:r>
            <a:r>
              <a:rPr lang="it-IT" sz="2000" dirty="0" err="1">
                <a:solidFill>
                  <a:schemeClr val="lt2"/>
                </a:solidFill>
                <a:latin typeface="Viga"/>
                <a:sym typeface="Viga"/>
              </a:rPr>
              <a:t>affecting</a:t>
            </a:r>
            <a:r>
              <a:rPr lang="it-IT" sz="2000" dirty="0">
                <a:solidFill>
                  <a:schemeClr val="lt2"/>
                </a:solidFill>
                <a:latin typeface="Viga"/>
                <a:sym typeface="Viga"/>
              </a:rPr>
              <a:t> the </a:t>
            </a:r>
            <a:r>
              <a:rPr lang="it-IT" sz="2000" dirty="0" err="1">
                <a:solidFill>
                  <a:schemeClr val="lt2"/>
                </a:solidFill>
                <a:latin typeface="Viga"/>
                <a:sym typeface="Viga"/>
              </a:rPr>
              <a:t>operation</a:t>
            </a:r>
            <a:r>
              <a:rPr lang="it-IT" sz="2000" dirty="0">
                <a:solidFill>
                  <a:schemeClr val="lt2"/>
                </a:solidFill>
                <a:latin typeface="Viga"/>
                <a:sym typeface="Viga"/>
              </a:rPr>
              <a:t> of the </a:t>
            </a:r>
            <a:r>
              <a:rPr lang="it-IT" sz="2000" dirty="0" err="1">
                <a:solidFill>
                  <a:schemeClr val="lt2"/>
                </a:solidFill>
                <a:latin typeface="Viga"/>
                <a:sym typeface="Viga"/>
              </a:rPr>
              <a:t>vehicles</a:t>
            </a:r>
            <a:endParaRPr lang="it-IT" sz="2000" dirty="0">
              <a:solidFill>
                <a:schemeClr val="lt2"/>
              </a:solidFill>
              <a:latin typeface="Viga"/>
              <a:sym typeface="Viga"/>
            </a:endParaRPr>
          </a:p>
          <a:p>
            <a:pPr marL="342900" indent="-342900">
              <a:lnSpc>
                <a:spcPct val="150000"/>
              </a:lnSpc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lt2"/>
                </a:solidFill>
                <a:latin typeface="Viga"/>
                <a:sym typeface="Viga"/>
              </a:rPr>
              <a:t>Usually</a:t>
            </a:r>
            <a:r>
              <a:rPr lang="it-IT" sz="2000" dirty="0">
                <a:solidFill>
                  <a:schemeClr val="lt2"/>
                </a:solidFill>
                <a:latin typeface="Viga"/>
                <a:sym typeface="Viga"/>
              </a:rPr>
              <a:t> </a:t>
            </a:r>
            <a:r>
              <a:rPr lang="it-IT" sz="2000" dirty="0" err="1">
                <a:solidFill>
                  <a:schemeClr val="lt2"/>
                </a:solidFill>
                <a:latin typeface="Viga"/>
                <a:sym typeface="Viga"/>
              </a:rPr>
              <a:t>obtained</a:t>
            </a:r>
            <a:r>
              <a:rPr lang="it-IT" sz="2000" dirty="0">
                <a:solidFill>
                  <a:schemeClr val="lt2"/>
                </a:solidFill>
                <a:latin typeface="Viga"/>
                <a:sym typeface="Viga"/>
              </a:rPr>
              <a:t> by </a:t>
            </a:r>
            <a:r>
              <a:rPr lang="it-IT" sz="2000" dirty="0" err="1">
                <a:solidFill>
                  <a:schemeClr val="lt2"/>
                </a:solidFill>
                <a:latin typeface="Viga"/>
                <a:sym typeface="Viga"/>
              </a:rPr>
              <a:t>flooding</a:t>
            </a:r>
            <a:r>
              <a:rPr lang="it-IT" sz="2000" dirty="0">
                <a:solidFill>
                  <a:schemeClr val="lt2"/>
                </a:solidFill>
                <a:latin typeface="Viga"/>
                <a:sym typeface="Viga"/>
              </a:rPr>
              <a:t> the servers with a </a:t>
            </a:r>
            <a:r>
              <a:rPr lang="it-IT" sz="2000" dirty="0" err="1">
                <a:solidFill>
                  <a:schemeClr val="lt2"/>
                </a:solidFill>
                <a:latin typeface="Viga"/>
                <a:sym typeface="Viga"/>
              </a:rPr>
              <a:t>huge</a:t>
            </a:r>
            <a:r>
              <a:rPr lang="it-IT" sz="2000" dirty="0">
                <a:solidFill>
                  <a:schemeClr val="lt2"/>
                </a:solidFill>
                <a:latin typeface="Viga"/>
                <a:sym typeface="Viga"/>
              </a:rPr>
              <a:t> </a:t>
            </a:r>
            <a:r>
              <a:rPr lang="it-IT" sz="2000" dirty="0" err="1">
                <a:solidFill>
                  <a:schemeClr val="lt2"/>
                </a:solidFill>
                <a:latin typeface="Viga"/>
                <a:sym typeface="Viga"/>
              </a:rPr>
              <a:t>number</a:t>
            </a:r>
            <a:r>
              <a:rPr lang="it-IT" sz="2000" dirty="0">
                <a:solidFill>
                  <a:schemeClr val="lt2"/>
                </a:solidFill>
                <a:latin typeface="Viga"/>
                <a:sym typeface="Viga"/>
              </a:rPr>
              <a:t> of </a:t>
            </a:r>
            <a:r>
              <a:rPr lang="it-IT" sz="2000" dirty="0" err="1">
                <a:solidFill>
                  <a:schemeClr val="lt2"/>
                </a:solidFill>
                <a:latin typeface="Viga"/>
                <a:sym typeface="Viga"/>
              </a:rPr>
              <a:t>requests</a:t>
            </a:r>
            <a:endParaRPr lang="it-IT" sz="2000" dirty="0">
              <a:solidFill>
                <a:schemeClr val="lt2"/>
              </a:solidFill>
              <a:latin typeface="Viga"/>
              <a:sym typeface="Viga"/>
            </a:endParaRPr>
          </a:p>
          <a:p>
            <a:pPr marL="342900" indent="-342900">
              <a:lnSpc>
                <a:spcPct val="150000"/>
              </a:lnSpc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lt2"/>
                </a:solidFill>
                <a:latin typeface="Viga"/>
                <a:sym typeface="Viga"/>
              </a:rPr>
              <a:t>Availability</a:t>
            </a:r>
            <a:r>
              <a:rPr lang="it-IT" sz="2000" dirty="0">
                <a:solidFill>
                  <a:schemeClr val="lt2"/>
                </a:solidFill>
                <a:latin typeface="Viga"/>
                <a:sym typeface="Viga"/>
              </a:rPr>
              <a:t> </a:t>
            </a:r>
            <a:r>
              <a:rPr lang="it-IT" sz="2000" dirty="0" err="1">
                <a:solidFill>
                  <a:schemeClr val="lt2"/>
                </a:solidFill>
                <a:latin typeface="Viga"/>
                <a:sym typeface="Viga"/>
              </a:rPr>
              <a:t>is</a:t>
            </a:r>
            <a:r>
              <a:rPr lang="it-IT" sz="2000" dirty="0">
                <a:solidFill>
                  <a:schemeClr val="lt2"/>
                </a:solidFill>
                <a:latin typeface="Viga"/>
                <a:sym typeface="Viga"/>
              </a:rPr>
              <a:t> </a:t>
            </a:r>
            <a:r>
              <a:rPr lang="it-IT" sz="2000" dirty="0" err="1">
                <a:solidFill>
                  <a:schemeClr val="lt2"/>
                </a:solidFill>
                <a:latin typeface="Viga"/>
                <a:sym typeface="Viga"/>
              </a:rPr>
              <a:t>lost</a:t>
            </a:r>
            <a:endParaRPr lang="it-IT" sz="2000" dirty="0">
              <a:solidFill>
                <a:schemeClr val="lt2"/>
              </a:solidFill>
              <a:latin typeface="Viga"/>
              <a:sym typeface="Viga"/>
            </a:endParaRPr>
          </a:p>
        </p:txBody>
      </p:sp>
      <p:sp>
        <p:nvSpPr>
          <p:cNvPr id="12" name="Titolo 11">
            <a:extLst>
              <a:ext uri="{FF2B5EF4-FFF2-40B4-BE49-F238E27FC236}">
                <a16:creationId xmlns:a16="http://schemas.microsoft.com/office/drawing/2014/main" id="{54E6289F-8E3A-440D-A708-2416313F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 err="1"/>
              <a:t>Denial</a:t>
            </a:r>
            <a:r>
              <a:rPr lang="it-IT" sz="3200" dirty="0"/>
              <a:t> of Service (</a:t>
            </a:r>
            <a:r>
              <a:rPr lang="it-IT" sz="3200" dirty="0" err="1"/>
              <a:t>DoS</a:t>
            </a:r>
            <a:r>
              <a:rPr lang="it-IT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237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C432DC44-C85D-4328-B336-EACAD4FB3742}"/>
              </a:ext>
            </a:extLst>
          </p:cNvPr>
          <p:cNvSpPr txBox="1"/>
          <p:nvPr/>
        </p:nvSpPr>
        <p:spPr>
          <a:xfrm>
            <a:off x="626625" y="1593265"/>
            <a:ext cx="5659283" cy="2475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lt2"/>
                </a:solidFill>
                <a:latin typeface="Viga"/>
                <a:sym typeface="Viga"/>
              </a:rPr>
              <a:t>Vehicle</a:t>
            </a:r>
            <a:r>
              <a:rPr lang="it-IT" sz="2000" dirty="0">
                <a:solidFill>
                  <a:schemeClr val="lt2"/>
                </a:solidFill>
                <a:latin typeface="Viga"/>
                <a:sym typeface="Viga"/>
              </a:rPr>
              <a:t> </a:t>
            </a:r>
            <a:r>
              <a:rPr lang="it-IT" sz="2000" dirty="0" err="1">
                <a:solidFill>
                  <a:schemeClr val="lt2"/>
                </a:solidFill>
                <a:latin typeface="Viga"/>
                <a:sym typeface="Viga"/>
              </a:rPr>
              <a:t>related</a:t>
            </a:r>
            <a:r>
              <a:rPr lang="it-IT" sz="2000" dirty="0">
                <a:solidFill>
                  <a:schemeClr val="lt2"/>
                </a:solidFill>
                <a:latin typeface="Viga"/>
                <a:sym typeface="Viga"/>
              </a:rPr>
              <a:t> data </a:t>
            </a:r>
            <a:r>
              <a:rPr lang="it-IT" sz="2000" dirty="0" err="1">
                <a:solidFill>
                  <a:schemeClr val="lt2"/>
                </a:solidFill>
                <a:latin typeface="Viga"/>
                <a:sym typeface="Viga"/>
              </a:rPr>
              <a:t>held</a:t>
            </a:r>
            <a:r>
              <a:rPr lang="it-IT" sz="2000" dirty="0">
                <a:solidFill>
                  <a:schemeClr val="lt2"/>
                </a:solidFill>
                <a:latin typeface="Viga"/>
                <a:sym typeface="Viga"/>
              </a:rPr>
              <a:t> on back-end servers </a:t>
            </a:r>
            <a:r>
              <a:rPr lang="it-IT" sz="2000" dirty="0" err="1">
                <a:solidFill>
                  <a:schemeClr val="lt2"/>
                </a:solidFill>
                <a:latin typeface="Viga"/>
                <a:sym typeface="Viga"/>
              </a:rPr>
              <a:t>is</a:t>
            </a:r>
            <a:r>
              <a:rPr lang="it-IT" sz="2000" dirty="0">
                <a:solidFill>
                  <a:schemeClr val="lt2"/>
                </a:solidFill>
                <a:latin typeface="Viga"/>
                <a:sym typeface="Viga"/>
              </a:rPr>
              <a:t> </a:t>
            </a:r>
            <a:r>
              <a:rPr lang="it-IT" sz="2000" dirty="0" err="1">
                <a:solidFill>
                  <a:schemeClr val="lt2"/>
                </a:solidFill>
                <a:latin typeface="Viga"/>
                <a:sym typeface="Viga"/>
              </a:rPr>
              <a:t>lost</a:t>
            </a:r>
            <a:r>
              <a:rPr lang="it-IT" sz="2000" dirty="0">
                <a:solidFill>
                  <a:schemeClr val="lt2"/>
                </a:solidFill>
                <a:latin typeface="Viga"/>
                <a:sym typeface="Viga"/>
              </a:rPr>
              <a:t> or </a:t>
            </a:r>
            <a:r>
              <a:rPr lang="it-IT" sz="2000" dirty="0" err="1">
                <a:solidFill>
                  <a:schemeClr val="lt2"/>
                </a:solidFill>
                <a:latin typeface="Viga"/>
                <a:sym typeface="Viga"/>
              </a:rPr>
              <a:t>compromised</a:t>
            </a:r>
            <a:endParaRPr lang="it-IT" sz="2000" dirty="0">
              <a:solidFill>
                <a:schemeClr val="lt2"/>
              </a:solidFill>
              <a:latin typeface="Viga"/>
              <a:sym typeface="Viga"/>
            </a:endParaRPr>
          </a:p>
          <a:p>
            <a:pPr marL="342900" indent="-342900">
              <a:lnSpc>
                <a:spcPct val="200000"/>
              </a:lnSpc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lt2"/>
                </a:solidFill>
                <a:latin typeface="Viga"/>
                <a:sym typeface="Viga"/>
              </a:rPr>
              <a:t>Requires</a:t>
            </a:r>
            <a:r>
              <a:rPr lang="it-IT" sz="2000" dirty="0">
                <a:solidFill>
                  <a:schemeClr val="lt2"/>
                </a:solidFill>
                <a:latin typeface="Viga"/>
                <a:sym typeface="Viga"/>
              </a:rPr>
              <a:t> access to server</a:t>
            </a:r>
          </a:p>
          <a:p>
            <a:pPr marL="342900" indent="-342900">
              <a:lnSpc>
                <a:spcPct val="200000"/>
              </a:lnSpc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lt2"/>
                </a:solidFill>
                <a:latin typeface="Viga"/>
                <a:sym typeface="Viga"/>
              </a:rPr>
              <a:t>Confidentiality</a:t>
            </a:r>
            <a:r>
              <a:rPr lang="it-IT" sz="2000" dirty="0">
                <a:solidFill>
                  <a:schemeClr val="lt2"/>
                </a:solidFill>
                <a:latin typeface="Viga"/>
                <a:sym typeface="Viga"/>
              </a:rPr>
              <a:t> </a:t>
            </a:r>
            <a:r>
              <a:rPr lang="it-IT" sz="2000" dirty="0" err="1">
                <a:solidFill>
                  <a:schemeClr val="lt2"/>
                </a:solidFill>
                <a:latin typeface="Viga"/>
                <a:sym typeface="Viga"/>
              </a:rPr>
              <a:t>is</a:t>
            </a:r>
            <a:r>
              <a:rPr lang="it-IT" sz="2000" dirty="0">
                <a:solidFill>
                  <a:schemeClr val="lt2"/>
                </a:solidFill>
                <a:latin typeface="Viga"/>
                <a:sym typeface="Viga"/>
              </a:rPr>
              <a:t> </a:t>
            </a:r>
            <a:r>
              <a:rPr lang="it-IT" sz="2000" dirty="0" err="1">
                <a:solidFill>
                  <a:schemeClr val="lt2"/>
                </a:solidFill>
                <a:latin typeface="Viga"/>
                <a:sym typeface="Viga"/>
              </a:rPr>
              <a:t>lost</a:t>
            </a:r>
            <a:endParaRPr lang="it-IT" sz="2000" dirty="0">
              <a:solidFill>
                <a:schemeClr val="lt2"/>
              </a:solidFill>
              <a:latin typeface="Viga"/>
              <a:sym typeface="Viga"/>
            </a:endParaRPr>
          </a:p>
        </p:txBody>
      </p:sp>
      <p:sp>
        <p:nvSpPr>
          <p:cNvPr id="12" name="Titolo 11">
            <a:extLst>
              <a:ext uri="{FF2B5EF4-FFF2-40B4-BE49-F238E27FC236}">
                <a16:creationId xmlns:a16="http://schemas.microsoft.com/office/drawing/2014/main" id="{54E6289F-8E3A-440D-A708-2416313F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/>
              <a:t>Data </a:t>
            </a:r>
            <a:r>
              <a:rPr lang="it-IT" sz="3200" dirty="0" err="1"/>
              <a:t>Breach</a:t>
            </a:r>
            <a:endParaRPr lang="it-IT" sz="3200" dirty="0"/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9860B0E2-BD8C-4ED1-AD73-3D31709CB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79205" y="1864462"/>
            <a:ext cx="1806750" cy="180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7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C432DC44-C85D-4328-B336-EACAD4FB3742}"/>
              </a:ext>
            </a:extLst>
          </p:cNvPr>
          <p:cNvSpPr txBox="1"/>
          <p:nvPr/>
        </p:nvSpPr>
        <p:spPr>
          <a:xfrm>
            <a:off x="626625" y="1593265"/>
            <a:ext cx="5659283" cy="2475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lt2"/>
                </a:solidFill>
                <a:latin typeface="Viga"/>
                <a:sym typeface="Viga"/>
              </a:rPr>
              <a:t>Back-end servers </a:t>
            </a:r>
            <a:r>
              <a:rPr lang="it-IT" sz="2000" dirty="0" err="1">
                <a:solidFill>
                  <a:schemeClr val="lt2"/>
                </a:solidFill>
                <a:latin typeface="Viga"/>
                <a:sym typeface="Viga"/>
              </a:rPr>
              <a:t>used</a:t>
            </a:r>
            <a:r>
              <a:rPr lang="it-IT" sz="2000" dirty="0">
                <a:solidFill>
                  <a:schemeClr val="lt2"/>
                </a:solidFill>
                <a:latin typeface="Viga"/>
                <a:sym typeface="Viga"/>
              </a:rPr>
              <a:t> </a:t>
            </a:r>
            <a:r>
              <a:rPr lang="it-IT" sz="2000" dirty="0" err="1">
                <a:solidFill>
                  <a:schemeClr val="lt2"/>
                </a:solidFill>
                <a:latin typeface="Viga"/>
                <a:sym typeface="Viga"/>
              </a:rPr>
              <a:t>as</a:t>
            </a:r>
            <a:r>
              <a:rPr lang="it-IT" sz="2000" dirty="0">
                <a:solidFill>
                  <a:schemeClr val="lt2"/>
                </a:solidFill>
                <a:latin typeface="Viga"/>
                <a:sym typeface="Viga"/>
              </a:rPr>
              <a:t> a </a:t>
            </a:r>
            <a:r>
              <a:rPr lang="it-IT" sz="2000" dirty="0" err="1">
                <a:solidFill>
                  <a:schemeClr val="lt2"/>
                </a:solidFill>
                <a:latin typeface="Viga"/>
                <a:sym typeface="Viga"/>
              </a:rPr>
              <a:t>means</a:t>
            </a:r>
            <a:r>
              <a:rPr lang="it-IT" sz="2000" dirty="0">
                <a:solidFill>
                  <a:schemeClr val="lt2"/>
                </a:solidFill>
                <a:latin typeface="Viga"/>
                <a:sym typeface="Viga"/>
              </a:rPr>
              <a:t> to </a:t>
            </a:r>
            <a:r>
              <a:rPr lang="it-IT" sz="2000" dirty="0" err="1">
                <a:solidFill>
                  <a:schemeClr val="lt2"/>
                </a:solidFill>
                <a:latin typeface="Viga"/>
                <a:sym typeface="Viga"/>
              </a:rPr>
              <a:t>attack</a:t>
            </a:r>
            <a:r>
              <a:rPr lang="it-IT" sz="2000" dirty="0">
                <a:solidFill>
                  <a:schemeClr val="lt2"/>
                </a:solidFill>
                <a:latin typeface="Viga"/>
                <a:sym typeface="Viga"/>
              </a:rPr>
              <a:t> a </a:t>
            </a:r>
            <a:r>
              <a:rPr lang="it-IT" sz="2000" dirty="0" err="1">
                <a:solidFill>
                  <a:schemeClr val="lt2"/>
                </a:solidFill>
                <a:latin typeface="Viga"/>
                <a:sym typeface="Viga"/>
              </a:rPr>
              <a:t>vehicle</a:t>
            </a:r>
            <a:r>
              <a:rPr lang="it-IT" sz="2000" dirty="0">
                <a:solidFill>
                  <a:schemeClr val="lt2"/>
                </a:solidFill>
                <a:latin typeface="Viga"/>
                <a:sym typeface="Viga"/>
              </a:rPr>
              <a:t> or </a:t>
            </a:r>
            <a:r>
              <a:rPr lang="it-IT" sz="2000" dirty="0" err="1">
                <a:solidFill>
                  <a:schemeClr val="lt2"/>
                </a:solidFill>
                <a:latin typeface="Viga"/>
                <a:sym typeface="Viga"/>
              </a:rPr>
              <a:t>extract</a:t>
            </a:r>
            <a:r>
              <a:rPr lang="it-IT" sz="2000" dirty="0">
                <a:solidFill>
                  <a:schemeClr val="lt2"/>
                </a:solidFill>
                <a:latin typeface="Viga"/>
                <a:sym typeface="Viga"/>
              </a:rPr>
              <a:t> data</a:t>
            </a:r>
          </a:p>
          <a:p>
            <a:pPr marL="342900" indent="-342900">
              <a:lnSpc>
                <a:spcPct val="200000"/>
              </a:lnSpc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lt2"/>
                </a:solidFill>
                <a:latin typeface="Viga"/>
                <a:sym typeface="Viga"/>
              </a:rPr>
              <a:t>Requires</a:t>
            </a:r>
            <a:r>
              <a:rPr lang="it-IT" sz="2000" dirty="0">
                <a:solidFill>
                  <a:schemeClr val="lt2"/>
                </a:solidFill>
                <a:latin typeface="Viga"/>
                <a:sym typeface="Viga"/>
              </a:rPr>
              <a:t> access to the server</a:t>
            </a:r>
          </a:p>
          <a:p>
            <a:pPr marL="342900" indent="-342900">
              <a:lnSpc>
                <a:spcPct val="200000"/>
              </a:lnSpc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lt2"/>
                </a:solidFill>
                <a:latin typeface="Viga"/>
                <a:sym typeface="Viga"/>
              </a:rPr>
              <a:t>Integrity</a:t>
            </a:r>
            <a:r>
              <a:rPr lang="it-IT" sz="2000" dirty="0">
                <a:solidFill>
                  <a:schemeClr val="lt2"/>
                </a:solidFill>
                <a:latin typeface="Viga"/>
                <a:sym typeface="Viga"/>
              </a:rPr>
              <a:t> and/or </a:t>
            </a:r>
            <a:r>
              <a:rPr lang="it-IT" sz="2000" dirty="0" err="1">
                <a:solidFill>
                  <a:schemeClr val="lt2"/>
                </a:solidFill>
                <a:latin typeface="Viga"/>
                <a:sym typeface="Viga"/>
              </a:rPr>
              <a:t>confidentiality</a:t>
            </a:r>
            <a:r>
              <a:rPr lang="it-IT" sz="2000" dirty="0">
                <a:solidFill>
                  <a:schemeClr val="lt2"/>
                </a:solidFill>
                <a:latin typeface="Viga"/>
                <a:sym typeface="Viga"/>
              </a:rPr>
              <a:t> are </a:t>
            </a:r>
            <a:r>
              <a:rPr lang="it-IT" sz="2000" dirty="0" err="1">
                <a:solidFill>
                  <a:schemeClr val="lt2"/>
                </a:solidFill>
                <a:latin typeface="Viga"/>
                <a:sym typeface="Viga"/>
              </a:rPr>
              <a:t>lost</a:t>
            </a:r>
            <a:endParaRPr lang="it-IT" sz="2000" dirty="0">
              <a:solidFill>
                <a:schemeClr val="lt2"/>
              </a:solidFill>
              <a:latin typeface="Viga"/>
              <a:sym typeface="Viga"/>
            </a:endParaRPr>
          </a:p>
        </p:txBody>
      </p:sp>
      <p:sp>
        <p:nvSpPr>
          <p:cNvPr id="12" name="Titolo 11">
            <a:extLst>
              <a:ext uri="{FF2B5EF4-FFF2-40B4-BE49-F238E27FC236}">
                <a16:creationId xmlns:a16="http://schemas.microsoft.com/office/drawing/2014/main" id="{54E6289F-8E3A-440D-A708-2416313F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 err="1"/>
              <a:t>Vehicle</a:t>
            </a:r>
            <a:r>
              <a:rPr lang="it-IT" sz="3200" dirty="0"/>
              <a:t> </a:t>
            </a:r>
            <a:r>
              <a:rPr lang="it-IT" sz="3200" dirty="0" err="1"/>
              <a:t>undesired</a:t>
            </a:r>
            <a:r>
              <a:rPr lang="it-IT" sz="3200" dirty="0"/>
              <a:t> </a:t>
            </a:r>
            <a:r>
              <a:rPr lang="it-IT" sz="3200" dirty="0" err="1"/>
              <a:t>behaviour</a:t>
            </a:r>
            <a:endParaRPr lang="it-IT" sz="3200" dirty="0"/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9D91313A-8EDC-405C-955B-2F07EBE1E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31605" y="2100682"/>
            <a:ext cx="1860424" cy="148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8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Titolo"/>
          <p:cNvSpPr txBox="1">
            <a:spLocks noGrp="1"/>
          </p:cNvSpPr>
          <p:nvPr>
            <p:ph type="title"/>
          </p:nvPr>
        </p:nvSpPr>
        <p:spPr>
          <a:xfrm>
            <a:off x="604357" y="295647"/>
            <a:ext cx="7935281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COUNTERMEASURES</a:t>
            </a:r>
            <a:endParaRPr sz="3200" dirty="0"/>
          </a:p>
        </p:txBody>
      </p:sp>
      <p:sp>
        <p:nvSpPr>
          <p:cNvPr id="876" name="Testo2"/>
          <p:cNvSpPr txBox="1">
            <a:spLocks noGrp="1"/>
          </p:cNvSpPr>
          <p:nvPr>
            <p:ph type="title" idx="2"/>
          </p:nvPr>
        </p:nvSpPr>
        <p:spPr>
          <a:xfrm>
            <a:off x="3104705" y="3247916"/>
            <a:ext cx="2865550" cy="7666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Intrustion Detection System (IDS)</a:t>
            </a:r>
            <a:endParaRPr dirty="0"/>
          </a:p>
        </p:txBody>
      </p:sp>
      <p:sp>
        <p:nvSpPr>
          <p:cNvPr id="878" name="Testo1"/>
          <p:cNvSpPr txBox="1">
            <a:spLocks noGrp="1"/>
          </p:cNvSpPr>
          <p:nvPr>
            <p:ph type="title" idx="4"/>
          </p:nvPr>
        </p:nvSpPr>
        <p:spPr>
          <a:xfrm>
            <a:off x="789708" y="3247916"/>
            <a:ext cx="2214000" cy="4498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Code</a:t>
            </a:r>
            <a:r>
              <a:rPr lang="en" dirty="0"/>
              <a:t> Obfuscation</a:t>
            </a:r>
            <a:endParaRPr dirty="0"/>
          </a:p>
        </p:txBody>
      </p:sp>
      <p:sp>
        <p:nvSpPr>
          <p:cNvPr id="880" name="Testo3"/>
          <p:cNvSpPr txBox="1">
            <a:spLocks noGrp="1"/>
          </p:cNvSpPr>
          <p:nvPr>
            <p:ph type="title" idx="6"/>
          </p:nvPr>
        </p:nvSpPr>
        <p:spPr>
          <a:xfrm>
            <a:off x="6110455" y="3237243"/>
            <a:ext cx="2172165" cy="4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Firewall</a:t>
            </a:r>
            <a:endParaRPr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1BE5D1A-CF81-41C0-9F58-DA40E5B0A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179" y="1765850"/>
            <a:ext cx="1617636" cy="1385775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ACE6A5D5-2297-4B37-AE20-9404BD4DA8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0255" y="1450807"/>
            <a:ext cx="2214000" cy="2214000"/>
          </a:xfrm>
          <a:prstGeom prst="rect">
            <a:avLst/>
          </a:prstGeom>
        </p:spPr>
      </p:pic>
      <p:pic>
        <p:nvPicPr>
          <p:cNvPr id="19" name="Elemento grafico 18">
            <a:extLst>
              <a:ext uri="{FF2B5EF4-FFF2-40B4-BE49-F238E27FC236}">
                <a16:creationId xmlns:a16="http://schemas.microsoft.com/office/drawing/2014/main" id="{1DA0DDEC-4D58-45C4-BBFD-2720E16FD0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84577" y="1754790"/>
            <a:ext cx="7531495" cy="149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2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6" grpId="0"/>
      <p:bldP spid="878" grpId="0"/>
      <p:bldP spid="88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C432DC44-C85D-4328-B336-EACAD4FB3742}"/>
              </a:ext>
            </a:extLst>
          </p:cNvPr>
          <p:cNvSpPr txBox="1"/>
          <p:nvPr/>
        </p:nvSpPr>
        <p:spPr>
          <a:xfrm>
            <a:off x="524362" y="2011487"/>
            <a:ext cx="6288525" cy="14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lt2"/>
                </a:solidFill>
                <a:latin typeface="Viga"/>
                <a:sym typeface="Viga"/>
              </a:rPr>
              <a:t>Source code </a:t>
            </a:r>
            <a:r>
              <a:rPr lang="it-IT" sz="2000" dirty="0" err="1">
                <a:solidFill>
                  <a:schemeClr val="lt2"/>
                </a:solidFill>
                <a:latin typeface="Viga"/>
                <a:sym typeface="Viga"/>
              </a:rPr>
              <a:t>is</a:t>
            </a:r>
            <a:r>
              <a:rPr lang="it-IT" sz="2000" dirty="0">
                <a:solidFill>
                  <a:schemeClr val="lt2"/>
                </a:solidFill>
                <a:latin typeface="Viga"/>
                <a:sym typeface="Viga"/>
              </a:rPr>
              <a:t> made more </a:t>
            </a:r>
            <a:r>
              <a:rPr lang="it-IT" sz="2000" dirty="0" err="1">
                <a:solidFill>
                  <a:schemeClr val="lt2"/>
                </a:solidFill>
                <a:latin typeface="Viga"/>
                <a:sym typeface="Viga"/>
              </a:rPr>
              <a:t>difficult</a:t>
            </a:r>
            <a:r>
              <a:rPr lang="it-IT" sz="2000" dirty="0">
                <a:solidFill>
                  <a:schemeClr val="lt2"/>
                </a:solidFill>
                <a:latin typeface="Viga"/>
                <a:sym typeface="Viga"/>
              </a:rPr>
              <a:t> to </a:t>
            </a:r>
            <a:r>
              <a:rPr lang="it-IT" sz="2000" dirty="0" err="1">
                <a:solidFill>
                  <a:schemeClr val="lt2"/>
                </a:solidFill>
                <a:latin typeface="Viga"/>
                <a:sym typeface="Viga"/>
              </a:rPr>
              <a:t>understand</a:t>
            </a:r>
            <a:r>
              <a:rPr lang="it-IT" sz="2000" dirty="0">
                <a:solidFill>
                  <a:schemeClr val="lt2"/>
                </a:solidFill>
                <a:latin typeface="Viga"/>
                <a:sym typeface="Viga"/>
              </a:rPr>
              <a:t> for </a:t>
            </a:r>
            <a:r>
              <a:rPr lang="it-IT" sz="2000" dirty="0" err="1">
                <a:solidFill>
                  <a:schemeClr val="lt2"/>
                </a:solidFill>
                <a:latin typeface="Viga"/>
                <a:sym typeface="Viga"/>
              </a:rPr>
              <a:t>humans</a:t>
            </a:r>
            <a:endParaRPr lang="it-IT" sz="2000" dirty="0">
              <a:solidFill>
                <a:schemeClr val="lt2"/>
              </a:solidFill>
              <a:latin typeface="Viga"/>
              <a:sym typeface="Vig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lt2"/>
                </a:solidFill>
                <a:latin typeface="Viga"/>
                <a:sym typeface="Viga"/>
              </a:rPr>
              <a:t>It</a:t>
            </a:r>
            <a:r>
              <a:rPr lang="it-IT" sz="2000" dirty="0">
                <a:solidFill>
                  <a:schemeClr val="lt2"/>
                </a:solidFill>
                <a:latin typeface="Viga"/>
                <a:sym typeface="Viga"/>
              </a:rPr>
              <a:t> </a:t>
            </a:r>
            <a:r>
              <a:rPr lang="it-IT" sz="2000" dirty="0" err="1">
                <a:solidFill>
                  <a:schemeClr val="lt2"/>
                </a:solidFill>
                <a:latin typeface="Viga"/>
                <a:sym typeface="Viga"/>
              </a:rPr>
              <a:t>affects</a:t>
            </a:r>
            <a:r>
              <a:rPr lang="it-IT" sz="2000" dirty="0">
                <a:solidFill>
                  <a:schemeClr val="lt2"/>
                </a:solidFill>
                <a:latin typeface="Viga"/>
                <a:sym typeface="Viga"/>
              </a:rPr>
              <a:t> the </a:t>
            </a:r>
            <a:r>
              <a:rPr lang="it-IT" sz="2000" i="1" dirty="0">
                <a:solidFill>
                  <a:schemeClr val="lt2"/>
                </a:solidFill>
                <a:latin typeface="Viga"/>
                <a:sym typeface="Viga"/>
              </a:rPr>
              <a:t>Firmware </a:t>
            </a:r>
            <a:r>
              <a:rPr lang="it-IT" sz="2000" i="1" dirty="0" err="1">
                <a:solidFill>
                  <a:schemeClr val="lt2"/>
                </a:solidFill>
                <a:latin typeface="Viga"/>
                <a:sym typeface="Viga"/>
              </a:rPr>
              <a:t>Reversing</a:t>
            </a:r>
            <a:r>
              <a:rPr lang="it-IT" sz="2000" dirty="0">
                <a:solidFill>
                  <a:schemeClr val="lt2"/>
                </a:solidFill>
                <a:latin typeface="Viga"/>
                <a:sym typeface="Viga"/>
              </a:rPr>
              <a:t>  </a:t>
            </a:r>
            <a:r>
              <a:rPr lang="it-IT" sz="2000" dirty="0" err="1">
                <a:solidFill>
                  <a:schemeClr val="lt2"/>
                </a:solidFill>
                <a:latin typeface="Viga"/>
                <a:sym typeface="Viga"/>
              </a:rPr>
              <a:t>attack</a:t>
            </a:r>
            <a:r>
              <a:rPr lang="it-IT" sz="2000" dirty="0">
                <a:solidFill>
                  <a:schemeClr val="lt2"/>
                </a:solidFill>
                <a:latin typeface="Viga"/>
                <a:sym typeface="Viga"/>
              </a:rPr>
              <a:t> step</a:t>
            </a:r>
          </a:p>
        </p:txBody>
      </p:sp>
      <p:sp>
        <p:nvSpPr>
          <p:cNvPr id="12" name="Titolo 11">
            <a:extLst>
              <a:ext uri="{FF2B5EF4-FFF2-40B4-BE49-F238E27FC236}">
                <a16:creationId xmlns:a16="http://schemas.microsoft.com/office/drawing/2014/main" id="{54E6289F-8E3A-440D-A708-2416313F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/>
              <a:t>Code </a:t>
            </a:r>
            <a:r>
              <a:rPr lang="it-IT" sz="3200" dirty="0" err="1"/>
              <a:t>obfuscation</a:t>
            </a:r>
            <a:endParaRPr lang="it-IT" sz="3200" dirty="0"/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A7A12631-1F06-4FDA-A426-9DF304CE2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22520" y="1879015"/>
            <a:ext cx="8546827" cy="170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2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C432DC44-C85D-4328-B336-EACAD4FB3742}"/>
              </a:ext>
            </a:extLst>
          </p:cNvPr>
          <p:cNvSpPr txBox="1"/>
          <p:nvPr/>
        </p:nvSpPr>
        <p:spPr>
          <a:xfrm>
            <a:off x="626625" y="1593265"/>
            <a:ext cx="5659283" cy="2822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lt2"/>
                </a:solidFill>
                <a:latin typeface="Viga"/>
                <a:sym typeface="Viga"/>
              </a:rPr>
              <a:t>A software </a:t>
            </a:r>
            <a:r>
              <a:rPr lang="it-IT" sz="2000" dirty="0" err="1">
                <a:solidFill>
                  <a:schemeClr val="lt2"/>
                </a:solidFill>
                <a:latin typeface="Viga"/>
                <a:sym typeface="Viga"/>
              </a:rPr>
              <a:t>that</a:t>
            </a:r>
            <a:r>
              <a:rPr lang="it-IT" sz="2000" dirty="0">
                <a:solidFill>
                  <a:schemeClr val="lt2"/>
                </a:solidFill>
                <a:latin typeface="Viga"/>
                <a:sym typeface="Viga"/>
              </a:rPr>
              <a:t> </a:t>
            </a:r>
            <a:r>
              <a:rPr lang="it-IT" sz="2000" dirty="0" err="1">
                <a:solidFill>
                  <a:schemeClr val="lt2"/>
                </a:solidFill>
                <a:latin typeface="Viga"/>
                <a:sym typeface="Viga"/>
              </a:rPr>
              <a:t>inspects</a:t>
            </a:r>
            <a:r>
              <a:rPr lang="it-IT" sz="2000" dirty="0">
                <a:solidFill>
                  <a:schemeClr val="lt2"/>
                </a:solidFill>
                <a:latin typeface="Viga"/>
                <a:sym typeface="Viga"/>
              </a:rPr>
              <a:t> the network and </a:t>
            </a:r>
            <a:r>
              <a:rPr lang="it-IT" sz="2000" dirty="0" err="1">
                <a:solidFill>
                  <a:schemeClr val="lt2"/>
                </a:solidFill>
                <a:latin typeface="Viga"/>
                <a:sym typeface="Viga"/>
              </a:rPr>
              <a:t>detects</a:t>
            </a:r>
            <a:r>
              <a:rPr lang="it-IT" sz="2000" dirty="0">
                <a:solidFill>
                  <a:schemeClr val="lt2"/>
                </a:solidFill>
                <a:latin typeface="Viga"/>
                <a:sym typeface="Viga"/>
              </a:rPr>
              <a:t> </a:t>
            </a:r>
            <a:r>
              <a:rPr lang="it-IT" sz="2000" dirty="0" err="1">
                <a:solidFill>
                  <a:schemeClr val="lt2"/>
                </a:solidFill>
                <a:latin typeface="Viga"/>
                <a:sym typeface="Viga"/>
              </a:rPr>
              <a:t>unauthorized</a:t>
            </a:r>
            <a:r>
              <a:rPr lang="it-IT" sz="2000" dirty="0">
                <a:solidFill>
                  <a:schemeClr val="lt2"/>
                </a:solidFill>
                <a:latin typeface="Viga"/>
                <a:sym typeface="Viga"/>
              </a:rPr>
              <a:t> accesses or </a:t>
            </a:r>
            <a:r>
              <a:rPr lang="it-IT" sz="2000" dirty="0" err="1">
                <a:solidFill>
                  <a:schemeClr val="lt2"/>
                </a:solidFill>
                <a:latin typeface="Viga"/>
                <a:sym typeface="Viga"/>
              </a:rPr>
              <a:t>changes</a:t>
            </a:r>
            <a:r>
              <a:rPr lang="it-IT" sz="2000" dirty="0">
                <a:solidFill>
                  <a:schemeClr val="lt2"/>
                </a:solidFill>
                <a:latin typeface="Viga"/>
                <a:sym typeface="Viga"/>
              </a:rPr>
              <a:t> in </a:t>
            </a:r>
            <a:r>
              <a:rPr lang="it-IT" sz="2000" dirty="0" err="1">
                <a:solidFill>
                  <a:schemeClr val="lt2"/>
                </a:solidFill>
                <a:latin typeface="Viga"/>
                <a:sym typeface="Viga"/>
              </a:rPr>
              <a:t>privileges</a:t>
            </a:r>
            <a:br>
              <a:rPr lang="it-IT" sz="2000" dirty="0">
                <a:solidFill>
                  <a:schemeClr val="lt2"/>
                </a:solidFill>
                <a:latin typeface="Viga"/>
                <a:sym typeface="Viga"/>
              </a:rPr>
            </a:br>
            <a:endParaRPr lang="it-IT" sz="2000" dirty="0">
              <a:solidFill>
                <a:schemeClr val="lt2"/>
              </a:solidFill>
              <a:latin typeface="Viga"/>
              <a:sym typeface="Viga"/>
            </a:endParaRPr>
          </a:p>
          <a:p>
            <a:pPr marL="342900" indent="-342900">
              <a:lnSpc>
                <a:spcPct val="150000"/>
              </a:lnSpc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lt2"/>
                </a:solidFill>
                <a:latin typeface="Viga"/>
                <a:sym typeface="Viga"/>
              </a:rPr>
              <a:t>It</a:t>
            </a:r>
            <a:r>
              <a:rPr lang="it-IT" sz="2000" dirty="0">
                <a:solidFill>
                  <a:schemeClr val="lt2"/>
                </a:solidFill>
                <a:latin typeface="Viga"/>
                <a:sym typeface="Viga"/>
              </a:rPr>
              <a:t> </a:t>
            </a:r>
            <a:r>
              <a:rPr lang="it-IT" sz="2000" dirty="0" err="1">
                <a:solidFill>
                  <a:schemeClr val="lt2"/>
                </a:solidFill>
                <a:latin typeface="Viga"/>
                <a:sym typeface="Viga"/>
              </a:rPr>
              <a:t>affects</a:t>
            </a:r>
            <a:r>
              <a:rPr lang="it-IT" sz="2000" dirty="0">
                <a:solidFill>
                  <a:schemeClr val="lt2"/>
                </a:solidFill>
                <a:latin typeface="Viga"/>
                <a:sym typeface="Viga"/>
              </a:rPr>
              <a:t> the </a:t>
            </a:r>
            <a:r>
              <a:rPr lang="it-IT" sz="2000" i="1" dirty="0" err="1">
                <a:solidFill>
                  <a:schemeClr val="lt2"/>
                </a:solidFill>
                <a:latin typeface="Viga"/>
                <a:sym typeface="Viga"/>
              </a:rPr>
              <a:t>Privilege</a:t>
            </a:r>
            <a:r>
              <a:rPr lang="it-IT" sz="2000" i="1" dirty="0">
                <a:solidFill>
                  <a:schemeClr val="lt2"/>
                </a:solidFill>
                <a:latin typeface="Viga"/>
                <a:sym typeface="Viga"/>
              </a:rPr>
              <a:t> Escalation  </a:t>
            </a:r>
            <a:r>
              <a:rPr lang="it-IT" sz="2000" dirty="0" err="1">
                <a:solidFill>
                  <a:schemeClr val="lt2"/>
                </a:solidFill>
                <a:latin typeface="Viga"/>
                <a:sym typeface="Viga"/>
              </a:rPr>
              <a:t>attack</a:t>
            </a:r>
            <a:r>
              <a:rPr lang="it-IT" sz="2000" dirty="0">
                <a:solidFill>
                  <a:schemeClr val="lt2"/>
                </a:solidFill>
                <a:latin typeface="Viga"/>
                <a:sym typeface="Viga"/>
              </a:rPr>
              <a:t> step</a:t>
            </a:r>
          </a:p>
        </p:txBody>
      </p:sp>
      <p:sp>
        <p:nvSpPr>
          <p:cNvPr id="12" name="Titolo 11">
            <a:extLst>
              <a:ext uri="{FF2B5EF4-FFF2-40B4-BE49-F238E27FC236}">
                <a16:creationId xmlns:a16="http://schemas.microsoft.com/office/drawing/2014/main" id="{54E6289F-8E3A-440D-A708-2416313F9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625" y="338175"/>
            <a:ext cx="6812400" cy="539700"/>
          </a:xfrm>
        </p:spPr>
        <p:txBody>
          <a:bodyPr/>
          <a:lstStyle/>
          <a:p>
            <a:r>
              <a:rPr lang="it-IT" sz="3200" dirty="0" err="1"/>
              <a:t>Intrusion</a:t>
            </a:r>
            <a:r>
              <a:rPr lang="it-IT" sz="3200" dirty="0"/>
              <a:t> </a:t>
            </a:r>
            <a:r>
              <a:rPr lang="it-IT" sz="3200" dirty="0" err="1"/>
              <a:t>Detection</a:t>
            </a:r>
            <a:r>
              <a:rPr lang="it-IT" sz="3200" dirty="0"/>
              <a:t> System (IDS)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79D42CA-9DC8-4BFB-B540-08BF127D5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450" y="2069667"/>
            <a:ext cx="1985700" cy="170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5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C432DC44-C85D-4328-B336-EACAD4FB3742}"/>
              </a:ext>
            </a:extLst>
          </p:cNvPr>
          <p:cNvSpPr txBox="1"/>
          <p:nvPr/>
        </p:nvSpPr>
        <p:spPr>
          <a:xfrm>
            <a:off x="617100" y="1593265"/>
            <a:ext cx="5659283" cy="1898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lt2"/>
                </a:solidFill>
                <a:latin typeface="Viga"/>
                <a:sym typeface="Viga"/>
              </a:rPr>
              <a:t>It</a:t>
            </a:r>
            <a:r>
              <a:rPr lang="it-IT" sz="2000" dirty="0">
                <a:solidFill>
                  <a:schemeClr val="lt2"/>
                </a:solidFill>
                <a:latin typeface="Viga"/>
                <a:sym typeface="Viga"/>
              </a:rPr>
              <a:t> </a:t>
            </a:r>
            <a:r>
              <a:rPr lang="it-IT" sz="2000" dirty="0" err="1">
                <a:solidFill>
                  <a:schemeClr val="lt2"/>
                </a:solidFill>
                <a:latin typeface="Viga"/>
                <a:sym typeface="Viga"/>
              </a:rPr>
              <a:t>analyses</a:t>
            </a:r>
            <a:r>
              <a:rPr lang="it-IT" sz="2000" dirty="0">
                <a:solidFill>
                  <a:schemeClr val="lt2"/>
                </a:solidFill>
                <a:latin typeface="Viga"/>
                <a:sym typeface="Viga"/>
              </a:rPr>
              <a:t> and filters </a:t>
            </a:r>
            <a:r>
              <a:rPr lang="it-IT" sz="2000" dirty="0" err="1">
                <a:solidFill>
                  <a:schemeClr val="lt2"/>
                </a:solidFill>
                <a:latin typeface="Viga"/>
                <a:sym typeface="Viga"/>
              </a:rPr>
              <a:t>packets</a:t>
            </a:r>
            <a:r>
              <a:rPr lang="it-IT" sz="2000" dirty="0">
                <a:solidFill>
                  <a:schemeClr val="lt2"/>
                </a:solidFill>
                <a:latin typeface="Viga"/>
                <a:sym typeface="Viga"/>
              </a:rPr>
              <a:t> to </a:t>
            </a:r>
            <a:r>
              <a:rPr lang="it-IT" sz="2000" dirty="0" err="1">
                <a:solidFill>
                  <a:schemeClr val="lt2"/>
                </a:solidFill>
                <a:latin typeface="Viga"/>
                <a:sym typeface="Viga"/>
              </a:rPr>
              <a:t>detect</a:t>
            </a:r>
            <a:r>
              <a:rPr lang="it-IT" sz="2000" dirty="0">
                <a:solidFill>
                  <a:schemeClr val="lt2"/>
                </a:solidFill>
                <a:latin typeface="Viga"/>
                <a:sym typeface="Viga"/>
              </a:rPr>
              <a:t> </a:t>
            </a:r>
            <a:r>
              <a:rPr lang="it-IT" sz="2000" dirty="0" err="1">
                <a:solidFill>
                  <a:schemeClr val="lt2"/>
                </a:solidFill>
                <a:latin typeface="Viga"/>
                <a:sym typeface="Viga"/>
              </a:rPr>
              <a:t>malicious</a:t>
            </a:r>
            <a:r>
              <a:rPr lang="it-IT" sz="2000" dirty="0">
                <a:solidFill>
                  <a:schemeClr val="lt2"/>
                </a:solidFill>
                <a:latin typeface="Viga"/>
                <a:sym typeface="Viga"/>
              </a:rPr>
              <a:t> connection </a:t>
            </a:r>
            <a:r>
              <a:rPr lang="it-IT" sz="2000" dirty="0" err="1">
                <a:solidFill>
                  <a:schemeClr val="lt2"/>
                </a:solidFill>
                <a:latin typeface="Viga"/>
                <a:sym typeface="Viga"/>
              </a:rPr>
              <a:t>attempts</a:t>
            </a:r>
            <a:br>
              <a:rPr lang="it-IT" sz="2000" dirty="0">
                <a:solidFill>
                  <a:schemeClr val="lt2"/>
                </a:solidFill>
                <a:latin typeface="Viga"/>
                <a:sym typeface="Viga"/>
              </a:rPr>
            </a:br>
            <a:endParaRPr lang="it-IT" sz="2000" dirty="0">
              <a:solidFill>
                <a:schemeClr val="lt2"/>
              </a:solidFill>
              <a:latin typeface="Viga"/>
              <a:sym typeface="Viga"/>
            </a:endParaRPr>
          </a:p>
          <a:p>
            <a:pPr marL="342900" indent="-342900">
              <a:lnSpc>
                <a:spcPct val="150000"/>
              </a:lnSpc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lt2"/>
                </a:solidFill>
                <a:latin typeface="Viga"/>
                <a:sym typeface="Viga"/>
              </a:rPr>
              <a:t>It</a:t>
            </a:r>
            <a:r>
              <a:rPr lang="it-IT" sz="2000" dirty="0">
                <a:solidFill>
                  <a:schemeClr val="lt2"/>
                </a:solidFill>
                <a:latin typeface="Viga"/>
                <a:sym typeface="Viga"/>
              </a:rPr>
              <a:t> </a:t>
            </a:r>
            <a:r>
              <a:rPr lang="it-IT" sz="2000" dirty="0" err="1">
                <a:solidFill>
                  <a:schemeClr val="lt2"/>
                </a:solidFill>
                <a:latin typeface="Viga"/>
                <a:sym typeface="Viga"/>
              </a:rPr>
              <a:t>affects</a:t>
            </a:r>
            <a:r>
              <a:rPr lang="it-IT" sz="2000" dirty="0">
                <a:solidFill>
                  <a:schemeClr val="lt2"/>
                </a:solidFill>
                <a:latin typeface="Viga"/>
                <a:sym typeface="Viga"/>
              </a:rPr>
              <a:t> the </a:t>
            </a:r>
            <a:r>
              <a:rPr lang="it-IT" sz="2000" i="1" dirty="0">
                <a:solidFill>
                  <a:schemeClr val="lt2"/>
                </a:solidFill>
                <a:latin typeface="Viga"/>
                <a:sym typeface="Viga"/>
              </a:rPr>
              <a:t>Port </a:t>
            </a:r>
            <a:r>
              <a:rPr lang="it-IT" sz="2000" i="1" dirty="0" err="1">
                <a:solidFill>
                  <a:schemeClr val="lt2"/>
                </a:solidFill>
                <a:latin typeface="Viga"/>
                <a:sym typeface="Viga"/>
              </a:rPr>
              <a:t>scan</a:t>
            </a:r>
            <a:r>
              <a:rPr lang="it-IT" sz="2000" dirty="0">
                <a:solidFill>
                  <a:schemeClr val="lt2"/>
                </a:solidFill>
                <a:latin typeface="Viga"/>
                <a:sym typeface="Viga"/>
              </a:rPr>
              <a:t>  </a:t>
            </a:r>
            <a:r>
              <a:rPr lang="it-IT" sz="2000" dirty="0" err="1">
                <a:solidFill>
                  <a:schemeClr val="lt2"/>
                </a:solidFill>
                <a:latin typeface="Viga"/>
                <a:sym typeface="Viga"/>
              </a:rPr>
              <a:t>attack</a:t>
            </a:r>
            <a:r>
              <a:rPr lang="it-IT" sz="2000" dirty="0">
                <a:solidFill>
                  <a:schemeClr val="lt2"/>
                </a:solidFill>
                <a:latin typeface="Viga"/>
                <a:sym typeface="Viga"/>
              </a:rPr>
              <a:t> step</a:t>
            </a:r>
          </a:p>
        </p:txBody>
      </p:sp>
      <p:sp>
        <p:nvSpPr>
          <p:cNvPr id="12" name="Titolo 11">
            <a:extLst>
              <a:ext uri="{FF2B5EF4-FFF2-40B4-BE49-F238E27FC236}">
                <a16:creationId xmlns:a16="http://schemas.microsoft.com/office/drawing/2014/main" id="{54E6289F-8E3A-440D-A708-2416313F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/>
              <a:t>Firewall</a:t>
            </a: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665E9AAE-B94F-4DF9-B3E1-8B8F8AD8C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3872" y="1844638"/>
            <a:ext cx="1973251" cy="197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Titolo"/>
          <p:cNvSpPr txBox="1">
            <a:spLocks noGrp="1"/>
          </p:cNvSpPr>
          <p:nvPr>
            <p:ph type="title"/>
          </p:nvPr>
        </p:nvSpPr>
        <p:spPr>
          <a:xfrm>
            <a:off x="604356" y="117847"/>
            <a:ext cx="7935281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Attack tree</a:t>
            </a:r>
            <a:endParaRPr sz="3200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A5C2A6C-16D6-4FD2-A7EB-9A1F8B5EB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322" y="835347"/>
            <a:ext cx="3689350" cy="385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07351"/>
      </p:ext>
    </p:extLst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195</Words>
  <Application>Microsoft Office PowerPoint</Application>
  <PresentationFormat>Presentazione su schermo (16:9)</PresentationFormat>
  <Paragraphs>31</Paragraphs>
  <Slides>9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Viga</vt:lpstr>
      <vt:lpstr>DM Sans</vt:lpstr>
      <vt:lpstr>Arial</vt:lpstr>
      <vt:lpstr>Cyber Security Business Plan</vt:lpstr>
      <vt:lpstr>GOALS</vt:lpstr>
      <vt:lpstr>Denial of Service (DoS)</vt:lpstr>
      <vt:lpstr>Data Breach</vt:lpstr>
      <vt:lpstr>Vehicle undesired behaviour</vt:lpstr>
      <vt:lpstr>COUNTERMEASURES</vt:lpstr>
      <vt:lpstr>Code obfuscation</vt:lpstr>
      <vt:lpstr>Intrusion Detection System (IDS)</vt:lpstr>
      <vt:lpstr>Firewall</vt:lpstr>
      <vt:lpstr>Attack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BUSINESS PLAN</dc:title>
  <cp:lastModifiedBy>Marco Pinna</cp:lastModifiedBy>
  <cp:revision>12</cp:revision>
  <dcterms:modified xsi:type="dcterms:W3CDTF">2021-07-18T17:09:38Z</dcterms:modified>
</cp:coreProperties>
</file>