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9144000" cy="51435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c4d77821_0_6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e6c4d77821_0_6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c4d77821_0_3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6c4d77821_0_3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c4d77821_0_5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c4d77821_0_5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c4d77821_4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e6c4d77821_4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c4d77821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6c4d77821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c4d77821_0_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c4d77821_0_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c4d77821_0_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c4d77821_0_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444625" y="2420635"/>
            <a:ext cx="6254750" cy="1665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09891" y="855693"/>
            <a:ext cx="4054475" cy="355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4700876" y="993372"/>
            <a:ext cx="4108450" cy="3245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0" y="4677796"/>
            <a:ext cx="8391525" cy="269240"/>
          </a:xfrm>
          <a:custGeom>
            <a:rect b="b" l="l" r="r" t="t"/>
            <a:pathLst>
              <a:path extrusionOk="0" h="269239" w="8391525">
                <a:moveTo>
                  <a:pt x="8391131" y="268857"/>
                </a:moveTo>
                <a:lnTo>
                  <a:pt x="0" y="268857"/>
                </a:lnTo>
                <a:lnTo>
                  <a:pt x="0" y="0"/>
                </a:lnTo>
                <a:lnTo>
                  <a:pt x="8391131" y="0"/>
                </a:lnTo>
                <a:lnTo>
                  <a:pt x="8391131" y="268857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0" y="4677796"/>
            <a:ext cx="8391525" cy="269240"/>
          </a:xfrm>
          <a:custGeom>
            <a:rect b="b" l="l" r="r" t="t"/>
            <a:pathLst>
              <a:path extrusionOk="0" h="269239" w="8391525">
                <a:moveTo>
                  <a:pt x="0" y="0"/>
                </a:moveTo>
                <a:lnTo>
                  <a:pt x="8391131" y="0"/>
                </a:lnTo>
                <a:lnTo>
                  <a:pt x="8391131" y="268857"/>
                </a:lnTo>
                <a:lnTo>
                  <a:pt x="0" y="26885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9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22" y="683312"/>
            <a:ext cx="534035" cy="43180"/>
          </a:xfrm>
          <a:custGeom>
            <a:rect b="b" l="l" r="r" t="t"/>
            <a:pathLst>
              <a:path extrusionOk="0" h="43179" w="534035">
                <a:moveTo>
                  <a:pt x="533772" y="43062"/>
                </a:moveTo>
                <a:lnTo>
                  <a:pt x="0" y="43062"/>
                </a:lnTo>
                <a:lnTo>
                  <a:pt x="0" y="0"/>
                </a:lnTo>
                <a:lnTo>
                  <a:pt x="533772" y="0"/>
                </a:lnTo>
                <a:lnTo>
                  <a:pt x="533772" y="4306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590985" y="683312"/>
            <a:ext cx="8553450" cy="43180"/>
          </a:xfrm>
          <a:custGeom>
            <a:rect b="b" l="l" r="r" t="t"/>
            <a:pathLst>
              <a:path extrusionOk="0" h="43179" w="8553450">
                <a:moveTo>
                  <a:pt x="0" y="0"/>
                </a:moveTo>
                <a:lnTo>
                  <a:pt x="8553014" y="0"/>
                </a:lnTo>
                <a:lnTo>
                  <a:pt x="8553014" y="43062"/>
                </a:lnTo>
                <a:lnTo>
                  <a:pt x="0" y="43062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532558" y="4677796"/>
            <a:ext cx="605790" cy="269240"/>
          </a:xfrm>
          <a:custGeom>
            <a:rect b="b" l="l" r="r" t="t"/>
            <a:pathLst>
              <a:path extrusionOk="0" h="269239" w="605790">
                <a:moveTo>
                  <a:pt x="605223" y="268857"/>
                </a:moveTo>
                <a:lnTo>
                  <a:pt x="0" y="268857"/>
                </a:lnTo>
                <a:lnTo>
                  <a:pt x="0" y="0"/>
                </a:lnTo>
                <a:lnTo>
                  <a:pt x="605161" y="0"/>
                </a:lnTo>
                <a:lnTo>
                  <a:pt x="605223" y="268857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2558" y="4677796"/>
            <a:ext cx="605790" cy="269240"/>
          </a:xfrm>
          <a:custGeom>
            <a:rect b="b" l="l" r="r" t="t"/>
            <a:pathLst>
              <a:path extrusionOk="0" h="269239" w="605790">
                <a:moveTo>
                  <a:pt x="605161" y="0"/>
                </a:moveTo>
                <a:lnTo>
                  <a:pt x="0" y="0"/>
                </a:lnTo>
                <a:lnTo>
                  <a:pt x="0" y="268857"/>
                </a:lnTo>
                <a:lnTo>
                  <a:pt x="605223" y="268857"/>
                </a:lnTo>
                <a:lnTo>
                  <a:pt x="605161" y="0"/>
                </a:lnTo>
                <a:close/>
              </a:path>
            </a:pathLst>
          </a:custGeom>
          <a:noFill/>
          <a:ln cap="flat" cmpd="sng" w="99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44625" y="2420635"/>
            <a:ext cx="6254750" cy="1665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b="1" i="0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5753/wei.2017.354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2.ifrn.edu.br/ojs/index.php/HOLOS/article/view/5759." TargetMode="External"/><Relationship Id="rId4" Type="http://schemas.openxmlformats.org/officeDocument/2006/relationships/hyperlink" Target="https://periodicos.ufmg.br/index.php/rdes/article/view/1494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fatea.br/seer3/index.php/ECCOM/article/view/1075/1094" TargetMode="External"/><Relationship Id="rId4" Type="http://schemas.openxmlformats.org/officeDocument/2006/relationships/hyperlink" Target="https://doi.org/10.18264/eadf.v7i2.440" TargetMode="External"/><Relationship Id="rId5" Type="http://schemas.openxmlformats.org/officeDocument/2006/relationships/hyperlink" Target="https://doi.org/10.5753/wei.2016.966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2" y="1200745"/>
            <a:ext cx="1296670" cy="748030"/>
          </a:xfrm>
          <a:custGeom>
            <a:rect b="b" l="l" r="r" t="t"/>
            <a:pathLst>
              <a:path extrusionOk="0" h="748030" w="1296670">
                <a:moveTo>
                  <a:pt x="1296305" y="747810"/>
                </a:moveTo>
                <a:lnTo>
                  <a:pt x="0" y="747810"/>
                </a:lnTo>
                <a:lnTo>
                  <a:pt x="0" y="0"/>
                </a:lnTo>
                <a:lnTo>
                  <a:pt x="1296305" y="0"/>
                </a:lnTo>
                <a:lnTo>
                  <a:pt x="1296305" y="74781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72581" y="1200745"/>
            <a:ext cx="7771765" cy="748030"/>
          </a:xfrm>
          <a:custGeom>
            <a:rect b="b" l="l" r="r" t="t"/>
            <a:pathLst>
              <a:path extrusionOk="0" h="748030" w="7771765">
                <a:moveTo>
                  <a:pt x="0" y="0"/>
                </a:moveTo>
                <a:lnTo>
                  <a:pt x="7771419" y="0"/>
                </a:lnTo>
                <a:lnTo>
                  <a:pt x="7771419" y="747810"/>
                </a:lnTo>
                <a:lnTo>
                  <a:pt x="0" y="747810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251520" y="4372173"/>
            <a:ext cx="1112044" cy="628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729971" y="4196410"/>
            <a:ext cx="1095374" cy="4762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7735376" y="4633560"/>
            <a:ext cx="138049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866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Departamento de  Ciência da Computação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804775" y="4495400"/>
            <a:ext cx="548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Engenharia de Software - 2021.1</a:t>
            </a:r>
            <a:endParaRPr b="0" i="0" sz="24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444625" y="1232325"/>
            <a:ext cx="7007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FFFFFF"/>
                </a:solidFill>
              </a:rPr>
              <a:t>Etapa final - Artigo</a:t>
            </a:r>
            <a:endParaRPr sz="4000"/>
          </a:p>
        </p:txBody>
      </p:sp>
      <p:sp>
        <p:nvSpPr>
          <p:cNvPr id="56" name="Google Shape;56;p7"/>
          <p:cNvSpPr txBox="1"/>
          <p:nvPr/>
        </p:nvSpPr>
        <p:spPr>
          <a:xfrm>
            <a:off x="1444625" y="2429100"/>
            <a:ext cx="51627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0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1" lang="en-US" sz="27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Grupo 9</a:t>
            </a:r>
            <a:endParaRPr b="0" i="0" sz="2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1" lang="en-US" sz="27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Lucas Santos Policarpo</a:t>
            </a:r>
            <a:endParaRPr b="0" i="0" sz="2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1" lang="en-US" sz="27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Yuri Calleb Perro Baumgartner</a:t>
            </a:r>
            <a:endParaRPr b="0" i="0" sz="2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578874" y="158475"/>
            <a:ext cx="7663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Descrição da gamificação na Disciplina de Laboratório de Programação Web</a:t>
            </a:r>
            <a:endParaRPr sz="1500"/>
          </a:p>
        </p:txBody>
      </p:sp>
      <p:sp>
        <p:nvSpPr>
          <p:cNvPr id="144" name="Google Shape;144;p16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0" i="0" sz="6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061275" y="3538000"/>
            <a:ext cx="1887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Engajamento social</a:t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78875" y="1213825"/>
            <a:ext cx="3775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Elementos </a:t>
            </a: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que adotamos</a:t>
            </a:r>
            <a:endParaRPr b="0" i="0" sz="2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902100" y="3538000"/>
            <a:ext cx="1176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Ranking</a:t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025" y="1916275"/>
            <a:ext cx="1516451" cy="151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437" y="2055342"/>
            <a:ext cx="1238300" cy="12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195734" y="3538000"/>
            <a:ext cx="1723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Pontuações</a:t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450" y="1916275"/>
            <a:ext cx="1400100" cy="14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625650" y="217851"/>
            <a:ext cx="7892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50"/>
              <a:t>Análise comparativa</a:t>
            </a:r>
            <a:endParaRPr sz="2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941325" y="1829950"/>
            <a:ext cx="641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Técnica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Acesso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Disponibilização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Elementos pedagógicos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Interação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Saída</a:t>
            </a:r>
            <a:endParaRPr sz="2000"/>
          </a:p>
        </p:txBody>
      </p:sp>
      <p:sp>
        <p:nvSpPr>
          <p:cNvPr id="158" name="Google Shape;158;p17"/>
          <p:cNvSpPr txBox="1"/>
          <p:nvPr/>
        </p:nvSpPr>
        <p:spPr>
          <a:xfrm>
            <a:off x="578873" y="1186125"/>
            <a:ext cx="6310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Características utilizadas na comparação:</a:t>
            </a:r>
            <a:endParaRPr b="0" i="0" sz="2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614575" y="4677250"/>
            <a:ext cx="421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endParaRPr b="0" i="0" sz="6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676152" y="191650"/>
            <a:ext cx="4037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/>
              <a:t>Análise comparativa</a:t>
            </a:r>
            <a:endParaRPr sz="2050"/>
          </a:p>
        </p:txBody>
      </p:sp>
      <p:sp>
        <p:nvSpPr>
          <p:cNvPr id="165" name="Google Shape;165;p18"/>
          <p:cNvSpPr txBox="1"/>
          <p:nvPr/>
        </p:nvSpPr>
        <p:spPr>
          <a:xfrm>
            <a:off x="1596551" y="4351500"/>
            <a:ext cx="5668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Tabela de análise comparativa dos trabalhos relacionados</a:t>
            </a:r>
            <a:endParaRPr b="0" i="0" sz="13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14350" y="856988"/>
            <a:ext cx="8020049" cy="3368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endParaRPr b="0" i="0" sz="6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625643" y="170435"/>
            <a:ext cx="78927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Considerações</a:t>
            </a:r>
            <a:endParaRPr sz="23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67700" y="3050938"/>
            <a:ext cx="37143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Aumento da cooperatividade e engajamento social por parte dos alunos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840650" y="3068438"/>
            <a:ext cx="3677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Estudantes despertam um grande interesse em atividades com games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65" y="1516387"/>
            <a:ext cx="1382476" cy="13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913" y="1337462"/>
            <a:ext cx="2081875" cy="1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12" y="1128988"/>
            <a:ext cx="2059375" cy="20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type="title"/>
          </p:nvPr>
        </p:nvSpPr>
        <p:spPr>
          <a:xfrm>
            <a:off x="625643" y="170435"/>
            <a:ext cx="78927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Considerações</a:t>
            </a:r>
            <a:endParaRPr sz="23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52275" y="3068438"/>
            <a:ext cx="37143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Estimula emoções ao apresentar desafios, competições e ranking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840650" y="3068438"/>
            <a:ext cx="3677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Melhora de desempenho dos alunos nas atividades propostas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50" y="1477499"/>
            <a:ext cx="1362350" cy="13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625732" y="139575"/>
            <a:ext cx="3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endParaRPr b="0" i="0" sz="6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22300" y="1181775"/>
            <a:ext cx="8394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FF"/>
                </a:highlight>
              </a:rPr>
              <a:t>ALVES, Flora. Gamification: Como criar experiências de aprendizagem engajadoras. 1. ed. São Paulo: DVS Editora, 2015. Disponível em: https://books.google.com.br/books?hl=pt-BR&amp;lr=&amp;id=JnOwDQAAQBAJ&amp;oi=fnd&amp;pg=PT8&amp;dq=gamification&amp;ots=1aN8wtHGXo&amp;sig=u1lqeWHBF24I7FS0lT64vmwLZjA#v=onepage&amp;q=gamification&amp;f=false. Acesso em: 6 jul.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FF"/>
                </a:highlight>
              </a:rPr>
              <a:t>Barr, M. </a:t>
            </a:r>
            <a:r>
              <a:rPr i="1" lang="en-US" sz="1200">
                <a:highlight>
                  <a:srgbClr val="FFFFFF"/>
                </a:highlight>
              </a:rPr>
              <a:t>Student attitudes to games-based skills development: Learning from video games in higher education. Computers in Human Behavior, 80, 283–294. 2018.</a:t>
            </a:r>
            <a:r>
              <a:rPr lang="en-US" sz="1200">
                <a:highlight>
                  <a:srgbClr val="FFFFFF"/>
                </a:highlight>
              </a:rPr>
              <a:t> Disponível em: doi:10.1016/j.chb.2017.11.030. Acesso em 4 ago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FF"/>
                </a:highlight>
              </a:rPr>
              <a:t>Barr, M. </a:t>
            </a:r>
            <a:r>
              <a:rPr i="1" lang="en-US" sz="1200">
                <a:highlight>
                  <a:srgbClr val="FFFFFF"/>
                </a:highlight>
              </a:rPr>
              <a:t>Video games can develop graduate skills in higher education students: A randomised trial. Computers &amp; Education, 113, 86–97, 2017.</a:t>
            </a:r>
            <a:r>
              <a:rPr lang="en-US" sz="1200">
                <a:highlight>
                  <a:srgbClr val="FFFFFF"/>
                </a:highlight>
              </a:rPr>
              <a:t> Disponível em: doi:10.1016/j.compedu.2017.05.016. Acesso em 4 ago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BRUM, Michel Girotto; CRUZ, Marcia E. J. Kniphoff. Gamificação para o Ensino de Computação na Educação Básica. </a:t>
            </a:r>
            <a:r>
              <a:rPr i="1" lang="en-US" sz="1200"/>
              <a:t>In</a:t>
            </a:r>
            <a:r>
              <a:rPr lang="en-US" sz="1200"/>
              <a:t>: WORKSHOP SOBRE EDUCAÇÃO EM COMPUTAÇÃO (WEI), 25. , 2017, São Paulo. Anais [...]. Porto Alegre: Sociedade Brasileira de Computação, 2017 . ISSN 2595-6175. DOI: </a:t>
            </a:r>
            <a:r>
              <a:rPr lang="en-US" sz="1200" u="sng">
                <a:hlinkClick r:id="rId3"/>
              </a:rPr>
              <a:t>https://doi.org/10.5753/wei.2017.3543</a:t>
            </a:r>
            <a:r>
              <a:rPr lang="en-US" sz="1200"/>
              <a:t>.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Acesso em: 18 jun. 2021.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25732" y="139575"/>
            <a:ext cx="3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endParaRPr b="0" i="0" sz="6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94000" y="841775"/>
            <a:ext cx="88170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FF"/>
                </a:highlight>
              </a:rPr>
              <a:t>CAMARGO, P.; LAMIM-GUEDES, V. Educação a distância no Brasil: comentários e desafios pedagógicos no ensino superior. Texto Livre: Linguagem e Tecnologia, Belo Horizonte-MG, v. 8, n. 1, p. 25–38, 2015. DOI: 10.17851/1983-3652.8.1.25-38. Disponível em: https://periodicos.ufmg.br/index.php/textolivre/article/view/16685. Acesso em: 5 ago.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FF"/>
                </a:highlight>
              </a:rPr>
              <a:t>Kordaki, M., &amp; Gousiou, A.. </a:t>
            </a:r>
            <a:r>
              <a:rPr i="1" lang="en-US" sz="1200">
                <a:highlight>
                  <a:srgbClr val="FFFFFF"/>
                </a:highlight>
              </a:rPr>
              <a:t>Digital card games in education: A ten year systematic review. Computers &amp; Education, 109, 122–161,2017.</a:t>
            </a:r>
            <a:r>
              <a:rPr lang="en-US" sz="1200">
                <a:highlight>
                  <a:srgbClr val="FFFFFF"/>
                </a:highlight>
              </a:rPr>
              <a:t> Disponível em: http://doi:10.1016/j.compedu.2017.02.011. Acesso em 7 ago.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highlight>
                  <a:srgbClr val="FFFFFF"/>
                </a:highlight>
              </a:rPr>
              <a:t>MENEGHEL, S. M. . Considerações sobre o atual sistema de ensino superior no Brasil. Pesquisa e Debate em Educação, </a:t>
            </a:r>
            <a:r>
              <a:rPr i="1" lang="en-US" sz="1200">
                <a:highlight>
                  <a:srgbClr val="FFFFFF"/>
                </a:highlight>
              </a:rPr>
              <a:t>[S. l.]</a:t>
            </a:r>
            <a:r>
              <a:rPr lang="en-US" sz="1200">
                <a:highlight>
                  <a:srgbClr val="FFFFFF"/>
                </a:highlight>
              </a:rPr>
              <a:t>, v. 7, n. 1, p. 340–348, 2020. Disponível em: https://periodicos.ufjf.br/index.php/RPDE/article/view/31823. Acesso em: 6 ago.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MONTE, W. S. D; BARRETO, M. Marcelo; ROCHA, A. B. D. GAMIFICATION E A WEB 2.0: PLANEJANDO PROCESSO ENSINO-APRENDIZAGEM: ". HOLOS. v. 3, n. 1, p. 1-1, jul./2017. Disponível em: </a:t>
            </a:r>
            <a:r>
              <a:rPr lang="en-US" sz="1200" u="sng">
                <a:hlinkClick r:id="rId3"/>
              </a:rPr>
              <a:t>http://www2.ifrn.edu.br/ojs/index.php/HOLOS/article/view/5759.</a:t>
            </a:r>
            <a:r>
              <a:rPr lang="en-US" sz="1200"/>
              <a:t> Acesso em: 18 jun. 2021.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OLIVEIRA, A. M. de; SILVA, S. . Um chefão no ensino superior: olhar enunciativo sobre a gamificação no ensino de gêneros textuais. Revista Docência do Ensino Superior, Belo Horizonte, v. 10, p. 1–20, 2020. DOI: 10.35699/2237-5864.2020.14942. Disponível em: </a:t>
            </a:r>
            <a:r>
              <a:rPr lang="en-US" sz="1200" u="sng">
                <a:hlinkClick r:id="rId4"/>
              </a:rPr>
              <a:t>https://periodicos.ufmg.br/index.php/rdes/article/view/14942</a:t>
            </a:r>
            <a:r>
              <a:rPr lang="en-US" sz="1200"/>
              <a:t>. Acesso em: 18 jun. 2021.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625732" y="139575"/>
            <a:ext cx="3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endParaRPr b="0" i="0" sz="6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3"/>
          <p:cNvSpPr txBox="1"/>
          <p:nvPr>
            <p:ph idx="2" type="body"/>
          </p:nvPr>
        </p:nvSpPr>
        <p:spPr>
          <a:xfrm>
            <a:off x="416325" y="1002925"/>
            <a:ext cx="84948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highlight>
                  <a:srgbClr val="FFFFFF"/>
                </a:highlight>
              </a:rPr>
              <a:t>OLIVEIRA, Elida. Percentual de alunos desmotivados em estudar na pandemia chega a 54% em setembro, diz pesquisa. G1, [</a:t>
            </a:r>
            <a:r>
              <a:rPr i="1" lang="en-US" sz="1200">
                <a:highlight>
                  <a:srgbClr val="FFFFFF"/>
                </a:highlight>
              </a:rPr>
              <a:t>S. l.</a:t>
            </a:r>
            <a:r>
              <a:rPr lang="en-US" sz="1200">
                <a:highlight>
                  <a:srgbClr val="FFFFFF"/>
                </a:highlight>
              </a:rPr>
              <a:t>], p. 1, 9 de set, 2020. Disponível em: https://g1.globo.com/educacao/noticia/2020/11/09/percentual-de-alunos-desmotivados-em-estudar-na-pandemia-chega-a-54percent-em-setembro-diz-pesquisa.ghtml. Acesso em: 7 ago.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SANTOS, O. B. Ramon; CABETTE, E. S. Regina; FIALHO, L. Rafael. Novas Tecnologias Aplicadas ao Ensino: Utilização da Gamificação, como Metodologia Ativa para Cursos de Graduação EAD. ECCOM,, [S. l.], v. 11, n. 22, p. 11-24, dez./2020. Disponível em: </a:t>
            </a:r>
            <a:r>
              <a:rPr lang="en-US" sz="1200" u="sng">
                <a:hlinkClick r:id="rId3"/>
              </a:rPr>
              <a:t>http://fatea.br/seer3/index.php/ECCOM/article/view/1075/1094</a:t>
            </a:r>
            <a:r>
              <a:rPr lang="en-US" sz="1200"/>
              <a:t>. Acesso em: 18 jun. 2021.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highlight>
                  <a:srgbClr val="FFFFFF"/>
                </a:highlight>
              </a:rPr>
              <a:t>Tolomei, B. V. (2017). A Gamificação como Estratégia de Engajamento e Motivação na Educação. </a:t>
            </a:r>
            <a:r>
              <a:rPr i="1" lang="en-US" sz="1200">
                <a:highlight>
                  <a:srgbClr val="FFFFFF"/>
                </a:highlight>
              </a:rPr>
              <a:t>EaD Em Foco</a:t>
            </a:r>
            <a:r>
              <a:rPr lang="en-US" sz="1200">
                <a:highlight>
                  <a:srgbClr val="FFFFFF"/>
                </a:highlight>
              </a:rPr>
              <a:t>, </a:t>
            </a:r>
            <a:r>
              <a:rPr i="1" lang="en-US" sz="1200">
                <a:highlight>
                  <a:srgbClr val="FFFFFF"/>
                </a:highlight>
              </a:rPr>
              <a:t>7</a:t>
            </a:r>
            <a:r>
              <a:rPr lang="en-US" sz="1200">
                <a:highlight>
                  <a:srgbClr val="FFFFFF"/>
                </a:highlight>
              </a:rPr>
              <a:t>(2). </a:t>
            </a:r>
            <a:r>
              <a:rPr lang="en-US" sz="1200" u="sng">
                <a:highlight>
                  <a:srgbClr val="FFFFFF"/>
                </a:highlight>
                <a:hlinkClick r:id="rId4"/>
              </a:rPr>
              <a:t>https://doi.org/10.18264/eadf.v7i2.440</a:t>
            </a:r>
            <a:r>
              <a:rPr lang="en-US" sz="1200"/>
              <a:t>. 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Acesso em: 18 jun. 2021.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/>
              <a:t>TOMISAKI, Sara; SOUZA, Adler; SEABRA, Rodrigo. MEGA GP: Aplicando a Gamificação no Ensino de Gerência de Projetos. </a:t>
            </a:r>
            <a:r>
              <a:rPr i="1" lang="en-US" sz="1200"/>
              <a:t>In</a:t>
            </a:r>
            <a:r>
              <a:rPr lang="en-US" sz="1200"/>
              <a:t>: WORKSHOP SOBRE EDUCAÇÃO EM COMPUTAÇÃO (WEI), 24. , 2016, Porto Alegre. Anais [...]. Porto Alegre: Sociedade Brasileira de Computação, 2016 . p. 230-239. ISSN 2595-6175. DOI: </a:t>
            </a:r>
            <a:r>
              <a:rPr lang="en-US" sz="1200" u="sng">
                <a:hlinkClick r:id="rId5"/>
              </a:rPr>
              <a:t>https://doi.org/10.5753/wei.2016.9666</a:t>
            </a:r>
            <a:r>
              <a:rPr lang="en-US" sz="1200"/>
              <a:t>.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625643" y="183985"/>
            <a:ext cx="78927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Contextualização</a:t>
            </a:r>
            <a:endParaRPr sz="2300"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93900" y="2604125"/>
            <a:ext cx="77562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Sistema de gamificação para o auxílio e aprendizado da disciplina Laboratório de programação WEB (DCC121);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Quizzes como metodologia principal;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Recompensas através de medalhas, badges e experiência para subir de nível;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Estímulo à competição através de ranqueamento por níveis;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500" y="1087196"/>
            <a:ext cx="1213000" cy="1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25643" y="179885"/>
            <a:ext cx="78927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Introdução</a:t>
            </a:r>
            <a:endParaRPr sz="2300"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432350" y="1740600"/>
            <a:ext cx="40860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Gamificação como um dos principais métodos de ensino;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Incentiva a cooperação e participação dos alunos;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Uso de games no ensino alavancado pelo avanço da tecnologia;</a:t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50" y="1648100"/>
            <a:ext cx="3232800" cy="18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625718" y="139585"/>
            <a:ext cx="78927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Introdução</a:t>
            </a:r>
            <a:endParaRPr sz="2300"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051600" y="1785375"/>
            <a:ext cx="4488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Elementos de recompensas e competição estimulam o aprendizado;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Alunos mais motivados com o uso de games no ensino;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Maior qualidade de ensino e engajamento social dos jovens.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950" y="1785376"/>
            <a:ext cx="3673575" cy="15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19700" y="204075"/>
            <a:ext cx="4331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Gamificação no ensino </a:t>
            </a:r>
            <a:endParaRPr sz="2100"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619695" y="1052863"/>
            <a:ext cx="5356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Como a gamificação auxilia na educação?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556637" y="2347213"/>
            <a:ext cx="29586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Desafios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163830" rtl="0" algn="l">
              <a:lnSpc>
                <a:spcPct val="112777"/>
              </a:lnSpc>
              <a:spcBef>
                <a:spcPts val="207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Manter a atenção e a taxa de  adesão dos alunos.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Tornar o aprendizado prático 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divertido.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5118851" y="2337625"/>
            <a:ext cx="31770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Benefícios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312420" rtl="0" algn="l">
              <a:lnSpc>
                <a:spcPct val="112777"/>
              </a:lnSpc>
              <a:spcBef>
                <a:spcPts val="207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Melhora no aprendizado  Ampliação das habilidades  sociais.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Estimular a confiança do aluno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625" y="1771125"/>
            <a:ext cx="475800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850" y="1720975"/>
            <a:ext cx="576100" cy="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606849" y="1020000"/>
            <a:ext cx="532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Estratégias para aplicação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1158042" y="3271036"/>
            <a:ext cx="164147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9240" lvl="0" marL="28130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Nivelamento de  dificuldade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4145841" y="3321614"/>
            <a:ext cx="852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6109725" y="3271025"/>
            <a:ext cx="219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96240" lvl="0" marL="408305" marR="5080" rtl="0" algn="ctr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b="1" lang="en-US" sz="1600"/>
              <a:t> entre     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88" y="2019750"/>
            <a:ext cx="1104000" cy="11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347" y="1947705"/>
            <a:ext cx="1104000" cy="110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662" y="1880567"/>
            <a:ext cx="1238300" cy="12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/>
          <p:nvPr>
            <p:ph type="title"/>
          </p:nvPr>
        </p:nvSpPr>
        <p:spPr>
          <a:xfrm>
            <a:off x="619700" y="204075"/>
            <a:ext cx="4331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Gamificação no ensino 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8771757" y="4709234"/>
            <a:ext cx="966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656101" y="1046825"/>
            <a:ext cx="5187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Estratégias para aplicação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632125" y="3614141"/>
            <a:ext cx="18135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de nível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5525851" y="3614141"/>
            <a:ext cx="100774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Medalhas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23" y="1742222"/>
            <a:ext cx="1744800" cy="174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975" y="1775713"/>
            <a:ext cx="1677850" cy="16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type="title"/>
          </p:nvPr>
        </p:nvSpPr>
        <p:spPr>
          <a:xfrm>
            <a:off x="619700" y="204075"/>
            <a:ext cx="4331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Gamificação no ensino 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85676" y="196575"/>
            <a:ext cx="3867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Trabalhos relacionados</a:t>
            </a:r>
            <a:endParaRPr sz="2100"/>
          </a:p>
        </p:txBody>
      </p:sp>
      <p:sp>
        <p:nvSpPr>
          <p:cNvPr id="118" name="Google Shape;118;p14"/>
          <p:cNvSpPr txBox="1"/>
          <p:nvPr/>
        </p:nvSpPr>
        <p:spPr>
          <a:xfrm>
            <a:off x="860100" y="916925"/>
            <a:ext cx="7423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33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650"/>
              <a:buFont typeface="Verdana"/>
              <a:buChar char="●"/>
            </a:pPr>
            <a:r>
              <a:rPr i="0" lang="en-US" sz="165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no ensino de gêneros textuais;</a:t>
            </a:r>
            <a:endParaRPr i="0" sz="1650" u="none" cap="none" strike="noStrike">
              <a:solidFill>
                <a:srgbClr val="323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650"/>
              <a:buFont typeface="Verdana"/>
              <a:buChar char="●"/>
            </a:pPr>
            <a:r>
              <a:rPr lang="en-US" sz="16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com uso de plataforma virtual Socrative;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650"/>
              <a:buFont typeface="Verdana"/>
              <a:buChar char="●"/>
            </a:pPr>
            <a:r>
              <a:rPr lang="en-US" sz="16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para Cursos de Graduação;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650"/>
              <a:buFont typeface="Verdana"/>
              <a:buChar char="●"/>
            </a:pPr>
            <a:r>
              <a:rPr lang="en-US" sz="16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no processo educativo;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Verdana"/>
              <a:buChar char="●"/>
            </a:pPr>
            <a:r>
              <a:rPr lang="en-US" sz="16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no Ensino de Gerência de Projetos.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00" y="2655763"/>
            <a:ext cx="1061800" cy="10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588" y="2626238"/>
            <a:ext cx="1120826" cy="112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850" y="2584075"/>
            <a:ext cx="1205175" cy="1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1150538" y="3887125"/>
            <a:ext cx="16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Plataformas virtuais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737100" y="3887125"/>
            <a:ext cx="16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Sistema de recompensas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252000" y="3887125"/>
            <a:ext cx="16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Feedback positivo dos alunos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578874" y="158475"/>
            <a:ext cx="7663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Descrição da gamificação na Disciplina de Laboratório de Programação Web</a:t>
            </a:r>
            <a:endParaRPr sz="1500"/>
          </a:p>
        </p:txBody>
      </p:sp>
      <p:sp>
        <p:nvSpPr>
          <p:cNvPr id="131" name="Google Shape;131;p15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0" i="0" sz="6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522025" y="3491375"/>
            <a:ext cx="1267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Desafios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3842688" y="3491375"/>
            <a:ext cx="1458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Medalhas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78875" y="1213825"/>
            <a:ext cx="3775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Elementos </a:t>
            </a: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que adotamos</a:t>
            </a:r>
            <a:endParaRPr b="0" i="0" sz="2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75" y="1937350"/>
            <a:ext cx="1400100" cy="1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999" y="2037524"/>
            <a:ext cx="1196000" cy="11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6288024" y="3534925"/>
            <a:ext cx="1400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Feedback</a:t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175" y="2037525"/>
            <a:ext cx="1267800" cy="12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