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70" r:id="rId2"/>
    <p:sldId id="373" r:id="rId3"/>
    <p:sldId id="374" r:id="rId4"/>
    <p:sldId id="407" r:id="rId5"/>
    <p:sldId id="408" r:id="rId6"/>
    <p:sldId id="409" r:id="rId7"/>
    <p:sldId id="410" r:id="rId8"/>
    <p:sldId id="413" r:id="rId9"/>
    <p:sldId id="414" r:id="rId10"/>
    <p:sldId id="412" r:id="rId11"/>
    <p:sldId id="416" r:id="rId12"/>
    <p:sldId id="411" r:id="rId13"/>
    <p:sldId id="417" r:id="rId14"/>
    <p:sldId id="418" r:id="rId15"/>
    <p:sldId id="420" r:id="rId16"/>
    <p:sldId id="421" r:id="rId17"/>
    <p:sldId id="422" r:id="rId18"/>
    <p:sldId id="419" r:id="rId19"/>
    <p:sldId id="415"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5" r:id="rId39"/>
    <p:sldId id="398" r:id="rId40"/>
    <p:sldId id="423" r:id="rId4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p15:clr>
            <a:srgbClr val="A4A3A4"/>
          </p15:clr>
        </p15:guide>
        <p15:guide id="2" orient="horz" pos="1026">
          <p15:clr>
            <a:srgbClr val="A4A3A4"/>
          </p15:clr>
        </p15:guide>
        <p15:guide id="3" orient="horz" pos="3974">
          <p15:clr>
            <a:srgbClr val="A4A3A4"/>
          </p15:clr>
        </p15:guide>
        <p15:guide id="4" orient="horz" pos="4020">
          <p15:clr>
            <a:srgbClr val="A4A3A4"/>
          </p15:clr>
        </p15:guide>
        <p15:guide id="5" orient="horz" pos="1933">
          <p15:clr>
            <a:srgbClr val="A4A3A4"/>
          </p15:clr>
        </p15:guide>
        <p15:guide id="6" orient="horz" pos="2795">
          <p15:clr>
            <a:srgbClr val="A4A3A4"/>
          </p15:clr>
        </p15:guide>
        <p15:guide id="7" orient="horz" pos="1253">
          <p15:clr>
            <a:srgbClr val="A4A3A4"/>
          </p15:clr>
        </p15:guide>
        <p15:guide id="8" orient="horz" pos="799">
          <p15:clr>
            <a:srgbClr val="A4A3A4"/>
          </p15:clr>
        </p15:guide>
        <p15:guide id="9" pos="567">
          <p15:clr>
            <a:srgbClr val="A4A3A4"/>
          </p15:clr>
        </p15:guide>
        <p15:guide id="10" pos="5556">
          <p15:clr>
            <a:srgbClr val="A4A3A4"/>
          </p15:clr>
        </p15:guide>
        <p15:guide id="11" pos="703">
          <p15:clr>
            <a:srgbClr val="A4A3A4"/>
          </p15:clr>
        </p15:guide>
        <p15:guide id="12" pos="204">
          <p15:clr>
            <a:srgbClr val="A4A3A4"/>
          </p15:clr>
        </p15:guide>
        <p15:guide id="13" pos="2835">
          <p15:clr>
            <a:srgbClr val="A4A3A4"/>
          </p15:clr>
        </p15:guide>
        <p15:guide id="14" pos="29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C7E"/>
    <a:srgbClr val="FFFFFF"/>
    <a:srgbClr val="000000"/>
    <a:srgbClr val="CFD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81608" autoAdjust="0"/>
  </p:normalViewPr>
  <p:slideViewPr>
    <p:cSldViewPr showGuides="1">
      <p:cViewPr varScale="1">
        <p:scale>
          <a:sx n="63" d="100"/>
          <a:sy n="63" d="100"/>
        </p:scale>
        <p:origin x="972" y="60"/>
      </p:cViewPr>
      <p:guideLst>
        <p:guide orient="horz" pos="572"/>
        <p:guide orient="horz" pos="1026"/>
        <p:guide orient="horz" pos="3974"/>
        <p:guide orient="horz" pos="4020"/>
        <p:guide orient="horz" pos="1933"/>
        <p:guide orient="horz" pos="2795"/>
        <p:guide orient="horz" pos="1253"/>
        <p:guide orient="horz" pos="799"/>
        <p:guide pos="567"/>
        <p:guide pos="5556"/>
        <p:guide pos="703"/>
        <p:guide pos="204"/>
        <p:guide pos="2835"/>
        <p:guide pos="2925"/>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74" d="100"/>
          <a:sy n="74" d="100"/>
        </p:scale>
        <p:origin x="-26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42A5D-36FB-43B9-9308-5EF473508921}" type="datetimeFigureOut">
              <a:rPr lang="en-GB" smtClean="0"/>
              <a:t>07/07/2013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32488D-9B2D-4F8E-A9D4-E2D0A18D245F}" type="slidenum">
              <a:rPr lang="en-GB" smtClean="0"/>
              <a:t>‹#›</a:t>
            </a:fld>
            <a:endParaRPr lang="en-GB"/>
          </a:p>
        </p:txBody>
      </p:sp>
    </p:spTree>
    <p:extLst>
      <p:ext uri="{BB962C8B-B14F-4D97-AF65-F5344CB8AC3E}">
        <p14:creationId xmlns:p14="http://schemas.microsoft.com/office/powerpoint/2010/main" val="4049444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610864-E002-4246-B2E3-50AB6F79D8F4}" type="datetimeFigureOut">
              <a:rPr lang="de-CH" smtClean="0"/>
              <a:t>07.07.2013</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1869D-4450-414D-BDCA-654CCCD45A6E}" type="slidenum">
              <a:rPr lang="de-CH" smtClean="0"/>
              <a:t>‹#›</a:t>
            </a:fld>
            <a:endParaRPr lang="de-CH"/>
          </a:p>
        </p:txBody>
      </p:sp>
    </p:spTree>
    <p:extLst>
      <p:ext uri="{BB962C8B-B14F-4D97-AF65-F5344CB8AC3E}">
        <p14:creationId xmlns:p14="http://schemas.microsoft.com/office/powerpoint/2010/main" val="9262541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el 1"/>
          <p:cNvSpPr>
            <a:spLocks noGrp="1"/>
          </p:cNvSpPr>
          <p:nvPr>
            <p:ph type="ctrTitle"/>
          </p:nvPr>
        </p:nvSpPr>
        <p:spPr>
          <a:xfrm>
            <a:off x="1116012" y="1628775"/>
            <a:ext cx="7704138" cy="1440185"/>
          </a:xfrm>
        </p:spPr>
        <p:txBody>
          <a:bodyPr anchor="b" anchorCtr="0"/>
          <a:lstStyle>
            <a:lvl1pPr>
              <a:lnSpc>
                <a:spcPct val="111000"/>
              </a:lnSpc>
              <a:defRPr sz="3000"/>
            </a:lvl1pPr>
          </a:lstStyle>
          <a:p>
            <a:r>
              <a:rPr lang="en-US" smtClean="0"/>
              <a:t>Click to edit Master title style</a:t>
            </a:r>
            <a:endParaRPr lang="de-CH" dirty="0"/>
          </a:p>
        </p:txBody>
      </p:sp>
      <p:sp>
        <p:nvSpPr>
          <p:cNvPr id="3" name="Untertitel 2"/>
          <p:cNvSpPr>
            <a:spLocks noGrp="1"/>
          </p:cNvSpPr>
          <p:nvPr>
            <p:ph type="subTitle" idx="1"/>
          </p:nvPr>
        </p:nvSpPr>
        <p:spPr>
          <a:xfrm>
            <a:off x="1116013" y="4437061"/>
            <a:ext cx="7704137" cy="1871663"/>
          </a:xfrm>
        </p:spPr>
        <p:txBody>
          <a:bodyPr/>
          <a:lstStyle>
            <a:lvl1pPr marL="0" indent="0" algn="l">
              <a:lnSpc>
                <a:spcPts val="2400"/>
              </a:lnSpc>
              <a:buNone/>
              <a:defRPr sz="18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dirty="0"/>
          </a:p>
        </p:txBody>
      </p:sp>
      <p:sp>
        <p:nvSpPr>
          <p:cNvPr id="4" name="Datumsplatzhalter 3"/>
          <p:cNvSpPr>
            <a:spLocks noGrp="1"/>
          </p:cNvSpPr>
          <p:nvPr>
            <p:ph type="dt" sz="half" idx="10"/>
          </p:nvPr>
        </p:nvSpPr>
        <p:spPr/>
        <p:txBody>
          <a:bodyPr/>
          <a:lstStyle/>
          <a:p>
            <a:fld id="{F0EF0DE8-6EC0-45F2-9F3A-738020319F01}"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000" y="316800"/>
            <a:ext cx="2589415" cy="577735"/>
          </a:xfrm>
          <a:prstGeom prst="rect">
            <a:avLst/>
          </a:prstGeom>
        </p:spPr>
      </p:pic>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8000" y="316800"/>
            <a:ext cx="2098964" cy="581891"/>
          </a:xfrm>
          <a:prstGeom prst="rect">
            <a:avLst/>
          </a:prstGeom>
        </p:spPr>
      </p:pic>
      <p:cxnSp>
        <p:nvCxnSpPr>
          <p:cNvPr id="11" name="Gerade Verbindung 10"/>
          <p:cNvCxnSpPr/>
          <p:nvPr userDrawn="1"/>
        </p:nvCxnSpPr>
        <p:spPr>
          <a:xfrm>
            <a:off x="1116013" y="3068960"/>
            <a:ext cx="77041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2 Rows)">
    <p:spTree>
      <p:nvGrpSpPr>
        <p:cNvPr id="1" name=""/>
        <p:cNvGrpSpPr/>
        <p:nvPr/>
      </p:nvGrpSpPr>
      <p:grpSpPr>
        <a:xfrm>
          <a:off x="0" y="0"/>
          <a:ext cx="0" cy="0"/>
          <a:chOff x="0" y="0"/>
          <a:chExt cx="0" cy="0"/>
        </a:xfrm>
      </p:grpSpPr>
      <p:sp>
        <p:nvSpPr>
          <p:cNvPr id="2" name="Titel 1"/>
          <p:cNvSpPr>
            <a:spLocks noGrp="1"/>
          </p:cNvSpPr>
          <p:nvPr>
            <p:ph type="title"/>
          </p:nvPr>
        </p:nvSpPr>
        <p:spPr>
          <a:xfrm>
            <a:off x="900112" y="908719"/>
            <a:ext cx="7920038" cy="720056"/>
          </a:xfrm>
        </p:spPr>
        <p:txBody>
          <a:bodyPr bIns="46800" anchor="b" anchorCtr="0"/>
          <a:lstStyle>
            <a:lvl1pPr>
              <a:defRPr/>
            </a:lvl1pPr>
          </a:lstStyle>
          <a:p>
            <a:r>
              <a:rPr lang="en-US" smtClean="0"/>
              <a:t>Click to edit Master title style</a:t>
            </a:r>
            <a:endParaRPr lang="de-CH" dirty="0"/>
          </a:p>
        </p:txBody>
      </p:sp>
      <p:sp>
        <p:nvSpPr>
          <p:cNvPr id="3" name="Inhaltsplatzhalter 2"/>
          <p:cNvSpPr>
            <a:spLocks noGrp="1"/>
          </p:cNvSpPr>
          <p:nvPr>
            <p:ph idx="1"/>
          </p:nvPr>
        </p:nvSpPr>
        <p:spPr>
          <a:xfrm>
            <a:off x="900112" y="1989138"/>
            <a:ext cx="3600451" cy="4319587"/>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9FB1C70E-3205-4E42-A032-C1937D70628B}"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6288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
        <p:nvSpPr>
          <p:cNvPr id="9" name="Bildplatzhalter 8"/>
          <p:cNvSpPr>
            <a:spLocks noGrp="1"/>
          </p:cNvSpPr>
          <p:nvPr>
            <p:ph type="pic" sz="quarter" idx="13"/>
          </p:nvPr>
        </p:nvSpPr>
        <p:spPr>
          <a:xfrm>
            <a:off x="4643438" y="1989138"/>
            <a:ext cx="4176712" cy="4319587"/>
          </a:xfrm>
          <a:solidFill>
            <a:schemeClr val="bg2"/>
          </a:solidFill>
        </p:spPr>
        <p:txBody>
          <a:bodyPr/>
          <a:lstStyle/>
          <a:p>
            <a:r>
              <a:rPr lang="en-US" smtClean="0"/>
              <a:t>Click icon to add picture</a:t>
            </a:r>
            <a:endParaRPr lang="de-CH"/>
          </a:p>
        </p:txBody>
      </p:sp>
    </p:spTree>
    <p:extLst>
      <p:ext uri="{BB962C8B-B14F-4D97-AF65-F5344CB8AC3E}">
        <p14:creationId xmlns:p14="http://schemas.microsoft.com/office/powerpoint/2010/main" val="142939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Picture horizontal (2 Rows)">
    <p:spTree>
      <p:nvGrpSpPr>
        <p:cNvPr id="1" name=""/>
        <p:cNvGrpSpPr/>
        <p:nvPr/>
      </p:nvGrpSpPr>
      <p:grpSpPr>
        <a:xfrm>
          <a:off x="0" y="0"/>
          <a:ext cx="0" cy="0"/>
          <a:chOff x="0" y="0"/>
          <a:chExt cx="0" cy="0"/>
        </a:xfrm>
      </p:grpSpPr>
      <p:sp>
        <p:nvSpPr>
          <p:cNvPr id="2" name="Titel 1"/>
          <p:cNvSpPr>
            <a:spLocks noGrp="1"/>
          </p:cNvSpPr>
          <p:nvPr>
            <p:ph type="title"/>
          </p:nvPr>
        </p:nvSpPr>
        <p:spPr>
          <a:xfrm>
            <a:off x="900112" y="908719"/>
            <a:ext cx="7920038" cy="720056"/>
          </a:xfrm>
        </p:spPr>
        <p:txBody>
          <a:bodyPr bIns="46800" anchor="b" anchorCtr="0"/>
          <a:lstStyle>
            <a:lvl1pPr>
              <a:defRPr/>
            </a:lvl1pPr>
          </a:lstStyle>
          <a:p>
            <a:r>
              <a:rPr lang="en-US" smtClean="0"/>
              <a:t>Click to edit Master title style</a:t>
            </a:r>
            <a:endParaRPr lang="de-CH" dirty="0"/>
          </a:p>
        </p:txBody>
      </p:sp>
      <p:sp>
        <p:nvSpPr>
          <p:cNvPr id="3" name="Inhaltsplatzhalter 2"/>
          <p:cNvSpPr>
            <a:spLocks noGrp="1"/>
          </p:cNvSpPr>
          <p:nvPr>
            <p:ph idx="1"/>
          </p:nvPr>
        </p:nvSpPr>
        <p:spPr>
          <a:xfrm>
            <a:off x="900112" y="1989139"/>
            <a:ext cx="7920038" cy="1295845"/>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A8DD5691-BECE-48E0-AB19-F936549D5B29}"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6288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
        <p:nvSpPr>
          <p:cNvPr id="9" name="Bildplatzhalter 8"/>
          <p:cNvSpPr>
            <a:spLocks noGrp="1"/>
          </p:cNvSpPr>
          <p:nvPr>
            <p:ph type="pic" sz="quarter" idx="13"/>
          </p:nvPr>
        </p:nvSpPr>
        <p:spPr>
          <a:xfrm>
            <a:off x="900113" y="3429000"/>
            <a:ext cx="7920037" cy="2879725"/>
          </a:xfrm>
          <a:solidFill>
            <a:schemeClr val="bg2"/>
          </a:solidFill>
        </p:spPr>
        <p:txBody>
          <a:bodyPr/>
          <a:lstStyle/>
          <a:p>
            <a:r>
              <a:rPr lang="en-US" smtClean="0"/>
              <a:t>Click icon to add picture</a:t>
            </a:r>
            <a:endParaRPr lang="de-CH"/>
          </a:p>
        </p:txBody>
      </p:sp>
    </p:spTree>
    <p:extLst>
      <p:ext uri="{BB962C8B-B14F-4D97-AF65-F5344CB8AC3E}">
        <p14:creationId xmlns:p14="http://schemas.microsoft.com/office/powerpoint/2010/main" val="1754190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D09234D-A13E-44BD-8BB5-A5092EE91EAE}" type="datetime1">
              <a:rPr lang="en-US" smtClean="0"/>
              <a:t>7/7/2013</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3D80DC0C-BBAC-4F35-BCB4-CAB67555E77D}" type="slidenum">
              <a:rPr lang="de-CH" smtClean="0"/>
              <a:t>‹#›</a:t>
            </a:fld>
            <a:endParaRPr lang="de-CH"/>
          </a:p>
        </p:txBody>
      </p:sp>
    </p:spTree>
    <p:extLst>
      <p:ext uri="{BB962C8B-B14F-4D97-AF65-F5344CB8AC3E}">
        <p14:creationId xmlns:p14="http://schemas.microsoft.com/office/powerpoint/2010/main" val="3035872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Titel 1"/>
          <p:cNvSpPr>
            <a:spLocks noGrp="1"/>
          </p:cNvSpPr>
          <p:nvPr>
            <p:ph type="title"/>
          </p:nvPr>
        </p:nvSpPr>
        <p:spPr>
          <a:xfrm>
            <a:off x="900112" y="1628775"/>
            <a:ext cx="7920038" cy="2520305"/>
          </a:xfrm>
        </p:spPr>
        <p:txBody>
          <a:bodyPr anchor="b" anchorCtr="0"/>
          <a:lstStyle>
            <a:lvl1pPr algn="l">
              <a:lnSpc>
                <a:spcPct val="111000"/>
              </a:lnSpc>
              <a:defRPr sz="3000"/>
            </a:lvl1pPr>
          </a:lstStyle>
          <a:p>
            <a:r>
              <a:rPr lang="en-US" smtClean="0"/>
              <a:t>Click to edit Master title style</a:t>
            </a:r>
            <a:endParaRPr lang="de-CH" dirty="0"/>
          </a:p>
        </p:txBody>
      </p:sp>
      <p:sp>
        <p:nvSpPr>
          <p:cNvPr id="3" name="Datumsplatzhalter 2"/>
          <p:cNvSpPr>
            <a:spLocks noGrp="1"/>
          </p:cNvSpPr>
          <p:nvPr>
            <p:ph type="dt" sz="half" idx="10"/>
          </p:nvPr>
        </p:nvSpPr>
        <p:spPr/>
        <p:txBody>
          <a:bodyPr/>
          <a:lstStyle/>
          <a:p>
            <a:fld id="{790A000B-C01C-4D81-B626-68734D8DD3FA}" type="datetime1">
              <a:rPr lang="en-US" smtClean="0"/>
              <a:t>7/7/2013</a:t>
            </a:fld>
            <a:endParaRPr lang="de-CH" dirty="0"/>
          </a:p>
        </p:txBody>
      </p:sp>
      <p:sp>
        <p:nvSpPr>
          <p:cNvPr id="4" name="Fußzeilenplatzhalter 3"/>
          <p:cNvSpPr>
            <a:spLocks noGrp="1"/>
          </p:cNvSpPr>
          <p:nvPr>
            <p:ph type="ftr" sz="quarter" idx="11"/>
          </p:nvPr>
        </p:nvSpPr>
        <p:spPr/>
        <p:txBody>
          <a:bodyPr/>
          <a:lstStyle/>
          <a:p>
            <a:endParaRPr lang="de-CH" dirty="0"/>
          </a:p>
        </p:txBody>
      </p:sp>
      <p:sp>
        <p:nvSpPr>
          <p:cNvPr id="5" name="Foliennummernplatzhalter 4"/>
          <p:cNvSpPr>
            <a:spLocks noGrp="1"/>
          </p:cNvSpPr>
          <p:nvPr>
            <p:ph type="sldNum" sz="quarter" idx="12"/>
          </p:nvPr>
        </p:nvSpPr>
        <p:spPr/>
        <p:txBody>
          <a:bodyPr/>
          <a:lstStyle/>
          <a:p>
            <a:fld id="{3D80DC0C-BBAC-4F35-BCB4-CAB67555E77D}" type="slidenum">
              <a:rPr lang="de-CH" smtClean="0"/>
              <a:pPr/>
              <a:t>‹#›</a:t>
            </a:fld>
            <a:endParaRPr lang="de-CH" dirty="0"/>
          </a:p>
        </p:txBody>
      </p:sp>
      <p:cxnSp>
        <p:nvCxnSpPr>
          <p:cNvPr id="6" name="Gerade Verbindung 5"/>
          <p:cNvCxnSpPr/>
          <p:nvPr userDrawn="1"/>
        </p:nvCxnSpPr>
        <p:spPr>
          <a:xfrm>
            <a:off x="900113" y="414908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72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tor">
    <p:spTree>
      <p:nvGrpSpPr>
        <p:cNvPr id="1" name=""/>
        <p:cNvGrpSpPr/>
        <p:nvPr/>
      </p:nvGrpSpPr>
      <p:grpSpPr>
        <a:xfrm>
          <a:off x="0" y="0"/>
          <a:ext cx="0" cy="0"/>
          <a:chOff x="0" y="0"/>
          <a:chExt cx="0" cy="0"/>
        </a:xfrm>
      </p:grpSpPr>
      <p:sp>
        <p:nvSpPr>
          <p:cNvPr id="2" name="Titel 1"/>
          <p:cNvSpPr>
            <a:spLocks noGrp="1"/>
          </p:cNvSpPr>
          <p:nvPr>
            <p:ph type="title"/>
          </p:nvPr>
        </p:nvSpPr>
        <p:spPr>
          <a:xfrm>
            <a:off x="900112" y="2420889"/>
            <a:ext cx="7920038" cy="2664642"/>
          </a:xfrm>
        </p:spPr>
        <p:txBody>
          <a:bodyPr anchor="t" anchorCtr="0"/>
          <a:lstStyle>
            <a:lvl1pPr algn="ctr">
              <a:lnSpc>
                <a:spcPts val="7200"/>
              </a:lnSpc>
              <a:defRPr sz="4400"/>
            </a:lvl1pPr>
          </a:lstStyle>
          <a:p>
            <a:r>
              <a:rPr lang="en-US" smtClean="0"/>
              <a:t>Click to edit Master title style</a:t>
            </a:r>
            <a:endParaRPr lang="de-CH" dirty="0"/>
          </a:p>
        </p:txBody>
      </p:sp>
      <p:sp>
        <p:nvSpPr>
          <p:cNvPr id="3" name="Datumsplatzhalter 2"/>
          <p:cNvSpPr>
            <a:spLocks noGrp="1"/>
          </p:cNvSpPr>
          <p:nvPr>
            <p:ph type="dt" sz="half" idx="10"/>
          </p:nvPr>
        </p:nvSpPr>
        <p:spPr/>
        <p:txBody>
          <a:bodyPr/>
          <a:lstStyle/>
          <a:p>
            <a:fld id="{3C88134F-510D-4017-90E6-F55F3AB92534}" type="datetime1">
              <a:rPr lang="en-US" smtClean="0"/>
              <a:t>7/7/2013</a:t>
            </a:fld>
            <a:endParaRPr lang="de-CH" dirty="0"/>
          </a:p>
        </p:txBody>
      </p:sp>
      <p:sp>
        <p:nvSpPr>
          <p:cNvPr id="4" name="Fußzeilenplatzhalter 3"/>
          <p:cNvSpPr>
            <a:spLocks noGrp="1"/>
          </p:cNvSpPr>
          <p:nvPr>
            <p:ph type="ftr" sz="quarter" idx="11"/>
          </p:nvPr>
        </p:nvSpPr>
        <p:spPr/>
        <p:txBody>
          <a:bodyPr/>
          <a:lstStyle/>
          <a:p>
            <a:endParaRPr lang="de-CH" dirty="0"/>
          </a:p>
        </p:txBody>
      </p:sp>
      <p:sp>
        <p:nvSpPr>
          <p:cNvPr id="5" name="Foliennummernplatzhalter 4"/>
          <p:cNvSpPr>
            <a:spLocks noGrp="1"/>
          </p:cNvSpPr>
          <p:nvPr>
            <p:ph type="sldNum" sz="quarter" idx="12"/>
          </p:nvPr>
        </p:nvSpPr>
        <p:spPr/>
        <p:txBody>
          <a:bodyPr/>
          <a:lstStyle/>
          <a:p>
            <a:fld id="{3D80DC0C-BBAC-4F35-BCB4-CAB67555E77D}" type="slidenum">
              <a:rPr lang="de-CH" smtClean="0"/>
              <a:pPr/>
              <a:t>‹#›</a:t>
            </a:fld>
            <a:endParaRPr lang="de-CH" dirty="0"/>
          </a:p>
        </p:txBody>
      </p:sp>
      <p:cxnSp>
        <p:nvCxnSpPr>
          <p:cNvPr id="6" name="Gerade Verbindung 5"/>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red)">
    <p:spTree>
      <p:nvGrpSpPr>
        <p:cNvPr id="1" name=""/>
        <p:cNvGrpSpPr/>
        <p:nvPr/>
      </p:nvGrpSpPr>
      <p:grpSpPr>
        <a:xfrm>
          <a:off x="0" y="0"/>
          <a:ext cx="0" cy="0"/>
          <a:chOff x="0" y="0"/>
          <a:chExt cx="0" cy="0"/>
        </a:xfrm>
      </p:grpSpPr>
      <p:sp>
        <p:nvSpPr>
          <p:cNvPr id="7" name="Rechteck 6"/>
          <p:cNvSpPr/>
          <p:nvPr userDrawn="1"/>
        </p:nvSpPr>
        <p:spPr>
          <a:xfrm>
            <a:off x="0" y="1687300"/>
            <a:ext cx="9144000" cy="41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smtClean="0"/>
          </a:p>
        </p:txBody>
      </p:sp>
      <p:sp>
        <p:nvSpPr>
          <p:cNvPr id="2" name="Titel 1"/>
          <p:cNvSpPr>
            <a:spLocks noGrp="1"/>
          </p:cNvSpPr>
          <p:nvPr>
            <p:ph type="title"/>
          </p:nvPr>
        </p:nvSpPr>
        <p:spPr>
          <a:xfrm>
            <a:off x="900112" y="2420937"/>
            <a:ext cx="7920038" cy="2664593"/>
          </a:xfrm>
        </p:spPr>
        <p:txBody>
          <a:bodyPr anchor="t" anchorCtr="0"/>
          <a:lstStyle>
            <a:lvl1pPr algn="ctr">
              <a:lnSpc>
                <a:spcPts val="7200"/>
              </a:lnSpc>
              <a:defRPr sz="4400">
                <a:solidFill>
                  <a:srgbClr val="FFFFFF"/>
                </a:solidFill>
              </a:defRPr>
            </a:lvl1pPr>
          </a:lstStyle>
          <a:p>
            <a:r>
              <a:rPr lang="en-US" smtClean="0"/>
              <a:t>Click to edit Master title style</a:t>
            </a:r>
            <a:endParaRPr lang="de-CH" dirty="0"/>
          </a:p>
        </p:txBody>
      </p:sp>
      <p:sp>
        <p:nvSpPr>
          <p:cNvPr id="3" name="Datumsplatzhalter 2"/>
          <p:cNvSpPr>
            <a:spLocks noGrp="1"/>
          </p:cNvSpPr>
          <p:nvPr>
            <p:ph type="dt" sz="half" idx="10"/>
          </p:nvPr>
        </p:nvSpPr>
        <p:spPr/>
        <p:txBody>
          <a:bodyPr/>
          <a:lstStyle/>
          <a:p>
            <a:fld id="{34313030-F0A1-4B28-BDD2-1326A7331BD6}" type="datetime1">
              <a:rPr lang="en-US" smtClean="0"/>
              <a:t>7/7/2013</a:t>
            </a:fld>
            <a:endParaRPr lang="de-CH" dirty="0"/>
          </a:p>
        </p:txBody>
      </p:sp>
      <p:sp>
        <p:nvSpPr>
          <p:cNvPr id="4" name="Fußzeilenplatzhalter 3"/>
          <p:cNvSpPr>
            <a:spLocks noGrp="1"/>
          </p:cNvSpPr>
          <p:nvPr>
            <p:ph type="ftr" sz="quarter" idx="11"/>
          </p:nvPr>
        </p:nvSpPr>
        <p:spPr/>
        <p:txBody>
          <a:bodyPr/>
          <a:lstStyle/>
          <a:p>
            <a:endParaRPr lang="de-CH" dirty="0"/>
          </a:p>
        </p:txBody>
      </p:sp>
      <p:sp>
        <p:nvSpPr>
          <p:cNvPr id="5" name="Foliennummernplatzhalter 4"/>
          <p:cNvSpPr>
            <a:spLocks noGrp="1"/>
          </p:cNvSpPr>
          <p:nvPr>
            <p:ph type="sldNum" sz="quarter" idx="12"/>
          </p:nvPr>
        </p:nvSpPr>
        <p:spPr/>
        <p:txBody>
          <a:bodyPr/>
          <a:lstStyle/>
          <a:p>
            <a:fld id="{3D80DC0C-BBAC-4F35-BCB4-CAB67555E77D}" type="slidenum">
              <a:rPr lang="de-CH" smtClean="0"/>
              <a:pPr/>
              <a:t>‹#›</a:t>
            </a:fld>
            <a:endParaRPr lang="de-CH" dirty="0"/>
          </a:p>
        </p:txBody>
      </p:sp>
      <p:cxnSp>
        <p:nvCxnSpPr>
          <p:cNvPr id="6" name="Gerade Verbindung 5"/>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7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CH"/>
          </a:p>
        </p:txBody>
      </p:sp>
      <p:sp>
        <p:nvSpPr>
          <p:cNvPr id="3" name="Inhaltsplatzhalter 2"/>
          <p:cNvSpPr>
            <a:spLocks noGrp="1"/>
          </p:cNvSpPr>
          <p:nvPr>
            <p:ph idx="1"/>
          </p:nvPr>
        </p:nvSpPr>
        <p:spPr>
          <a:xfrm>
            <a:off x="900112" y="1628775"/>
            <a:ext cx="7920038"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4A552AA1-7EFE-4603-9BA3-2B9438B0711E}"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9472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CH"/>
          </a:p>
        </p:txBody>
      </p:sp>
      <p:sp>
        <p:nvSpPr>
          <p:cNvPr id="3" name="Datumsplatzhalter 2"/>
          <p:cNvSpPr>
            <a:spLocks noGrp="1"/>
          </p:cNvSpPr>
          <p:nvPr>
            <p:ph type="dt" sz="half" idx="10"/>
          </p:nvPr>
        </p:nvSpPr>
        <p:spPr/>
        <p:txBody>
          <a:bodyPr/>
          <a:lstStyle/>
          <a:p>
            <a:fld id="{78DEFB4F-ACDE-404E-9C22-38445738353A}" type="datetime1">
              <a:rPr lang="en-US" smtClean="0"/>
              <a:t>7/7/2013</a:t>
            </a:fld>
            <a:endParaRPr lang="de-CH" dirty="0"/>
          </a:p>
        </p:txBody>
      </p:sp>
      <p:sp>
        <p:nvSpPr>
          <p:cNvPr id="4" name="Fußzeilenplatzhalter 3"/>
          <p:cNvSpPr>
            <a:spLocks noGrp="1"/>
          </p:cNvSpPr>
          <p:nvPr>
            <p:ph type="ftr" sz="quarter" idx="11"/>
          </p:nvPr>
        </p:nvSpPr>
        <p:spPr/>
        <p:txBody>
          <a:bodyPr/>
          <a:lstStyle/>
          <a:p>
            <a:endParaRPr lang="de-CH" dirty="0"/>
          </a:p>
        </p:txBody>
      </p:sp>
      <p:sp>
        <p:nvSpPr>
          <p:cNvPr id="5" name="Foliennummernplatzhalter 4"/>
          <p:cNvSpPr>
            <a:spLocks noGrp="1"/>
          </p:cNvSpPr>
          <p:nvPr>
            <p:ph type="sldNum" sz="quarter" idx="12"/>
          </p:nvPr>
        </p:nvSpPr>
        <p:spPr/>
        <p:txBody>
          <a:bodyPr/>
          <a:lstStyle/>
          <a:p>
            <a:fld id="{3D80DC0C-BBAC-4F35-BCB4-CAB67555E77D}" type="slidenum">
              <a:rPr lang="de-CH" smtClean="0"/>
              <a:pPr/>
              <a:t>‹#›</a:t>
            </a:fld>
            <a:endParaRPr lang="de-CH" dirty="0"/>
          </a:p>
        </p:txBody>
      </p:sp>
      <p:sp>
        <p:nvSpPr>
          <p:cNvPr id="7" name="Bildplatzhalter 6"/>
          <p:cNvSpPr>
            <a:spLocks noGrp="1"/>
          </p:cNvSpPr>
          <p:nvPr>
            <p:ph type="pic" sz="quarter" idx="13"/>
          </p:nvPr>
        </p:nvSpPr>
        <p:spPr>
          <a:xfrm>
            <a:off x="323850" y="1628775"/>
            <a:ext cx="8496300" cy="4679949"/>
          </a:xfrm>
          <a:solidFill>
            <a:schemeClr val="bg2"/>
          </a:solidFill>
        </p:spPr>
        <p:txBody>
          <a:bodyPr/>
          <a:lstStyle/>
          <a:p>
            <a:r>
              <a:rPr lang="en-US" smtClean="0"/>
              <a:t>Click icon to add picture</a:t>
            </a:r>
            <a:endParaRPr lang="de-CH"/>
          </a:p>
        </p:txBody>
      </p:sp>
      <p:cxnSp>
        <p:nvCxnSpPr>
          <p:cNvPr id="8" name="Gerade Verbindung 7"/>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2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CH"/>
          </a:p>
        </p:txBody>
      </p:sp>
      <p:sp>
        <p:nvSpPr>
          <p:cNvPr id="3" name="Inhaltsplatzhalter 2"/>
          <p:cNvSpPr>
            <a:spLocks noGrp="1"/>
          </p:cNvSpPr>
          <p:nvPr>
            <p:ph idx="1"/>
          </p:nvPr>
        </p:nvSpPr>
        <p:spPr>
          <a:xfrm>
            <a:off x="900111" y="1628775"/>
            <a:ext cx="3600451"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2CFBDBF6-42D1-4C79-9A9B-CE95589AEA41}"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
        <p:nvSpPr>
          <p:cNvPr id="9" name="Bildplatzhalter 8"/>
          <p:cNvSpPr>
            <a:spLocks noGrp="1"/>
          </p:cNvSpPr>
          <p:nvPr>
            <p:ph type="pic" sz="quarter" idx="13"/>
          </p:nvPr>
        </p:nvSpPr>
        <p:spPr>
          <a:xfrm>
            <a:off x="4643439" y="1628775"/>
            <a:ext cx="4176712" cy="4679950"/>
          </a:xfrm>
          <a:solidFill>
            <a:schemeClr val="bg2"/>
          </a:solidFill>
        </p:spPr>
        <p:txBody>
          <a:bodyPr/>
          <a:lstStyle/>
          <a:p>
            <a:r>
              <a:rPr lang="en-US" smtClean="0"/>
              <a:t>Click icon to add picture</a:t>
            </a:r>
            <a:endParaRPr lang="de-CH"/>
          </a:p>
        </p:txBody>
      </p:sp>
    </p:spTree>
    <p:extLst>
      <p:ext uri="{BB962C8B-B14F-4D97-AF65-F5344CB8AC3E}">
        <p14:creationId xmlns:p14="http://schemas.microsoft.com/office/powerpoint/2010/main" val="277393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icture horizont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CH"/>
          </a:p>
        </p:txBody>
      </p:sp>
      <p:sp>
        <p:nvSpPr>
          <p:cNvPr id="3" name="Inhaltsplatzhalter 2"/>
          <p:cNvSpPr>
            <a:spLocks noGrp="1"/>
          </p:cNvSpPr>
          <p:nvPr>
            <p:ph idx="1"/>
          </p:nvPr>
        </p:nvSpPr>
        <p:spPr>
          <a:xfrm>
            <a:off x="900111" y="1628775"/>
            <a:ext cx="7920039" cy="16562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FA6D0595-6551-4114-B474-90710CB0E11C}"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2780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
        <p:nvSpPr>
          <p:cNvPr id="9" name="Bildplatzhalter 8"/>
          <p:cNvSpPr>
            <a:spLocks noGrp="1"/>
          </p:cNvSpPr>
          <p:nvPr>
            <p:ph type="pic" sz="quarter" idx="13"/>
          </p:nvPr>
        </p:nvSpPr>
        <p:spPr>
          <a:xfrm>
            <a:off x="900113" y="3429000"/>
            <a:ext cx="7920038" cy="2879725"/>
          </a:xfrm>
          <a:solidFill>
            <a:schemeClr val="bg2"/>
          </a:solidFill>
        </p:spPr>
        <p:txBody>
          <a:bodyPr/>
          <a:lstStyle/>
          <a:p>
            <a:r>
              <a:rPr lang="en-US" smtClean="0"/>
              <a:t>Click icon to add picture</a:t>
            </a:r>
            <a:endParaRPr lang="de-CH"/>
          </a:p>
        </p:txBody>
      </p:sp>
    </p:spTree>
    <p:extLst>
      <p:ext uri="{BB962C8B-B14F-4D97-AF65-F5344CB8AC3E}">
        <p14:creationId xmlns:p14="http://schemas.microsoft.com/office/powerpoint/2010/main" val="222193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2 Rows) and Content">
    <p:spTree>
      <p:nvGrpSpPr>
        <p:cNvPr id="1" name=""/>
        <p:cNvGrpSpPr/>
        <p:nvPr/>
      </p:nvGrpSpPr>
      <p:grpSpPr>
        <a:xfrm>
          <a:off x="0" y="0"/>
          <a:ext cx="0" cy="0"/>
          <a:chOff x="0" y="0"/>
          <a:chExt cx="0" cy="0"/>
        </a:xfrm>
      </p:grpSpPr>
      <p:sp>
        <p:nvSpPr>
          <p:cNvPr id="2" name="Titel 1"/>
          <p:cNvSpPr>
            <a:spLocks noGrp="1"/>
          </p:cNvSpPr>
          <p:nvPr>
            <p:ph type="title"/>
          </p:nvPr>
        </p:nvSpPr>
        <p:spPr>
          <a:xfrm>
            <a:off x="900112" y="908719"/>
            <a:ext cx="7920038" cy="720056"/>
          </a:xfrm>
        </p:spPr>
        <p:txBody>
          <a:bodyPr bIns="46800" anchor="b" anchorCtr="0"/>
          <a:lstStyle>
            <a:lvl1pPr>
              <a:defRPr/>
            </a:lvl1pPr>
          </a:lstStyle>
          <a:p>
            <a:r>
              <a:rPr lang="en-US" smtClean="0"/>
              <a:t>Click to edit Master title style</a:t>
            </a:r>
            <a:endParaRPr lang="de-CH" dirty="0"/>
          </a:p>
        </p:txBody>
      </p:sp>
      <p:sp>
        <p:nvSpPr>
          <p:cNvPr id="3" name="Inhaltsplatzhalter 2"/>
          <p:cNvSpPr>
            <a:spLocks noGrp="1"/>
          </p:cNvSpPr>
          <p:nvPr>
            <p:ph idx="1"/>
          </p:nvPr>
        </p:nvSpPr>
        <p:spPr>
          <a:xfrm>
            <a:off x="900112" y="1989138"/>
            <a:ext cx="7920038" cy="4319587"/>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4" name="Datumsplatzhalter 3"/>
          <p:cNvSpPr>
            <a:spLocks noGrp="1"/>
          </p:cNvSpPr>
          <p:nvPr>
            <p:ph type="dt" sz="half" idx="10"/>
          </p:nvPr>
        </p:nvSpPr>
        <p:spPr/>
        <p:txBody>
          <a:bodyPr/>
          <a:lstStyle/>
          <a:p>
            <a:fld id="{11CE0E1D-CA1C-436D-B9B7-4812A0034645}"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6288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49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2 Rows)">
    <p:spTree>
      <p:nvGrpSpPr>
        <p:cNvPr id="1" name=""/>
        <p:cNvGrpSpPr/>
        <p:nvPr/>
      </p:nvGrpSpPr>
      <p:grpSpPr>
        <a:xfrm>
          <a:off x="0" y="0"/>
          <a:ext cx="0" cy="0"/>
          <a:chOff x="0" y="0"/>
          <a:chExt cx="0" cy="0"/>
        </a:xfrm>
      </p:grpSpPr>
      <p:sp>
        <p:nvSpPr>
          <p:cNvPr id="2" name="Titel 1"/>
          <p:cNvSpPr>
            <a:spLocks noGrp="1"/>
          </p:cNvSpPr>
          <p:nvPr>
            <p:ph type="title"/>
          </p:nvPr>
        </p:nvSpPr>
        <p:spPr>
          <a:xfrm>
            <a:off x="900112" y="908719"/>
            <a:ext cx="7920038" cy="720056"/>
          </a:xfrm>
        </p:spPr>
        <p:txBody>
          <a:bodyPr bIns="46800" anchor="b" anchorCtr="0"/>
          <a:lstStyle>
            <a:lvl1pPr>
              <a:defRPr/>
            </a:lvl1pPr>
          </a:lstStyle>
          <a:p>
            <a:r>
              <a:rPr lang="en-US" smtClean="0"/>
              <a:t>Click to edit Master title style</a:t>
            </a:r>
            <a:endParaRPr lang="de-CH" dirty="0"/>
          </a:p>
        </p:txBody>
      </p:sp>
      <p:sp>
        <p:nvSpPr>
          <p:cNvPr id="4" name="Datumsplatzhalter 3"/>
          <p:cNvSpPr>
            <a:spLocks noGrp="1"/>
          </p:cNvSpPr>
          <p:nvPr>
            <p:ph type="dt" sz="half" idx="10"/>
          </p:nvPr>
        </p:nvSpPr>
        <p:spPr/>
        <p:txBody>
          <a:bodyPr/>
          <a:lstStyle/>
          <a:p>
            <a:fld id="{DA231204-2BF0-49C0-A25C-6009988F4C7A}" type="datetime1">
              <a:rPr lang="en-US" smtClean="0"/>
              <a:t>7/7/2013</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D80DC0C-BBAC-4F35-BCB4-CAB67555E77D}" type="slidenum">
              <a:rPr lang="de-CH" smtClean="0"/>
              <a:t>‹#›</a:t>
            </a:fld>
            <a:endParaRPr lang="de-CH"/>
          </a:p>
        </p:txBody>
      </p:sp>
      <p:cxnSp>
        <p:nvCxnSpPr>
          <p:cNvPr id="7" name="Gerade Verbindung 6"/>
          <p:cNvCxnSpPr/>
          <p:nvPr userDrawn="1"/>
        </p:nvCxnSpPr>
        <p:spPr>
          <a:xfrm>
            <a:off x="900113" y="1628800"/>
            <a:ext cx="7920037" cy="0"/>
          </a:xfrm>
          <a:prstGeom prst="line">
            <a:avLst/>
          </a:prstGeom>
          <a:ln w="28800"/>
        </p:spPr>
        <p:style>
          <a:lnRef idx="1">
            <a:schemeClr val="accent1"/>
          </a:lnRef>
          <a:fillRef idx="0">
            <a:schemeClr val="accent1"/>
          </a:fillRef>
          <a:effectRef idx="0">
            <a:schemeClr val="accent1"/>
          </a:effectRef>
          <a:fontRef idx="minor">
            <a:schemeClr val="tx1"/>
          </a:fontRef>
        </p:style>
      </p:cxnSp>
      <p:sp>
        <p:nvSpPr>
          <p:cNvPr id="8" name="Bildplatzhalter 6"/>
          <p:cNvSpPr>
            <a:spLocks noGrp="1"/>
          </p:cNvSpPr>
          <p:nvPr>
            <p:ph type="pic" sz="quarter" idx="13"/>
          </p:nvPr>
        </p:nvSpPr>
        <p:spPr>
          <a:xfrm>
            <a:off x="323850" y="1989137"/>
            <a:ext cx="8496300" cy="4319587"/>
          </a:xfrm>
          <a:solidFill>
            <a:schemeClr val="bg2"/>
          </a:solidFill>
        </p:spPr>
        <p:txBody>
          <a:bodyPr/>
          <a:lstStyle/>
          <a:p>
            <a:r>
              <a:rPr lang="en-US" smtClean="0"/>
              <a:t>Click icon to add picture</a:t>
            </a:r>
            <a:endParaRPr lang="de-CH" dirty="0"/>
          </a:p>
        </p:txBody>
      </p:sp>
    </p:spTree>
    <p:extLst>
      <p:ext uri="{BB962C8B-B14F-4D97-AF65-F5344CB8AC3E}">
        <p14:creationId xmlns:p14="http://schemas.microsoft.com/office/powerpoint/2010/main" val="427428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00112" y="908720"/>
            <a:ext cx="7920038" cy="508918"/>
          </a:xfrm>
          <a:prstGeom prst="rect">
            <a:avLst/>
          </a:prstGeom>
        </p:spPr>
        <p:txBody>
          <a:bodyPr vert="horz" lIns="0" tIns="0" rIns="0" bIns="0" rtlCol="0" anchor="t" anchorCtr="0">
            <a:noAutofit/>
          </a:bodyPr>
          <a:lstStyle/>
          <a:p>
            <a:r>
              <a:rPr lang="de-DE" dirty="0" smtClean="0"/>
              <a:t>Titelmasterformat durch Klicken bearbeiten</a:t>
            </a:r>
            <a:endParaRPr lang="de-CH" dirty="0"/>
          </a:p>
        </p:txBody>
      </p:sp>
      <p:sp>
        <p:nvSpPr>
          <p:cNvPr id="3" name="Textplatzhalter 2"/>
          <p:cNvSpPr>
            <a:spLocks noGrp="1"/>
          </p:cNvSpPr>
          <p:nvPr>
            <p:ph type="body" idx="1"/>
          </p:nvPr>
        </p:nvSpPr>
        <p:spPr>
          <a:xfrm>
            <a:off x="900112" y="1628775"/>
            <a:ext cx="7920038" cy="467995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2"/>
          </p:nvPr>
        </p:nvSpPr>
        <p:spPr>
          <a:xfrm>
            <a:off x="900113" y="6381750"/>
            <a:ext cx="935583" cy="215602"/>
          </a:xfrm>
          <a:prstGeom prst="rect">
            <a:avLst/>
          </a:prstGeom>
        </p:spPr>
        <p:txBody>
          <a:bodyPr vert="horz" lIns="0" tIns="0" rIns="0" bIns="0" rtlCol="0" anchor="t" anchorCtr="0"/>
          <a:lstStyle>
            <a:lvl1pPr algn="l">
              <a:defRPr sz="900">
                <a:solidFill>
                  <a:srgbClr val="000000"/>
                </a:solidFill>
                <a:latin typeface="Verdana" pitchFamily="34" charset="0"/>
                <a:ea typeface="Verdana" pitchFamily="34" charset="0"/>
                <a:cs typeface="Verdana" pitchFamily="34" charset="0"/>
              </a:defRPr>
            </a:lvl1pPr>
          </a:lstStyle>
          <a:p>
            <a:fld id="{7A54CD07-1E08-4790-BA63-19EF32133848}" type="datetime1">
              <a:rPr lang="en-US" smtClean="0"/>
              <a:t>7/7/2013</a:t>
            </a:fld>
            <a:endParaRPr lang="de-CH" dirty="0"/>
          </a:p>
        </p:txBody>
      </p:sp>
      <p:sp>
        <p:nvSpPr>
          <p:cNvPr id="5" name="Fußzeilenplatzhalter 4"/>
          <p:cNvSpPr>
            <a:spLocks noGrp="1"/>
          </p:cNvSpPr>
          <p:nvPr>
            <p:ph type="ftr" sz="quarter" idx="3"/>
          </p:nvPr>
        </p:nvSpPr>
        <p:spPr>
          <a:xfrm>
            <a:off x="1835696" y="6381751"/>
            <a:ext cx="5760640" cy="215601"/>
          </a:xfrm>
          <a:prstGeom prst="rect">
            <a:avLst/>
          </a:prstGeom>
        </p:spPr>
        <p:txBody>
          <a:bodyPr vert="horz" lIns="0" tIns="0" rIns="0" bIns="0" rtlCol="0" anchor="t" anchorCtr="0"/>
          <a:lstStyle>
            <a:lvl1pPr algn="l">
              <a:defRPr sz="900">
                <a:solidFill>
                  <a:srgbClr val="000000"/>
                </a:solidFill>
                <a:latin typeface="Verdana" pitchFamily="34" charset="0"/>
                <a:ea typeface="Verdana" pitchFamily="34" charset="0"/>
                <a:cs typeface="Verdana" pitchFamily="34" charset="0"/>
              </a:defRPr>
            </a:lvl1pPr>
          </a:lstStyle>
          <a:p>
            <a:endParaRPr lang="de-CH" dirty="0"/>
          </a:p>
        </p:txBody>
      </p:sp>
      <p:sp>
        <p:nvSpPr>
          <p:cNvPr id="6" name="Foliennummernplatzhalter 5"/>
          <p:cNvSpPr>
            <a:spLocks noGrp="1"/>
          </p:cNvSpPr>
          <p:nvPr>
            <p:ph type="sldNum" sz="quarter" idx="4"/>
          </p:nvPr>
        </p:nvSpPr>
        <p:spPr>
          <a:xfrm>
            <a:off x="8028384" y="6381751"/>
            <a:ext cx="771142" cy="215601"/>
          </a:xfrm>
          <a:prstGeom prst="rect">
            <a:avLst/>
          </a:prstGeom>
        </p:spPr>
        <p:txBody>
          <a:bodyPr vert="horz" lIns="0" tIns="0" rIns="0" bIns="0" rtlCol="0" anchor="t" anchorCtr="0"/>
          <a:lstStyle>
            <a:lvl1pPr algn="r">
              <a:defRPr sz="900">
                <a:solidFill>
                  <a:srgbClr val="000000"/>
                </a:solidFill>
                <a:latin typeface="Verdana" pitchFamily="34" charset="0"/>
                <a:ea typeface="Verdana" pitchFamily="34" charset="0"/>
                <a:cs typeface="Verdana" pitchFamily="34" charset="0"/>
              </a:defRPr>
            </a:lvl1pPr>
          </a:lstStyle>
          <a:p>
            <a:fld id="{3D80DC0C-BBAC-4F35-BCB4-CAB67555E77D}" type="slidenum">
              <a:rPr lang="de-CH" smtClean="0"/>
              <a:pPr/>
              <a:t>‹#›</a:t>
            </a:fld>
            <a:endParaRPr lang="de-CH" dirty="0"/>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0000" y="316800"/>
            <a:ext cx="1837113" cy="428105"/>
          </a:xfrm>
          <a:prstGeom prst="rect">
            <a:avLst/>
          </a:prstGeom>
        </p:spPr>
      </p:pic>
    </p:spTree>
    <p:extLst>
      <p:ext uri="{BB962C8B-B14F-4D97-AF65-F5344CB8AC3E}">
        <p14:creationId xmlns:p14="http://schemas.microsoft.com/office/powerpoint/2010/main" val="1496513774"/>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9" r:id="rId5"/>
    <p:sldLayoutId id="2147483661" r:id="rId6"/>
    <p:sldLayoutId id="2147483664" r:id="rId7"/>
    <p:sldLayoutId id="2147483656" r:id="rId8"/>
    <p:sldLayoutId id="2147483660" r:id="rId9"/>
    <p:sldLayoutId id="2147483662" r:id="rId10"/>
    <p:sldLayoutId id="2147483665" r:id="rId11"/>
    <p:sldLayoutId id="2147483655" r:id="rId12"/>
    <p:sldLayoutId id="2147483663" r:id="rId13"/>
  </p:sldLayoutIdLst>
  <p:timing>
    <p:tnLst>
      <p:par>
        <p:cTn id="1" dur="indefinite" restart="never" nodeType="tmRoot"/>
      </p:par>
    </p:tnLst>
  </p:timing>
  <p:hf sldNum="0" hdr="0" ftr="0" dt="0"/>
  <p:txStyles>
    <p:titleStyle>
      <a:lvl1pPr algn="l" defTabSz="914400" rtl="0" eaLnBrk="1" latinLnBrk="0" hangingPunct="1">
        <a:spcBef>
          <a:spcPct val="0"/>
        </a:spcBef>
        <a:buNone/>
        <a:defRPr sz="2200" b="1" kern="1200">
          <a:solidFill>
            <a:srgbClr val="7B7C7E"/>
          </a:solidFill>
          <a:latin typeface="Verdana" pitchFamily="34" charset="0"/>
          <a:ea typeface="Verdana" pitchFamily="34" charset="0"/>
          <a:cs typeface="Verdana" pitchFamily="34" charset="0"/>
        </a:defRPr>
      </a:lvl1pPr>
    </p:titleStyle>
    <p:bodyStyle>
      <a:lvl1pPr marL="180000" indent="-180000" algn="l" defTabSz="914400" rtl="0" eaLnBrk="1" latinLnBrk="0" hangingPunct="1">
        <a:lnSpc>
          <a:spcPct val="111000"/>
        </a:lnSpc>
        <a:spcBef>
          <a:spcPts val="0"/>
        </a:spcBef>
        <a:buFont typeface="Arial" pitchFamily="34" charset="0"/>
        <a:buChar char="•"/>
        <a:defRPr sz="1600" b="1" kern="1200">
          <a:solidFill>
            <a:schemeClr val="tx1"/>
          </a:solidFill>
          <a:latin typeface="Verdana" pitchFamily="34" charset="0"/>
          <a:ea typeface="Verdana" pitchFamily="34" charset="0"/>
          <a:cs typeface="Verdana" pitchFamily="34" charset="0"/>
        </a:defRPr>
      </a:lvl1pPr>
      <a:lvl2pPr marL="180000" indent="-180000" algn="l" defTabSz="914400" rtl="0" eaLnBrk="1" latinLnBrk="0" hangingPunct="1">
        <a:lnSpc>
          <a:spcPct val="111000"/>
        </a:lnSpc>
        <a:spcBef>
          <a:spcPts val="0"/>
        </a:spcBef>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9900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3pPr>
      <a:lvl4pPr marL="16002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4pPr>
      <a:lvl5pPr marL="20574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www.vtk.org/Wiki/Git/Workflow/Topic"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FOMICS </a:t>
            </a:r>
            <a:r>
              <a:rPr lang="en-GB" dirty="0" err="1" smtClean="0"/>
              <a:t>SummerSchool</a:t>
            </a:r>
            <a:r>
              <a:rPr lang="en-GB" dirty="0" smtClean="0"/>
              <a:t> July 2013</a:t>
            </a:r>
            <a:br>
              <a:rPr lang="en-GB" dirty="0" smtClean="0"/>
            </a:br>
            <a:r>
              <a:rPr lang="en-GB" dirty="0" smtClean="0"/>
              <a:t>Git</a:t>
            </a:r>
            <a:endParaRPr lang="en-GB" dirty="0"/>
          </a:p>
        </p:txBody>
      </p:sp>
      <p:sp>
        <p:nvSpPr>
          <p:cNvPr id="3" name="Subtitle 2"/>
          <p:cNvSpPr>
            <a:spLocks noGrp="1"/>
          </p:cNvSpPr>
          <p:nvPr>
            <p:ph type="subTitle" idx="1"/>
          </p:nvPr>
        </p:nvSpPr>
        <p:spPr/>
        <p:txBody>
          <a:bodyPr>
            <a:normAutofit/>
          </a:bodyPr>
          <a:lstStyle/>
          <a:p>
            <a:endParaRPr lang="en-GB" dirty="0"/>
          </a:p>
          <a:p>
            <a:r>
              <a:rPr lang="en-GB" dirty="0" smtClean="0"/>
              <a:t>John Biddiscombe</a:t>
            </a:r>
          </a:p>
          <a:p>
            <a:endParaRPr lang="en-GB" dirty="0"/>
          </a:p>
          <a:p>
            <a:endParaRPr lang="en-GB" dirty="0" smtClean="0"/>
          </a:p>
        </p:txBody>
      </p:sp>
    </p:spTree>
    <p:extLst>
      <p:ext uri="{BB962C8B-B14F-4D97-AF65-F5344CB8AC3E}">
        <p14:creationId xmlns:p14="http://schemas.microsoft.com/office/powerpoint/2010/main" val="22965344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and ^</a:t>
            </a:r>
            <a:endParaRPr lang="en-GB" dirty="0"/>
          </a:p>
        </p:txBody>
      </p:sp>
      <p:sp>
        <p:nvSpPr>
          <p:cNvPr id="3" name="Content Placeholder 2"/>
          <p:cNvSpPr>
            <a:spLocks noGrp="1"/>
          </p:cNvSpPr>
          <p:nvPr>
            <p:ph idx="1"/>
          </p:nvPr>
        </p:nvSpPr>
        <p:spPr>
          <a:xfrm>
            <a:off x="381000" y="1751013"/>
            <a:ext cx="8599098" cy="4678362"/>
          </a:xfrm>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dirty="0"/>
              <a:t>^ = parent</a:t>
            </a:r>
          </a:p>
          <a:p>
            <a:pPr>
              <a:buNone/>
            </a:pPr>
            <a:r>
              <a:rPr lang="en-GB" dirty="0"/>
              <a:t>~ = ancestor</a:t>
            </a:r>
          </a:p>
          <a:p>
            <a:pPr>
              <a:buNone/>
            </a:pPr>
            <a:endParaRPr lang="en-GB" dirty="0"/>
          </a:p>
          <a:p>
            <a:pPr>
              <a:buNone/>
            </a:pPr>
            <a:endParaRPr lang="en-GB" dirty="0"/>
          </a:p>
          <a:p>
            <a:pPr>
              <a:buNone/>
            </a:pPr>
            <a:endParaRPr lang="en-GB" dirty="0"/>
          </a:p>
          <a:p>
            <a:pPr>
              <a:buNone/>
            </a:pPr>
            <a:endParaRPr lang="en-GB" dirty="0"/>
          </a:p>
          <a:p>
            <a:pPr>
              <a:buNone/>
            </a:pPr>
            <a:endParaRPr lang="en-GB" dirty="0"/>
          </a:p>
          <a:p>
            <a:pPr>
              <a:buNone/>
            </a:pPr>
            <a:r>
              <a:rPr lang="en-GB" dirty="0"/>
              <a:t>so we can use</a:t>
            </a:r>
          </a:p>
          <a:p>
            <a:pPr>
              <a:buNone/>
            </a:pPr>
            <a:r>
              <a:rPr lang="en-GB" dirty="0"/>
              <a:t>git diff HEAD HEAD~4</a:t>
            </a:r>
          </a:p>
          <a:p>
            <a:pPr>
              <a:buNone/>
            </a:pPr>
            <a:endParaRPr lang="en-GB" dirty="0"/>
          </a:p>
          <a:p>
            <a:pPr>
              <a:buNone/>
            </a:pPr>
            <a:r>
              <a:rPr lang="en-GB" dirty="0"/>
              <a:t>but parent ^2 is only</a:t>
            </a:r>
          </a:p>
          <a:p>
            <a:pPr>
              <a:buNone/>
            </a:pPr>
            <a:r>
              <a:rPr lang="en-GB" dirty="0"/>
              <a:t>useful if a commit has two parents</a:t>
            </a:r>
          </a:p>
          <a:p>
            <a:pPr>
              <a:buNone/>
            </a:pPr>
            <a:endParaRPr lang="en-GB" dirty="0"/>
          </a:p>
          <a:p>
            <a:pPr>
              <a:buNone/>
            </a:pPr>
            <a:r>
              <a:rPr lang="en-GB" dirty="0"/>
              <a:t>I use this kind of thing often</a:t>
            </a:r>
          </a:p>
          <a:p>
            <a:pPr>
              <a:buNone/>
            </a:pPr>
            <a:r>
              <a:rPr lang="en-GB" dirty="0"/>
              <a:t>git diff --name-only </a:t>
            </a:r>
            <a:r>
              <a:rPr lang="en-GB" dirty="0" err="1"/>
              <a:t>HEAD~x</a:t>
            </a:r>
            <a:r>
              <a:rPr lang="en-GB" dirty="0"/>
              <a:t>  </a:t>
            </a:r>
          </a:p>
        </p:txBody>
      </p:sp>
      <p:pic>
        <p:nvPicPr>
          <p:cNvPr id="1026" name="Picture 2" descr="Referencing commits from HEAD using ~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48" y="1198595"/>
            <a:ext cx="504825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39104" y="4316512"/>
            <a:ext cx="3981046" cy="584775"/>
          </a:xfrm>
          <a:prstGeom prst="rect">
            <a:avLst/>
          </a:prstGeom>
          <a:noFill/>
        </p:spPr>
        <p:txBody>
          <a:bodyPr wrap="square" rtlCol="0">
            <a:spAutoFit/>
          </a:bodyPr>
          <a:lstStyle/>
          <a:p>
            <a:r>
              <a:rPr lang="en-GB" sz="1600" dirty="0"/>
              <a:t>Image credit: Paul </a:t>
            </a:r>
            <a:r>
              <a:rPr lang="en-GB" sz="1600" dirty="0" err="1"/>
              <a:t>Boxley</a:t>
            </a:r>
            <a:r>
              <a:rPr lang="en-GB" sz="1600" dirty="0"/>
              <a:t>, Blog</a:t>
            </a:r>
          </a:p>
          <a:p>
            <a:endParaRPr lang="en-GB" sz="1600" dirty="0"/>
          </a:p>
        </p:txBody>
      </p:sp>
    </p:spTree>
    <p:extLst>
      <p:ext uri="{BB962C8B-B14F-4D97-AF65-F5344CB8AC3E}">
        <p14:creationId xmlns:p14="http://schemas.microsoft.com/office/powerpoint/2010/main" val="349356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Remotes</a:t>
            </a:r>
            <a:endParaRPr lang="en-GB" dirty="0"/>
          </a:p>
        </p:txBody>
      </p:sp>
      <p:sp>
        <p:nvSpPr>
          <p:cNvPr id="3" name="Content Placeholder 2"/>
          <p:cNvSpPr>
            <a:spLocks noGrp="1"/>
          </p:cNvSpPr>
          <p:nvPr>
            <p:ph idx="1"/>
          </p:nvPr>
        </p:nvSpPr>
        <p:spPr/>
        <p:txBody>
          <a:bodyPr/>
          <a:lstStyle/>
          <a:p>
            <a:pPr marL="0" indent="0">
              <a:buNone/>
            </a:pPr>
            <a:r>
              <a:rPr lang="en-GB" dirty="0" smtClean="0"/>
              <a:t>When you clone a repo, you have a remote called ‘origin’</a:t>
            </a:r>
          </a:p>
          <a:p>
            <a:pPr marL="0" indent="0">
              <a:buNone/>
            </a:pPr>
            <a:endParaRPr lang="en-GB" dirty="0"/>
          </a:p>
          <a:p>
            <a:pPr marL="0" indent="0">
              <a:buNone/>
            </a:pPr>
            <a:r>
              <a:rPr lang="en-GB" dirty="0" smtClean="0"/>
              <a:t>You can add as many other remotes as you like and get copies of branches from all of them.</a:t>
            </a:r>
          </a:p>
          <a:p>
            <a:pPr marL="0" indent="0">
              <a:buNone/>
            </a:pPr>
            <a:endParaRPr lang="en-GB" dirty="0" smtClean="0"/>
          </a:p>
          <a:p>
            <a:pPr marL="0" indent="0">
              <a:buNone/>
            </a:pPr>
            <a:r>
              <a:rPr lang="en-GB" dirty="0" smtClean="0"/>
              <a:t>When you want to see if something new has been added to a remote, you ‘</a:t>
            </a:r>
            <a:r>
              <a:rPr lang="en-GB" dirty="0" smtClean="0">
                <a:solidFill>
                  <a:srgbClr val="FF0000"/>
                </a:solidFill>
              </a:rPr>
              <a:t>fetch</a:t>
            </a:r>
            <a:r>
              <a:rPr lang="en-GB" dirty="0" smtClean="0"/>
              <a:t>’ changes from the remote. This updates your </a:t>
            </a:r>
            <a:r>
              <a:rPr lang="en-GB" dirty="0" smtClean="0">
                <a:solidFill>
                  <a:srgbClr val="FF0000"/>
                </a:solidFill>
              </a:rPr>
              <a:t>copies of the remote branches</a:t>
            </a:r>
            <a:r>
              <a:rPr lang="en-GB" dirty="0" smtClean="0"/>
              <a:t>, but does not change any of your</a:t>
            </a:r>
            <a:r>
              <a:rPr lang="en-GB" dirty="0" smtClean="0">
                <a:solidFill>
                  <a:srgbClr val="FF0000"/>
                </a:solidFill>
              </a:rPr>
              <a:t> local branches</a:t>
            </a:r>
            <a:r>
              <a:rPr lang="en-GB" dirty="0" smtClean="0"/>
              <a:t>.</a:t>
            </a:r>
          </a:p>
          <a:p>
            <a:pPr marL="0" indent="0">
              <a:buNone/>
            </a:pPr>
            <a:endParaRPr lang="en-GB" dirty="0"/>
          </a:p>
          <a:p>
            <a:pPr marL="0" indent="0">
              <a:buNone/>
            </a:pPr>
            <a:r>
              <a:rPr lang="en-GB" dirty="0" smtClean="0"/>
              <a:t>Nothing changes on the remote until you push your local branch to the remote.</a:t>
            </a:r>
          </a:p>
          <a:p>
            <a:pPr marL="0" indent="0">
              <a:buNone/>
            </a:pPr>
            <a:endParaRPr lang="en-GB" dirty="0"/>
          </a:p>
          <a:p>
            <a:pPr marL="0" indent="0">
              <a:buNone/>
            </a:pPr>
            <a:r>
              <a:rPr lang="en-GB" dirty="0" smtClean="0"/>
              <a:t>What’s the difference between a local branch and a copy of a remote branch?</a:t>
            </a:r>
            <a:endParaRPr lang="en-GB" dirty="0"/>
          </a:p>
        </p:txBody>
      </p:sp>
    </p:spTree>
    <p:extLst>
      <p:ext uri="{BB962C8B-B14F-4D97-AF65-F5344CB8AC3E}">
        <p14:creationId xmlns:p14="http://schemas.microsoft.com/office/powerpoint/2010/main" val="1061496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Merging</a:t>
            </a:r>
            <a:endParaRPr lang="en-GB" dirty="0"/>
          </a:p>
        </p:txBody>
      </p:sp>
      <p:sp>
        <p:nvSpPr>
          <p:cNvPr id="3" name="Content Placeholder 2"/>
          <p:cNvSpPr>
            <a:spLocks noGrp="1"/>
          </p:cNvSpPr>
          <p:nvPr>
            <p:ph idx="1"/>
          </p:nvPr>
        </p:nvSpPr>
        <p:spPr/>
        <p:txBody>
          <a:bodyPr/>
          <a:lstStyle/>
          <a:p>
            <a:pPr marL="0" indent="0">
              <a:buNone/>
            </a:pPr>
            <a:r>
              <a:rPr lang="en-GB" dirty="0" smtClean="0"/>
              <a:t>You will usually merge your work into a (master/next) branch - if other people want to get your stuff synced with theirs.</a:t>
            </a:r>
          </a:p>
          <a:p>
            <a:pPr marL="0" indent="0">
              <a:buNone/>
            </a:pPr>
            <a:endParaRPr lang="en-GB" dirty="0"/>
          </a:p>
          <a:p>
            <a:pPr marL="0" indent="0">
              <a:buNone/>
            </a:pPr>
            <a:r>
              <a:rPr lang="en-GB" dirty="0" smtClean="0"/>
              <a:t>Or merge master into your work branch - because someone else has added to the master branch and you want it too</a:t>
            </a:r>
            <a:r>
              <a:rPr lang="en-GB" dirty="0" smtClean="0"/>
              <a:t>. You do this by doing a </a:t>
            </a:r>
            <a:r>
              <a:rPr lang="en-GB" dirty="0" smtClean="0">
                <a:solidFill>
                  <a:srgbClr val="FF0000"/>
                </a:solidFill>
              </a:rPr>
              <a:t>pull</a:t>
            </a:r>
            <a:r>
              <a:rPr lang="en-GB" dirty="0" smtClean="0"/>
              <a:t> from the master. (pull=</a:t>
            </a:r>
            <a:r>
              <a:rPr lang="en-GB" dirty="0" err="1" smtClean="0">
                <a:solidFill>
                  <a:srgbClr val="FF0000"/>
                </a:solidFill>
              </a:rPr>
              <a:t>fetch</a:t>
            </a:r>
            <a:r>
              <a:rPr lang="en-GB" dirty="0" err="1" smtClean="0"/>
              <a:t>+</a:t>
            </a:r>
            <a:r>
              <a:rPr lang="en-GB" dirty="0" err="1" smtClean="0">
                <a:solidFill>
                  <a:srgbClr val="FF0000"/>
                </a:solidFill>
              </a:rPr>
              <a:t>merge</a:t>
            </a:r>
            <a:r>
              <a:rPr lang="en-GB" dirty="0" smtClean="0"/>
              <a:t>)</a:t>
            </a:r>
            <a:endParaRPr lang="en-GB" dirty="0" smtClean="0"/>
          </a:p>
          <a:p>
            <a:pPr marL="0" indent="0">
              <a:buNone/>
            </a:pPr>
            <a:endParaRPr lang="en-GB" dirty="0"/>
          </a:p>
          <a:p>
            <a:pPr marL="0" indent="0">
              <a:buNone/>
            </a:pPr>
            <a:r>
              <a:rPr lang="en-GB" dirty="0" smtClean="0"/>
              <a:t>From time to time you’ll want to merge friend’s work branch into your work branch – this might be because you’re both working on something related and before it’s ready to go into master, you want to sync with each other.</a:t>
            </a:r>
          </a:p>
          <a:p>
            <a:pPr marL="0" indent="0">
              <a:buNone/>
            </a:pPr>
            <a:endParaRPr lang="en-GB" dirty="0"/>
          </a:p>
          <a:p>
            <a:pPr marL="810000" lvl="2" indent="0">
              <a:buNone/>
            </a:pPr>
            <a:r>
              <a:rPr lang="en-GB" dirty="0"/>
              <a:t>10962_find_data_initialization</a:t>
            </a:r>
          </a:p>
          <a:p>
            <a:pPr marL="810000" lvl="2" indent="0">
              <a:buNone/>
            </a:pPr>
            <a:r>
              <a:rPr lang="en-GB" dirty="0"/>
              <a:t>10968_convert_query_seln</a:t>
            </a:r>
          </a:p>
          <a:p>
            <a:pPr marL="810000" lvl="2" indent="0">
              <a:buNone/>
            </a:pPr>
            <a:r>
              <a:rPr lang="en-GB" dirty="0"/>
              <a:t>10968_freezier_frozen_selection</a:t>
            </a:r>
          </a:p>
          <a:p>
            <a:pPr marL="810000" lvl="2" indent="0">
              <a:buNone/>
            </a:pPr>
            <a:r>
              <a:rPr lang="en-GB" dirty="0" smtClean="0"/>
              <a:t>12742_scalar_bar_improvements</a:t>
            </a:r>
            <a:endParaRPr lang="en-GB" dirty="0"/>
          </a:p>
          <a:p>
            <a:pPr marL="810000" lvl="2" indent="0">
              <a:buNone/>
            </a:pPr>
            <a:r>
              <a:rPr lang="en-GB" dirty="0" smtClean="0"/>
              <a:t>13024-debug-leaks-view</a:t>
            </a:r>
          </a:p>
          <a:p>
            <a:pPr marL="810000" lvl="2" indent="0">
              <a:buNone/>
            </a:pPr>
            <a:endParaRPr lang="en-GB" dirty="0" smtClean="0"/>
          </a:p>
          <a:p>
            <a:pPr marL="0" indent="0">
              <a:buNone/>
            </a:pPr>
            <a:r>
              <a:rPr lang="en-GB" dirty="0" smtClean="0"/>
              <a:t>Some project use a branch for each bug fix, and you want one.</a:t>
            </a:r>
            <a:endParaRPr lang="en-GB" dirty="0"/>
          </a:p>
          <a:p>
            <a:pPr marL="0" indent="0">
              <a:buNone/>
            </a:pPr>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622872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branches</a:t>
            </a:r>
            <a:endParaRPr lang="en-GB" dirty="0"/>
          </a:p>
        </p:txBody>
      </p:sp>
      <p:sp>
        <p:nvSpPr>
          <p:cNvPr id="3" name="Content Placeholder 2"/>
          <p:cNvSpPr>
            <a:spLocks noGrp="1"/>
          </p:cNvSpPr>
          <p:nvPr>
            <p:ph idx="1"/>
          </p:nvPr>
        </p:nvSpPr>
        <p:spPr/>
        <p:txBody>
          <a:bodyPr/>
          <a:lstStyle/>
          <a:p>
            <a:pPr marL="0" indent="0">
              <a:buNone/>
            </a:pPr>
            <a:r>
              <a:rPr lang="en-GB" dirty="0" smtClean="0"/>
              <a:t>After you clone a repo, you may have many branches </a:t>
            </a:r>
          </a:p>
          <a:p>
            <a:pPr marL="0" lvl="1" indent="0">
              <a:buNone/>
            </a:pPr>
            <a:r>
              <a:rPr lang="en-GB" dirty="0"/>
              <a:t>remotes/origin/</a:t>
            </a:r>
            <a:r>
              <a:rPr lang="en-GB" dirty="0" err="1"/>
              <a:t>augrie_geoclaw</a:t>
            </a:r>
            <a:endParaRPr lang="en-GB" dirty="0"/>
          </a:p>
          <a:p>
            <a:pPr marL="0" lvl="1" indent="0">
              <a:buNone/>
            </a:pPr>
            <a:r>
              <a:rPr lang="en-GB" dirty="0" smtClean="0"/>
              <a:t>remotes/origin/</a:t>
            </a:r>
            <a:r>
              <a:rPr lang="en-GB" dirty="0" err="1" smtClean="0"/>
              <a:t>exercise_mv</a:t>
            </a:r>
            <a:endParaRPr lang="en-GB" dirty="0"/>
          </a:p>
          <a:p>
            <a:pPr marL="0" lvl="1" indent="0">
              <a:buNone/>
            </a:pPr>
            <a:r>
              <a:rPr lang="en-GB" dirty="0"/>
              <a:t>remotes/origin/gitcourse1</a:t>
            </a:r>
          </a:p>
          <a:p>
            <a:pPr marL="0" lvl="1" indent="0">
              <a:buNone/>
            </a:pPr>
            <a:r>
              <a:rPr lang="en-GB" dirty="0"/>
              <a:t>remotes/origin/gitcourse2</a:t>
            </a:r>
          </a:p>
          <a:p>
            <a:pPr marL="0" lvl="1" indent="0">
              <a:buNone/>
            </a:pPr>
            <a:r>
              <a:rPr lang="en-GB" dirty="0"/>
              <a:t>remotes/origin/master</a:t>
            </a:r>
          </a:p>
          <a:p>
            <a:pPr marL="0" lvl="1" indent="0">
              <a:buNone/>
            </a:pPr>
            <a:r>
              <a:rPr lang="en-GB" dirty="0"/>
              <a:t>remotes/origin/</a:t>
            </a:r>
            <a:r>
              <a:rPr lang="en-GB" dirty="0" err="1"/>
              <a:t>master_cmake</a:t>
            </a:r>
            <a:endParaRPr lang="en-GB" dirty="0" smtClean="0"/>
          </a:p>
          <a:p>
            <a:pPr marL="0" indent="0">
              <a:buNone/>
            </a:pPr>
            <a:endParaRPr lang="en-GB" dirty="0" smtClean="0"/>
          </a:p>
          <a:p>
            <a:pPr marL="0" indent="0">
              <a:buNone/>
            </a:pPr>
            <a:r>
              <a:rPr lang="en-GB" dirty="0" smtClean="0"/>
              <a:t>They are just points on a tree</a:t>
            </a:r>
          </a:p>
          <a:p>
            <a:pPr marL="0" indent="0">
              <a:buNone/>
            </a:pPr>
            <a:endParaRPr lang="en-GB" dirty="0" smtClean="0"/>
          </a:p>
          <a:p>
            <a:pPr marL="0" indent="0">
              <a:buNone/>
            </a:pPr>
            <a:r>
              <a:rPr lang="en-GB" dirty="0" smtClean="0"/>
              <a:t>When you </a:t>
            </a:r>
            <a:r>
              <a:rPr lang="en-GB" dirty="0" smtClean="0">
                <a:solidFill>
                  <a:srgbClr val="FF0000"/>
                </a:solidFill>
              </a:rPr>
              <a:t>checkout</a:t>
            </a:r>
            <a:r>
              <a:rPr lang="en-GB" dirty="0" smtClean="0"/>
              <a:t> one of those branches, you create a local branch which is initially at the same point on the tree.</a:t>
            </a:r>
          </a:p>
          <a:p>
            <a:pPr marL="0" indent="0">
              <a:buNone/>
            </a:pPr>
            <a:endParaRPr lang="en-GB" dirty="0"/>
          </a:p>
          <a:p>
            <a:pPr marL="0" indent="0">
              <a:buNone/>
            </a:pPr>
            <a:r>
              <a:rPr lang="en-GB" dirty="0" smtClean="0"/>
              <a:t>As you </a:t>
            </a:r>
            <a:r>
              <a:rPr lang="en-GB" dirty="0" smtClean="0">
                <a:solidFill>
                  <a:srgbClr val="FF0000"/>
                </a:solidFill>
              </a:rPr>
              <a:t>commit</a:t>
            </a:r>
            <a:r>
              <a:rPr lang="en-GB" dirty="0" smtClean="0"/>
              <a:t> to your local branch, it diverges from the remote copy you made. When you </a:t>
            </a:r>
            <a:r>
              <a:rPr lang="en-GB" dirty="0" smtClean="0">
                <a:solidFill>
                  <a:srgbClr val="FF0000"/>
                </a:solidFill>
              </a:rPr>
              <a:t>push </a:t>
            </a:r>
            <a:r>
              <a:rPr lang="en-GB" dirty="0" smtClean="0"/>
              <a:t>your local branch to a remote, the remote is updated and your copy of the remote is updated.</a:t>
            </a:r>
            <a:endParaRPr lang="en-GB" dirty="0"/>
          </a:p>
        </p:txBody>
      </p:sp>
      <p:pic>
        <p:nvPicPr>
          <p:cNvPr id="4" name="Picture 3"/>
          <p:cNvPicPr>
            <a:picLocks noChangeAspect="1"/>
          </p:cNvPicPr>
          <p:nvPr/>
        </p:nvPicPr>
        <p:blipFill rotWithShape="1">
          <a:blip r:embed="rId2"/>
          <a:srcRect r="35703"/>
          <a:stretch/>
        </p:blipFill>
        <p:spPr>
          <a:xfrm>
            <a:off x="4283968" y="1916832"/>
            <a:ext cx="4716000" cy="2270506"/>
          </a:xfrm>
          <a:prstGeom prst="rect">
            <a:avLst/>
          </a:prstGeom>
        </p:spPr>
      </p:pic>
    </p:spTree>
    <p:extLst>
      <p:ext uri="{BB962C8B-B14F-4D97-AF65-F5344CB8AC3E}">
        <p14:creationId xmlns:p14="http://schemas.microsoft.com/office/powerpoint/2010/main" val="1475877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Merges and Conflicts</a:t>
            </a:r>
            <a:endParaRPr lang="en-GB" dirty="0"/>
          </a:p>
        </p:txBody>
      </p:sp>
      <p:sp>
        <p:nvSpPr>
          <p:cNvPr id="3" name="Content Placeholder 2"/>
          <p:cNvSpPr>
            <a:spLocks noGrp="1"/>
          </p:cNvSpPr>
          <p:nvPr>
            <p:ph idx="1"/>
          </p:nvPr>
        </p:nvSpPr>
        <p:spPr/>
        <p:txBody>
          <a:bodyPr/>
          <a:lstStyle/>
          <a:p>
            <a:pPr marL="0" indent="0">
              <a:buNone/>
            </a:pPr>
            <a:r>
              <a:rPr lang="en-GB" dirty="0" smtClean="0"/>
              <a:t>When you </a:t>
            </a:r>
            <a:r>
              <a:rPr lang="en-GB" dirty="0" smtClean="0">
                <a:solidFill>
                  <a:srgbClr val="FF0000"/>
                </a:solidFill>
              </a:rPr>
              <a:t>push</a:t>
            </a:r>
            <a:r>
              <a:rPr lang="en-GB" dirty="0" smtClean="0"/>
              <a:t> your local branch to a remote, you may be refused.</a:t>
            </a:r>
          </a:p>
          <a:p>
            <a:pPr marL="0" indent="0">
              <a:buNone/>
            </a:pPr>
            <a:endParaRPr lang="en-GB" dirty="0"/>
          </a:p>
          <a:p>
            <a:pPr marL="0" indent="0">
              <a:buNone/>
            </a:pPr>
            <a:r>
              <a:rPr lang="en-GB" dirty="0" smtClean="0"/>
              <a:t>If someone else has already pushed to the same remote branch, then the stuff you want to add on top of it is not a “Fast Forward”, so git will say, sorry, but your branch is not up to date. </a:t>
            </a:r>
          </a:p>
          <a:p>
            <a:pPr marL="0" indent="0">
              <a:buNone/>
            </a:pPr>
            <a:endParaRPr lang="en-GB" dirty="0"/>
          </a:p>
          <a:p>
            <a:pPr marL="0" indent="0">
              <a:buNone/>
            </a:pPr>
            <a:r>
              <a:rPr lang="en-GB" dirty="0" smtClean="0"/>
              <a:t>You have to first </a:t>
            </a:r>
            <a:r>
              <a:rPr lang="en-GB" dirty="0" smtClean="0">
                <a:solidFill>
                  <a:srgbClr val="FF0000"/>
                </a:solidFill>
              </a:rPr>
              <a:t>pull </a:t>
            </a:r>
            <a:r>
              <a:rPr lang="en-GB" dirty="0"/>
              <a:t>the changes </a:t>
            </a:r>
            <a:r>
              <a:rPr lang="en-GB" dirty="0" smtClean="0"/>
              <a:t>into your branch (which may produce a conflict, which you must fix), before you can push your changes.</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Two commits were made by user A, one by user B. The second user to push has to merge first. Then the merge commit become the new HEAD. The commits exist as forked regions and remain independent commits, but the merge commit fixes them into the branch.</a:t>
            </a:r>
            <a:endParaRPr lang="en-GB" dirty="0"/>
          </a:p>
          <a:p>
            <a:pPr marL="0" indent="0">
              <a:buNone/>
            </a:pPr>
            <a:endParaRPr lang="en-GB" dirty="0"/>
          </a:p>
          <a:p>
            <a:pPr marL="0" indent="0">
              <a:buNone/>
            </a:pPr>
            <a:endParaRPr lang="en-GB" dirty="0"/>
          </a:p>
        </p:txBody>
      </p:sp>
      <p:pic>
        <p:nvPicPr>
          <p:cNvPr id="5" name="Picture 4"/>
          <p:cNvPicPr>
            <a:picLocks noChangeAspect="1"/>
          </p:cNvPicPr>
          <p:nvPr/>
        </p:nvPicPr>
        <p:blipFill>
          <a:blip r:embed="rId2"/>
          <a:stretch>
            <a:fillRect/>
          </a:stretch>
        </p:blipFill>
        <p:spPr>
          <a:xfrm>
            <a:off x="2771800" y="4005064"/>
            <a:ext cx="6268160" cy="1584176"/>
          </a:xfrm>
          <a:prstGeom prst="rect">
            <a:avLst/>
          </a:prstGeom>
        </p:spPr>
      </p:pic>
    </p:spTree>
    <p:extLst>
      <p:ext uri="{BB962C8B-B14F-4D97-AF65-F5344CB8AC3E}">
        <p14:creationId xmlns:p14="http://schemas.microsoft.com/office/powerpoint/2010/main" val="66611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3-Way merge : KDiff3, will use later</a:t>
            </a:r>
            <a:endParaRPr lang="en-GB" dirty="0"/>
          </a:p>
        </p:txBody>
      </p:sp>
      <p:pic>
        <p:nvPicPr>
          <p:cNvPr id="8" name="Content Placeholder 7"/>
          <p:cNvPicPr>
            <a:picLocks noGrp="1" noChangeAspect="1"/>
          </p:cNvPicPr>
          <p:nvPr>
            <p:ph idx="1"/>
          </p:nvPr>
        </p:nvPicPr>
        <p:blipFill>
          <a:blip r:embed="rId2"/>
          <a:stretch>
            <a:fillRect/>
          </a:stretch>
        </p:blipFill>
        <p:spPr>
          <a:xfrm>
            <a:off x="59046" y="1628800"/>
            <a:ext cx="9084953" cy="5110285"/>
          </a:xfrm>
          <a:prstGeom prst="rect">
            <a:avLst/>
          </a:prstGeom>
        </p:spPr>
      </p:pic>
    </p:spTree>
    <p:extLst>
      <p:ext uri="{BB962C8B-B14F-4D97-AF65-F5344CB8AC3E}">
        <p14:creationId xmlns:p14="http://schemas.microsoft.com/office/powerpoint/2010/main" val="1171224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Rebase, squashing, editing history … ask me</a:t>
            </a:r>
            <a:endParaRPr lang="en-GB" dirty="0"/>
          </a:p>
        </p:txBody>
      </p:sp>
      <p:sp>
        <p:nvSpPr>
          <p:cNvPr id="3" name="Content Placeholder 2"/>
          <p:cNvSpPr>
            <a:spLocks noGrp="1"/>
          </p:cNvSpPr>
          <p:nvPr>
            <p:ph idx="1"/>
          </p:nvPr>
        </p:nvSpPr>
        <p:spPr/>
        <p:txBody>
          <a:bodyPr/>
          <a:lstStyle/>
          <a:p>
            <a:pPr marL="0" indent="0">
              <a:buNone/>
            </a:pPr>
            <a:r>
              <a:rPr lang="en-GB" dirty="0" smtClean="0"/>
              <a:t>When this happens</a:t>
            </a:r>
            <a:endParaRPr lang="en-GB" dirty="0"/>
          </a:p>
          <a:p>
            <a:pPr marL="0" indent="0">
              <a:buNone/>
            </a:pPr>
            <a:endParaRPr lang="en-GB" sz="1050" dirty="0"/>
          </a:p>
          <a:p>
            <a:pPr marL="0" indent="0">
              <a:buNone/>
            </a:pPr>
            <a:r>
              <a:rPr lang="en-GB" sz="1050" dirty="0" smtClean="0"/>
              <a:t>commit </a:t>
            </a:r>
            <a:r>
              <a:rPr lang="en-GB" sz="1050" dirty="0"/>
              <a:t>050c638ef14fc327a676f5aabc276dfdf0bb0609</a:t>
            </a:r>
          </a:p>
          <a:p>
            <a:pPr marL="810000" lvl="2" indent="0">
              <a:buNone/>
            </a:pPr>
            <a:r>
              <a:rPr lang="en-GB" sz="1050" dirty="0" smtClean="0"/>
              <a:t>Introduction </a:t>
            </a:r>
            <a:r>
              <a:rPr lang="en-GB" sz="1050" dirty="0"/>
              <a:t>to summer school and software engineering</a:t>
            </a:r>
          </a:p>
          <a:p>
            <a:pPr marL="810000" lvl="2" indent="0">
              <a:buNone/>
            </a:pPr>
            <a:r>
              <a:rPr lang="en-GB" sz="1050" dirty="0" smtClean="0"/>
              <a:t>:</a:t>
            </a:r>
            <a:r>
              <a:rPr lang="en-GB" sz="1050" dirty="0"/>
              <a:t>000000 100644 0000000... cbf549a... A  PRESENTATIONS/2013_07_08_Intro_Software_Eng.pdf</a:t>
            </a:r>
          </a:p>
          <a:p>
            <a:pPr marL="0" indent="0">
              <a:buNone/>
            </a:pPr>
            <a:endParaRPr lang="en-GB" sz="1050" dirty="0"/>
          </a:p>
          <a:p>
            <a:pPr marL="0" indent="0">
              <a:buNone/>
            </a:pPr>
            <a:r>
              <a:rPr lang="en-GB" sz="1050" dirty="0"/>
              <a:t>commit 81126fca1f1efe0e68d8f4949d104875cd2e6ea3</a:t>
            </a:r>
          </a:p>
          <a:p>
            <a:pPr marL="810000" lvl="2" indent="0">
              <a:buNone/>
            </a:pPr>
            <a:r>
              <a:rPr lang="en-GB" sz="1050" dirty="0" smtClean="0"/>
              <a:t>Was </a:t>
            </a:r>
            <a:r>
              <a:rPr lang="en-GB" sz="1050" dirty="0"/>
              <a:t>in wrong directory</a:t>
            </a:r>
          </a:p>
          <a:p>
            <a:pPr marL="810000" lvl="2" indent="0">
              <a:buNone/>
            </a:pPr>
            <a:r>
              <a:rPr lang="en-GB" sz="1050" dirty="0" smtClean="0"/>
              <a:t>:</a:t>
            </a:r>
            <a:r>
              <a:rPr lang="en-GB" sz="1050" dirty="0"/>
              <a:t>100644 000000 cbf549a... 0000000... D  PRESENTATIONS/git/2013_07_08_Intro_Software_Eng.pdf</a:t>
            </a:r>
          </a:p>
          <a:p>
            <a:pPr marL="0" indent="0">
              <a:buNone/>
            </a:pPr>
            <a:endParaRPr lang="en-GB" sz="1050" dirty="0"/>
          </a:p>
          <a:p>
            <a:pPr marL="0" indent="0">
              <a:buNone/>
            </a:pPr>
            <a:r>
              <a:rPr lang="en-GB" sz="1050" dirty="0"/>
              <a:t>commit </a:t>
            </a:r>
            <a:r>
              <a:rPr lang="en-GB" sz="1050" dirty="0" smtClean="0"/>
              <a:t>095081bdf2d391e2ef87e81816925e348d3ffc4f</a:t>
            </a:r>
            <a:endParaRPr lang="en-GB" sz="1050" dirty="0"/>
          </a:p>
          <a:p>
            <a:pPr marL="810000" lvl="2" indent="0">
              <a:buNone/>
            </a:pPr>
            <a:r>
              <a:rPr lang="en-GB" sz="1050" dirty="0" smtClean="0"/>
              <a:t>Added </a:t>
            </a:r>
            <a:r>
              <a:rPr lang="en-GB" sz="1050" dirty="0"/>
              <a:t>introduction to summer school and software engineering.</a:t>
            </a:r>
          </a:p>
          <a:p>
            <a:pPr marL="810000" lvl="2" indent="0">
              <a:buNone/>
            </a:pPr>
            <a:r>
              <a:rPr lang="en-GB" sz="1050" dirty="0" smtClean="0"/>
              <a:t>:</a:t>
            </a:r>
            <a:r>
              <a:rPr lang="en-GB" sz="1050" dirty="0"/>
              <a:t>000000 100644 0000000... cbf549a... A  PRESENTATIONS/git/2013_07_08_Intro_Software_Eng.pdf</a:t>
            </a:r>
          </a:p>
          <a:p>
            <a:pPr marL="0" indent="0">
              <a:buNone/>
            </a:pPr>
            <a:endParaRPr lang="en-GB" dirty="0"/>
          </a:p>
          <a:p>
            <a:pPr marL="0" indent="0">
              <a:buNone/>
            </a:pPr>
            <a:r>
              <a:rPr lang="en-GB" dirty="0" smtClean="0"/>
              <a:t>You will want to know about rebasing, or merge –squash,</a:t>
            </a:r>
          </a:p>
          <a:p>
            <a:pPr marL="0" indent="0">
              <a:buNone/>
            </a:pPr>
            <a:endParaRPr lang="en-GB" dirty="0"/>
          </a:p>
          <a:p>
            <a:pPr marL="0" indent="0">
              <a:buNone/>
            </a:pPr>
            <a:r>
              <a:rPr lang="en-GB" dirty="0" smtClean="0"/>
              <a:t>git rebase allows you to go back and change/combine/remove commits earlier in the tree, but can lead to big trouble because commits made by others in their copies of the branch, now sit in different branches (even if the names are the same).</a:t>
            </a:r>
            <a:endParaRPr lang="en-GB" dirty="0"/>
          </a:p>
          <a:p>
            <a:pPr marL="0" indent="0">
              <a:buNone/>
            </a:pPr>
            <a:endParaRPr lang="en-GB" sz="900" dirty="0"/>
          </a:p>
        </p:txBody>
      </p:sp>
    </p:spTree>
    <p:extLst>
      <p:ext uri="{BB962C8B-B14F-4D97-AF65-F5344CB8AC3E}">
        <p14:creationId xmlns:p14="http://schemas.microsoft.com/office/powerpoint/2010/main" val="363072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Rebase, squashing, editing history … ask me</a:t>
            </a:r>
            <a:endParaRPr lang="en-GB" dirty="0"/>
          </a:p>
        </p:txBody>
      </p:sp>
      <p:sp>
        <p:nvSpPr>
          <p:cNvPr id="5" name="Content Placeholder 2"/>
          <p:cNvSpPr>
            <a:spLocks noGrp="1"/>
          </p:cNvSpPr>
          <p:nvPr>
            <p:ph idx="1"/>
          </p:nvPr>
        </p:nvSpPr>
        <p:spPr>
          <a:xfrm>
            <a:off x="900112" y="1628775"/>
            <a:ext cx="7920038" cy="4679950"/>
          </a:xfrm>
        </p:spPr>
        <p:txBody>
          <a:bodyPr/>
          <a:lstStyle/>
          <a:p>
            <a:pPr marL="0" indent="0">
              <a:buNone/>
            </a:pPr>
            <a:r>
              <a:rPr lang="en-GB" dirty="0" smtClean="0"/>
              <a:t>Rebasing is very useful and frequently used, but only if you know what you’re doing and are sure that nobody else will have conflicts caused by you rewriting branches.</a:t>
            </a:r>
          </a:p>
          <a:p>
            <a:pPr marL="0" indent="0">
              <a:buNone/>
            </a:pPr>
            <a:endParaRPr lang="en-GB" dirty="0"/>
          </a:p>
          <a:p>
            <a:pPr marL="0" indent="0">
              <a:buNone/>
            </a:pPr>
            <a:r>
              <a:rPr lang="en-GB" dirty="0" smtClean="0"/>
              <a:t>git pull --rebase</a:t>
            </a:r>
          </a:p>
          <a:p>
            <a:pPr marL="0" indent="0">
              <a:buNone/>
            </a:pPr>
            <a:endParaRPr lang="en-GB" dirty="0" smtClean="0"/>
          </a:p>
          <a:p>
            <a:pPr marL="0" indent="0">
              <a:buNone/>
            </a:pPr>
            <a:r>
              <a:rPr lang="en-GB" dirty="0" smtClean="0"/>
              <a:t>is the most commonly used variant (because it won’t damage other people). It allows you to replay your commits on top of the remote changes, rather than doing a normal merge. </a:t>
            </a:r>
          </a:p>
          <a:p>
            <a:pPr marL="0" indent="0">
              <a:buNone/>
            </a:pPr>
            <a:endParaRPr lang="en-GB" dirty="0"/>
          </a:p>
          <a:p>
            <a:pPr marL="0" indent="0">
              <a:buNone/>
            </a:pPr>
            <a:r>
              <a:rPr lang="en-GB" dirty="0" smtClean="0"/>
              <a:t>The main advantage is that it keeps the history linear. </a:t>
            </a:r>
            <a:endParaRPr lang="en-GB" dirty="0"/>
          </a:p>
        </p:txBody>
      </p:sp>
    </p:spTree>
    <p:extLst>
      <p:ext uri="{BB962C8B-B14F-4D97-AF65-F5344CB8AC3E}">
        <p14:creationId xmlns:p14="http://schemas.microsoft.com/office/powerpoint/2010/main" val="80506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 values</a:t>
            </a:r>
            <a:endParaRPr lang="en-GB" dirty="0"/>
          </a:p>
        </p:txBody>
      </p:sp>
      <p:sp>
        <p:nvSpPr>
          <p:cNvPr id="3" name="Content Placeholder 2"/>
          <p:cNvSpPr>
            <a:spLocks noGrp="1"/>
          </p:cNvSpPr>
          <p:nvPr>
            <p:ph idx="1"/>
          </p:nvPr>
        </p:nvSpPr>
        <p:spPr/>
        <p:txBody>
          <a:bodyPr/>
          <a:lstStyle/>
          <a:p>
            <a:pPr marL="0" indent="0">
              <a:buNone/>
            </a:pPr>
            <a:r>
              <a:rPr lang="en-GB" dirty="0" smtClean="0"/>
              <a:t>Every commit has a SHA, the long sequence of hex values that you see by every commit log.</a:t>
            </a:r>
          </a:p>
          <a:p>
            <a:pPr marL="0" indent="0">
              <a:buNone/>
            </a:pPr>
            <a:endParaRPr lang="en-GB" dirty="0"/>
          </a:p>
          <a:p>
            <a:pPr marL="0" indent="0">
              <a:buNone/>
            </a:pPr>
            <a:r>
              <a:rPr lang="en-GB" dirty="0" smtClean="0"/>
              <a:t>The SHA is a hash which encode the patch you made, plus the log message, plus the parent commits, date time etc.</a:t>
            </a:r>
          </a:p>
          <a:p>
            <a:pPr marL="0" indent="0">
              <a:buNone/>
            </a:pPr>
            <a:endParaRPr lang="en-GB" dirty="0"/>
          </a:p>
          <a:p>
            <a:pPr marL="0" indent="0">
              <a:buNone/>
            </a:pPr>
            <a:r>
              <a:rPr lang="en-GB" dirty="0" smtClean="0"/>
              <a:t>The SHA represents an atomic state of the working tree at that moment because it represents the state of ‘all’ the files as the point on the tree. </a:t>
            </a:r>
          </a:p>
          <a:p>
            <a:pPr marL="0" indent="0">
              <a:buNone/>
            </a:pPr>
            <a:endParaRPr lang="en-GB" dirty="0"/>
          </a:p>
          <a:p>
            <a:pPr marL="0" indent="0">
              <a:buNone/>
            </a:pPr>
            <a:r>
              <a:rPr lang="en-GB" dirty="0" smtClean="0"/>
              <a:t>You will read that git is different because each commit represents a complete working tree – it isn’t just a patch representing the diffs, it encodes its place in the tree of commits and from a SHA the whole repo at that point can be reconstructed.</a:t>
            </a:r>
            <a:endParaRPr lang="en-GB" dirty="0"/>
          </a:p>
        </p:txBody>
      </p:sp>
    </p:spTree>
    <p:extLst>
      <p:ext uri="{BB962C8B-B14F-4D97-AF65-F5344CB8AC3E}">
        <p14:creationId xmlns:p14="http://schemas.microsoft.com/office/powerpoint/2010/main" val="4229962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lgn="ctr">
              <a:buNone/>
            </a:pPr>
            <a:endParaRPr lang="en-GB" sz="2200" dirty="0" smtClean="0">
              <a:solidFill>
                <a:srgbClr val="7B7C7E"/>
              </a:solidFill>
            </a:endParaRPr>
          </a:p>
          <a:p>
            <a:pPr marL="0" indent="0" algn="ctr">
              <a:buNone/>
            </a:pPr>
            <a:endParaRPr lang="en-GB" sz="2200" dirty="0">
              <a:solidFill>
                <a:srgbClr val="7B7C7E"/>
              </a:solidFill>
            </a:endParaRPr>
          </a:p>
          <a:p>
            <a:pPr marL="0" indent="0" algn="ctr">
              <a:buNone/>
            </a:pPr>
            <a:r>
              <a:rPr lang="en-GB" sz="2200" dirty="0" smtClean="0">
                <a:solidFill>
                  <a:srgbClr val="7B7C7E"/>
                </a:solidFill>
              </a:rPr>
              <a:t>Examples of Git Usage</a:t>
            </a:r>
          </a:p>
          <a:p>
            <a:pPr marL="0" indent="0" algn="ctr">
              <a:buNone/>
            </a:pPr>
            <a:endParaRPr lang="en-GB" sz="2200" dirty="0">
              <a:solidFill>
                <a:srgbClr val="7B7C7E"/>
              </a:solidFill>
            </a:endParaRPr>
          </a:p>
          <a:p>
            <a:pPr marL="0" indent="0" algn="ctr">
              <a:buNone/>
            </a:pPr>
            <a:r>
              <a:rPr lang="en-GB" sz="2200" dirty="0" smtClean="0">
                <a:solidFill>
                  <a:srgbClr val="7B7C7E"/>
                </a:solidFill>
              </a:rPr>
              <a:t>Slides taken from older presentations which can be used for ideas follow now if time permits.</a:t>
            </a:r>
          </a:p>
          <a:p>
            <a:pPr marL="0" indent="0" algn="ctr">
              <a:buNone/>
            </a:pPr>
            <a:endParaRPr lang="en-GB" sz="2200" dirty="0">
              <a:solidFill>
                <a:srgbClr val="7B7C7E"/>
              </a:solidFill>
            </a:endParaRPr>
          </a:p>
          <a:p>
            <a:pPr marL="0" indent="0" algn="ctr">
              <a:buNone/>
            </a:pPr>
            <a:r>
              <a:rPr lang="en-GB" sz="2200" dirty="0" smtClean="0">
                <a:solidFill>
                  <a:srgbClr val="7B7C7E"/>
                </a:solidFill>
              </a:rPr>
              <a:t>Otherwise, exercises should be followed.</a:t>
            </a:r>
            <a:endParaRPr lang="en-GB" sz="2200" dirty="0">
              <a:solidFill>
                <a:srgbClr val="7B7C7E"/>
              </a:solidFill>
            </a:endParaRPr>
          </a:p>
        </p:txBody>
      </p:sp>
    </p:spTree>
    <p:extLst>
      <p:ext uri="{BB962C8B-B14F-4D97-AF65-F5344CB8AC3E}">
        <p14:creationId xmlns:p14="http://schemas.microsoft.com/office/powerpoint/2010/main" val="2874951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Introduction</a:t>
            </a:r>
            <a:endParaRPr lang="en-GB" dirty="0"/>
          </a:p>
        </p:txBody>
      </p:sp>
      <p:sp>
        <p:nvSpPr>
          <p:cNvPr id="8" name="Content Placeholder 7"/>
          <p:cNvSpPr>
            <a:spLocks noGrp="1"/>
          </p:cNvSpPr>
          <p:nvPr>
            <p:ph idx="1"/>
          </p:nvPr>
        </p:nvSpPr>
        <p:spPr/>
        <p:txBody>
          <a:bodyPr/>
          <a:lstStyle/>
          <a:p>
            <a:pPr marL="0" indent="0">
              <a:buNone/>
            </a:pPr>
            <a:r>
              <a:rPr lang="en-GB" dirty="0"/>
              <a:t>Git is a </a:t>
            </a:r>
            <a:r>
              <a:rPr lang="en-GB" dirty="0" smtClean="0"/>
              <a:t>distributed </a:t>
            </a:r>
            <a:r>
              <a:rPr lang="en-GB" dirty="0"/>
              <a:t>version control system </a:t>
            </a:r>
            <a:endParaRPr lang="en-GB" dirty="0" smtClean="0"/>
          </a:p>
          <a:p>
            <a:pPr marL="0" lvl="1" indent="0">
              <a:buNone/>
            </a:pPr>
            <a:r>
              <a:rPr lang="en-GB" dirty="0" smtClean="0"/>
              <a:t>Distributed means that many people can have local copies of the repository and it’s easy to synchronize between them.</a:t>
            </a:r>
          </a:p>
          <a:p>
            <a:pPr marL="0" indent="0">
              <a:buNone/>
            </a:pPr>
            <a:endParaRPr lang="en-GB" dirty="0"/>
          </a:p>
          <a:p>
            <a:pPr marL="0" indent="0">
              <a:buNone/>
            </a:pPr>
            <a:r>
              <a:rPr lang="en-GB" dirty="0" smtClean="0"/>
              <a:t>A collection of command-line tools</a:t>
            </a:r>
          </a:p>
          <a:p>
            <a:pPr marL="0" lvl="1" indent="0">
              <a:buNone/>
            </a:pPr>
            <a:r>
              <a:rPr lang="en-GB" dirty="0" smtClean="0"/>
              <a:t>Though GUI tools are available.</a:t>
            </a:r>
          </a:p>
          <a:p>
            <a:pPr marL="0" indent="0">
              <a:buNone/>
            </a:pPr>
            <a:endParaRPr lang="en-GB" dirty="0"/>
          </a:p>
          <a:p>
            <a:pPr marL="0" indent="0">
              <a:buNone/>
            </a:pPr>
            <a:r>
              <a:rPr lang="en-GB" dirty="0" smtClean="0"/>
              <a:t>Has lots of commands</a:t>
            </a:r>
          </a:p>
          <a:p>
            <a:pPr marL="0" lvl="1" indent="0">
              <a:buNone/>
            </a:pPr>
            <a:r>
              <a:rPr lang="en-GB" dirty="0" smtClean="0"/>
              <a:t>And they can be piped/scripted nicely, so it’s more like a toolbox of utilities than a single program. Think of it as an environment in which you can manage source code.</a:t>
            </a:r>
          </a:p>
          <a:p>
            <a:pPr marL="0" indent="0">
              <a:buNone/>
            </a:pPr>
            <a:endParaRPr lang="en-GB" dirty="0" smtClean="0"/>
          </a:p>
          <a:p>
            <a:pPr marL="0" indent="0">
              <a:buNone/>
            </a:pPr>
            <a:r>
              <a:rPr lang="en-GB" dirty="0" smtClean="0"/>
              <a:t>Branches and branch management</a:t>
            </a:r>
          </a:p>
          <a:p>
            <a:pPr marL="0" lvl="1" indent="0">
              <a:buNone/>
            </a:pPr>
            <a:r>
              <a:rPr lang="en-GB" dirty="0" smtClean="0"/>
              <a:t>Are marvellously implemented and conceptually sound.</a:t>
            </a:r>
          </a:p>
          <a:p>
            <a:pPr marL="0" lvl="1" indent="0">
              <a:buNone/>
            </a:pPr>
            <a:endParaRPr lang="en-GB" dirty="0"/>
          </a:p>
          <a:p>
            <a:pPr marL="0" indent="0">
              <a:buNone/>
            </a:pPr>
            <a:r>
              <a:rPr lang="en-GB" dirty="0" smtClean="0"/>
              <a:t>Commits are atomic</a:t>
            </a:r>
          </a:p>
          <a:p>
            <a:pPr marL="0" lvl="1" indent="0">
              <a:buNone/>
            </a:pPr>
            <a:r>
              <a:rPr lang="en-GB" dirty="0" smtClean="0"/>
              <a:t>Each commit represents a </a:t>
            </a:r>
            <a:r>
              <a:rPr lang="en-GB" dirty="0" err="1" smtClean="0"/>
              <a:t>changeset</a:t>
            </a:r>
            <a:r>
              <a:rPr lang="en-GB" dirty="0" smtClean="0"/>
              <a:t> (and maintains tree history)</a:t>
            </a:r>
          </a:p>
          <a:p>
            <a:pPr marL="0" indent="0">
              <a:buNone/>
            </a:pPr>
            <a:endParaRPr lang="en-GB" dirty="0" smtClean="0"/>
          </a:p>
          <a:p>
            <a:pPr marL="0" indent="0">
              <a:buNone/>
            </a:pPr>
            <a:r>
              <a:rPr lang="en-GB" dirty="0" smtClean="0"/>
              <a:t>Too many commands/concepts to cover in this short intro.</a:t>
            </a:r>
            <a:endParaRPr lang="en-GB" dirty="0"/>
          </a:p>
        </p:txBody>
      </p:sp>
    </p:spTree>
    <p:extLst>
      <p:ext uri="{BB962C8B-B14F-4D97-AF65-F5344CB8AC3E}">
        <p14:creationId xmlns:p14="http://schemas.microsoft.com/office/powerpoint/2010/main" val="90010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lstStyle/>
          <a:p>
            <a:pPr>
              <a:buNone/>
            </a:pPr>
            <a:r>
              <a:rPr lang="en-GB" sz="2000" dirty="0" smtClean="0">
                <a:latin typeface="Courier New" pitchFamily="49" charset="0"/>
                <a:cs typeface="Courier New" pitchFamily="49" charset="0"/>
              </a:rPr>
              <a:t>Do this just once.</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--global user.name “John </a:t>
            </a:r>
            <a:r>
              <a:rPr lang="en-GB" sz="2000" dirty="0" err="1" smtClean="0">
                <a:latin typeface="Courier New" pitchFamily="49" charset="0"/>
                <a:cs typeface="Courier New" pitchFamily="49" charset="0"/>
              </a:rPr>
              <a:t>Biddiscombe</a:t>
            </a: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--global </a:t>
            </a:r>
            <a:r>
              <a:rPr lang="en-GB" sz="2000" dirty="0" err="1" smtClean="0">
                <a:latin typeface="Courier New" pitchFamily="49" charset="0"/>
                <a:cs typeface="Courier New" pitchFamily="49" charset="0"/>
              </a:rPr>
              <a:t>user.email</a:t>
            </a:r>
            <a:r>
              <a:rPr lang="en-GB" sz="2000" dirty="0" smtClean="0">
                <a:latin typeface="Courier New" pitchFamily="49" charset="0"/>
                <a:cs typeface="Courier New" pitchFamily="49" charset="0"/>
              </a:rPr>
              <a:t> “biddisco@cscs.ch" </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or edit ~/.</a:t>
            </a:r>
            <a:r>
              <a:rPr lang="en-GB" sz="2000" dirty="0" err="1" smtClean="0">
                <a:latin typeface="Courier New" pitchFamily="49" charset="0"/>
                <a:cs typeface="Courier New" pitchFamily="49" charset="0"/>
              </a:rPr>
              <a:t>gitconfig</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[user]</a:t>
            </a:r>
          </a:p>
          <a:p>
            <a:pPr>
              <a:buNone/>
            </a:pPr>
            <a:r>
              <a:rPr lang="en-GB" sz="2000" dirty="0" smtClean="0">
                <a:latin typeface="Courier New" pitchFamily="49" charset="0"/>
                <a:cs typeface="Courier New" pitchFamily="49" charset="0"/>
              </a:rPr>
              <a:t>        name = John </a:t>
            </a:r>
            <a:r>
              <a:rPr lang="en-GB" sz="2000" dirty="0" err="1" smtClean="0">
                <a:latin typeface="Courier New" pitchFamily="49" charset="0"/>
                <a:cs typeface="Courier New" pitchFamily="49" charset="0"/>
              </a:rPr>
              <a:t>Biddiscombe</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email = biddisco@cscs.ch</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All 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commands edit this (global) or local (repo) repo/.git/</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files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9045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Creating/Cloning</a:t>
            </a:r>
            <a:endParaRPr lang="en-GB" dirty="0"/>
          </a:p>
        </p:txBody>
      </p:sp>
      <p:sp>
        <p:nvSpPr>
          <p:cNvPr id="3" name="Content Placeholder 2"/>
          <p:cNvSpPr>
            <a:spLocks noGrp="1"/>
          </p:cNvSpPr>
          <p:nvPr>
            <p:ph idx="1"/>
          </p:nvPr>
        </p:nvSpPr>
        <p:spPr>
          <a:xfrm>
            <a:off x="381000" y="1751013"/>
            <a:ext cx="8382000" cy="4790464"/>
          </a:xfrm>
        </p:spPr>
        <p:txBody>
          <a:bodyPr/>
          <a:lstStyle/>
          <a:p>
            <a:pPr>
              <a:buNone/>
            </a:pPr>
            <a:r>
              <a:rPr lang="en-GB" sz="2000" b="1" dirty="0">
                <a:latin typeface="Courier New" pitchFamily="49" charset="0"/>
                <a:cs typeface="Courier New" pitchFamily="49" charset="0"/>
              </a:rPr>
              <a:t>git clone </a:t>
            </a:r>
            <a:r>
              <a:rPr lang="en-GB" sz="2000" b="1" dirty="0" err="1">
                <a:latin typeface="Courier New" pitchFamily="49" charset="0"/>
                <a:cs typeface="Courier New" pitchFamily="49" charset="0"/>
              </a:rPr>
              <a:t>url</a:t>
            </a:r>
            <a:r>
              <a:rPr lang="en-GB" sz="2000" b="1" dirty="0">
                <a:latin typeface="Courier New" pitchFamily="49" charset="0"/>
                <a:cs typeface="Courier New" pitchFamily="49" charset="0"/>
              </a:rPr>
              <a:t>/to/repo</a:t>
            </a:r>
          </a:p>
          <a:p>
            <a:pPr>
              <a:buNone/>
            </a:pPr>
            <a:r>
              <a:rPr lang="en-GB" sz="2000" b="1" dirty="0">
                <a:latin typeface="Courier New" pitchFamily="49" charset="0"/>
                <a:cs typeface="Courier New" pitchFamily="49" charset="0"/>
              </a:rPr>
              <a:t>	is what you’d normally use for a working repo</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init --bare</a:t>
            </a:r>
          </a:p>
          <a:p>
            <a:pPr>
              <a:buNone/>
            </a:pPr>
            <a:r>
              <a:rPr lang="en-GB" sz="2000" dirty="0" smtClean="0">
                <a:latin typeface="Courier New" pitchFamily="49" charset="0"/>
                <a:cs typeface="Courier New" pitchFamily="49" charset="0"/>
              </a:rPr>
              <a:t>	sets up a new repo with no working files.</a:t>
            </a:r>
          </a:p>
          <a:p>
            <a:pPr>
              <a:buNone/>
            </a:pPr>
            <a:r>
              <a:rPr lang="en-GB" sz="2000" dirty="0" smtClean="0">
                <a:latin typeface="Courier New" pitchFamily="49" charset="0"/>
                <a:cs typeface="Courier New" pitchFamily="49" charset="0"/>
              </a:rPr>
              <a:t>	Just the ‘index’</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clone --bare </a:t>
            </a:r>
            <a:r>
              <a:rPr lang="en-GB" sz="2000" dirty="0" err="1" smtClean="0">
                <a:latin typeface="Courier New" pitchFamily="49" charset="0"/>
                <a:cs typeface="Courier New" pitchFamily="49" charset="0"/>
              </a:rPr>
              <a:t>url</a:t>
            </a:r>
            <a:r>
              <a:rPr lang="en-GB" sz="2000" dirty="0" smtClean="0">
                <a:latin typeface="Courier New" pitchFamily="49" charset="0"/>
                <a:cs typeface="Courier New" pitchFamily="49" charset="0"/>
              </a:rPr>
              <a:t>/to/repo</a:t>
            </a:r>
          </a:p>
          <a:p>
            <a:pPr>
              <a:buNone/>
            </a:pPr>
            <a:r>
              <a:rPr lang="en-GB" sz="2000" dirty="0" smtClean="0">
                <a:latin typeface="Courier New" pitchFamily="49" charset="0"/>
                <a:cs typeface="Courier New" pitchFamily="49" charset="0"/>
              </a:rPr>
              <a:t>	is good for making a copy of a remote repo which</a:t>
            </a:r>
          </a:p>
          <a:p>
            <a:pPr>
              <a:buNone/>
            </a:pPr>
            <a:r>
              <a:rPr lang="en-GB" sz="2000" dirty="0" smtClean="0">
                <a:latin typeface="Courier New" pitchFamily="49" charset="0"/>
                <a:cs typeface="Courier New" pitchFamily="49" charset="0"/>
              </a:rPr>
              <a:t>	you will use like a server (push/pull)</a:t>
            </a:r>
          </a:p>
          <a:p>
            <a:pPr>
              <a:buNone/>
            </a:pP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38777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Clones/Copies/Working trees</a:t>
            </a:r>
            <a:endParaRPr lang="en-GB" dirty="0"/>
          </a:p>
        </p:txBody>
      </p:sp>
      <p:sp>
        <p:nvSpPr>
          <p:cNvPr id="3" name="Content Placeholder 2"/>
          <p:cNvSpPr>
            <a:spLocks noGrp="1"/>
          </p:cNvSpPr>
          <p:nvPr>
            <p:ph idx="1"/>
          </p:nvPr>
        </p:nvSpPr>
        <p:spPr>
          <a:xfrm>
            <a:off x="381000" y="1751013"/>
            <a:ext cx="8382000" cy="4790464"/>
          </a:xfrm>
        </p:spPr>
        <p:txBody>
          <a:bodyPr/>
          <a:lstStyle/>
          <a:p>
            <a:pPr>
              <a:buNone/>
            </a:pPr>
            <a:r>
              <a:rPr lang="en-GB" sz="2000" dirty="0" smtClean="0">
                <a:latin typeface="Courier New" pitchFamily="49" charset="0"/>
                <a:cs typeface="Courier New" pitchFamily="49" charset="0"/>
              </a:rPr>
              <a:t>What happens when you clone?</a:t>
            </a:r>
          </a:p>
          <a:p>
            <a:pPr>
              <a:buNone/>
            </a:pPr>
            <a:r>
              <a:rPr lang="en-GB" sz="2000" b="1" dirty="0" smtClean="0">
                <a:solidFill>
                  <a:schemeClr val="accent1"/>
                </a:solidFill>
                <a:latin typeface="Courier New" pitchFamily="49" charset="0"/>
                <a:cs typeface="Courier New" pitchFamily="49" charset="0"/>
              </a:rPr>
              <a:t>You get a copy of the remote index (which includes all the remote branches)</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What happens when you checkout a branch?</a:t>
            </a:r>
          </a:p>
          <a:p>
            <a:pPr>
              <a:buNone/>
            </a:pPr>
            <a:r>
              <a:rPr lang="en-GB" sz="2000" b="1" dirty="0" smtClean="0">
                <a:solidFill>
                  <a:schemeClr val="accent1"/>
                </a:solidFill>
                <a:latin typeface="Courier New" pitchFamily="49" charset="0"/>
                <a:cs typeface="Courier New" pitchFamily="49" charset="0"/>
              </a:rPr>
              <a:t>You get a working tree which represents what’s stored in the index for that branch.</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What happens when you commit to your local repo?</a:t>
            </a:r>
          </a:p>
          <a:p>
            <a:pPr>
              <a:buNone/>
            </a:pPr>
            <a:r>
              <a:rPr lang="en-GB" sz="2000" b="1" dirty="0" smtClean="0">
                <a:solidFill>
                  <a:schemeClr val="accent1"/>
                </a:solidFill>
                <a:latin typeface="Courier New" pitchFamily="49" charset="0"/>
                <a:cs typeface="Courier New" pitchFamily="49" charset="0"/>
              </a:rPr>
              <a:t>Your local copy of the remote index gets updated, and you have now diverged</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Nothing gets changed on the remote until you push</a:t>
            </a:r>
          </a:p>
          <a:p>
            <a:pPr>
              <a:buNone/>
            </a:pP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80252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Clones/Copies/Working trees</a:t>
            </a:r>
            <a:endParaRPr lang="en-GB" dirty="0"/>
          </a:p>
        </p:txBody>
      </p:sp>
      <p:sp>
        <p:nvSpPr>
          <p:cNvPr id="3" name="Content Placeholder 2"/>
          <p:cNvSpPr>
            <a:spLocks noGrp="1"/>
          </p:cNvSpPr>
          <p:nvPr>
            <p:ph idx="1"/>
          </p:nvPr>
        </p:nvSpPr>
        <p:spPr>
          <a:xfrm>
            <a:off x="381000" y="1751013"/>
            <a:ext cx="8382000" cy="4790464"/>
          </a:xfrm>
        </p:spPr>
        <p:txBody>
          <a:bodyPr/>
          <a:lstStyle/>
          <a:p>
            <a:pPr>
              <a:buNone/>
            </a:pPr>
            <a:r>
              <a:rPr lang="en-GB" sz="2000" dirty="0" smtClean="0">
                <a:latin typeface="Courier New" pitchFamily="49" charset="0"/>
                <a:cs typeface="Courier New" pitchFamily="49" charset="0"/>
              </a:rPr>
              <a:t>git add </a:t>
            </a:r>
            <a:r>
              <a:rPr lang="en-GB" sz="2000" dirty="0" err="1" smtClean="0">
                <a:latin typeface="Courier New" pitchFamily="49" charset="0"/>
                <a:cs typeface="Courier New" pitchFamily="49" charset="0"/>
              </a:rPr>
              <a:t>somefile</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commit -m ‘adding a new file’</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updates our local index. only. Commits are a two stage process - </a:t>
            </a:r>
            <a:r>
              <a:rPr lang="en-GB" sz="2000" b="1" dirty="0" smtClean="0">
                <a:solidFill>
                  <a:schemeClr val="accent1"/>
                </a:solidFill>
                <a:latin typeface="Courier New" pitchFamily="49" charset="0"/>
                <a:cs typeface="Courier New" pitchFamily="49" charset="0"/>
              </a:rPr>
              <a:t>unlike CVS/SVN</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rm</a:t>
            </a:r>
            <a:r>
              <a:rPr lang="en-GB" sz="2000" dirty="0" smtClean="0">
                <a:latin typeface="Courier New" pitchFamily="49" charset="0"/>
                <a:cs typeface="Courier New" pitchFamily="49" charset="0"/>
              </a:rPr>
              <a:t> is not git </a:t>
            </a:r>
            <a:r>
              <a:rPr lang="en-GB" sz="2000" dirty="0" err="1" smtClean="0">
                <a:latin typeface="Courier New" pitchFamily="49" charset="0"/>
                <a:cs typeface="Courier New" pitchFamily="49" charset="0"/>
              </a:rPr>
              <a:t>unadd</a:t>
            </a:r>
            <a:r>
              <a:rPr lang="en-GB" sz="2000" dirty="0" smtClean="0">
                <a:latin typeface="Courier New" pitchFamily="49" charset="0"/>
                <a:cs typeface="Courier New" pitchFamily="49" charset="0"/>
              </a:rPr>
              <a:t>.</a:t>
            </a:r>
          </a:p>
          <a:p>
            <a:pPr>
              <a:buNone/>
            </a:pPr>
            <a:r>
              <a:rPr lang="en-GB" sz="2000" dirty="0" smtClean="0">
                <a:latin typeface="Courier New" pitchFamily="49" charset="0"/>
                <a:cs typeface="Courier New" pitchFamily="49" charset="0"/>
              </a:rPr>
              <a:t>git add, is used to add an initial file, or just a ‘hunk’ of changes -</a:t>
            </a:r>
          </a:p>
          <a:p>
            <a:pPr>
              <a:buNone/>
            </a:pPr>
            <a:r>
              <a:rPr lang="en-GB" sz="2000" dirty="0" smtClean="0">
                <a:latin typeface="Courier New" pitchFamily="49" charset="0"/>
                <a:cs typeface="Courier New" pitchFamily="49" charset="0"/>
              </a:rPr>
              <a:t>	to </a:t>
            </a:r>
            <a:r>
              <a:rPr lang="en-GB" sz="2000" dirty="0" err="1" smtClean="0">
                <a:latin typeface="Courier New" pitchFamily="49" charset="0"/>
                <a:cs typeface="Courier New" pitchFamily="49" charset="0"/>
              </a:rPr>
              <a:t>unadd</a:t>
            </a:r>
            <a:r>
              <a:rPr lang="en-GB" sz="2000" dirty="0" smtClean="0">
                <a:latin typeface="Courier New" pitchFamily="49" charset="0"/>
                <a:cs typeface="Courier New" pitchFamily="49" charset="0"/>
              </a:rPr>
              <a:t> a change, you really want to just remove the file you added from the index before the add</a:t>
            </a:r>
          </a:p>
          <a:p>
            <a:pPr>
              <a:buNone/>
            </a:pPr>
            <a:r>
              <a:rPr lang="en-GB" sz="2000" dirty="0" smtClean="0">
                <a:latin typeface="Courier New" pitchFamily="49" charset="0"/>
                <a:cs typeface="Courier New" pitchFamily="49" charset="0"/>
              </a:rPr>
              <a:t>	git reset HEAD -- file</a:t>
            </a:r>
          </a:p>
          <a:p>
            <a:pPr>
              <a:buNone/>
            </a:pP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91159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Customization</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--global alias.st status</a:t>
            </a: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--global </a:t>
            </a:r>
            <a:r>
              <a:rPr lang="en-GB" sz="2000" dirty="0" err="1" smtClean="0">
                <a:latin typeface="Courier New" pitchFamily="49" charset="0"/>
                <a:cs typeface="Courier New" pitchFamily="49" charset="0"/>
              </a:rPr>
              <a:t>alias.wc</a:t>
            </a: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whatchanged</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config</a:t>
            </a:r>
            <a:r>
              <a:rPr lang="en-GB" sz="2000" dirty="0" smtClean="0">
                <a:latin typeface="Courier New" pitchFamily="49" charset="0"/>
                <a:cs typeface="Courier New" pitchFamily="49" charset="0"/>
              </a:rPr>
              <a:t> --global </a:t>
            </a:r>
            <a:r>
              <a:rPr lang="en-GB" sz="2000" dirty="0" err="1" smtClean="0">
                <a:latin typeface="Courier New" pitchFamily="49" charset="0"/>
                <a:cs typeface="Courier New" pitchFamily="49" charset="0"/>
              </a:rPr>
              <a:t>alias.dn</a:t>
            </a:r>
            <a:r>
              <a:rPr lang="en-GB" sz="2000" dirty="0" smtClean="0">
                <a:latin typeface="Courier New" pitchFamily="49" charset="0"/>
                <a:cs typeface="Courier New" pitchFamily="49" charset="0"/>
              </a:rPr>
              <a:t> 'diff --name-only‘</a:t>
            </a: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st</a:t>
            </a:r>
            <a:r>
              <a:rPr lang="en-GB" sz="2000" dirty="0" smtClean="0">
                <a:latin typeface="Courier New" pitchFamily="49" charset="0"/>
                <a:cs typeface="Courier New" pitchFamily="49" charset="0"/>
              </a:rPr>
              <a:t> or </a:t>
            </a:r>
            <a:r>
              <a:rPr lang="en-GB" sz="2000" dirty="0" err="1" smtClean="0">
                <a:latin typeface="Courier New" pitchFamily="49" charset="0"/>
                <a:cs typeface="Courier New" pitchFamily="49" charset="0"/>
              </a:rPr>
              <a:t>wc</a:t>
            </a:r>
            <a:r>
              <a:rPr lang="en-GB" sz="2000" dirty="0" smtClean="0">
                <a:latin typeface="Courier New" pitchFamily="49" charset="0"/>
                <a:cs typeface="Courier New" pitchFamily="49" charset="0"/>
              </a:rPr>
              <a:t> or </a:t>
            </a:r>
            <a:r>
              <a:rPr lang="en-GB" sz="2000" dirty="0" err="1" smtClean="0">
                <a:latin typeface="Courier New" pitchFamily="49" charset="0"/>
                <a:cs typeface="Courier New" pitchFamily="49" charset="0"/>
              </a:rPr>
              <a:t>dn</a:t>
            </a:r>
            <a:endParaRPr lang="en-GB" sz="2000" dirty="0" smtClean="0">
              <a:latin typeface="Courier New" pitchFamily="49" charset="0"/>
              <a:cs typeface="Courier New" pitchFamily="49" charset="0"/>
            </a:endParaRP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cat ~/.</a:t>
            </a:r>
            <a:r>
              <a:rPr lang="en-GB" sz="2000" dirty="0" err="1" smtClean="0">
                <a:latin typeface="Courier New" pitchFamily="49" charset="0"/>
                <a:cs typeface="Courier New" pitchFamily="49" charset="0"/>
              </a:rPr>
              <a:t>gitconfig</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[user]</a:t>
            </a:r>
          </a:p>
          <a:p>
            <a:pPr>
              <a:buNone/>
            </a:pP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[alias]</a:t>
            </a:r>
          </a:p>
          <a:p>
            <a:pPr>
              <a:buNone/>
            </a:pP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st</a:t>
            </a:r>
            <a:r>
              <a:rPr lang="en-GB" sz="2000" dirty="0" smtClean="0">
                <a:latin typeface="Courier New" pitchFamily="49" charset="0"/>
                <a:cs typeface="Courier New" pitchFamily="49" charset="0"/>
              </a:rPr>
              <a:t> = status</a:t>
            </a:r>
          </a:p>
          <a:p>
            <a:pPr>
              <a:buNone/>
            </a:pP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wc</a:t>
            </a:r>
            <a:r>
              <a:rPr lang="en-GB" sz="2000" dirty="0" smtClean="0">
                <a:latin typeface="Courier New" pitchFamily="49" charset="0"/>
                <a:cs typeface="Courier New" pitchFamily="49" charset="0"/>
              </a:rPr>
              <a:t> = </a:t>
            </a:r>
            <a:r>
              <a:rPr lang="en-GB" sz="2000" dirty="0" err="1" smtClean="0">
                <a:latin typeface="Courier New" pitchFamily="49" charset="0"/>
                <a:cs typeface="Courier New" pitchFamily="49" charset="0"/>
              </a:rPr>
              <a:t>whatchanged</a:t>
            </a:r>
            <a:endParaRPr lang="en-GB" sz="2000" dirty="0" smtClean="0">
              <a:latin typeface="Courier New" pitchFamily="49" charset="0"/>
              <a:cs typeface="Courier New" pitchFamily="49" charset="0"/>
            </a:endParaRPr>
          </a:p>
          <a:p>
            <a:pPr>
              <a:buNone/>
            </a:pP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75371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External diff program</a:t>
            </a:r>
            <a:endParaRPr lang="en-GB" dirty="0"/>
          </a:p>
        </p:txBody>
      </p:sp>
      <p:sp>
        <p:nvSpPr>
          <p:cNvPr id="8" name="Content Placeholder 7"/>
          <p:cNvSpPr>
            <a:spLocks noGrp="1"/>
          </p:cNvSpPr>
          <p:nvPr>
            <p:ph idx="1"/>
          </p:nvPr>
        </p:nvSpPr>
        <p:spPr/>
        <p:txBody>
          <a:bodyPr/>
          <a:lstStyle/>
          <a:p>
            <a:pPr>
              <a:buNone/>
            </a:pPr>
            <a:r>
              <a:rPr lang="en-GB" sz="2000" dirty="0">
                <a:latin typeface="Courier New" pitchFamily="49" charset="0"/>
                <a:cs typeface="Courier New" pitchFamily="49" charset="0"/>
              </a:rPr>
              <a:t>in ~/.</a:t>
            </a:r>
            <a:r>
              <a:rPr lang="en-GB" sz="2000" dirty="0" err="1">
                <a:latin typeface="Courier New" pitchFamily="49" charset="0"/>
                <a:cs typeface="Courier New" pitchFamily="49" charset="0"/>
              </a:rPr>
              <a:t>gitconfig</a:t>
            </a:r>
            <a:endParaRPr lang="en-GB" sz="2000" dirty="0">
              <a:latin typeface="Courier New" pitchFamily="49" charset="0"/>
              <a:cs typeface="Courier New" pitchFamily="49" charset="0"/>
            </a:endParaRPr>
          </a:p>
          <a:p>
            <a:pPr>
              <a:buNone/>
            </a:pPr>
            <a:endParaRPr lang="en-GB" sz="2000" dirty="0">
              <a:latin typeface="Courier New" pitchFamily="49" charset="0"/>
              <a:cs typeface="Courier New" pitchFamily="49" charset="0"/>
            </a:endParaRPr>
          </a:p>
          <a:p>
            <a:pPr>
              <a:buNone/>
            </a:pPr>
            <a:r>
              <a:rPr lang="en-GB" sz="2000" dirty="0">
                <a:latin typeface="Courier New" pitchFamily="49" charset="0"/>
                <a:cs typeface="Courier New" pitchFamily="49" charset="0"/>
              </a:rPr>
              <a:t>[diff]</a:t>
            </a:r>
          </a:p>
          <a:p>
            <a:pPr>
              <a:buNone/>
            </a:pPr>
            <a:r>
              <a:rPr lang="en-GB" sz="2000" dirty="0">
                <a:latin typeface="Courier New" pitchFamily="49" charset="0"/>
                <a:cs typeface="Courier New" pitchFamily="49" charset="0"/>
              </a:rPr>
              <a:t>	external = c:/Users/biddisco/git-diff.sh</a:t>
            </a:r>
          </a:p>
          <a:p>
            <a:pPr>
              <a:buNone/>
            </a:pPr>
            <a:endParaRPr lang="en-GB" sz="2000" dirty="0">
              <a:latin typeface="Courier New" pitchFamily="49" charset="0"/>
              <a:cs typeface="Courier New" pitchFamily="49" charset="0"/>
            </a:endParaRPr>
          </a:p>
          <a:p>
            <a:pPr>
              <a:buNone/>
            </a:pPr>
            <a:r>
              <a:rPr lang="en-GB" sz="2000" dirty="0">
                <a:latin typeface="Courier New" pitchFamily="49" charset="0"/>
                <a:cs typeface="Courier New" pitchFamily="49" charset="0"/>
              </a:rPr>
              <a:t>and in c:/Users/biddisco/git-diff.sh</a:t>
            </a:r>
          </a:p>
          <a:p>
            <a:pPr>
              <a:buNone/>
            </a:pPr>
            <a:endParaRPr lang="en-GB" sz="2000" dirty="0">
              <a:latin typeface="Courier New" pitchFamily="49" charset="0"/>
              <a:cs typeface="Courier New" pitchFamily="49" charset="0"/>
            </a:endParaRPr>
          </a:p>
          <a:p>
            <a:pPr>
              <a:buNone/>
            </a:pPr>
            <a:r>
              <a:rPr lang="en-GB" sz="2000" dirty="0">
                <a:latin typeface="Courier New" pitchFamily="49" charset="0"/>
                <a:cs typeface="Courier New" pitchFamily="49" charset="0"/>
              </a:rPr>
              <a:t>#!/bin/</a:t>
            </a:r>
            <a:r>
              <a:rPr lang="en-GB" sz="2000" dirty="0" err="1">
                <a:latin typeface="Courier New" pitchFamily="49" charset="0"/>
                <a:cs typeface="Courier New" pitchFamily="49" charset="0"/>
              </a:rPr>
              <a:t>sh</a:t>
            </a:r>
            <a:endParaRPr lang="en-GB" sz="2000" dirty="0">
              <a:latin typeface="Courier New" pitchFamily="49" charset="0"/>
              <a:cs typeface="Courier New" pitchFamily="49" charset="0"/>
            </a:endParaRPr>
          </a:p>
          <a:p>
            <a:pPr>
              <a:buNone/>
            </a:pPr>
            <a:r>
              <a:rPr lang="en-GB" sz="2000" dirty="0">
                <a:latin typeface="Courier New" pitchFamily="49" charset="0"/>
                <a:cs typeface="Courier New" pitchFamily="49" charset="0"/>
              </a:rPr>
              <a:t>"C:/Program Files (x86)/</a:t>
            </a:r>
            <a:r>
              <a:rPr lang="en-GB" sz="2000" dirty="0" err="1">
                <a:latin typeface="Courier New" pitchFamily="49" charset="0"/>
                <a:cs typeface="Courier New" pitchFamily="49" charset="0"/>
              </a:rPr>
              <a:t>WinMerge</a:t>
            </a:r>
            <a:r>
              <a:rPr lang="en-GB" sz="2000" dirty="0">
                <a:latin typeface="Courier New" pitchFamily="49" charset="0"/>
                <a:cs typeface="Courier New" pitchFamily="49" charset="0"/>
              </a:rPr>
              <a:t>/WinMergeU.exe" -e -</a:t>
            </a:r>
            <a:r>
              <a:rPr lang="en-GB" sz="2000" dirty="0" err="1">
                <a:latin typeface="Courier New" pitchFamily="49" charset="0"/>
                <a:cs typeface="Courier New" pitchFamily="49" charset="0"/>
              </a:rPr>
              <a:t>ub</a:t>
            </a:r>
            <a:r>
              <a:rPr lang="en-GB" sz="2000" dirty="0">
                <a:latin typeface="Courier New" pitchFamily="49" charset="0"/>
                <a:cs typeface="Courier New" pitchFamily="49" charset="0"/>
              </a:rPr>
              <a:t> "$2" "$5" | cat</a:t>
            </a:r>
          </a:p>
          <a:p>
            <a:pPr>
              <a:buNone/>
            </a:pP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10402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a:t>
            </a:r>
            <a:endParaRPr lang="en-GB" dirty="0"/>
          </a:p>
        </p:txBody>
      </p:sp>
      <p:sp>
        <p:nvSpPr>
          <p:cNvPr id="3" name="Content Placeholder 2"/>
          <p:cNvSpPr>
            <a:spLocks noGrp="1"/>
          </p:cNvSpPr>
          <p:nvPr>
            <p:ph idx="1"/>
          </p:nvPr>
        </p:nvSpPr>
        <p:spPr/>
        <p:txBody>
          <a:bodyPr/>
          <a:lstStyle/>
          <a:p>
            <a:r>
              <a:rPr lang="en-GB" dirty="0" smtClean="0"/>
              <a:t>git add path/filename …</a:t>
            </a:r>
          </a:p>
          <a:p>
            <a:r>
              <a:rPr lang="en-GB" dirty="0" smtClean="0"/>
              <a:t>git commit</a:t>
            </a:r>
          </a:p>
          <a:p>
            <a:r>
              <a:rPr lang="en-GB" dirty="0" smtClean="0"/>
              <a:t>git branch </a:t>
            </a:r>
            <a:r>
              <a:rPr lang="en-GB" dirty="0" err="1" smtClean="0"/>
              <a:t>branchname</a:t>
            </a:r>
            <a:endParaRPr lang="en-GB" dirty="0" smtClean="0"/>
          </a:p>
          <a:p>
            <a:r>
              <a:rPr lang="en-GB" dirty="0" smtClean="0"/>
              <a:t>git checkout </a:t>
            </a:r>
            <a:r>
              <a:rPr lang="en-GB" dirty="0" err="1" smtClean="0"/>
              <a:t>branchname</a:t>
            </a:r>
            <a:endParaRPr lang="en-GB" dirty="0" smtClean="0"/>
          </a:p>
          <a:p>
            <a:r>
              <a:rPr lang="en-GB" dirty="0"/>
              <a:t>git checkout -b </a:t>
            </a:r>
            <a:r>
              <a:rPr lang="en-GB" dirty="0" err="1"/>
              <a:t>branchname</a:t>
            </a:r>
            <a:endParaRPr lang="en-GB" dirty="0"/>
          </a:p>
          <a:p>
            <a:r>
              <a:rPr lang="en-GB" dirty="0"/>
              <a:t>git checkout </a:t>
            </a:r>
            <a:r>
              <a:rPr lang="en-GB" dirty="0" smtClean="0"/>
              <a:t>-t remote/</a:t>
            </a:r>
            <a:r>
              <a:rPr lang="en-GB" dirty="0" err="1" smtClean="0"/>
              <a:t>branchname</a:t>
            </a:r>
            <a:endParaRPr lang="en-GB" dirty="0"/>
          </a:p>
          <a:p>
            <a:r>
              <a:rPr lang="en-GB" dirty="0" smtClean="0"/>
              <a:t>git checkout </a:t>
            </a:r>
            <a:r>
              <a:rPr lang="en-GB" dirty="0" err="1" smtClean="0"/>
              <a:t>branchname</a:t>
            </a:r>
            <a:r>
              <a:rPr lang="en-GB" dirty="0" smtClean="0"/>
              <a:t> -- path/filename (* useful)</a:t>
            </a:r>
          </a:p>
          <a:p>
            <a:r>
              <a:rPr lang="en-GB" dirty="0" smtClean="0"/>
              <a:t>git reset -- path/filename (to </a:t>
            </a:r>
            <a:r>
              <a:rPr lang="en-GB" dirty="0" err="1" smtClean="0"/>
              <a:t>unadd</a:t>
            </a:r>
            <a:r>
              <a:rPr lang="en-GB" dirty="0" smtClean="0"/>
              <a:t> path/filename)</a:t>
            </a:r>
          </a:p>
          <a:p>
            <a:r>
              <a:rPr lang="en-GB" dirty="0" smtClean="0"/>
              <a:t>git reset --hard 31281c1 </a:t>
            </a:r>
            <a:endParaRPr lang="en-GB" dirty="0"/>
          </a:p>
        </p:txBody>
      </p:sp>
    </p:spTree>
    <p:extLst>
      <p:ext uri="{BB962C8B-B14F-4D97-AF65-F5344CB8AC3E}">
        <p14:creationId xmlns:p14="http://schemas.microsoft.com/office/powerpoint/2010/main" val="421376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git log</a:t>
            </a:r>
          </a:p>
          <a:p>
            <a:pPr>
              <a:buNone/>
            </a:pPr>
            <a:r>
              <a:rPr lang="en-GB" sz="2000" dirty="0" smtClean="0">
                <a:latin typeface="Courier New" pitchFamily="49" charset="0"/>
                <a:cs typeface="Courier New" pitchFamily="49" charset="0"/>
              </a:rPr>
              <a:t>	shows you </a:t>
            </a:r>
            <a:r>
              <a:rPr lang="en-GB" sz="2000" dirty="0" err="1" smtClean="0">
                <a:latin typeface="Courier New" pitchFamily="49" charset="0"/>
                <a:cs typeface="Courier New" pitchFamily="49" charset="0"/>
              </a:rPr>
              <a:t>whats</a:t>
            </a:r>
            <a:r>
              <a:rPr lang="en-GB" sz="2000" dirty="0" smtClean="0">
                <a:latin typeface="Courier New" pitchFamily="49" charset="0"/>
                <a:cs typeface="Courier New" pitchFamily="49" charset="0"/>
              </a:rPr>
              <a:t> on your branch</a:t>
            </a:r>
          </a:p>
          <a:p>
            <a:pPr>
              <a:buNone/>
            </a:pPr>
            <a:r>
              <a:rPr lang="en-GB" sz="2000" dirty="0" smtClean="0">
                <a:latin typeface="Courier New" pitchFamily="49" charset="0"/>
                <a:cs typeface="Courier New" pitchFamily="49" charset="0"/>
              </a:rPr>
              <a:t>git log -5</a:t>
            </a:r>
          </a:p>
          <a:p>
            <a:pPr>
              <a:buNone/>
            </a:pPr>
            <a:r>
              <a:rPr lang="en-GB" sz="2000" dirty="0" smtClean="0">
                <a:latin typeface="Courier New" pitchFamily="49" charset="0"/>
                <a:cs typeface="Courier New" pitchFamily="49" charset="0"/>
              </a:rPr>
              <a:t>	shows the last 5 logs</a:t>
            </a: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whatchanged</a:t>
            </a:r>
            <a:r>
              <a:rPr lang="en-GB" sz="2000" dirty="0" smtClean="0">
                <a:latin typeface="Courier New" pitchFamily="49" charset="0"/>
                <a:cs typeface="Courier New" pitchFamily="49" charset="0"/>
              </a:rPr>
              <a:t> -5</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log --pretty=</a:t>
            </a:r>
            <a:r>
              <a:rPr lang="en-GB" sz="2000" dirty="0" err="1" smtClean="0">
                <a:latin typeface="Courier New" pitchFamily="49" charset="0"/>
                <a:cs typeface="Courier New" pitchFamily="49" charset="0"/>
              </a:rPr>
              <a:t>oneline</a:t>
            </a:r>
            <a:endParaRPr lang="en-GB" sz="2000" dirty="0" smtClean="0">
              <a:latin typeface="Courier New" pitchFamily="49" charset="0"/>
              <a:cs typeface="Courier New" pitchFamily="49" charset="0"/>
            </a:endParaRP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log --diff-filter=D --summary</a:t>
            </a:r>
          </a:p>
          <a:p>
            <a:pPr>
              <a:buNone/>
            </a:pPr>
            <a:r>
              <a:rPr lang="en-GB" sz="2000" dirty="0" smtClean="0">
                <a:latin typeface="Courier New" pitchFamily="49" charset="0"/>
                <a:cs typeface="Courier New" pitchFamily="49" charset="0"/>
              </a:rPr>
              <a:t>	summarize commits when files got deleted</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log --diff-filter=A --summary</a:t>
            </a:r>
          </a:p>
          <a:p>
            <a:pPr>
              <a:buNone/>
            </a:pPr>
            <a:r>
              <a:rPr lang="en-GB" sz="2000" dirty="0" smtClean="0">
                <a:latin typeface="Courier New" pitchFamily="49" charset="0"/>
                <a:cs typeface="Courier New" pitchFamily="49" charset="0"/>
              </a:rPr>
              <a:t>	summarize commits when files got added</a:t>
            </a:r>
          </a:p>
          <a:p>
            <a:pPr>
              <a:buNone/>
            </a:pPr>
            <a:r>
              <a:rPr lang="en-GB" sz="2000" dirty="0" smtClean="0">
                <a:latin typeface="Courier New" pitchFamily="49" charset="0"/>
                <a:cs typeface="Courier New" pitchFamily="49" charset="0"/>
              </a:rPr>
              <a:t>	</a:t>
            </a:r>
          </a:p>
        </p:txBody>
      </p:sp>
    </p:spTree>
    <p:extLst>
      <p:ext uri="{BB962C8B-B14F-4D97-AF65-F5344CB8AC3E}">
        <p14:creationId xmlns:p14="http://schemas.microsoft.com/office/powerpoint/2010/main" val="4058143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git log -</a:t>
            </a:r>
            <a:r>
              <a:rPr lang="en-GB" sz="2000" dirty="0" err="1" smtClean="0">
                <a:latin typeface="Courier New" pitchFamily="49" charset="0"/>
                <a:cs typeface="Courier New" pitchFamily="49" charset="0"/>
              </a:rPr>
              <a:t>Sstring</a:t>
            </a: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searches logs for the string so you can find when a certain line of code got tweaked.</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log -- file </a:t>
            </a:r>
          </a:p>
          <a:p>
            <a:pPr>
              <a:buNone/>
            </a:pPr>
            <a:r>
              <a:rPr lang="en-GB" sz="2000" dirty="0" smtClean="0">
                <a:latin typeface="Courier New" pitchFamily="49" charset="0"/>
                <a:cs typeface="Courier New" pitchFamily="49" charset="0"/>
              </a:rPr>
              <a:t>	show the logs that affected a certain file</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the suffix --[space] path is used on many git commands to restrict the operation to the file/path in question. very handy.</a:t>
            </a:r>
          </a:p>
          <a:p>
            <a:pPr>
              <a:buNone/>
            </a:pPr>
            <a:r>
              <a:rPr lang="en-GB" sz="2000" dirty="0" smtClean="0">
                <a:latin typeface="Courier New" pitchFamily="49" charset="0"/>
                <a:cs typeface="Courier New" pitchFamily="49" charset="0"/>
              </a:rPr>
              <a:t>	Get used to </a:t>
            </a:r>
            <a:r>
              <a:rPr lang="en-GB" sz="2000" b="1" dirty="0" smtClean="0">
                <a:solidFill>
                  <a:schemeClr val="accent1"/>
                </a:solidFill>
                <a:latin typeface="Courier New" pitchFamily="49" charset="0"/>
                <a:cs typeface="Courier New" pitchFamily="49" charset="0"/>
              </a:rPr>
              <a:t>git command --option -- path</a:t>
            </a:r>
          </a:p>
        </p:txBody>
      </p:sp>
    </p:spTree>
    <p:extLst>
      <p:ext uri="{BB962C8B-B14F-4D97-AF65-F5344CB8AC3E}">
        <p14:creationId xmlns:p14="http://schemas.microsoft.com/office/powerpoint/2010/main" val="107506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Log+branches</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git log master..</a:t>
            </a:r>
            <a:r>
              <a:rPr lang="en-GB" sz="2000" dirty="0" err="1" smtClean="0">
                <a:latin typeface="Courier New" pitchFamily="49" charset="0"/>
                <a:cs typeface="Courier New" pitchFamily="49" charset="0"/>
              </a:rPr>
              <a:t>topic_pvfixes</a:t>
            </a: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git diff master </a:t>
            </a:r>
            <a:r>
              <a:rPr lang="en-GB" sz="2000" dirty="0" err="1" smtClean="0">
                <a:latin typeface="Courier New" pitchFamily="49" charset="0"/>
                <a:cs typeface="Courier New" pitchFamily="49" charset="0"/>
              </a:rPr>
              <a:t>topic_pvfixes</a:t>
            </a:r>
            <a:r>
              <a:rPr lang="en-GB" sz="2000" dirty="0" smtClean="0">
                <a:latin typeface="Courier New" pitchFamily="49" charset="0"/>
                <a:cs typeface="Courier New" pitchFamily="49" charset="0"/>
              </a:rPr>
              <a:t> --name-only</a:t>
            </a:r>
          </a:p>
          <a:p>
            <a:pPr>
              <a:buNone/>
            </a:pPr>
            <a:r>
              <a:rPr lang="en-GB" sz="2000" dirty="0" smtClean="0">
                <a:latin typeface="Courier New" pitchFamily="49" charset="0"/>
                <a:cs typeface="Courier New" pitchFamily="49" charset="0"/>
              </a:rPr>
              <a:t>git diff master </a:t>
            </a:r>
            <a:r>
              <a:rPr lang="en-GB" sz="2000" dirty="0" err="1" smtClean="0">
                <a:latin typeface="Courier New" pitchFamily="49" charset="0"/>
                <a:cs typeface="Courier New" pitchFamily="49" charset="0"/>
              </a:rPr>
              <a:t>topic_time</a:t>
            </a:r>
            <a:r>
              <a:rPr lang="en-GB" sz="2000" dirty="0" smtClean="0">
                <a:latin typeface="Courier New" pitchFamily="49" charset="0"/>
                <a:cs typeface="Courier New" pitchFamily="49" charset="0"/>
              </a:rPr>
              <a:t> --name-only</a:t>
            </a:r>
          </a:p>
          <a:p>
            <a:pPr>
              <a:buNone/>
            </a:pPr>
            <a:r>
              <a:rPr lang="en-GB" sz="2000" dirty="0" smtClean="0">
                <a:latin typeface="Courier New" pitchFamily="49" charset="0"/>
                <a:cs typeface="Courier New" pitchFamily="49" charset="0"/>
              </a:rPr>
              <a:t>	shows unusual files - because the merge base if not correct (our master is way ahead of when we created </a:t>
            </a:r>
            <a:r>
              <a:rPr lang="en-GB" sz="2000" dirty="0" err="1" smtClean="0">
                <a:latin typeface="Courier New" pitchFamily="49" charset="0"/>
                <a:cs typeface="Courier New" pitchFamily="49" charset="0"/>
              </a:rPr>
              <a:t>topic_time</a:t>
            </a:r>
            <a:r>
              <a:rPr lang="en-GB" sz="2000" dirty="0" smtClean="0">
                <a:latin typeface="Courier New" pitchFamily="49" charset="0"/>
                <a:cs typeface="Courier New" pitchFamily="49" charset="0"/>
              </a:rPr>
              <a:t>)</a:t>
            </a:r>
          </a:p>
          <a:p>
            <a:pPr>
              <a:buNone/>
            </a:pPr>
            <a:r>
              <a:rPr lang="en-GB" sz="2000" dirty="0" smtClean="0">
                <a:latin typeface="Courier New" pitchFamily="49" charset="0"/>
                <a:cs typeface="Courier New" pitchFamily="49" charset="0"/>
              </a:rPr>
              <a:t>	try</a:t>
            </a:r>
          </a:p>
          <a:p>
            <a:pPr>
              <a:buNone/>
            </a:pPr>
            <a:r>
              <a:rPr lang="en-GB" sz="2000" dirty="0" smtClean="0">
                <a:latin typeface="Courier New" pitchFamily="49" charset="0"/>
                <a:cs typeface="Courier New" pitchFamily="49" charset="0"/>
              </a:rPr>
              <a:t>git merge-base master </a:t>
            </a:r>
            <a:r>
              <a:rPr lang="en-GB" sz="2000" dirty="0" err="1" smtClean="0">
                <a:latin typeface="Courier New" pitchFamily="49" charset="0"/>
                <a:cs typeface="Courier New" pitchFamily="49" charset="0"/>
              </a:rPr>
              <a:t>topic_time</a:t>
            </a: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git diff f7156718f61 </a:t>
            </a:r>
            <a:r>
              <a:rPr lang="en-GB" sz="2000" dirty="0" err="1" smtClean="0">
                <a:latin typeface="Courier New" pitchFamily="49" charset="0"/>
                <a:cs typeface="Courier New" pitchFamily="49" charset="0"/>
              </a:rPr>
              <a:t>topic_time</a:t>
            </a:r>
            <a:r>
              <a:rPr lang="en-GB" sz="2000" dirty="0" smtClean="0">
                <a:latin typeface="Courier New" pitchFamily="49" charset="0"/>
                <a:cs typeface="Courier New" pitchFamily="49" charset="0"/>
              </a:rPr>
              <a:t> --name-only</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a:t>
            </a:r>
            <a:r>
              <a:rPr lang="en-GB" sz="2000" dirty="0" err="1" smtClean="0">
                <a:latin typeface="Courier New" pitchFamily="49" charset="0"/>
                <a:cs typeface="Courier New" pitchFamily="49" charset="0"/>
              </a:rPr>
              <a:t>wc</a:t>
            </a:r>
            <a:r>
              <a:rPr lang="en-GB" sz="2000" dirty="0" smtClean="0">
                <a:latin typeface="Courier New" pitchFamily="49" charset="0"/>
                <a:cs typeface="Courier New" pitchFamily="49" charset="0"/>
              </a:rPr>
              <a:t> master..</a:t>
            </a:r>
            <a:r>
              <a:rPr lang="en-GB" sz="2000" dirty="0" err="1" smtClean="0">
                <a:latin typeface="Courier New" pitchFamily="49" charset="0"/>
                <a:cs typeface="Courier New" pitchFamily="49" charset="0"/>
              </a:rPr>
              <a:t>topic_time</a:t>
            </a: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48516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a:t>
            </a:r>
            <a:endParaRPr lang="en-GB" dirty="0"/>
          </a:p>
        </p:txBody>
      </p:sp>
      <p:sp>
        <p:nvSpPr>
          <p:cNvPr id="7" name="Rounded Rectangle 6"/>
          <p:cNvSpPr/>
          <p:nvPr/>
        </p:nvSpPr>
        <p:spPr bwMode="auto">
          <a:xfrm>
            <a:off x="3441921" y="1699398"/>
            <a:ext cx="1371599" cy="793634"/>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err="1" smtClean="0">
                <a:ln>
                  <a:noFill/>
                </a:ln>
                <a:solidFill>
                  <a:srgbClr val="000000"/>
                </a:solidFill>
                <a:effectLst/>
                <a:latin typeface="Arial" charset="0"/>
              </a:rPr>
              <a:t>todi</a:t>
            </a:r>
            <a:endParaRPr kumimoji="0" lang="en-GB" sz="1600" b="0" i="0" u="none" strike="noStrike" cap="none" normalizeH="0" baseline="0" dirty="0" smtClean="0">
              <a:ln>
                <a:noFill/>
              </a:ln>
              <a:solidFill>
                <a:srgbClr val="000000"/>
              </a:solidFill>
              <a:effectLst/>
              <a:latin typeface="Arial" charset="0"/>
            </a:endParaRPr>
          </a:p>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lang="en-GB" dirty="0" smtClean="0">
                <a:solidFill>
                  <a:srgbClr val="000000"/>
                </a:solidFill>
                <a:latin typeface="Arial" charset="0"/>
              </a:rPr>
              <a:t>(</a:t>
            </a:r>
            <a:r>
              <a:rPr lang="en-GB" dirty="0" err="1" smtClean="0">
                <a:solidFill>
                  <a:srgbClr val="000000"/>
                </a:solidFill>
                <a:latin typeface="Arial" charset="0"/>
              </a:rPr>
              <a:t>cscs</a:t>
            </a:r>
            <a:r>
              <a:rPr lang="en-GB" dirty="0" smtClean="0">
                <a:solidFill>
                  <a:srgbClr val="000000"/>
                </a:solidFill>
                <a:latin typeface="Arial" charset="0"/>
              </a:rPr>
              <a:t>)</a:t>
            </a:r>
            <a:endParaRPr kumimoji="0" lang="en-GB" sz="1600" b="0" i="0" u="none" strike="noStrike" cap="none" normalizeH="0" baseline="0" dirty="0" smtClean="0">
              <a:ln>
                <a:noFill/>
              </a:ln>
              <a:solidFill>
                <a:srgbClr val="000000"/>
              </a:solidFill>
              <a:effectLst/>
              <a:latin typeface="Arial" charset="0"/>
            </a:endParaRPr>
          </a:p>
        </p:txBody>
      </p:sp>
      <p:sp>
        <p:nvSpPr>
          <p:cNvPr id="8" name="Rounded Rectangle 7"/>
          <p:cNvSpPr/>
          <p:nvPr/>
        </p:nvSpPr>
        <p:spPr bwMode="auto">
          <a:xfrm>
            <a:off x="1691681" y="2938728"/>
            <a:ext cx="1402308" cy="67394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err="1" smtClean="0">
                <a:ln>
                  <a:noFill/>
                </a:ln>
                <a:solidFill>
                  <a:srgbClr val="000000"/>
                </a:solidFill>
                <a:effectLst/>
                <a:latin typeface="Arial" charset="0"/>
              </a:rPr>
              <a:t>MyRepo</a:t>
            </a:r>
            <a:endParaRPr kumimoji="0" lang="en-GB" sz="1600" b="0" i="0" u="none" strike="noStrike" cap="none" normalizeH="0" baseline="0" dirty="0" smtClean="0">
              <a:ln>
                <a:noFill/>
              </a:ln>
              <a:solidFill>
                <a:srgbClr val="000000"/>
              </a:solidFill>
              <a:effectLst/>
              <a:latin typeface="Arial" charset="0"/>
            </a:endParaRPr>
          </a:p>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lang="en-GB" dirty="0" smtClean="0">
                <a:solidFill>
                  <a:srgbClr val="000000"/>
                </a:solidFill>
                <a:latin typeface="Arial" charset="0"/>
              </a:rPr>
              <a:t>(desktop)</a:t>
            </a:r>
          </a:p>
        </p:txBody>
      </p:sp>
      <p:sp>
        <p:nvSpPr>
          <p:cNvPr id="9" name="Rounded Rectangle 8"/>
          <p:cNvSpPr/>
          <p:nvPr/>
        </p:nvSpPr>
        <p:spPr bwMode="auto">
          <a:xfrm>
            <a:off x="6708457" y="1825919"/>
            <a:ext cx="1319927" cy="80979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Users/</a:t>
            </a:r>
          </a:p>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others</a:t>
            </a:r>
          </a:p>
        </p:txBody>
      </p:sp>
      <p:sp>
        <p:nvSpPr>
          <p:cNvPr id="10" name="Rounded Rectangle 9"/>
          <p:cNvSpPr/>
          <p:nvPr/>
        </p:nvSpPr>
        <p:spPr bwMode="auto">
          <a:xfrm>
            <a:off x="1869039" y="4543241"/>
            <a:ext cx="1233577" cy="72461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Another</a:t>
            </a:r>
          </a:p>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lang="en-GB" dirty="0" smtClean="0">
                <a:solidFill>
                  <a:srgbClr val="000000"/>
                </a:solidFill>
                <a:latin typeface="Arial" charset="0"/>
              </a:rPr>
              <a:t>(laptop)</a:t>
            </a:r>
            <a:endParaRPr kumimoji="0" lang="en-GB" sz="1600" b="0" i="0" u="none" strike="noStrike" cap="none" normalizeH="0" baseline="0" dirty="0" smtClean="0">
              <a:ln>
                <a:noFill/>
              </a:ln>
              <a:solidFill>
                <a:srgbClr val="000000"/>
              </a:solidFill>
              <a:effectLst/>
              <a:latin typeface="Arial" charset="0"/>
            </a:endParaRPr>
          </a:p>
        </p:txBody>
      </p:sp>
      <p:cxnSp>
        <p:nvCxnSpPr>
          <p:cNvPr id="12" name="Straight Arrow Connector 11"/>
          <p:cNvCxnSpPr>
            <a:stCxn id="8" idx="0"/>
            <a:endCxn id="7" idx="1"/>
          </p:cNvCxnSpPr>
          <p:nvPr/>
        </p:nvCxnSpPr>
        <p:spPr bwMode="auto">
          <a:xfrm flipV="1">
            <a:off x="2392835" y="2096215"/>
            <a:ext cx="1049086" cy="842513"/>
          </a:xfrm>
          <a:prstGeom prst="straightConnector1">
            <a:avLst/>
          </a:prstGeom>
          <a:ln>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a:stCxn id="9" idx="1"/>
            <a:endCxn id="7" idx="3"/>
          </p:cNvCxnSpPr>
          <p:nvPr/>
        </p:nvCxnSpPr>
        <p:spPr bwMode="auto">
          <a:xfrm flipH="1" flipV="1">
            <a:off x="4813520" y="2096215"/>
            <a:ext cx="1894937" cy="134603"/>
          </a:xfrm>
          <a:prstGeom prst="straightConnector1">
            <a:avLst/>
          </a:prstGeom>
          <a:ln>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a:stCxn id="8" idx="2"/>
            <a:endCxn id="10" idx="0"/>
          </p:cNvCxnSpPr>
          <p:nvPr/>
        </p:nvCxnSpPr>
        <p:spPr bwMode="auto">
          <a:xfrm>
            <a:off x="2392835" y="3612672"/>
            <a:ext cx="92993" cy="930569"/>
          </a:xfrm>
          <a:prstGeom prst="straightConnector1">
            <a:avLst/>
          </a:prstGeom>
          <a:ln>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32" name="Rounded Rectangle 31"/>
          <p:cNvSpPr/>
          <p:nvPr/>
        </p:nvSpPr>
        <p:spPr bwMode="auto">
          <a:xfrm>
            <a:off x="5161454" y="4687015"/>
            <a:ext cx="1233577" cy="724619"/>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200" b="0" i="0" u="none" strike="noStrike" cap="none" normalizeH="0" baseline="0" dirty="0" smtClean="0">
                <a:ln>
                  <a:noFill/>
                </a:ln>
                <a:solidFill>
                  <a:srgbClr val="000000"/>
                </a:solidFill>
                <a:effectLst/>
                <a:latin typeface="Arial" charset="0"/>
              </a:rPr>
              <a:t>Secret machine (</a:t>
            </a:r>
            <a:r>
              <a:rPr kumimoji="0" lang="en-GB" sz="1200" b="0" i="0" u="none" strike="noStrike" cap="none" normalizeH="0" baseline="0" dirty="0" err="1" smtClean="0">
                <a:ln>
                  <a:noFill/>
                </a:ln>
                <a:solidFill>
                  <a:srgbClr val="000000"/>
                </a:solidFill>
                <a:effectLst/>
                <a:latin typeface="Arial" charset="0"/>
              </a:rPr>
              <a:t>eiger</a:t>
            </a:r>
            <a:r>
              <a:rPr kumimoji="0" lang="en-GB" sz="1200" b="0" i="0" u="none" strike="noStrike" cap="none" normalizeH="0" baseline="0" dirty="0" smtClean="0">
                <a:ln>
                  <a:noFill/>
                </a:ln>
                <a:solidFill>
                  <a:srgbClr val="000000"/>
                </a:solidFill>
                <a:effectLst/>
                <a:latin typeface="Arial" charset="0"/>
              </a:rPr>
              <a:t>)</a:t>
            </a:r>
          </a:p>
        </p:txBody>
      </p:sp>
      <p:sp>
        <p:nvSpPr>
          <p:cNvPr id="33" name="Rectangle 32"/>
          <p:cNvSpPr/>
          <p:nvPr/>
        </p:nvSpPr>
        <p:spPr bwMode="auto">
          <a:xfrm>
            <a:off x="4606487" y="4123421"/>
            <a:ext cx="2355011" cy="1733909"/>
          </a:xfrm>
          <a:prstGeom prst="rect">
            <a:avLst/>
          </a:prstGeom>
          <a:noFill/>
          <a:ln w="9525" cap="flat" cmpd="sng" algn="ctr">
            <a:solidFill>
              <a:schemeClr val="tx1"/>
            </a:solidFill>
            <a:prstDash val="sysDash"/>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0" tIns="36000" rIns="0" bIns="36000" numCol="1" rtlCol="0" anchor="t"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SSH Firewall</a:t>
            </a:r>
          </a:p>
        </p:txBody>
      </p:sp>
      <p:cxnSp>
        <p:nvCxnSpPr>
          <p:cNvPr id="34" name="Straight Arrow Connector 33"/>
          <p:cNvCxnSpPr>
            <a:stCxn id="8" idx="3"/>
            <a:endCxn id="32" idx="1"/>
          </p:cNvCxnSpPr>
          <p:nvPr/>
        </p:nvCxnSpPr>
        <p:spPr bwMode="auto">
          <a:xfrm>
            <a:off x="3093989" y="3275700"/>
            <a:ext cx="2067465" cy="1773625"/>
          </a:xfrm>
          <a:prstGeom prst="straightConnector1">
            <a:avLst/>
          </a:prstGeom>
          <a:ln>
            <a:solidFill>
              <a:srgbClr val="FF0000"/>
            </a:solidFill>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38" name="Straight Arrow Connector 37"/>
          <p:cNvCxnSpPr>
            <a:stCxn id="10" idx="3"/>
          </p:cNvCxnSpPr>
          <p:nvPr/>
        </p:nvCxnSpPr>
        <p:spPr bwMode="auto">
          <a:xfrm>
            <a:off x="3102616" y="4905551"/>
            <a:ext cx="1995576" cy="115017"/>
          </a:xfrm>
          <a:prstGeom prst="straightConnector1">
            <a:avLst/>
          </a:prstGeom>
          <a:ln>
            <a:solidFill>
              <a:srgbClr val="FF0000"/>
            </a:solidFill>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41" name="Oval 40"/>
          <p:cNvSpPr/>
          <p:nvPr/>
        </p:nvSpPr>
        <p:spPr bwMode="auto">
          <a:xfrm>
            <a:off x="3338403" y="4287323"/>
            <a:ext cx="1475117" cy="802256"/>
          </a:xfrm>
          <a:prstGeom prst="ellipse">
            <a:avLst/>
          </a:prstGeom>
          <a:solidFill>
            <a:srgbClr val="C00000"/>
          </a:solidFill>
          <a:ln>
            <a:solidFill>
              <a:srgbClr val="FF0000"/>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FFFF00"/>
                </a:solidFill>
                <a:effectLst/>
                <a:latin typeface="Arial" charset="0"/>
              </a:rPr>
              <a:t>Secret branch</a:t>
            </a:r>
          </a:p>
        </p:txBody>
      </p:sp>
      <p:sp>
        <p:nvSpPr>
          <p:cNvPr id="44" name="Rounded Rectangle 43"/>
          <p:cNvSpPr/>
          <p:nvPr/>
        </p:nvSpPr>
        <p:spPr bwMode="auto">
          <a:xfrm>
            <a:off x="6093106" y="3160138"/>
            <a:ext cx="1233577" cy="724619"/>
          </a:xfrm>
          <a:prstGeom prst="roundRect">
            <a:avLst/>
          </a:prstGeom>
          <a:solidFill>
            <a:srgbClr val="92D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User_001…</a:t>
            </a:r>
          </a:p>
        </p:txBody>
      </p:sp>
      <p:cxnSp>
        <p:nvCxnSpPr>
          <p:cNvPr id="45" name="Straight Arrow Connector 44"/>
          <p:cNvCxnSpPr>
            <a:stCxn id="44" idx="1"/>
            <a:endCxn id="7" idx="2"/>
          </p:cNvCxnSpPr>
          <p:nvPr/>
        </p:nvCxnSpPr>
        <p:spPr bwMode="auto">
          <a:xfrm flipH="1" flipV="1">
            <a:off x="4127721" y="2493032"/>
            <a:ext cx="1965385" cy="1029416"/>
          </a:xfrm>
          <a:prstGeom prst="straightConnector1">
            <a:avLst/>
          </a:prstGeom>
          <a:ln>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44" idx="1"/>
            <a:endCxn id="8" idx="3"/>
          </p:cNvCxnSpPr>
          <p:nvPr/>
        </p:nvCxnSpPr>
        <p:spPr bwMode="auto">
          <a:xfrm flipH="1" flipV="1">
            <a:off x="3093989" y="3275700"/>
            <a:ext cx="2999117" cy="246748"/>
          </a:xfrm>
          <a:prstGeom prst="straightConnector1">
            <a:avLst/>
          </a:prstGeom>
          <a:ln>
            <a:prstDash val="dash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a:stCxn id="32" idx="3"/>
            <a:endCxn id="44" idx="2"/>
          </p:cNvCxnSpPr>
          <p:nvPr/>
        </p:nvCxnSpPr>
        <p:spPr bwMode="auto">
          <a:xfrm flipV="1">
            <a:off x="6395031" y="3884757"/>
            <a:ext cx="314864" cy="1164568"/>
          </a:xfrm>
          <a:prstGeom prst="straightConnector1">
            <a:avLst/>
          </a:prstGeom>
          <a:ln>
            <a:solidFill>
              <a:srgbClr val="FF0000"/>
            </a:solidFill>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55" name="Rounded Rectangle 54"/>
          <p:cNvSpPr/>
          <p:nvPr/>
        </p:nvSpPr>
        <p:spPr bwMode="auto">
          <a:xfrm>
            <a:off x="290866" y="1485194"/>
            <a:ext cx="1578173" cy="1150523"/>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36000" rIns="0" bIns="36000" numCol="1" rtlCol="0" anchor="ctr" anchorCtr="0" compatLnSpc="1">
            <a:prstTxWarp prst="textNoShape">
              <a:avLst/>
            </a:prstTxWarp>
          </a:bodyPr>
          <a:lstStyle/>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kumimoji="0" lang="en-GB" sz="1600" b="0" i="0" u="none" strike="noStrike" cap="none" normalizeH="0" baseline="0" dirty="0" smtClean="0">
                <a:ln>
                  <a:noFill/>
                </a:ln>
                <a:solidFill>
                  <a:srgbClr val="000000"/>
                </a:solidFill>
                <a:effectLst/>
                <a:latin typeface="Arial" charset="0"/>
              </a:rPr>
              <a:t>Real Origin</a:t>
            </a:r>
          </a:p>
          <a:p>
            <a:pPr marL="0" marR="0" indent="0" algn="ctr" defTabSz="457200" rtl="0" eaLnBrk="1" fontAlgn="base" latinLnBrk="0" hangingPunct="1">
              <a:lnSpc>
                <a:spcPts val="2400"/>
              </a:lnSpc>
              <a:spcBef>
                <a:spcPts val="600"/>
              </a:spcBef>
              <a:spcAft>
                <a:spcPct val="0"/>
              </a:spcAft>
              <a:buClr>
                <a:srgbClr val="2A6AB3"/>
              </a:buClr>
              <a:buSzPct val="110000"/>
              <a:buFont typeface="Wingdings" pitchFamily="16" charset="2"/>
              <a:buNone/>
              <a:tabLst/>
            </a:pPr>
            <a:r>
              <a:rPr lang="en-GB" sz="1600" dirty="0" smtClean="0">
                <a:solidFill>
                  <a:srgbClr val="000000"/>
                </a:solidFill>
                <a:latin typeface="Arial" charset="0"/>
              </a:rPr>
              <a:t>(</a:t>
            </a:r>
            <a:r>
              <a:rPr lang="en-GB" sz="1600" b="1" dirty="0" err="1" smtClean="0">
                <a:solidFill>
                  <a:srgbClr val="FF0000"/>
                </a:solidFill>
                <a:latin typeface="Arial" charset="0"/>
              </a:rPr>
              <a:t>github</a:t>
            </a:r>
            <a:r>
              <a:rPr lang="en-GB" sz="1600" dirty="0" smtClean="0">
                <a:solidFill>
                  <a:srgbClr val="000000"/>
                </a:solidFill>
                <a:latin typeface="Arial" charset="0"/>
              </a:rPr>
              <a:t>)</a:t>
            </a:r>
            <a:endParaRPr kumimoji="0" lang="en-GB" sz="1600" b="0" i="0" u="none" strike="noStrike" cap="none" normalizeH="0" baseline="0" dirty="0" smtClean="0">
              <a:ln>
                <a:noFill/>
              </a:ln>
              <a:solidFill>
                <a:srgbClr val="000000"/>
              </a:solidFill>
              <a:effectLst/>
              <a:latin typeface="Arial" charset="0"/>
            </a:endParaRPr>
          </a:p>
        </p:txBody>
      </p:sp>
      <p:cxnSp>
        <p:nvCxnSpPr>
          <p:cNvPr id="56" name="Straight Arrow Connector 55"/>
          <p:cNvCxnSpPr>
            <a:stCxn id="55" idx="3"/>
            <a:endCxn id="7" idx="1"/>
          </p:cNvCxnSpPr>
          <p:nvPr/>
        </p:nvCxnSpPr>
        <p:spPr bwMode="auto">
          <a:xfrm>
            <a:off x="1869039" y="2060456"/>
            <a:ext cx="1572882" cy="35759"/>
          </a:xfrm>
          <a:prstGeom prst="straightConnector1">
            <a:avLst/>
          </a:prstGeom>
          <a:ln>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59" name="Straight Arrow Connector 58"/>
          <p:cNvCxnSpPr>
            <a:stCxn id="55" idx="3"/>
            <a:endCxn id="8" idx="0"/>
          </p:cNvCxnSpPr>
          <p:nvPr/>
        </p:nvCxnSpPr>
        <p:spPr bwMode="auto">
          <a:xfrm>
            <a:off x="1869039" y="2060456"/>
            <a:ext cx="523796" cy="878272"/>
          </a:xfrm>
          <a:prstGeom prst="straightConnector1">
            <a:avLst/>
          </a:prstGeom>
          <a:ln>
            <a:prstDash val="dash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1069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Show</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	what happened in this commit</a:t>
            </a:r>
          </a:p>
          <a:p>
            <a:pPr>
              <a:buNone/>
            </a:pPr>
            <a:r>
              <a:rPr lang="en-GB" sz="2000" dirty="0" smtClean="0">
                <a:latin typeface="Courier New" pitchFamily="49" charset="0"/>
                <a:cs typeface="Courier New" pitchFamily="49" charset="0"/>
              </a:rPr>
              <a:t>git show 83f7324d1ae</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Too much detail</a:t>
            </a:r>
          </a:p>
          <a:p>
            <a:pPr>
              <a:buNone/>
            </a:pPr>
            <a:r>
              <a:rPr lang="en-GB" sz="2000" dirty="0" smtClean="0">
                <a:latin typeface="Courier New" pitchFamily="49" charset="0"/>
                <a:cs typeface="Courier New" pitchFamily="49" charset="0"/>
              </a:rPr>
              <a:t>git show 83f7324d1ae --name-only</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show 83f7324d1ae -- </a:t>
            </a:r>
            <a:r>
              <a:rPr lang="en-GB" sz="2000" dirty="0" err="1" smtClean="0">
                <a:latin typeface="Courier New" pitchFamily="49" charset="0"/>
                <a:cs typeface="Courier New" pitchFamily="49" charset="0"/>
              </a:rPr>
              <a:t>DSMManager</a:t>
            </a:r>
            <a:r>
              <a:rPr lang="en-GB" sz="2000" dirty="0" smtClean="0">
                <a:latin typeface="Courier New" pitchFamily="49" charset="0"/>
                <a:cs typeface="Courier New" pitchFamily="49" charset="0"/>
              </a:rPr>
              <a:t>/</a:t>
            </a:r>
            <a:r>
              <a:rPr lang="en-GB" sz="2000" dirty="0" err="1" smtClean="0">
                <a:latin typeface="Courier New" pitchFamily="49" charset="0"/>
                <a:cs typeface="Courier New" pitchFamily="49" charset="0"/>
              </a:rPr>
              <a:t>XdmfUtil</a:t>
            </a:r>
            <a:r>
              <a:rPr lang="en-GB" sz="2000" dirty="0" smtClean="0">
                <a:latin typeface="Courier New" pitchFamily="49" charset="0"/>
                <a:cs typeface="Courier New" pitchFamily="49" charset="0"/>
              </a:rPr>
              <a:t>/XdmfGenerator.cxx</a:t>
            </a:r>
          </a:p>
          <a:p>
            <a:pPr>
              <a:buNone/>
            </a:pP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49850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	I’d like to see the diff between the file I changed in that last example and now</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show 83f7324d1ae -- </a:t>
            </a:r>
            <a:r>
              <a:rPr lang="en-GB" sz="2000" dirty="0" err="1" smtClean="0">
                <a:latin typeface="Courier New" pitchFamily="49" charset="0"/>
                <a:cs typeface="Courier New" pitchFamily="49" charset="0"/>
              </a:rPr>
              <a:t>DSMManager</a:t>
            </a:r>
            <a:r>
              <a:rPr lang="en-GB" sz="2000" dirty="0" smtClean="0">
                <a:latin typeface="Courier New" pitchFamily="49" charset="0"/>
                <a:cs typeface="Courier New" pitchFamily="49" charset="0"/>
              </a:rPr>
              <a:t>/</a:t>
            </a:r>
            <a:r>
              <a:rPr lang="en-GB" sz="2000" dirty="0" err="1" smtClean="0">
                <a:latin typeface="Courier New" pitchFamily="49" charset="0"/>
                <a:cs typeface="Courier New" pitchFamily="49" charset="0"/>
              </a:rPr>
              <a:t>XdmfUtil</a:t>
            </a:r>
            <a:r>
              <a:rPr lang="en-GB" sz="2000" dirty="0" smtClean="0">
                <a:latin typeface="Courier New" pitchFamily="49" charset="0"/>
                <a:cs typeface="Courier New" pitchFamily="49" charset="0"/>
              </a:rPr>
              <a:t>/XdmfGenerator.cxx</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diff 83f7324d1ae -- </a:t>
            </a:r>
            <a:r>
              <a:rPr lang="en-GB" sz="2000" dirty="0" err="1" smtClean="0">
                <a:latin typeface="Courier New" pitchFamily="49" charset="0"/>
                <a:cs typeface="Courier New" pitchFamily="49" charset="0"/>
              </a:rPr>
              <a:t>DSMManager</a:t>
            </a:r>
            <a:r>
              <a:rPr lang="en-GB" sz="2000" dirty="0" smtClean="0">
                <a:latin typeface="Courier New" pitchFamily="49" charset="0"/>
                <a:cs typeface="Courier New" pitchFamily="49" charset="0"/>
              </a:rPr>
              <a:t>/</a:t>
            </a:r>
            <a:r>
              <a:rPr lang="en-GB" sz="2000" dirty="0" err="1" smtClean="0">
                <a:latin typeface="Courier New" pitchFamily="49" charset="0"/>
                <a:cs typeface="Courier New" pitchFamily="49" charset="0"/>
              </a:rPr>
              <a:t>XdmfUtil</a:t>
            </a:r>
            <a:r>
              <a:rPr lang="en-GB" sz="2000" dirty="0" smtClean="0">
                <a:latin typeface="Courier New" pitchFamily="49" charset="0"/>
                <a:cs typeface="Courier New" pitchFamily="49" charset="0"/>
              </a:rPr>
              <a:t>/XdmfGenerator.cxx</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a:t>
            </a:r>
          </a:p>
          <a:p>
            <a:pPr>
              <a:buNone/>
            </a:pP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20902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	I’d like to see all files changed between two branches </a:t>
            </a:r>
          </a:p>
          <a:p>
            <a:pPr>
              <a:buNone/>
            </a:pPr>
            <a:r>
              <a:rPr lang="en-GB" sz="2000" dirty="0" smtClean="0">
                <a:latin typeface="Courier New" pitchFamily="49" charset="0"/>
                <a:cs typeface="Courier New" pitchFamily="49" charset="0"/>
              </a:rPr>
              <a:t>git diff master steering --name-only</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how about the diff between the current head, and the version on branch </a:t>
            </a:r>
            <a:r>
              <a:rPr lang="en-GB" sz="2000" dirty="0" err="1" smtClean="0">
                <a:latin typeface="Courier New" pitchFamily="49" charset="0"/>
                <a:cs typeface="Courier New" pitchFamily="49" charset="0"/>
              </a:rPr>
              <a:t>sttering</a:t>
            </a: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git diff steering -- XdmfSteeringParser.cxx</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the diff between commit XXX on branch YYY and AAA on branch BBB</a:t>
            </a:r>
          </a:p>
          <a:p>
            <a:pPr>
              <a:buNone/>
            </a:pPr>
            <a:r>
              <a:rPr lang="en-GB" sz="2000" dirty="0" smtClean="0">
                <a:latin typeface="Courier New" pitchFamily="49" charset="0"/>
                <a:cs typeface="Courier New" pitchFamily="49" charset="0"/>
              </a:rPr>
              <a:t>git diff </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a:t>
            </a:r>
          </a:p>
          <a:p>
            <a:pPr>
              <a:buNone/>
            </a:pP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8814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Show</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	show commit logs for all commits on </a:t>
            </a:r>
            <a:r>
              <a:rPr lang="en-GB" sz="2000" dirty="0" err="1" smtClean="0">
                <a:latin typeface="Courier New" pitchFamily="49" charset="0"/>
                <a:cs typeface="Courier New" pitchFamily="49" charset="0"/>
              </a:rPr>
              <a:t>volrender</a:t>
            </a:r>
            <a:r>
              <a:rPr lang="en-GB" sz="2000" dirty="0" smtClean="0">
                <a:latin typeface="Courier New" pitchFamily="49" charset="0"/>
                <a:cs typeface="Courier New" pitchFamily="49" charset="0"/>
              </a:rPr>
              <a:t> that are not on </a:t>
            </a:r>
            <a:r>
              <a:rPr lang="en-GB" sz="2000" dirty="0" err="1" smtClean="0">
                <a:latin typeface="Courier New" pitchFamily="49" charset="0"/>
                <a:cs typeface="Courier New" pitchFamily="49" charset="0"/>
              </a:rPr>
              <a:t>jb</a:t>
            </a:r>
            <a:r>
              <a:rPr lang="en-GB" sz="2000" dirty="0" smtClean="0">
                <a:latin typeface="Courier New" pitchFamily="49" charset="0"/>
                <a:cs typeface="Courier New" pitchFamily="49" charset="0"/>
              </a:rPr>
              <a:t>. </a:t>
            </a:r>
          </a:p>
          <a:p>
            <a:pPr>
              <a:buNone/>
            </a:pPr>
            <a:r>
              <a:rPr lang="en-GB" sz="2000" dirty="0" smtClean="0">
                <a:latin typeface="Courier New" pitchFamily="49" charset="0"/>
                <a:cs typeface="Courier New" pitchFamily="49" charset="0"/>
              </a:rPr>
              <a:t>	You can list multiple branches to include and exclude, e.g.</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log </a:t>
            </a:r>
            <a:r>
              <a:rPr lang="en-GB" sz="2000" dirty="0" err="1" smtClean="0">
                <a:latin typeface="Courier New" pitchFamily="49" charset="0"/>
                <a:cs typeface="Courier New" pitchFamily="49" charset="0"/>
              </a:rPr>
              <a:t>volrender</a:t>
            </a: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jb</a:t>
            </a:r>
            <a:r>
              <a:rPr lang="en-GB" sz="2000" dirty="0" smtClean="0">
                <a:latin typeface="Courier New" pitchFamily="49" charset="0"/>
                <a:cs typeface="Courier New" pitchFamily="49" charset="0"/>
              </a:rPr>
              <a:t> --no-merges --author </a:t>
            </a:r>
            <a:r>
              <a:rPr lang="en-GB" sz="2000" dirty="0" err="1" smtClean="0">
                <a:latin typeface="Courier New" pitchFamily="49" charset="0"/>
                <a:cs typeface="Courier New" pitchFamily="49" charset="0"/>
              </a:rPr>
              <a:t>biddisco</a:t>
            </a:r>
            <a:r>
              <a:rPr lang="en-GB" sz="2000" dirty="0" smtClean="0">
                <a:latin typeface="Courier New" pitchFamily="49" charset="0"/>
                <a:cs typeface="Courier New" pitchFamily="49" charset="0"/>
              </a:rPr>
              <a:t> --name-only</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for your copy of a remote branch</a:t>
            </a:r>
          </a:p>
          <a:p>
            <a:pPr>
              <a:buNone/>
            </a:pPr>
            <a:r>
              <a:rPr lang="en-GB" sz="2000" dirty="0" smtClean="0">
                <a:latin typeface="Courier New" pitchFamily="49" charset="0"/>
                <a:cs typeface="Courier New" pitchFamily="49" charset="0"/>
              </a:rPr>
              <a:t>git log origin/</a:t>
            </a:r>
            <a:r>
              <a:rPr lang="en-GB" sz="2000" dirty="0" err="1" smtClean="0">
                <a:latin typeface="Courier New" pitchFamily="49" charset="0"/>
                <a:cs typeface="Courier New" pitchFamily="49" charset="0"/>
              </a:rPr>
              <a:t>topic_cosmo</a:t>
            </a:r>
            <a:r>
              <a:rPr lang="en-GB" sz="2000" dirty="0" smtClean="0">
                <a:latin typeface="Courier New" pitchFamily="49" charset="0"/>
                <a:cs typeface="Courier New" pitchFamily="49" charset="0"/>
              </a:rPr>
              <a:t> ^master</a:t>
            </a:r>
          </a:p>
        </p:txBody>
      </p:sp>
    </p:spTree>
    <p:extLst>
      <p:ext uri="{BB962C8B-B14F-4D97-AF65-F5344CB8AC3E}">
        <p14:creationId xmlns:p14="http://schemas.microsoft.com/office/powerpoint/2010/main" val="390447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rerere</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pt-BR" sz="2000" dirty="0" smtClean="0">
                <a:latin typeface="Courier New" pitchFamily="49" charset="0"/>
                <a:cs typeface="Courier New" pitchFamily="49" charset="0"/>
              </a:rPr>
              <a:t>You work on a topic</a:t>
            </a:r>
          </a:p>
          <a:p>
            <a:pPr>
              <a:buNone/>
            </a:pPr>
            <a:r>
              <a:rPr lang="pt-BR" sz="2000" dirty="0" smtClean="0">
                <a:latin typeface="Courier New" pitchFamily="49" charset="0"/>
                <a:cs typeface="Courier New" pitchFamily="49" charset="0"/>
              </a:rPr>
              <a:t>              o---*---o topic</a:t>
            </a:r>
          </a:p>
          <a:p>
            <a:pPr>
              <a:buNone/>
            </a:pPr>
            <a:r>
              <a:rPr lang="pt-BR" sz="2000" dirty="0" smtClean="0">
                <a:latin typeface="Courier New" pitchFamily="49" charset="0"/>
                <a:cs typeface="Courier New" pitchFamily="49" charset="0"/>
              </a:rPr>
              <a:t>             /</a:t>
            </a:r>
          </a:p>
          <a:p>
            <a:pPr>
              <a:buNone/>
            </a:pPr>
            <a:r>
              <a:rPr lang="pt-BR" sz="2000" dirty="0" smtClean="0">
                <a:latin typeface="Courier New" pitchFamily="49" charset="0"/>
                <a:cs typeface="Courier New" pitchFamily="49" charset="0"/>
              </a:rPr>
              <a:t>    o---o---o---*---o---o master</a:t>
            </a:r>
          </a:p>
          <a:p>
            <a:pPr>
              <a:buNone/>
            </a:pPr>
            <a:r>
              <a:rPr lang="en-GB" sz="2000" dirty="0" smtClean="0">
                <a:latin typeface="Courier New" pitchFamily="49" charset="0"/>
                <a:cs typeface="Courier New" pitchFamily="49" charset="0"/>
              </a:rPr>
              <a:t>and merge back with master to be sure all is still ok</a:t>
            </a:r>
          </a:p>
          <a:p>
            <a:pPr>
              <a:buNone/>
            </a:pPr>
            <a:r>
              <a:rPr lang="pt-BR" sz="2000" dirty="0" smtClean="0">
                <a:latin typeface="Courier New" pitchFamily="49" charset="0"/>
                <a:cs typeface="Courier New" pitchFamily="49" charset="0"/>
              </a:rPr>
              <a:t>              o---*---o---+ topic</a:t>
            </a:r>
          </a:p>
          <a:p>
            <a:pPr>
              <a:buNone/>
            </a:pPr>
            <a:r>
              <a:rPr lang="pt-BR" sz="2000" dirty="0" smtClean="0">
                <a:latin typeface="Courier New" pitchFamily="49" charset="0"/>
                <a:cs typeface="Courier New" pitchFamily="49" charset="0"/>
              </a:rPr>
              <a:t>             /           /</a:t>
            </a:r>
          </a:p>
          <a:p>
            <a:pPr>
              <a:buNone/>
            </a:pPr>
            <a:r>
              <a:rPr lang="pt-BR" sz="2000" dirty="0" smtClean="0">
                <a:latin typeface="Courier New" pitchFamily="49" charset="0"/>
                <a:cs typeface="Courier New" pitchFamily="49" charset="0"/>
              </a:rPr>
              <a:t>    o---o---o---*---o---o master</a:t>
            </a:r>
          </a:p>
          <a:p>
            <a:pPr>
              <a:buNone/>
            </a:pPr>
            <a:r>
              <a:rPr lang="pt-BR" sz="2000" dirty="0" smtClean="0">
                <a:latin typeface="Courier New" pitchFamily="49" charset="0"/>
                <a:cs typeface="Courier New" pitchFamily="49" charset="0"/>
              </a:rPr>
              <a:t>	and resolve the conflicts, </a:t>
            </a: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62978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rerere</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pt-BR" sz="2000" dirty="0" smtClean="0">
                <a:latin typeface="Courier New" pitchFamily="49" charset="0"/>
                <a:cs typeface="Courier New" pitchFamily="49" charset="0"/>
              </a:rPr>
              <a:t>you could just carry on with the merged version</a:t>
            </a:r>
          </a:p>
          <a:p>
            <a:pPr>
              <a:buNone/>
            </a:pPr>
            <a:r>
              <a:rPr lang="pt-BR" sz="2000" dirty="0" smtClean="0">
                <a:latin typeface="Courier New" pitchFamily="49" charset="0"/>
                <a:cs typeface="Courier New" pitchFamily="49" charset="0"/>
              </a:rPr>
              <a:t>              o---*---o---+---o---o topic</a:t>
            </a:r>
          </a:p>
          <a:p>
            <a:pPr>
              <a:buNone/>
            </a:pPr>
            <a:r>
              <a:rPr lang="pt-BR" sz="2000" dirty="0" smtClean="0">
                <a:latin typeface="Courier New" pitchFamily="49" charset="0"/>
                <a:cs typeface="Courier New" pitchFamily="49" charset="0"/>
              </a:rPr>
              <a:t>             /           /         \</a:t>
            </a:r>
          </a:p>
          <a:p>
            <a:pPr>
              <a:buNone/>
            </a:pPr>
            <a:r>
              <a:rPr lang="pt-BR" sz="2000" dirty="0" smtClean="0">
                <a:latin typeface="Courier New" pitchFamily="49" charset="0"/>
                <a:cs typeface="Courier New" pitchFamily="49" charset="0"/>
              </a:rPr>
              <a:t>    o---o---o---*---o---o---o---o---+ master</a:t>
            </a:r>
          </a:p>
          <a:p>
            <a:pPr>
              <a:buNone/>
            </a:pPr>
            <a:r>
              <a:rPr lang="pt-BR" sz="2000" dirty="0" smtClean="0">
                <a:latin typeface="Courier New" pitchFamily="49" charset="0"/>
                <a:cs typeface="Courier New" pitchFamily="49" charset="0"/>
              </a:rPr>
              <a:t>	but you end up with lots of merge commits</a:t>
            </a:r>
          </a:p>
          <a:p>
            <a:pPr>
              <a:buNone/>
            </a:pPr>
            <a:r>
              <a:rPr lang="pt-BR" sz="2000" dirty="0" smtClean="0">
                <a:latin typeface="Courier New" pitchFamily="49" charset="0"/>
                <a:cs typeface="Courier New" pitchFamily="49" charset="0"/>
              </a:rPr>
              <a:t>	and you might want to keep your topic clean, so you ditch the merged stuff and carry on as before.</a:t>
            </a:r>
          </a:p>
          <a:p>
            <a:pPr>
              <a:buNone/>
            </a:pPr>
            <a:endParaRPr lang="pt-BR" sz="2000" dirty="0" smtClean="0">
              <a:latin typeface="Courier New" pitchFamily="49" charset="0"/>
              <a:cs typeface="Courier New" pitchFamily="49" charset="0"/>
            </a:endParaRPr>
          </a:p>
          <a:p>
            <a:pPr>
              <a:buNone/>
            </a:pPr>
            <a:r>
              <a:rPr lang="pt-BR" sz="2000" dirty="0" smtClean="0">
                <a:latin typeface="Courier New" pitchFamily="49" charset="0"/>
                <a:cs typeface="Courier New" pitchFamily="49" charset="0"/>
              </a:rPr>
              <a:t>next time you merge with master - you’ll have to resolve those same conflicts again.</a:t>
            </a:r>
          </a:p>
          <a:p>
            <a:pPr>
              <a:buNone/>
            </a:pPr>
            <a:endParaRPr lang="pt-BR" sz="2000" dirty="0" smtClean="0">
              <a:latin typeface="Courier New" pitchFamily="49" charset="0"/>
              <a:cs typeface="Courier New" pitchFamily="49" charset="0"/>
            </a:endParaRPr>
          </a:p>
          <a:p>
            <a:pPr>
              <a:buNone/>
            </a:pPr>
            <a:r>
              <a:rPr lang="pt-BR" sz="2000" dirty="0" smtClean="0">
                <a:latin typeface="Courier New" pitchFamily="49" charset="0"/>
                <a:cs typeface="Courier New" pitchFamily="49" charset="0"/>
              </a:rPr>
              <a:t>	git rerere remembers conflicts resolutions for you and reapplies them with a prompt</a:t>
            </a:r>
            <a:endParaRPr lang="en-GB"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98164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Merge-Commits</a:t>
            </a:r>
            <a:endParaRPr lang="en-GB" dirty="0"/>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git log --no-merges</a:t>
            </a:r>
          </a:p>
          <a:p>
            <a:pPr>
              <a:buNone/>
            </a:pPr>
            <a:r>
              <a:rPr lang="en-GB" sz="2000" dirty="0" smtClean="0">
                <a:latin typeface="Courier New" pitchFamily="49" charset="0"/>
                <a:cs typeface="Courier New" pitchFamily="49" charset="0"/>
              </a:rPr>
              <a:t>	helps to remove them, but why are they there.</a:t>
            </a:r>
          </a:p>
          <a:p>
            <a:pPr>
              <a:buNone/>
            </a:pPr>
            <a:r>
              <a:rPr lang="en-GB" sz="2000" dirty="0" smtClean="0">
                <a:latin typeface="Courier New" pitchFamily="49" charset="0"/>
                <a:cs typeface="Courier New" pitchFamily="49" charset="0"/>
              </a:rPr>
              <a:t>	because if the merge is not a fast forward (</a:t>
            </a:r>
            <a:r>
              <a:rPr lang="en-GB" sz="2000" dirty="0" err="1" smtClean="0">
                <a:latin typeface="Courier New" pitchFamily="49" charset="0"/>
                <a:cs typeface="Courier New" pitchFamily="49" charset="0"/>
              </a:rPr>
              <a:t>ie</a:t>
            </a:r>
            <a:r>
              <a:rPr lang="en-GB" sz="2000" dirty="0" smtClean="0">
                <a:latin typeface="Courier New" pitchFamily="49" charset="0"/>
                <a:cs typeface="Courier New" pitchFamily="49" charset="0"/>
              </a:rPr>
              <a:t> just copy one tree onto the other) then </a:t>
            </a:r>
          </a:p>
          <a:p>
            <a:pPr>
              <a:buNone/>
            </a:pPr>
            <a:r>
              <a:rPr lang="en-GB" sz="2000" dirty="0" smtClean="0">
                <a:latin typeface="Courier New" pitchFamily="49" charset="0"/>
                <a:cs typeface="Courier New" pitchFamily="49" charset="0"/>
              </a:rPr>
              <a:t>1)the commits being replayed from one tree to the other are not actually identical any more, so some record that they were modified is necessary. The extra merge </a:t>
            </a:r>
            <a:r>
              <a:rPr lang="en-GB" sz="2000" dirty="0" err="1" smtClean="0">
                <a:latin typeface="Courier New" pitchFamily="49" charset="0"/>
                <a:cs typeface="Courier New" pitchFamily="49" charset="0"/>
              </a:rPr>
              <a:t>comit</a:t>
            </a:r>
            <a:r>
              <a:rPr lang="en-GB" sz="2000" dirty="0" smtClean="0">
                <a:latin typeface="Courier New" pitchFamily="49" charset="0"/>
                <a:cs typeface="Courier New" pitchFamily="49" charset="0"/>
              </a:rPr>
              <a:t> basically holds the difference between the original commits and the modified commits. often it is actually empty</a:t>
            </a:r>
          </a:p>
          <a:p>
            <a:pPr>
              <a:buNone/>
            </a:pPr>
            <a:r>
              <a:rPr lang="en-GB" sz="2000" dirty="0" smtClean="0">
                <a:latin typeface="Courier New" pitchFamily="49" charset="0"/>
                <a:cs typeface="Courier New" pitchFamily="49" charset="0"/>
              </a:rPr>
              <a:t>2)if you merge a topic branch and later delete the topic, you can’t ever recover that branch without the merge commit records that tell you where those commits are/came from. (also force merge commits)</a:t>
            </a:r>
          </a:p>
        </p:txBody>
      </p:sp>
    </p:spTree>
    <p:extLst>
      <p:ext uri="{BB962C8B-B14F-4D97-AF65-F5344CB8AC3E}">
        <p14:creationId xmlns:p14="http://schemas.microsoft.com/office/powerpoint/2010/main" val="244839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Undoing a merge</a:t>
            </a:r>
          </a:p>
        </p:txBody>
      </p:sp>
      <p:sp>
        <p:nvSpPr>
          <p:cNvPr id="3" name="Content Placeholder 2"/>
          <p:cNvSpPr>
            <a:spLocks noGrp="1"/>
          </p:cNvSpPr>
          <p:nvPr>
            <p:ph idx="1"/>
          </p:nvPr>
        </p:nvSpPr>
        <p:spPr>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you can always return to the pre-merge state with</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reset --hard HEAD</a:t>
            </a:r>
          </a:p>
          <a:p>
            <a:pPr>
              <a:buNone/>
            </a:pPr>
            <a:r>
              <a:rPr lang="en-GB" sz="2000" dirty="0" smtClean="0">
                <a:latin typeface="Courier New" pitchFamily="49" charset="0"/>
                <a:cs typeface="Courier New" pitchFamily="49" charset="0"/>
              </a:rPr>
              <a:t>git merge --abort</a:t>
            </a:r>
          </a:p>
          <a:p>
            <a:pPr>
              <a:buNone/>
            </a:pPr>
            <a:r>
              <a:rPr lang="en-GB" sz="2000" dirty="0" smtClean="0">
                <a:latin typeface="Courier New" pitchFamily="49" charset="0"/>
                <a:cs typeface="Courier New" pitchFamily="49" charset="0"/>
              </a:rPr>
              <a:t>	Or, if you've already committed the merge that you want to throw away,</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git reset --hard ORIG_HEAD</a:t>
            </a:r>
          </a:p>
          <a:p>
            <a:pPr>
              <a:buNone/>
            </a:pPr>
            <a:r>
              <a:rPr lang="en-GB" sz="2000" dirty="0" smtClean="0">
                <a:latin typeface="Courier New" pitchFamily="49" charset="0"/>
                <a:cs typeface="Courier New" pitchFamily="49" charset="0"/>
              </a:rPr>
              <a:t>	i.e. git always remembers the HEAD just before you start doing a merge so that you can go back to it.</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	You can always just look at the logs and</a:t>
            </a:r>
          </a:p>
          <a:p>
            <a:pPr>
              <a:buNone/>
            </a:pPr>
            <a:r>
              <a:rPr lang="en-GB" sz="2000" dirty="0" smtClean="0">
                <a:latin typeface="Courier New" pitchFamily="49" charset="0"/>
                <a:cs typeface="Courier New" pitchFamily="49" charset="0"/>
              </a:rPr>
              <a:t>git reset --hard @#$@$@#$</a:t>
            </a:r>
          </a:p>
        </p:txBody>
      </p:sp>
    </p:spTree>
    <p:extLst>
      <p:ext uri="{BB962C8B-B14F-4D97-AF65-F5344CB8AC3E}">
        <p14:creationId xmlns:p14="http://schemas.microsoft.com/office/powerpoint/2010/main" val="337715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Cherry Pick</a:t>
            </a:r>
            <a:endParaRPr lang="en-GB" dirty="0"/>
          </a:p>
        </p:txBody>
      </p:sp>
      <p:sp>
        <p:nvSpPr>
          <p:cNvPr id="3" name="Content Placeholder 2"/>
          <p:cNvSpPr>
            <a:spLocks noGrp="1"/>
          </p:cNvSpPr>
          <p:nvPr>
            <p:ph idx="1"/>
          </p:nvPr>
        </p:nvSpPr>
        <p:spPr>
          <a:xfrm>
            <a:off x="381000" y="1751013"/>
            <a:ext cx="8599098" cy="4678362"/>
          </a:xfrm>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a:latin typeface="Courier New" pitchFamily="49" charset="0"/>
                <a:cs typeface="Courier New" pitchFamily="49" charset="0"/>
              </a:rPr>
              <a:t>git cherry-pick ######</a:t>
            </a:r>
          </a:p>
          <a:p>
            <a:pPr>
              <a:buNone/>
            </a:pPr>
            <a:endParaRPr lang="en-GB" sz="2000" dirty="0">
              <a:latin typeface="Courier New" pitchFamily="49" charset="0"/>
              <a:cs typeface="Courier New" pitchFamily="49" charset="0"/>
            </a:endParaRPr>
          </a:p>
          <a:p>
            <a:pPr>
              <a:buNone/>
            </a:pPr>
            <a:r>
              <a:rPr lang="en-GB" sz="2000" dirty="0">
                <a:latin typeface="Courier New" pitchFamily="49" charset="0"/>
                <a:cs typeface="Courier New" pitchFamily="49" charset="0"/>
              </a:rPr>
              <a:t>Pick one commit </a:t>
            </a:r>
            <a:r>
              <a:rPr lang="en-GB" sz="2000" dirty="0" smtClean="0">
                <a:latin typeface="Courier New" pitchFamily="49" charset="0"/>
                <a:cs typeface="Courier New" pitchFamily="49" charset="0"/>
              </a:rPr>
              <a:t>and apply the diffs from it to the current HEAD.</a:t>
            </a:r>
          </a:p>
          <a:p>
            <a:pPr>
              <a:buNone/>
            </a:pPr>
            <a:endParaRPr lang="en-GB" sz="2000" dirty="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Extremely useful if you commit multiple small patches to a temp branch and then later cherry pick them onto topic branches.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7888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Headless branches (</a:t>
            </a:r>
            <a:r>
              <a:rPr lang="en-GB" dirty="0" err="1" smtClean="0"/>
              <a:t>submodules</a:t>
            </a:r>
            <a:r>
              <a:rPr lang="en-GB" dirty="0" smtClean="0"/>
              <a:t>)</a:t>
            </a:r>
            <a:endParaRPr lang="en-GB" dirty="0"/>
          </a:p>
        </p:txBody>
      </p:sp>
      <p:sp>
        <p:nvSpPr>
          <p:cNvPr id="3" name="Content Placeholder 2"/>
          <p:cNvSpPr>
            <a:spLocks noGrp="1"/>
          </p:cNvSpPr>
          <p:nvPr>
            <p:ph idx="1"/>
          </p:nvPr>
        </p:nvSpPr>
        <p:spPr>
          <a:xfrm>
            <a:off x="381000" y="1751013"/>
            <a:ext cx="8599098" cy="4678362"/>
          </a:xfrm>
          <a:noFill/>
          <a:ln w="9525">
            <a:noFill/>
            <a:miter lim="800000"/>
            <a:headEnd/>
            <a:tailEnd/>
          </a:ln>
        </p:spPr>
        <p:txBody>
          <a:bodyPr vert="horz" wrap="square" lIns="0" tIns="36000" rIns="0" bIns="36000" numCol="1" anchor="t" anchorCtr="0" compatLnSpc="1">
            <a:prstTxWarp prst="textNoShape">
              <a:avLst/>
            </a:prstTxWarp>
          </a:bodyPr>
          <a:lstStyle/>
          <a:p>
            <a:pPr>
              <a:buNone/>
            </a:pPr>
            <a:r>
              <a:rPr lang="en-GB" sz="2000" dirty="0" smtClean="0">
                <a:latin typeface="Courier New" pitchFamily="49" charset="0"/>
                <a:cs typeface="Courier New" pitchFamily="49" charset="0"/>
              </a:rPr>
              <a:t>if </a:t>
            </a:r>
            <a:r>
              <a:rPr lang="en-GB" sz="2000" dirty="0">
                <a:latin typeface="Courier New" pitchFamily="49" charset="0"/>
                <a:cs typeface="Courier New" pitchFamily="49" charset="0"/>
              </a:rPr>
              <a:t>you checkout some arbitrary SHA, and then start making changes, you can still commit those changes.</a:t>
            </a:r>
          </a:p>
          <a:p>
            <a:pPr>
              <a:buNone/>
            </a:pPr>
            <a:endParaRPr lang="en-GB" sz="2000" dirty="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but </a:t>
            </a:r>
            <a:r>
              <a:rPr lang="en-GB" sz="2000" dirty="0">
                <a:latin typeface="Courier New" pitchFamily="49" charset="0"/>
                <a:cs typeface="Courier New" pitchFamily="49" charset="0"/>
              </a:rPr>
              <a:t>they go into a headless branch. They are just commits hanging off an unnamed tree.</a:t>
            </a:r>
          </a:p>
          <a:p>
            <a:pPr>
              <a:buNone/>
            </a:pPr>
            <a:endParaRPr lang="en-GB" sz="2000" dirty="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this </a:t>
            </a:r>
            <a:r>
              <a:rPr lang="en-GB" sz="2000" dirty="0">
                <a:latin typeface="Courier New" pitchFamily="49" charset="0"/>
                <a:cs typeface="Courier New" pitchFamily="49" charset="0"/>
              </a:rPr>
              <a:t>happens with </a:t>
            </a:r>
            <a:r>
              <a:rPr lang="en-GB" sz="2000" dirty="0" err="1">
                <a:latin typeface="Courier New" pitchFamily="49" charset="0"/>
                <a:cs typeface="Courier New" pitchFamily="49" charset="0"/>
              </a:rPr>
              <a:t>submodules</a:t>
            </a:r>
            <a:r>
              <a:rPr lang="en-GB" sz="2000" dirty="0">
                <a:latin typeface="Courier New" pitchFamily="49" charset="0"/>
                <a:cs typeface="Courier New" pitchFamily="49" charset="0"/>
              </a:rPr>
              <a:t> all the time. because the </a:t>
            </a:r>
            <a:r>
              <a:rPr lang="en-GB" sz="2000" dirty="0" err="1">
                <a:latin typeface="Courier New" pitchFamily="49" charset="0"/>
                <a:cs typeface="Courier New" pitchFamily="49" charset="0"/>
              </a:rPr>
              <a:t>submodule</a:t>
            </a:r>
            <a:r>
              <a:rPr lang="en-GB" sz="2000" dirty="0">
                <a:latin typeface="Courier New" pitchFamily="49" charset="0"/>
                <a:cs typeface="Courier New" pitchFamily="49" charset="0"/>
              </a:rPr>
              <a:t> reference is not a branch, just a SHA</a:t>
            </a:r>
          </a:p>
          <a:p>
            <a:pPr>
              <a:buNone/>
            </a:pPr>
            <a:endParaRPr lang="en-GB"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When you make commits on a headless branch, git will warn you that you ought to create a branch to help find those commits (</a:t>
            </a:r>
            <a:r>
              <a:rPr lang="en-GB" sz="2000" dirty="0" err="1" smtClean="0">
                <a:latin typeface="Courier New" pitchFamily="49" charset="0"/>
                <a:cs typeface="Courier New" pitchFamily="49" charset="0"/>
              </a:rPr>
              <a:t>tey</a:t>
            </a:r>
            <a:r>
              <a:rPr lang="en-GB" sz="2000" dirty="0" smtClean="0">
                <a:latin typeface="Courier New" pitchFamily="49" charset="0"/>
                <a:cs typeface="Courier New" pitchFamily="49" charset="0"/>
              </a:rPr>
              <a:t> still exist, but are hard to find. Google ‘git </a:t>
            </a:r>
            <a:r>
              <a:rPr lang="en-GB" sz="2000" dirty="0" err="1" smtClean="0">
                <a:latin typeface="Courier New" pitchFamily="49" charset="0"/>
                <a:cs typeface="Courier New" pitchFamily="49" charset="0"/>
              </a:rPr>
              <a:t>reflog</a:t>
            </a:r>
            <a:r>
              <a:rPr lang="en-GB" sz="2000" dirty="0" smtClean="0">
                <a:latin typeface="Courier New" pitchFamily="49" charset="0"/>
                <a:cs typeface="Courier New" pitchFamily="49" charset="0"/>
              </a:rPr>
              <a:t>’ for tips.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360068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work</a:t>
            </a:r>
            <a:endParaRPr lang="en-GB" dirty="0"/>
          </a:p>
        </p:txBody>
      </p:sp>
      <p:sp>
        <p:nvSpPr>
          <p:cNvPr id="3" name="Content Placeholder 2"/>
          <p:cNvSpPr>
            <a:spLocks noGrp="1"/>
          </p:cNvSpPr>
          <p:nvPr>
            <p:ph idx="1"/>
          </p:nvPr>
        </p:nvSpPr>
        <p:spPr/>
        <p:txBody>
          <a:bodyPr/>
          <a:lstStyle/>
          <a:p>
            <a:pPr marL="0" indent="0">
              <a:buNone/>
            </a:pPr>
            <a:r>
              <a:rPr lang="en-GB" dirty="0" smtClean="0"/>
              <a:t>It is straightforward</a:t>
            </a:r>
          </a:p>
          <a:p>
            <a:pPr marL="0" lvl="1" indent="0">
              <a:buNone/>
            </a:pPr>
            <a:r>
              <a:rPr lang="en-GB" dirty="0" smtClean="0"/>
              <a:t>Edit some source code</a:t>
            </a:r>
          </a:p>
          <a:p>
            <a:pPr marL="0" lvl="1" indent="0">
              <a:buNone/>
            </a:pPr>
            <a:r>
              <a:rPr lang="en-GB" dirty="0" smtClean="0"/>
              <a:t>Add the files you’ve changed (to the next commit)</a:t>
            </a:r>
          </a:p>
          <a:p>
            <a:pPr marL="0" lvl="1" indent="0">
              <a:buNone/>
            </a:pPr>
            <a:r>
              <a:rPr lang="en-GB" dirty="0" smtClean="0"/>
              <a:t>You can now add some more if you want (or remove some)</a:t>
            </a:r>
          </a:p>
          <a:p>
            <a:pPr marL="0" lvl="1" indent="0">
              <a:buNone/>
            </a:pPr>
            <a:r>
              <a:rPr lang="en-GB" dirty="0" smtClean="0"/>
              <a:t>Commit the files</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lvl="1" indent="0">
              <a:buNone/>
            </a:pPr>
            <a:r>
              <a:rPr lang="en-GB" dirty="0" smtClean="0"/>
              <a:t>Here you can see the effect of a number of straightforward commits</a:t>
            </a:r>
          </a:p>
          <a:p>
            <a:pPr marL="0" indent="0">
              <a:buNone/>
            </a:pPr>
            <a:endParaRPr lang="en-GB" dirty="0" smtClean="0"/>
          </a:p>
        </p:txBody>
      </p:sp>
      <p:pic>
        <p:nvPicPr>
          <p:cNvPr id="4" name="Picture 3"/>
          <p:cNvPicPr>
            <a:picLocks noChangeAspect="1"/>
          </p:cNvPicPr>
          <p:nvPr/>
        </p:nvPicPr>
        <p:blipFill>
          <a:blip r:embed="rId2"/>
          <a:stretch>
            <a:fillRect/>
          </a:stretch>
        </p:blipFill>
        <p:spPr>
          <a:xfrm>
            <a:off x="1367009" y="3284984"/>
            <a:ext cx="7437117" cy="2016224"/>
          </a:xfrm>
          <a:prstGeom prst="rect">
            <a:avLst/>
          </a:prstGeom>
        </p:spPr>
      </p:pic>
    </p:spTree>
    <p:extLst>
      <p:ext uri="{BB962C8B-B14F-4D97-AF65-F5344CB8AC3E}">
        <p14:creationId xmlns:p14="http://schemas.microsoft.com/office/powerpoint/2010/main" val="34393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Stash</a:t>
            </a:r>
            <a:endParaRPr lang="en-GB" dirty="0"/>
          </a:p>
        </p:txBody>
      </p:sp>
      <p:sp>
        <p:nvSpPr>
          <p:cNvPr id="3" name="Content Placeholder 2"/>
          <p:cNvSpPr>
            <a:spLocks noGrp="1"/>
          </p:cNvSpPr>
          <p:nvPr>
            <p:ph idx="1"/>
          </p:nvPr>
        </p:nvSpPr>
        <p:spPr/>
        <p:txBody>
          <a:bodyPr/>
          <a:lstStyle/>
          <a:p>
            <a:pPr marL="0" indent="0">
              <a:buNone/>
            </a:pPr>
            <a:r>
              <a:rPr lang="en-GB" dirty="0" smtClean="0"/>
              <a:t>A cheap temporary branch that you can store changes on.</a:t>
            </a:r>
          </a:p>
          <a:p>
            <a:pPr marL="0" indent="0">
              <a:buNone/>
            </a:pPr>
            <a:endParaRPr lang="en-GB" dirty="0"/>
          </a:p>
          <a:p>
            <a:pPr marL="0" indent="0">
              <a:buNone/>
            </a:pPr>
            <a:r>
              <a:rPr lang="en-GB" dirty="0" smtClean="0"/>
              <a:t>Use : </a:t>
            </a:r>
          </a:p>
          <a:p>
            <a:pPr marL="0" indent="0">
              <a:buNone/>
            </a:pPr>
            <a:r>
              <a:rPr lang="en-GB" dirty="0" smtClean="0"/>
              <a:t>edit some files</a:t>
            </a:r>
          </a:p>
          <a:p>
            <a:pPr marL="0" indent="0">
              <a:buNone/>
            </a:pPr>
            <a:r>
              <a:rPr lang="en-GB" dirty="0" smtClean="0"/>
              <a:t>Realize that you want to commit them onto a specific branch</a:t>
            </a:r>
          </a:p>
          <a:p>
            <a:pPr marL="0" indent="0">
              <a:buNone/>
            </a:pPr>
            <a:r>
              <a:rPr lang="en-GB" dirty="0" smtClean="0"/>
              <a:t>git stash save “temp work for topic X”</a:t>
            </a:r>
          </a:p>
          <a:p>
            <a:pPr marL="0" indent="0">
              <a:buNone/>
            </a:pPr>
            <a:r>
              <a:rPr lang="en-GB" dirty="0" smtClean="0"/>
              <a:t>git checkout </a:t>
            </a:r>
            <a:r>
              <a:rPr lang="en-GB" dirty="0" err="1" smtClean="0"/>
              <a:t>topic_X</a:t>
            </a:r>
            <a:endParaRPr lang="en-GB" dirty="0" smtClean="0"/>
          </a:p>
          <a:p>
            <a:pPr marL="0" indent="0">
              <a:buNone/>
            </a:pPr>
            <a:r>
              <a:rPr lang="en-GB" dirty="0" smtClean="0"/>
              <a:t>git stash pop</a:t>
            </a:r>
          </a:p>
          <a:p>
            <a:pPr marL="0" indent="0">
              <a:buNone/>
            </a:pPr>
            <a:endParaRPr lang="en-GB" dirty="0"/>
          </a:p>
          <a:p>
            <a:pPr marL="0" indent="0">
              <a:buNone/>
            </a:pPr>
            <a:r>
              <a:rPr lang="en-GB" dirty="0" smtClean="0"/>
              <a:t>pops those changes off the stash stack and puts them into the working tree.</a:t>
            </a:r>
          </a:p>
          <a:p>
            <a:pPr marL="0" indent="0">
              <a:buNone/>
            </a:pPr>
            <a:endParaRPr lang="en-GB" dirty="0"/>
          </a:p>
          <a:p>
            <a:pPr marL="0" indent="0">
              <a:buNone/>
            </a:pPr>
            <a:r>
              <a:rPr lang="en-GB" dirty="0" smtClean="0"/>
              <a:t>git commit --m ‘….message’</a:t>
            </a:r>
            <a:endParaRPr lang="en-GB" dirty="0"/>
          </a:p>
        </p:txBody>
      </p:sp>
    </p:spTree>
    <p:extLst>
      <p:ext uri="{BB962C8B-B14F-4D97-AF65-F5344CB8AC3E}">
        <p14:creationId xmlns:p14="http://schemas.microsoft.com/office/powerpoint/2010/main" val="27523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Commits</a:t>
            </a:r>
            <a:endParaRPr lang="en-GB" dirty="0"/>
          </a:p>
        </p:txBody>
      </p:sp>
      <p:sp>
        <p:nvSpPr>
          <p:cNvPr id="3" name="Content Placeholder 2"/>
          <p:cNvSpPr>
            <a:spLocks noGrp="1"/>
          </p:cNvSpPr>
          <p:nvPr>
            <p:ph idx="1"/>
          </p:nvPr>
        </p:nvSpPr>
        <p:spPr/>
        <p:txBody>
          <a:bodyPr/>
          <a:lstStyle/>
          <a:p>
            <a:pPr marL="0" indent="0">
              <a:buNone/>
            </a:pPr>
            <a:r>
              <a:rPr lang="en-GB" dirty="0"/>
              <a:t>What is a commit</a:t>
            </a:r>
          </a:p>
          <a:p>
            <a:pPr marL="0" lvl="1" indent="0">
              <a:buNone/>
            </a:pPr>
            <a:r>
              <a:rPr lang="en-GB" dirty="0"/>
              <a:t>Each commit represents a new state of the repository</a:t>
            </a:r>
          </a:p>
          <a:p>
            <a:pPr marL="0" lvl="1" indent="0">
              <a:buNone/>
            </a:pPr>
            <a:r>
              <a:rPr lang="en-GB" dirty="0"/>
              <a:t>Each commit has a parent</a:t>
            </a:r>
          </a:p>
          <a:p>
            <a:pPr marL="810000" lvl="2" indent="0">
              <a:buNone/>
            </a:pPr>
            <a:r>
              <a:rPr lang="en-GB" dirty="0"/>
              <a:t>But when you merge branches you create a merge commit which has two parents (or more if you do an octopus merge</a:t>
            </a:r>
            <a:r>
              <a:rPr lang="en-GB" dirty="0" smtClean="0"/>
              <a:t>!)</a:t>
            </a:r>
          </a:p>
          <a:p>
            <a:pPr marL="810000" lvl="2" indent="0">
              <a:buNone/>
            </a:pPr>
            <a:endParaRPr lang="en-GB" dirty="0"/>
          </a:p>
          <a:p>
            <a:pPr marL="810000" lvl="2" indent="0">
              <a:buNone/>
            </a:pPr>
            <a:endParaRPr lang="en-GB" dirty="0" smtClean="0"/>
          </a:p>
          <a:p>
            <a:pPr marL="0" lvl="1" indent="0">
              <a:buNone/>
            </a:pPr>
            <a:endParaRPr lang="en-GB" dirty="0"/>
          </a:p>
          <a:p>
            <a:pPr marL="0" lvl="1" indent="0">
              <a:buNone/>
            </a:pPr>
            <a:endParaRPr lang="en-GB" dirty="0" smtClean="0"/>
          </a:p>
          <a:p>
            <a:pPr marL="0" lvl="1" indent="0">
              <a:buNone/>
            </a:pPr>
            <a:endParaRPr lang="en-GB" dirty="0"/>
          </a:p>
          <a:p>
            <a:pPr marL="0" lvl="1" indent="0">
              <a:buNone/>
            </a:pPr>
            <a:endParaRPr lang="en-GB" dirty="0" smtClean="0"/>
          </a:p>
          <a:p>
            <a:pPr marL="0" lvl="1" indent="0">
              <a:buNone/>
            </a:pPr>
            <a:endParaRPr lang="en-GB" dirty="0"/>
          </a:p>
          <a:p>
            <a:pPr marL="0" lvl="1" indent="0">
              <a:buNone/>
            </a:pPr>
            <a:endParaRPr lang="en-GB" dirty="0" smtClean="0"/>
          </a:p>
          <a:p>
            <a:pPr marL="0" lvl="1" indent="0">
              <a:buNone/>
            </a:pPr>
            <a:endParaRPr lang="en-GB" dirty="0"/>
          </a:p>
          <a:p>
            <a:pPr marL="0" lvl="1" indent="0">
              <a:buNone/>
            </a:pPr>
            <a:endParaRPr lang="en-GB" dirty="0" smtClean="0"/>
          </a:p>
          <a:p>
            <a:pPr marL="0" lvl="1" indent="0">
              <a:buNone/>
            </a:pPr>
            <a:r>
              <a:rPr lang="en-GB" dirty="0" smtClean="0"/>
              <a:t>Here we see development on a branch has been merged in. And then continued and merged in again. The merge commits have two parents.</a:t>
            </a:r>
            <a:endParaRPr lang="en-GB" dirty="0"/>
          </a:p>
          <a:p>
            <a:endParaRPr lang="en-GB" dirty="0"/>
          </a:p>
        </p:txBody>
      </p:sp>
      <p:pic>
        <p:nvPicPr>
          <p:cNvPr id="4" name="Picture 3"/>
          <p:cNvPicPr>
            <a:picLocks noChangeAspect="1"/>
          </p:cNvPicPr>
          <p:nvPr/>
        </p:nvPicPr>
        <p:blipFill>
          <a:blip r:embed="rId2"/>
          <a:stretch>
            <a:fillRect/>
          </a:stretch>
        </p:blipFill>
        <p:spPr>
          <a:xfrm>
            <a:off x="900112" y="2996952"/>
            <a:ext cx="7416304" cy="2681470"/>
          </a:xfrm>
          <a:prstGeom prst="rect">
            <a:avLst/>
          </a:prstGeom>
        </p:spPr>
      </p:pic>
    </p:spTree>
    <p:extLst>
      <p:ext uri="{BB962C8B-B14F-4D97-AF65-F5344CB8AC3E}">
        <p14:creationId xmlns:p14="http://schemas.microsoft.com/office/powerpoint/2010/main" val="2734386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branch</a:t>
            </a:r>
            <a:endParaRPr lang="en-GB" dirty="0"/>
          </a:p>
        </p:txBody>
      </p:sp>
      <p:sp>
        <p:nvSpPr>
          <p:cNvPr id="3" name="Content Placeholder 2"/>
          <p:cNvSpPr>
            <a:spLocks noGrp="1"/>
          </p:cNvSpPr>
          <p:nvPr>
            <p:ph idx="1"/>
          </p:nvPr>
        </p:nvSpPr>
        <p:spPr/>
        <p:txBody>
          <a:bodyPr/>
          <a:lstStyle/>
          <a:p>
            <a:pPr marL="0" indent="0">
              <a:buNone/>
            </a:pPr>
            <a:r>
              <a:rPr lang="en-GB" dirty="0" smtClean="0"/>
              <a:t>A branch is just a commit that has a special name</a:t>
            </a:r>
          </a:p>
          <a:p>
            <a:pPr marL="0" lvl="1" indent="0">
              <a:buNone/>
            </a:pPr>
            <a:r>
              <a:rPr lang="en-GB" dirty="0" smtClean="0">
                <a:solidFill>
                  <a:srgbClr val="FF0000"/>
                </a:solidFill>
              </a:rPr>
              <a:t>Except that when you commit to a ‘named’ branch, the pointer to the branch commit is updated to point to the new commit</a:t>
            </a:r>
          </a:p>
          <a:p>
            <a:pPr marL="0" lvl="1" indent="0">
              <a:buNone/>
            </a:pPr>
            <a:endParaRPr lang="en-GB" dirty="0" smtClean="0">
              <a:solidFill>
                <a:srgbClr val="FF0000"/>
              </a:solidFill>
            </a:endParaRPr>
          </a:p>
          <a:p>
            <a:pPr marL="0" lvl="1" indent="0">
              <a:buNone/>
            </a:pPr>
            <a:r>
              <a:rPr lang="en-GB" dirty="0" smtClean="0"/>
              <a:t>Every commit can be a branch if you want</a:t>
            </a:r>
          </a:p>
          <a:p>
            <a:pPr marL="0" lvl="1" indent="0">
              <a:buNone/>
            </a:pPr>
            <a:endParaRPr lang="en-GB" dirty="0" smtClean="0"/>
          </a:p>
          <a:p>
            <a:pPr marL="0" lvl="1" indent="0">
              <a:buNone/>
            </a:pPr>
            <a:r>
              <a:rPr lang="en-GB" dirty="0" smtClean="0"/>
              <a:t>You can create a branch any time, from any commit</a:t>
            </a:r>
          </a:p>
          <a:p>
            <a:pPr marL="0" lvl="1" indent="0">
              <a:buNone/>
            </a:pPr>
            <a:endParaRPr lang="en-GB" dirty="0"/>
          </a:p>
          <a:p>
            <a:pPr marL="0" lvl="1" indent="0">
              <a:buNone/>
            </a:pPr>
            <a:r>
              <a:rPr lang="en-GB" dirty="0" smtClean="0"/>
              <a:t>You can go back to an earlier commit and make a branch from there</a:t>
            </a:r>
          </a:p>
          <a:p>
            <a:pPr marL="0" lvl="1" indent="0">
              <a:buNone/>
            </a:pPr>
            <a:endParaRPr lang="en-GB" dirty="0"/>
          </a:p>
          <a:p>
            <a:pPr marL="0" lvl="1" indent="0">
              <a:buNone/>
            </a:pPr>
            <a:r>
              <a:rPr lang="en-GB" dirty="0" smtClean="0"/>
              <a:t>A branch that has no name is referred to as a “Detached Head”, you’ll get onto one of those from time to time.</a:t>
            </a:r>
          </a:p>
        </p:txBody>
      </p:sp>
    </p:spTree>
    <p:extLst>
      <p:ext uri="{BB962C8B-B14F-4D97-AF65-F5344CB8AC3E}">
        <p14:creationId xmlns:p14="http://schemas.microsoft.com/office/powerpoint/2010/main" val="70668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do you want a branch</a:t>
            </a:r>
            <a:endParaRPr lang="en-GB" dirty="0"/>
          </a:p>
        </p:txBody>
      </p:sp>
      <p:sp>
        <p:nvSpPr>
          <p:cNvPr id="3" name="Content Placeholder 2"/>
          <p:cNvSpPr>
            <a:spLocks noGrp="1"/>
          </p:cNvSpPr>
          <p:nvPr>
            <p:ph idx="1"/>
          </p:nvPr>
        </p:nvSpPr>
        <p:spPr/>
        <p:txBody>
          <a:bodyPr/>
          <a:lstStyle/>
          <a:p>
            <a:pPr marL="0" indent="0">
              <a:buNone/>
            </a:pPr>
            <a:r>
              <a:rPr lang="en-GB" dirty="0" smtClean="0"/>
              <a:t>Nearly Always!</a:t>
            </a:r>
          </a:p>
          <a:p>
            <a:pPr marL="0" indent="0">
              <a:buNone/>
            </a:pPr>
            <a:endParaRPr lang="en-GB" dirty="0"/>
          </a:p>
          <a:p>
            <a:pPr marL="0" indent="0">
              <a:buNone/>
            </a:pPr>
            <a:r>
              <a:rPr lang="en-GB" dirty="0" smtClean="0"/>
              <a:t>Assuming the main development is in branch ‘master’, then anything you do should probably be in branch ‘</a:t>
            </a:r>
            <a:r>
              <a:rPr lang="en-GB" dirty="0" err="1" smtClean="0"/>
              <a:t>mystuff</a:t>
            </a:r>
            <a:r>
              <a:rPr lang="en-GB" dirty="0" smtClean="0"/>
              <a:t>’, or </a:t>
            </a:r>
            <a:r>
              <a:rPr lang="en-GB" dirty="0" err="1" smtClean="0"/>
              <a:t>topic_fixfeature</a:t>
            </a:r>
            <a:r>
              <a:rPr lang="en-GB" dirty="0" smtClean="0"/>
              <a:t> or </a:t>
            </a:r>
            <a:r>
              <a:rPr lang="en-GB" dirty="0" err="1" smtClean="0"/>
              <a:t>feature_algorithm</a:t>
            </a:r>
            <a:r>
              <a:rPr lang="en-GB" dirty="0" smtClean="0"/>
              <a:t>, or something of that kind.</a:t>
            </a:r>
          </a:p>
          <a:p>
            <a:pPr marL="0" indent="0">
              <a:buNone/>
            </a:pPr>
            <a:endParaRPr lang="en-GB" dirty="0"/>
          </a:p>
          <a:p>
            <a:pPr marL="0" indent="0">
              <a:buNone/>
            </a:pPr>
            <a:r>
              <a:rPr lang="en-GB" dirty="0" smtClean="0"/>
              <a:t>You can create and delete branches very easily, so when in doubt, just create a branch with a good name and commit to it.</a:t>
            </a:r>
          </a:p>
          <a:p>
            <a:pPr marL="0" indent="0">
              <a:buNone/>
            </a:pPr>
            <a:endParaRPr lang="en-GB" dirty="0"/>
          </a:p>
          <a:p>
            <a:pPr marL="0" indent="0">
              <a:buNone/>
            </a:pPr>
            <a:r>
              <a:rPr lang="en-GB" dirty="0" smtClean="0"/>
              <a:t>Sometimes you’ll fix two bugs and realize that they ought to be on two branches rather than the same one, so you can quickly create temp branch, commit two patches, then later copy those patches into the branches you want them to be in (cherry-pick – see later)</a:t>
            </a:r>
          </a:p>
          <a:p>
            <a:pPr marL="0" indent="0">
              <a:buNone/>
            </a:pPr>
            <a:endParaRPr lang="en-GB" dirty="0"/>
          </a:p>
        </p:txBody>
      </p:sp>
    </p:spTree>
    <p:extLst>
      <p:ext uri="{BB962C8B-B14F-4D97-AF65-F5344CB8AC3E}">
        <p14:creationId xmlns:p14="http://schemas.microsoft.com/office/powerpoint/2010/main" val="345238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 workflow</a:t>
            </a:r>
            <a:endParaRPr lang="en-GB" dirty="0"/>
          </a:p>
        </p:txBody>
      </p:sp>
      <p:sp>
        <p:nvSpPr>
          <p:cNvPr id="3" name="Content Placeholder 2"/>
          <p:cNvSpPr>
            <a:spLocks noGrp="1"/>
          </p:cNvSpPr>
          <p:nvPr>
            <p:ph idx="1"/>
          </p:nvPr>
        </p:nvSpPr>
        <p:spPr/>
        <p:txBody>
          <a:bodyPr/>
          <a:lstStyle/>
          <a:p>
            <a:pPr marL="0" indent="0">
              <a:buNone/>
            </a:pPr>
            <a:r>
              <a:rPr lang="en-GB" dirty="0" smtClean="0"/>
              <a:t>Common </a:t>
            </a:r>
            <a:r>
              <a:rPr lang="en-GB" dirty="0"/>
              <a:t>practice is to have branches like</a:t>
            </a:r>
          </a:p>
          <a:p>
            <a:pPr marL="0" indent="0">
              <a:buNone/>
            </a:pPr>
            <a:r>
              <a:rPr lang="en-GB" dirty="0"/>
              <a:t>Master</a:t>
            </a:r>
          </a:p>
          <a:p>
            <a:pPr marL="810000" lvl="2" indent="0">
              <a:buNone/>
            </a:pPr>
            <a:r>
              <a:rPr lang="en-GB" dirty="0"/>
              <a:t>Where new topics are merged into and where you branch from to create a new </a:t>
            </a:r>
            <a:r>
              <a:rPr lang="en-GB" dirty="0" smtClean="0"/>
              <a:t>topic, new development will assume this is the starting point</a:t>
            </a:r>
            <a:endParaRPr lang="en-GB" dirty="0"/>
          </a:p>
          <a:p>
            <a:pPr marL="0" indent="0">
              <a:buNone/>
            </a:pPr>
            <a:r>
              <a:rPr lang="en-GB" dirty="0"/>
              <a:t>Next</a:t>
            </a:r>
          </a:p>
          <a:p>
            <a:pPr marL="810000" lvl="2" indent="0">
              <a:buNone/>
            </a:pPr>
            <a:r>
              <a:rPr lang="en-GB" dirty="0"/>
              <a:t>What will </a:t>
            </a:r>
            <a:r>
              <a:rPr lang="en-GB" dirty="0" smtClean="0"/>
              <a:t>eventually become </a:t>
            </a:r>
            <a:r>
              <a:rPr lang="en-GB" dirty="0"/>
              <a:t>the next release version (candidate</a:t>
            </a:r>
            <a:r>
              <a:rPr lang="en-GB" dirty="0" smtClean="0"/>
              <a:t>). Topics can be merged into here</a:t>
            </a:r>
          </a:p>
          <a:p>
            <a:pPr marL="810000" lvl="2" indent="0">
              <a:buNone/>
            </a:pPr>
            <a:endParaRPr lang="en-GB" dirty="0"/>
          </a:p>
          <a:p>
            <a:pPr marL="0" indent="0">
              <a:buNone/>
            </a:pPr>
            <a:r>
              <a:rPr lang="en-GB" dirty="0" smtClean="0"/>
              <a:t>Release</a:t>
            </a:r>
          </a:p>
          <a:p>
            <a:pPr marL="810000" lvl="2" indent="0">
              <a:buNone/>
            </a:pPr>
            <a:r>
              <a:rPr lang="en-GB" dirty="0" smtClean="0"/>
              <a:t>When the next branch is ready for release, you merge into the release branch</a:t>
            </a:r>
            <a:endParaRPr lang="en-GB" dirty="0"/>
          </a:p>
          <a:p>
            <a:endParaRPr lang="en-GB" dirty="0" smtClean="0"/>
          </a:p>
          <a:p>
            <a:pPr marL="0" indent="0">
              <a:buNone/>
            </a:pPr>
            <a:r>
              <a:rPr lang="en-GB" dirty="0" smtClean="0"/>
              <a:t>Tags or branches can be used to mark individual releases</a:t>
            </a:r>
          </a:p>
          <a:p>
            <a:pPr marL="0" indent="0">
              <a:buNone/>
            </a:pPr>
            <a:endParaRPr lang="en-GB" dirty="0"/>
          </a:p>
          <a:p>
            <a:pPr marL="0" indent="0">
              <a:buNone/>
            </a:pPr>
            <a:r>
              <a:rPr lang="en-GB" dirty="0">
                <a:latin typeface="Courier New" pitchFamily="49" charset="0"/>
                <a:cs typeface="Courier New" pitchFamily="49" charset="0"/>
              </a:rPr>
              <a:t>L</a:t>
            </a:r>
            <a:r>
              <a:rPr lang="en-GB" dirty="0"/>
              <a:t>ots of great stuff </a:t>
            </a:r>
            <a:r>
              <a:rPr lang="en-GB" dirty="0" smtClean="0"/>
              <a:t>about workflows here</a:t>
            </a:r>
            <a:endParaRPr lang="en-GB" dirty="0"/>
          </a:p>
          <a:p>
            <a:pPr>
              <a:buNone/>
            </a:pPr>
            <a:r>
              <a:rPr lang="en-GB" dirty="0">
                <a:latin typeface="Courier New" pitchFamily="49" charset="0"/>
                <a:cs typeface="Courier New" pitchFamily="49" charset="0"/>
                <a:hlinkClick r:id="rId2"/>
              </a:rPr>
              <a:t>http://www.vtk.org/Wiki/Git/Workflow/Topic</a:t>
            </a:r>
            <a:endParaRPr lang="en-GB" dirty="0">
              <a:latin typeface="Courier New" pitchFamily="49" charset="0"/>
              <a:cs typeface="Courier New" pitchFamily="49" charset="0"/>
            </a:endParaRPr>
          </a:p>
          <a:p>
            <a:pPr marL="0" indent="0">
              <a:buNone/>
            </a:pPr>
            <a:endParaRPr lang="en-GB" dirty="0"/>
          </a:p>
        </p:txBody>
      </p:sp>
    </p:spTree>
    <p:extLst>
      <p:ext uri="{BB962C8B-B14F-4D97-AF65-F5344CB8AC3E}">
        <p14:creationId xmlns:p14="http://schemas.microsoft.com/office/powerpoint/2010/main" val="51289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Tags</a:t>
            </a:r>
            <a:endParaRPr lang="en-GB" dirty="0"/>
          </a:p>
        </p:txBody>
      </p:sp>
      <p:sp>
        <p:nvSpPr>
          <p:cNvPr id="3" name="Content Placeholder 2"/>
          <p:cNvSpPr>
            <a:spLocks noGrp="1"/>
          </p:cNvSpPr>
          <p:nvPr>
            <p:ph idx="1"/>
          </p:nvPr>
        </p:nvSpPr>
        <p:spPr/>
        <p:txBody>
          <a:bodyPr/>
          <a:lstStyle/>
          <a:p>
            <a:pPr marL="0" indent="0">
              <a:buNone/>
            </a:pPr>
            <a:r>
              <a:rPr lang="en-GB" dirty="0" smtClean="0"/>
              <a:t>Are just names to commits that you want to find easily</a:t>
            </a:r>
          </a:p>
          <a:p>
            <a:pPr marL="0" indent="0">
              <a:buNone/>
            </a:pPr>
            <a:endParaRPr lang="en-GB" dirty="0"/>
          </a:p>
          <a:p>
            <a:pPr marL="0" indent="0">
              <a:buNone/>
            </a:pPr>
            <a:r>
              <a:rPr lang="en-GB" dirty="0" smtClean="0"/>
              <a:t>Same as branches, except they don’t update themselves the way a branch does when you add to it.</a:t>
            </a:r>
          </a:p>
          <a:p>
            <a:pPr marL="0" indent="0">
              <a:buNone/>
            </a:pPr>
            <a:endParaRPr lang="en-GB" dirty="0"/>
          </a:p>
          <a:p>
            <a:pPr marL="0" indent="0">
              <a:buNone/>
            </a:pPr>
            <a:r>
              <a:rPr lang="en-GB" dirty="0" smtClean="0"/>
              <a:t>You can point them anywhere and update them like these</a:t>
            </a:r>
          </a:p>
          <a:p>
            <a:pPr marL="810000" lvl="2" indent="0">
              <a:buNone/>
            </a:pPr>
            <a:r>
              <a:rPr lang="en-GB" dirty="0" smtClean="0"/>
              <a:t>v3.98.1</a:t>
            </a:r>
            <a:endParaRPr lang="en-GB" dirty="0"/>
          </a:p>
          <a:p>
            <a:pPr marL="810000" lvl="2" indent="0">
              <a:buNone/>
            </a:pPr>
            <a:r>
              <a:rPr lang="en-GB" dirty="0"/>
              <a:t>v3.98.1-RC1</a:t>
            </a:r>
          </a:p>
          <a:p>
            <a:pPr marL="810000" lvl="2" indent="0">
              <a:buNone/>
            </a:pPr>
            <a:r>
              <a:rPr lang="en-GB" dirty="0"/>
              <a:t>v3.98.1-RC2</a:t>
            </a:r>
          </a:p>
          <a:p>
            <a:pPr marL="810000" lvl="2" indent="0">
              <a:buNone/>
            </a:pPr>
            <a:r>
              <a:rPr lang="en-GB" dirty="0"/>
              <a:t>v4.0.0</a:t>
            </a:r>
          </a:p>
          <a:p>
            <a:pPr marL="810000" lvl="2" indent="0">
              <a:buNone/>
            </a:pPr>
            <a:r>
              <a:rPr lang="en-GB" dirty="0"/>
              <a:t>v4.0.0-RC1</a:t>
            </a:r>
          </a:p>
          <a:p>
            <a:pPr marL="810000" lvl="2" indent="0">
              <a:buNone/>
            </a:pPr>
            <a:r>
              <a:rPr lang="en-GB" dirty="0"/>
              <a:t>v4.0.0-RC2</a:t>
            </a:r>
          </a:p>
          <a:p>
            <a:pPr marL="810000" lvl="2" indent="0">
              <a:buNone/>
            </a:pPr>
            <a:r>
              <a:rPr lang="en-GB" dirty="0"/>
              <a:t>v4.0.0-RC3</a:t>
            </a:r>
          </a:p>
          <a:p>
            <a:pPr marL="810000" lvl="2" indent="0">
              <a:buNone/>
            </a:pPr>
            <a:r>
              <a:rPr lang="en-GB" dirty="0" smtClean="0"/>
              <a:t>v4.0.1</a:t>
            </a:r>
          </a:p>
          <a:p>
            <a:pPr marL="810000" lvl="2" indent="0">
              <a:buNone/>
            </a:pPr>
            <a:endParaRPr lang="en-GB" dirty="0"/>
          </a:p>
          <a:p>
            <a:pPr marL="0" lvl="1" indent="0">
              <a:buNone/>
            </a:pPr>
            <a:r>
              <a:rPr lang="en-GB" dirty="0" smtClean="0"/>
              <a:t>When you need to patch an old release, just create a branch from that tag, add commits and re tag when done</a:t>
            </a:r>
          </a:p>
          <a:p>
            <a:pPr marL="810000" lvl="2" indent="0">
              <a:buNone/>
            </a:pPr>
            <a:endParaRPr lang="en-GB" dirty="0"/>
          </a:p>
        </p:txBody>
      </p:sp>
    </p:spTree>
    <p:extLst>
      <p:ext uri="{BB962C8B-B14F-4D97-AF65-F5344CB8AC3E}">
        <p14:creationId xmlns:p14="http://schemas.microsoft.com/office/powerpoint/2010/main" val="1019824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S PowerPoint Template 2012a">
  <a:themeElements>
    <a:clrScheme name="CSCS">
      <a:dk1>
        <a:srgbClr val="000000"/>
      </a:dk1>
      <a:lt1>
        <a:srgbClr val="FFFFFF"/>
      </a:lt1>
      <a:dk2>
        <a:srgbClr val="E32219"/>
      </a:dk2>
      <a:lt2>
        <a:srgbClr val="CFD1D2"/>
      </a:lt2>
      <a:accent1>
        <a:srgbClr val="E32219"/>
      </a:accent1>
      <a:accent2>
        <a:srgbClr val="F39F7B"/>
      </a:accent2>
      <a:accent3>
        <a:srgbClr val="A71E16"/>
      </a:accent3>
      <a:accent4>
        <a:srgbClr val="7B7C7E"/>
      </a:accent4>
      <a:accent5>
        <a:srgbClr val="CFD1D2"/>
      </a:accent5>
      <a:accent6>
        <a:srgbClr val="3C3E40"/>
      </a:accent6>
      <a:hlink>
        <a:srgbClr val="E32219"/>
      </a:hlink>
      <a:folHlink>
        <a:srgbClr val="A71E16"/>
      </a:folHlink>
    </a:clrScheme>
    <a:fontScheme name="Verdana">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SCS">
    <a:dk1>
      <a:srgbClr val="000000"/>
    </a:dk1>
    <a:lt1>
      <a:srgbClr val="FFFFFF"/>
    </a:lt1>
    <a:dk2>
      <a:srgbClr val="E32219"/>
    </a:dk2>
    <a:lt2>
      <a:srgbClr val="CFD1D2"/>
    </a:lt2>
    <a:accent1>
      <a:srgbClr val="E32219"/>
    </a:accent1>
    <a:accent2>
      <a:srgbClr val="F39F7B"/>
    </a:accent2>
    <a:accent3>
      <a:srgbClr val="A71E16"/>
    </a:accent3>
    <a:accent4>
      <a:srgbClr val="7B7C7E"/>
    </a:accent4>
    <a:accent5>
      <a:srgbClr val="CFD1D2"/>
    </a:accent5>
    <a:accent6>
      <a:srgbClr val="3C3E40"/>
    </a:accent6>
    <a:hlink>
      <a:srgbClr val="E32219"/>
    </a:hlink>
    <a:folHlink>
      <a:srgbClr val="A71E16"/>
    </a:folHlink>
  </a:clrScheme>
</a:themeOverride>
</file>

<file path=docProps/app.xml><?xml version="1.0" encoding="utf-8"?>
<Properties xmlns="http://schemas.openxmlformats.org/officeDocument/2006/extended-properties" xmlns:vt="http://schemas.openxmlformats.org/officeDocument/2006/docPropsVTypes">
  <Template/>
  <TotalTime>10374</TotalTime>
  <Words>2180</Words>
  <Application>Microsoft Office PowerPoint</Application>
  <PresentationFormat>On-screen Show (4:3)</PresentationFormat>
  <Paragraphs>439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Verdana</vt:lpstr>
      <vt:lpstr>Wingdings</vt:lpstr>
      <vt:lpstr>CSCS PowerPoint Template 2012a</vt:lpstr>
      <vt:lpstr>FOMICS SummerSchool July 2013 Git</vt:lpstr>
      <vt:lpstr>Introduction</vt:lpstr>
      <vt:lpstr>Distributed</vt:lpstr>
      <vt:lpstr>How does it work</vt:lpstr>
      <vt:lpstr>Commits</vt:lpstr>
      <vt:lpstr>What is a branch</vt:lpstr>
      <vt:lpstr>When do you want a branch</vt:lpstr>
      <vt:lpstr>Branch workflow</vt:lpstr>
      <vt:lpstr>Tags</vt:lpstr>
      <vt:lpstr>~ and ^</vt:lpstr>
      <vt:lpstr>Remotes</vt:lpstr>
      <vt:lpstr>Merging</vt:lpstr>
      <vt:lpstr>Local branches</vt:lpstr>
      <vt:lpstr>Merges and Conflicts</vt:lpstr>
      <vt:lpstr>3-Way merge : KDiff3, will use later</vt:lpstr>
      <vt:lpstr>Rebase, squashing, editing history … ask me</vt:lpstr>
      <vt:lpstr>Rebase, squashing, editing history … ask me</vt:lpstr>
      <vt:lpstr>SHA values</vt:lpstr>
      <vt:lpstr>PowerPoint Presentation</vt:lpstr>
      <vt:lpstr>Setup</vt:lpstr>
      <vt:lpstr>Creating/Cloning</vt:lpstr>
      <vt:lpstr>Clones/Copies/Working trees</vt:lpstr>
      <vt:lpstr>Clones/Copies/Working trees</vt:lpstr>
      <vt:lpstr>Customization</vt:lpstr>
      <vt:lpstr>External diff program</vt:lpstr>
      <vt:lpstr>The basics</vt:lpstr>
      <vt:lpstr>Log</vt:lpstr>
      <vt:lpstr>Log</vt:lpstr>
      <vt:lpstr>Log+branches</vt:lpstr>
      <vt:lpstr>Show</vt:lpstr>
      <vt:lpstr>Diff</vt:lpstr>
      <vt:lpstr>Diff</vt:lpstr>
      <vt:lpstr>Show</vt:lpstr>
      <vt:lpstr>rerere</vt:lpstr>
      <vt:lpstr>rerere</vt:lpstr>
      <vt:lpstr>Merge-Commits</vt:lpstr>
      <vt:lpstr>Undoing a merge</vt:lpstr>
      <vt:lpstr>Cherry Pick</vt:lpstr>
      <vt:lpstr>Headless branches (submodules)</vt:lpstr>
      <vt:lpstr>Stash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interactive SPH applications and post-processing</dc:title>
  <dc:creator>biddisco</dc:creator>
  <cp:lastModifiedBy>biddisco</cp:lastModifiedBy>
  <cp:revision>92</cp:revision>
  <dcterms:created xsi:type="dcterms:W3CDTF">2012-05-28T06:59:09Z</dcterms:created>
  <dcterms:modified xsi:type="dcterms:W3CDTF">2013-07-07T22:16:01Z</dcterms:modified>
</cp:coreProperties>
</file>