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0" r:id="rId2"/>
    <p:sldId id="425" r:id="rId3"/>
    <p:sldId id="429" r:id="rId4"/>
    <p:sldId id="426" r:id="rId5"/>
    <p:sldId id="424" r:id="rId6"/>
    <p:sldId id="427" r:id="rId7"/>
    <p:sldId id="435" r:id="rId8"/>
    <p:sldId id="434" r:id="rId9"/>
    <p:sldId id="436" r:id="rId10"/>
    <p:sldId id="430" r:id="rId11"/>
    <p:sldId id="432" r:id="rId12"/>
    <p:sldId id="433" r:id="rId13"/>
    <p:sldId id="437" r:id="rId14"/>
    <p:sldId id="438" r:id="rId15"/>
    <p:sldId id="439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72">
          <p15:clr>
            <a:srgbClr val="A4A3A4"/>
          </p15:clr>
        </p15:guide>
        <p15:guide id="2" orient="horz" pos="1026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4020">
          <p15:clr>
            <a:srgbClr val="A4A3A4"/>
          </p15:clr>
        </p15:guide>
        <p15:guide id="5" orient="horz" pos="1933">
          <p15:clr>
            <a:srgbClr val="A4A3A4"/>
          </p15:clr>
        </p15:guide>
        <p15:guide id="6" orient="horz" pos="2795">
          <p15:clr>
            <a:srgbClr val="A4A3A4"/>
          </p15:clr>
        </p15:guide>
        <p15:guide id="7" orient="horz" pos="1253">
          <p15:clr>
            <a:srgbClr val="A4A3A4"/>
          </p15:clr>
        </p15:guide>
        <p15:guide id="8" orient="horz" pos="799">
          <p15:clr>
            <a:srgbClr val="A4A3A4"/>
          </p15:clr>
        </p15:guide>
        <p15:guide id="9" pos="567">
          <p15:clr>
            <a:srgbClr val="A4A3A4"/>
          </p15:clr>
        </p15:guide>
        <p15:guide id="10" pos="5556">
          <p15:clr>
            <a:srgbClr val="A4A3A4"/>
          </p15:clr>
        </p15:guide>
        <p15:guide id="11" pos="703">
          <p15:clr>
            <a:srgbClr val="A4A3A4"/>
          </p15:clr>
        </p15:guide>
        <p15:guide id="12" pos="204">
          <p15:clr>
            <a:srgbClr val="A4A3A4"/>
          </p15:clr>
        </p15:guide>
        <p15:guide id="13" pos="2835">
          <p15:clr>
            <a:srgbClr val="A4A3A4"/>
          </p15:clr>
        </p15:guide>
        <p15:guide id="14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C7E"/>
    <a:srgbClr val="FFFFFF"/>
    <a:srgbClr val="000000"/>
    <a:srgbClr val="CFD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2" autoAdjust="0"/>
    <p:restoredTop sz="81608" autoAdjust="0"/>
  </p:normalViewPr>
  <p:slideViewPr>
    <p:cSldViewPr showGuides="1">
      <p:cViewPr varScale="1">
        <p:scale>
          <a:sx n="77" d="100"/>
          <a:sy n="77" d="100"/>
        </p:scale>
        <p:origin x="-1326" y="-102"/>
      </p:cViewPr>
      <p:guideLst>
        <p:guide orient="horz" pos="572"/>
        <p:guide orient="horz" pos="1026"/>
        <p:guide orient="horz" pos="3974"/>
        <p:guide orient="horz" pos="4020"/>
        <p:guide orient="horz" pos="1933"/>
        <p:guide orient="horz" pos="2795"/>
        <p:guide orient="horz" pos="1253"/>
        <p:guide orient="horz" pos="799"/>
        <p:guide pos="567"/>
        <p:guide pos="5556"/>
        <p:guide pos="703"/>
        <p:guide pos="204"/>
        <p:guide pos="2835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6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42A5D-36FB-43B9-9308-5EF473508921}" type="datetimeFigureOut">
              <a:rPr lang="en-GB" smtClean="0"/>
              <a:t>08/07/2013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488D-9B2D-4F8E-A9D4-E2D0A18D2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444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10864-E002-4246-B2E3-50AB6F79D8F4}" type="datetimeFigureOut">
              <a:rPr lang="de-CH" smtClean="0"/>
              <a:t>08.07.2013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1869D-4450-414D-BDCA-654CCCD45A6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6254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16012" y="1628775"/>
            <a:ext cx="7704138" cy="1440185"/>
          </a:xfrm>
        </p:spPr>
        <p:txBody>
          <a:bodyPr anchor="b" anchorCtr="0"/>
          <a:lstStyle>
            <a:lvl1pPr>
              <a:lnSpc>
                <a:spcPct val="111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6013" y="4437061"/>
            <a:ext cx="7704137" cy="1871663"/>
          </a:xfrm>
        </p:spPr>
        <p:txBody>
          <a:bodyPr/>
          <a:lstStyle>
            <a:lvl1pPr marL="0" indent="0" algn="l">
              <a:lnSpc>
                <a:spcPts val="2400"/>
              </a:lnSpc>
              <a:buNone/>
              <a:defRPr sz="18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0DE8-6EC0-45F2-9F3A-738020319F01}" type="datetime1">
              <a:rPr lang="en-US" smtClean="0"/>
              <a:t>7/8/2013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316800"/>
            <a:ext cx="2589415" cy="57773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000" y="316800"/>
            <a:ext cx="2098964" cy="581891"/>
          </a:xfrm>
          <a:prstGeom prst="rect">
            <a:avLst/>
          </a:prstGeom>
        </p:spPr>
      </p:pic>
      <p:cxnSp>
        <p:nvCxnSpPr>
          <p:cNvPr id="11" name="Gerade Verbindung 10"/>
          <p:cNvCxnSpPr/>
          <p:nvPr userDrawn="1"/>
        </p:nvCxnSpPr>
        <p:spPr>
          <a:xfrm>
            <a:off x="1116013" y="3068960"/>
            <a:ext cx="77041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79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(2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908719"/>
            <a:ext cx="7920038" cy="720056"/>
          </a:xfrm>
        </p:spPr>
        <p:txBody>
          <a:bodyPr bIns="46800"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2" y="1989138"/>
            <a:ext cx="3600451" cy="4319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C70E-3205-4E42-A032-C1937D70628B}" type="datetime1">
              <a:rPr lang="en-US" smtClean="0"/>
              <a:t>7/8/2013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6288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4643438" y="1989138"/>
            <a:ext cx="4176712" cy="4319587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39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horizontal (2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908719"/>
            <a:ext cx="7920038" cy="720056"/>
          </a:xfrm>
        </p:spPr>
        <p:txBody>
          <a:bodyPr bIns="46800"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2" y="1989139"/>
            <a:ext cx="7920038" cy="129584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5691-BECE-48E0-AB19-F936549D5B29}" type="datetime1">
              <a:rPr lang="en-US" smtClean="0"/>
              <a:t>7/8/2013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6288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900113" y="3429000"/>
            <a:ext cx="7920037" cy="2879725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4190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34D-A13E-44BD-8BB5-A5092EE91EAE}" type="datetime1">
              <a:rPr lang="en-US" smtClean="0"/>
              <a:t>7/8/2013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5872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1628775"/>
            <a:ext cx="7920038" cy="2520305"/>
          </a:xfrm>
        </p:spPr>
        <p:txBody>
          <a:bodyPr anchor="b" anchorCtr="0"/>
          <a:lstStyle>
            <a:lvl1pPr algn="l">
              <a:lnSpc>
                <a:spcPct val="111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000B-C01C-4D81-B626-68734D8DD3FA}" type="datetime1">
              <a:rPr lang="en-US" smtClean="0"/>
              <a:t>7/8/2013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900113" y="414908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2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2420889"/>
            <a:ext cx="7920038" cy="2664642"/>
          </a:xfrm>
        </p:spPr>
        <p:txBody>
          <a:bodyPr anchor="t" anchorCtr="0"/>
          <a:lstStyle>
            <a:lvl1pPr algn="ctr">
              <a:lnSpc>
                <a:spcPts val="7200"/>
              </a:lnSpc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34F-510D-4017-90E6-F55F3AB92534}" type="datetime1">
              <a:rPr lang="en-US" smtClean="0"/>
              <a:t>7/8/2013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4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687300"/>
            <a:ext cx="9144000" cy="41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600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2420937"/>
            <a:ext cx="7920038" cy="2664593"/>
          </a:xfrm>
        </p:spPr>
        <p:txBody>
          <a:bodyPr anchor="t" anchorCtr="0"/>
          <a:lstStyle>
            <a:lvl1pPr algn="ctr">
              <a:lnSpc>
                <a:spcPts val="7200"/>
              </a:lnSpc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030-F0A1-4B28-BDD2-1326A7331BD6}" type="datetime1">
              <a:rPr lang="en-US" smtClean="0"/>
              <a:t>7/8/2013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76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2" y="1628775"/>
            <a:ext cx="7920038" cy="467995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810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2AA1-7EFE-4603-9BA3-2B9438B0711E}" type="datetime1">
              <a:rPr lang="en-US" smtClean="0"/>
              <a:t>7/8/2013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47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B4F-ACDE-404E-9C22-38445738353A}" type="datetime1">
              <a:rPr lang="en-US" smtClean="0"/>
              <a:t>7/8/2013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850" y="1628775"/>
            <a:ext cx="8496300" cy="4679949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02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1" y="1628775"/>
            <a:ext cx="3600451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DBF6-42D1-4C79-9A9B-CE95589AEA41}" type="datetime1">
              <a:rPr lang="en-US" smtClean="0"/>
              <a:t>7/8/2013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4643439" y="1628775"/>
            <a:ext cx="4176712" cy="4679950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93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1" y="1628775"/>
            <a:ext cx="7920039" cy="16562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0595-6551-4114-B474-90710CB0E11C}" type="datetime1">
              <a:rPr lang="en-US" smtClean="0"/>
              <a:t>7/8/2013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900113" y="3429000"/>
            <a:ext cx="7920038" cy="2879725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193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2 Rows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908719"/>
            <a:ext cx="7920038" cy="720056"/>
          </a:xfrm>
        </p:spPr>
        <p:txBody>
          <a:bodyPr bIns="46800"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2" y="1989138"/>
            <a:ext cx="7920038" cy="4319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0E1D-CA1C-436D-B9B7-4812A0034645}" type="datetime1">
              <a:rPr lang="en-US" smtClean="0"/>
              <a:t>7/8/2013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6288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9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2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908719"/>
            <a:ext cx="7920038" cy="720056"/>
          </a:xfrm>
        </p:spPr>
        <p:txBody>
          <a:bodyPr bIns="46800"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1204-2BF0-49C0-A25C-6009988F4C7A}" type="datetime1">
              <a:rPr lang="en-US" smtClean="0"/>
              <a:t>7/8/2013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6288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850" y="1989137"/>
            <a:ext cx="8496300" cy="4319587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428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00112" y="908720"/>
            <a:ext cx="7920038" cy="5089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00112" y="1628775"/>
            <a:ext cx="7920038" cy="4679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7A54CD07-1E08-4790-BA63-19EF32133848}" type="datetime1">
              <a:rPr lang="en-US" smtClean="0"/>
              <a:t>7/8/2013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28384" y="6381751"/>
            <a:ext cx="771142" cy="2156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3D80DC0C-BBAC-4F35-BCB4-CAB67555E77D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316800"/>
            <a:ext cx="1837113" cy="42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1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0" r:id="rId4"/>
    <p:sldLayoutId id="2147483659" r:id="rId5"/>
    <p:sldLayoutId id="2147483661" r:id="rId6"/>
    <p:sldLayoutId id="2147483664" r:id="rId7"/>
    <p:sldLayoutId id="2147483656" r:id="rId8"/>
    <p:sldLayoutId id="2147483660" r:id="rId9"/>
    <p:sldLayoutId id="2147483662" r:id="rId10"/>
    <p:sldLayoutId id="2147483665" r:id="rId11"/>
    <p:sldLayoutId id="2147483655" r:id="rId12"/>
    <p:sldLayoutId id="214748366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rgbClr val="7B7C7E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11000"/>
        </a:lnSpc>
        <a:spcBef>
          <a:spcPts val="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180000" indent="-180000" algn="l" defTabSz="914400" rtl="0" eaLnBrk="1" latinLnBrk="0" hangingPunct="1">
        <a:lnSpc>
          <a:spcPct val="111000"/>
        </a:lnSpc>
        <a:spcBef>
          <a:spcPts val="0"/>
        </a:spcBef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90000" indent="-180000" algn="l" defTabSz="914400" rtl="0" eaLnBrk="1" latinLnBrk="0" hangingPunct="1">
        <a:lnSpc>
          <a:spcPct val="111000"/>
        </a:lnSpc>
        <a:spcBef>
          <a:spcPts val="0"/>
        </a:spcBef>
        <a:buFont typeface="Verdana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180000" algn="l" defTabSz="914400" rtl="0" eaLnBrk="1" latinLnBrk="0" hangingPunct="1">
        <a:lnSpc>
          <a:spcPct val="111000"/>
        </a:lnSpc>
        <a:spcBef>
          <a:spcPts val="0"/>
        </a:spcBef>
        <a:buFont typeface="Verdana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180000" algn="l" defTabSz="914400" rtl="0" eaLnBrk="1" latinLnBrk="0" hangingPunct="1">
        <a:lnSpc>
          <a:spcPct val="111000"/>
        </a:lnSpc>
        <a:spcBef>
          <a:spcPts val="0"/>
        </a:spcBef>
        <a:buFont typeface="Verdana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FOMICS </a:t>
            </a:r>
            <a:r>
              <a:rPr lang="en-GB" dirty="0" err="1" smtClean="0"/>
              <a:t>SummerSchool</a:t>
            </a:r>
            <a:r>
              <a:rPr lang="en-GB" dirty="0" smtClean="0"/>
              <a:t> July 2013</a:t>
            </a:r>
            <a:br>
              <a:rPr lang="en-GB" dirty="0" smtClean="0"/>
            </a:br>
            <a:r>
              <a:rPr lang="en-GB" dirty="0" err="1" smtClean="0"/>
              <a:t>CMake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 smtClean="0"/>
              <a:t>John Biddiscombe</a:t>
            </a:r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96534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cmake</a:t>
            </a:r>
            <a:r>
              <a:rPr lang="en-GB" dirty="0" smtClean="0"/>
              <a:t>, </a:t>
            </a:r>
            <a:r>
              <a:rPr lang="en-GB" dirty="0" err="1" smtClean="0"/>
              <a:t>ccmake</a:t>
            </a:r>
            <a:r>
              <a:rPr lang="en-GB" dirty="0" smtClean="0"/>
              <a:t> and </a:t>
            </a:r>
            <a:r>
              <a:rPr lang="en-GB" dirty="0" err="1" smtClean="0"/>
              <a:t>cmake-gui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Cmake</a:t>
            </a:r>
            <a:r>
              <a:rPr lang="en-GB" dirty="0" smtClean="0"/>
              <a:t> provides several interfaces for generating your project/</a:t>
            </a:r>
            <a:r>
              <a:rPr lang="en-GB" dirty="0" err="1" smtClean="0"/>
              <a:t>makefiles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on </a:t>
            </a:r>
            <a:r>
              <a:rPr lang="en-GB" dirty="0" err="1" smtClean="0"/>
              <a:t>linux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 err="1" smtClean="0"/>
              <a:t>cmake</a:t>
            </a:r>
            <a:r>
              <a:rPr lang="en-GB" dirty="0" smtClean="0"/>
              <a:t> – we almost never use this. It is a command line driven interface, useful for scripts, but usually we use</a:t>
            </a:r>
          </a:p>
          <a:p>
            <a:pPr lvl="1"/>
            <a:endParaRPr lang="en-GB" dirty="0"/>
          </a:p>
          <a:p>
            <a:pPr lvl="1"/>
            <a:r>
              <a:rPr lang="en-GB" dirty="0" err="1" smtClean="0"/>
              <a:t>ccmake</a:t>
            </a:r>
            <a:r>
              <a:rPr lang="en-GB" dirty="0" smtClean="0"/>
              <a:t> – provides a simple text based GUI, which we use constantly</a:t>
            </a:r>
          </a:p>
          <a:p>
            <a:endParaRPr lang="en-GB" dirty="0"/>
          </a:p>
          <a:p>
            <a:r>
              <a:rPr lang="en-GB" dirty="0" smtClean="0"/>
              <a:t>On windows (or </a:t>
            </a:r>
            <a:r>
              <a:rPr lang="en-GB" dirty="0" err="1" smtClean="0"/>
              <a:t>gui</a:t>
            </a:r>
            <a:r>
              <a:rPr lang="en-GB" dirty="0" smtClean="0"/>
              <a:t> based </a:t>
            </a:r>
            <a:r>
              <a:rPr lang="en-GB" dirty="0" err="1" smtClean="0"/>
              <a:t>linux</a:t>
            </a:r>
            <a:r>
              <a:rPr lang="en-GB" dirty="0" smtClean="0"/>
              <a:t> boxes)</a:t>
            </a:r>
          </a:p>
          <a:p>
            <a:pPr lvl="1"/>
            <a:r>
              <a:rPr lang="en-GB" dirty="0" err="1" smtClean="0"/>
              <a:t>cmake-gui</a:t>
            </a:r>
            <a:r>
              <a:rPr lang="en-GB" dirty="0" smtClean="0"/>
              <a:t> (just </a:t>
            </a:r>
            <a:r>
              <a:rPr lang="en-GB" dirty="0" err="1" smtClean="0"/>
              <a:t>cmake</a:t>
            </a:r>
            <a:r>
              <a:rPr lang="en-GB" dirty="0" smtClean="0"/>
              <a:t> from a shortcut)</a:t>
            </a:r>
          </a:p>
          <a:p>
            <a:pPr lvl="1"/>
            <a:endParaRPr lang="en-GB" dirty="0"/>
          </a:p>
          <a:p>
            <a:r>
              <a:rPr lang="en-GB" dirty="0" smtClean="0"/>
              <a:t>Process is simple, </a:t>
            </a:r>
          </a:p>
          <a:p>
            <a:r>
              <a:rPr lang="en-GB" dirty="0" smtClean="0"/>
              <a:t>configure, repeat until all options are satisfied</a:t>
            </a:r>
          </a:p>
          <a:p>
            <a:r>
              <a:rPr lang="en-GB" dirty="0" smtClean="0"/>
              <a:t>generate, just once, to write project/</a:t>
            </a:r>
            <a:r>
              <a:rPr lang="en-GB" dirty="0" err="1" smtClean="0"/>
              <a:t>makefiles</a:t>
            </a:r>
            <a:r>
              <a:rPr lang="en-GB" dirty="0" smtClean="0"/>
              <a:t> to disk</a:t>
            </a:r>
          </a:p>
          <a:p>
            <a:pPr lvl="1"/>
            <a:r>
              <a:rPr lang="en-GB" dirty="0" smtClean="0"/>
              <a:t>then make or load project with 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4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ccmake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 = configure</a:t>
            </a:r>
          </a:p>
          <a:p>
            <a:r>
              <a:rPr lang="en-GB" dirty="0" smtClean="0"/>
              <a:t>g = generate</a:t>
            </a:r>
          </a:p>
          <a:p>
            <a:r>
              <a:rPr lang="en-GB" dirty="0" smtClean="0"/>
              <a:t>t = show advanced options</a:t>
            </a:r>
          </a:p>
          <a:p>
            <a:r>
              <a:rPr lang="en-GB" dirty="0" smtClean="0"/>
              <a:t>e = exit from messages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78009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388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CMake</a:t>
            </a:r>
            <a:r>
              <a:rPr lang="en-GB" dirty="0" smtClean="0"/>
              <a:t> GUI on windows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746" y="1435550"/>
            <a:ext cx="5034508" cy="53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11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 Package in </a:t>
            </a:r>
            <a:r>
              <a:rPr lang="en-GB" dirty="0" err="1" smtClean="0"/>
              <a:t>swe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#--------------------------------------------------------------------------</a:t>
            </a:r>
          </a:p>
          <a:p>
            <a:pPr lvl="1"/>
            <a:r>
              <a:rPr lang="en-GB" dirty="0"/>
              <a:t># provide parallelization options for user selection </a:t>
            </a:r>
          </a:p>
          <a:p>
            <a:pPr lvl="1"/>
            <a:r>
              <a:rPr lang="en-GB" dirty="0"/>
              <a:t>#--------------------------------------------------------------------------</a:t>
            </a:r>
          </a:p>
          <a:p>
            <a:pPr lvl="1"/>
            <a:r>
              <a:rPr lang="en-GB" dirty="0"/>
              <a:t>option(SWE_ENABLE_MPI  "Enable MPI Parallel version" OFF)</a:t>
            </a:r>
          </a:p>
          <a:p>
            <a:pPr lvl="1"/>
            <a:r>
              <a:rPr lang="en-GB" dirty="0"/>
              <a:t>option(SWE_ENABLE_CUDA "Enable CUDA Parallel version" OFF)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if (SWE_ENABLE_MPI)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find_package</a:t>
            </a:r>
            <a:r>
              <a:rPr lang="en-GB" dirty="0"/>
              <a:t>(MPI REQUIRED)</a:t>
            </a:r>
          </a:p>
          <a:p>
            <a:pPr lvl="1"/>
            <a:r>
              <a:rPr lang="en-GB" dirty="0" err="1"/>
              <a:t>endif</a:t>
            </a:r>
            <a:r>
              <a:rPr lang="en-GB" dirty="0"/>
              <a:t> (SWE_ENABLE_MPI)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if (SWE_ENABLE_CUDA)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find_package</a:t>
            </a:r>
            <a:r>
              <a:rPr lang="en-GB" dirty="0"/>
              <a:t>(CUDA REQUIRED)</a:t>
            </a:r>
          </a:p>
          <a:p>
            <a:pPr lvl="1"/>
            <a:r>
              <a:rPr lang="en-GB" dirty="0" err="1"/>
              <a:t>endif</a:t>
            </a:r>
            <a:r>
              <a:rPr lang="en-GB" dirty="0"/>
              <a:t> (SWE_ENABLE_CUDA)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45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include_directories</a:t>
            </a:r>
            <a:r>
              <a:rPr lang="en-GB" dirty="0" smtClean="0"/>
              <a:t> in </a:t>
            </a:r>
            <a:r>
              <a:rPr lang="en-GB" dirty="0" err="1" smtClean="0"/>
              <a:t>swe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#--------------------------------------------------------------------------</a:t>
            </a:r>
          </a:p>
          <a:p>
            <a:pPr lvl="1"/>
            <a:r>
              <a:rPr lang="en-GB" dirty="0"/>
              <a:t># include directories</a:t>
            </a:r>
          </a:p>
          <a:p>
            <a:pPr lvl="1"/>
            <a:r>
              <a:rPr lang="en-GB" dirty="0"/>
              <a:t>#</a:t>
            </a:r>
          </a:p>
          <a:p>
            <a:pPr lvl="1"/>
            <a:r>
              <a:rPr lang="en-GB" dirty="0"/>
              <a:t># any includes listed here apply to this project and </a:t>
            </a:r>
          </a:p>
          <a:p>
            <a:pPr lvl="1"/>
            <a:r>
              <a:rPr lang="en-GB" dirty="0"/>
              <a:t># any projects in sub </a:t>
            </a:r>
            <a:r>
              <a:rPr lang="en-GB" dirty="0" err="1"/>
              <a:t>dirs</a:t>
            </a:r>
            <a:endParaRPr lang="en-GB" dirty="0"/>
          </a:p>
          <a:p>
            <a:pPr lvl="1"/>
            <a:r>
              <a:rPr lang="en-GB" dirty="0"/>
              <a:t>#--------------------------------------------------------------------------</a:t>
            </a:r>
          </a:p>
          <a:p>
            <a:pPr lvl="1"/>
            <a:r>
              <a:rPr lang="en-GB" dirty="0" err="1"/>
              <a:t>include_directories</a:t>
            </a:r>
            <a:r>
              <a:rPr lang="en-GB" dirty="0"/>
              <a:t>(</a:t>
            </a:r>
          </a:p>
          <a:p>
            <a:pPr lvl="1"/>
            <a:r>
              <a:rPr lang="en-GB" dirty="0"/>
              <a:t>  </a:t>
            </a:r>
            <a:r>
              <a:rPr lang="en-GB" dirty="0" err="1"/>
              <a:t>src</a:t>
            </a:r>
            <a:endParaRPr lang="en-GB" dirty="0"/>
          </a:p>
          <a:p>
            <a:pPr lvl="1"/>
            <a:r>
              <a:rPr lang="en-GB" dirty="0"/>
              <a:t>  </a:t>
            </a:r>
            <a:r>
              <a:rPr lang="en-GB" dirty="0" err="1"/>
              <a:t>submodules</a:t>
            </a:r>
            <a:r>
              <a:rPr lang="en-GB" dirty="0"/>
              <a:t>/</a:t>
            </a:r>
            <a:r>
              <a:rPr lang="en-GB" dirty="0" err="1"/>
              <a:t>swe_solvers</a:t>
            </a:r>
            <a:r>
              <a:rPr lang="en-GB" dirty="0"/>
              <a:t>/</a:t>
            </a:r>
            <a:r>
              <a:rPr lang="en-GB" dirty="0" err="1"/>
              <a:t>src</a:t>
            </a:r>
            <a:endParaRPr lang="en-GB" dirty="0"/>
          </a:p>
          <a:p>
            <a:pPr lvl="1"/>
            <a:r>
              <a:rPr lang="en-GB" dirty="0"/>
              <a:t>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if(WIN32)</a:t>
            </a:r>
          </a:p>
          <a:p>
            <a:pPr lvl="1"/>
            <a:r>
              <a:rPr lang="en-GB" dirty="0"/>
              <a:t>  </a:t>
            </a:r>
            <a:r>
              <a:rPr lang="en-GB" dirty="0" err="1"/>
              <a:t>include_directories</a:t>
            </a:r>
            <a:r>
              <a:rPr lang="en-GB" dirty="0"/>
              <a:t>(</a:t>
            </a:r>
            <a:r>
              <a:rPr lang="en-GB" dirty="0" err="1"/>
              <a:t>src</a:t>
            </a:r>
            <a:r>
              <a:rPr lang="en-GB" dirty="0"/>
              <a:t>/tools/win32)</a:t>
            </a:r>
          </a:p>
          <a:p>
            <a:pPr lvl="1"/>
            <a:r>
              <a:rPr lang="en-GB" dirty="0"/>
              <a:t>  </a:t>
            </a:r>
            <a:r>
              <a:rPr lang="en-GB" dirty="0">
                <a:solidFill>
                  <a:schemeClr val="tx2"/>
                </a:solidFill>
              </a:rPr>
              <a:t>set(WIN32_SRCS </a:t>
            </a:r>
            <a:r>
              <a:rPr lang="en-GB" dirty="0" err="1">
                <a:solidFill>
                  <a:schemeClr val="tx2"/>
                </a:solidFill>
              </a:rPr>
              <a:t>src</a:t>
            </a:r>
            <a:r>
              <a:rPr lang="en-GB" dirty="0">
                <a:solidFill>
                  <a:schemeClr val="tx2"/>
                </a:solidFill>
              </a:rPr>
              <a:t>/tools/win32/</a:t>
            </a:r>
            <a:r>
              <a:rPr lang="en-GB" dirty="0" err="1">
                <a:solidFill>
                  <a:schemeClr val="tx2"/>
                </a:solidFill>
              </a:rPr>
              <a:t>getopt.c</a:t>
            </a:r>
            <a:r>
              <a:rPr lang="en-GB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GB" dirty="0" err="1"/>
              <a:t>endif</a:t>
            </a:r>
            <a:r>
              <a:rPr lang="en-GB" dirty="0"/>
              <a:t>(WIN32)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866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Define the sources and the main target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set(SWE_SRCS </a:t>
            </a:r>
          </a:p>
          <a:p>
            <a:r>
              <a:rPr lang="en-GB" dirty="0"/>
              <a:t>  </a:t>
            </a:r>
            <a:r>
              <a:rPr lang="en-GB" dirty="0" err="1"/>
              <a:t>src</a:t>
            </a:r>
            <a:r>
              <a:rPr lang="en-GB" dirty="0"/>
              <a:t>/blocks/SWE_Block.cpp</a:t>
            </a:r>
          </a:p>
          <a:p>
            <a:r>
              <a:rPr lang="en-GB" dirty="0"/>
              <a:t>  </a:t>
            </a:r>
            <a:r>
              <a:rPr lang="en-GB" dirty="0" err="1"/>
              <a:t>src</a:t>
            </a:r>
            <a:r>
              <a:rPr lang="en-GB" dirty="0"/>
              <a:t>/blocks/SWE_WavePropagationBlock.cpp</a:t>
            </a:r>
          </a:p>
          <a:p>
            <a:r>
              <a:rPr lang="en-GB" dirty="0"/>
              <a:t>  </a:t>
            </a:r>
            <a:r>
              <a:rPr lang="en-GB" dirty="0" err="1"/>
              <a:t>src</a:t>
            </a:r>
            <a:r>
              <a:rPr lang="en-GB" dirty="0"/>
              <a:t>/writer/VtkWriter.cpp</a:t>
            </a:r>
          </a:p>
          <a:p>
            <a:r>
              <a:rPr lang="en-GB" dirty="0"/>
              <a:t>  </a:t>
            </a:r>
            <a:r>
              <a:rPr lang="en-GB" dirty="0" err="1"/>
              <a:t>src</a:t>
            </a:r>
            <a:r>
              <a:rPr lang="en-GB" dirty="0"/>
              <a:t>/tools/Logger.cpp</a:t>
            </a:r>
          </a:p>
          <a:p>
            <a:r>
              <a:rPr lang="en-GB" dirty="0"/>
              <a:t>  </a:t>
            </a:r>
            <a:r>
              <a:rPr lang="en-GB" dirty="0" err="1"/>
              <a:t>src</a:t>
            </a:r>
            <a:r>
              <a:rPr lang="en-GB" dirty="0"/>
              <a:t>/examples/swe_simple.cpp</a:t>
            </a:r>
          </a:p>
          <a:p>
            <a:r>
              <a:rPr lang="en-GB" dirty="0"/>
              <a:t>  ${WIN32_SRCS}</a:t>
            </a:r>
          </a:p>
          <a:p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#--------------------------------------------------------------------------</a:t>
            </a:r>
          </a:p>
          <a:p>
            <a:r>
              <a:rPr lang="en-GB" dirty="0"/>
              <a:t># simple non </a:t>
            </a:r>
            <a:r>
              <a:rPr lang="en-GB" dirty="0" err="1"/>
              <a:t>mpi</a:t>
            </a:r>
            <a:r>
              <a:rPr lang="en-GB" dirty="0"/>
              <a:t> example</a:t>
            </a:r>
          </a:p>
          <a:p>
            <a:r>
              <a:rPr lang="en-GB" dirty="0"/>
              <a:t>#--------------------------------------------------------------------------</a:t>
            </a:r>
          </a:p>
          <a:p>
            <a:endParaRPr lang="en-GB" dirty="0"/>
          </a:p>
          <a:p>
            <a:r>
              <a:rPr lang="en-GB" dirty="0" err="1"/>
              <a:t>add_executable</a:t>
            </a:r>
            <a:r>
              <a:rPr lang="en-GB" dirty="0"/>
              <a:t>(</a:t>
            </a:r>
            <a:r>
              <a:rPr lang="en-GB" dirty="0" err="1"/>
              <a:t>swe_simple</a:t>
            </a:r>
            <a:endParaRPr lang="en-GB" dirty="0"/>
          </a:p>
          <a:p>
            <a:r>
              <a:rPr lang="en-GB" dirty="0"/>
              <a:t>  ${SWE_SRCS}</a:t>
            </a:r>
          </a:p>
          <a:p>
            <a:r>
              <a:rPr lang="en-GB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57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CMake</a:t>
            </a:r>
            <a:r>
              <a:rPr lang="en-GB" dirty="0" smtClean="0"/>
              <a:t> (and why do we need it)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Cross platform </a:t>
            </a:r>
            <a:r>
              <a:rPr lang="en-GB" dirty="0" err="1" smtClean="0"/>
              <a:t>Makefile</a:t>
            </a:r>
            <a:r>
              <a:rPr lang="en-GB" dirty="0" smtClean="0"/>
              <a:t> generator</a:t>
            </a:r>
          </a:p>
          <a:p>
            <a:pPr marL="810000" lvl="2" indent="0">
              <a:buNone/>
            </a:pPr>
            <a:r>
              <a:rPr lang="en-GB" dirty="0" smtClean="0"/>
              <a:t>One script for all machines</a:t>
            </a:r>
          </a:p>
          <a:p>
            <a:pPr marL="810000" lvl="2" indent="0">
              <a:buNone/>
            </a:pPr>
            <a:r>
              <a:rPr lang="en-GB" dirty="0" smtClean="0"/>
              <a:t>Linux, Windows, Mac, ARM, embedded devices, Compute nodes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Makefiles</a:t>
            </a:r>
            <a:r>
              <a:rPr lang="en-GB" dirty="0" smtClean="0"/>
              <a:t> can be quite complex and hard to understand</a:t>
            </a:r>
          </a:p>
          <a:p>
            <a:pPr marL="810000" lvl="2" indent="0">
              <a:buNone/>
            </a:pPr>
            <a:r>
              <a:rPr lang="en-GB" dirty="0" smtClean="0"/>
              <a:t>Rules</a:t>
            </a:r>
          </a:p>
          <a:p>
            <a:pPr marL="810000" lvl="2" indent="0">
              <a:buNone/>
            </a:pPr>
            <a:r>
              <a:rPr lang="en-GB" dirty="0" smtClean="0"/>
              <a:t>Dependencies</a:t>
            </a:r>
          </a:p>
          <a:p>
            <a:pPr marL="810000" lvl="2" indent="0">
              <a:buNone/>
            </a:pPr>
            <a:r>
              <a:rPr lang="en-GB" dirty="0" smtClean="0"/>
              <a:t>Obscure syntax (hard to read)</a:t>
            </a:r>
          </a:p>
          <a:p>
            <a:pPr marL="810000" lvl="2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CMake</a:t>
            </a:r>
            <a:r>
              <a:rPr lang="en-GB" dirty="0" smtClean="0"/>
              <a:t> has a more straightforward syntax (language)</a:t>
            </a:r>
          </a:p>
          <a:p>
            <a:pPr marL="810000" lvl="2" indent="0">
              <a:buNone/>
            </a:pPr>
            <a:r>
              <a:rPr lang="en-GB" dirty="0" smtClean="0"/>
              <a:t>Allows rules, dependencies to be expressed simply in most cases</a:t>
            </a:r>
          </a:p>
          <a:p>
            <a:pPr marL="810000" lvl="2" indent="0">
              <a:buNone/>
            </a:pPr>
            <a:r>
              <a:rPr lang="en-GB" dirty="0" smtClean="0"/>
              <a:t>Can also generate project files for integrated environments like Visual Studio, Eclipse, </a:t>
            </a:r>
            <a:r>
              <a:rPr lang="en-GB" dirty="0" err="1" smtClean="0"/>
              <a:t>Xcode</a:t>
            </a:r>
            <a:r>
              <a:rPr lang="en-GB" dirty="0" smtClean="0"/>
              <a:t>,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810000" lvl="2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CMakeLists.txt</a:t>
            </a:r>
          </a:p>
          <a:p>
            <a:pPr marL="810000" lvl="2" indent="0">
              <a:buNone/>
            </a:pPr>
            <a:r>
              <a:rPr lang="en-GB" dirty="0" smtClean="0"/>
              <a:t>create one in each directory and add commands to it</a:t>
            </a:r>
          </a:p>
          <a:p>
            <a:pPr marL="810000" lvl="2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4621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Target</a:t>
            </a:r>
          </a:p>
          <a:p>
            <a:pPr lvl="1"/>
            <a:r>
              <a:rPr lang="en-GB" dirty="0" smtClean="0"/>
              <a:t>A target is the output of a </a:t>
            </a:r>
            <a:r>
              <a:rPr lang="en-GB" dirty="0" err="1" smtClean="0"/>
              <a:t>makefile</a:t>
            </a:r>
            <a:r>
              <a:rPr lang="en-GB" dirty="0" smtClean="0"/>
              <a:t>, usually it is an executable, library, but can also be a generated file (like a </a:t>
            </a:r>
            <a:r>
              <a:rPr lang="en-GB" dirty="0" err="1" smtClean="0"/>
              <a:t>config</a:t>
            </a:r>
            <a:r>
              <a:rPr lang="en-GB" dirty="0" smtClean="0"/>
              <a:t> header)</a:t>
            </a:r>
          </a:p>
          <a:p>
            <a:pPr lvl="1"/>
            <a:r>
              <a:rPr lang="en-GB" dirty="0" smtClean="0"/>
              <a:t>A target may use other targets. If a target uses other targets, the rules and dependencies of the sub-target are inherited (transitive)</a:t>
            </a:r>
          </a:p>
          <a:p>
            <a:pPr lvl="1"/>
            <a:endParaRPr lang="en-GB" dirty="0"/>
          </a:p>
          <a:p>
            <a:r>
              <a:rPr lang="en-GB" dirty="0" smtClean="0"/>
              <a:t>Rules</a:t>
            </a:r>
          </a:p>
          <a:p>
            <a:pPr lvl="1"/>
            <a:r>
              <a:rPr lang="en-GB" dirty="0" smtClean="0"/>
              <a:t>A rule is usually a compile/link statement “if the target is older than one of it’s dependencies, then compile and link to generate the new target”</a:t>
            </a:r>
          </a:p>
          <a:p>
            <a:pPr lvl="1"/>
            <a:endParaRPr lang="en-GB" dirty="0"/>
          </a:p>
          <a:p>
            <a:r>
              <a:rPr lang="en-GB" dirty="0" smtClean="0"/>
              <a:t>Dependency</a:t>
            </a:r>
          </a:p>
          <a:p>
            <a:pPr lvl="1"/>
            <a:r>
              <a:rPr lang="en-GB" dirty="0" smtClean="0"/>
              <a:t>A dependency is any file which contributes to a target. if </a:t>
            </a:r>
            <a:r>
              <a:rPr lang="en-GB" dirty="0" err="1" smtClean="0"/>
              <a:t>hello.c</a:t>
            </a:r>
            <a:r>
              <a:rPr lang="en-GB" dirty="0" smtClean="0"/>
              <a:t> is used to build hello.exe then </a:t>
            </a:r>
            <a:r>
              <a:rPr lang="en-GB" dirty="0" err="1" smtClean="0"/>
              <a:t>hello.c</a:t>
            </a:r>
            <a:r>
              <a:rPr lang="en-GB" dirty="0" smtClean="0"/>
              <a:t> is a </a:t>
            </a:r>
            <a:r>
              <a:rPr lang="en-GB" dirty="0" err="1" smtClean="0"/>
              <a:t>dependecy</a:t>
            </a:r>
            <a:r>
              <a:rPr lang="en-GB" dirty="0" smtClean="0"/>
              <a:t> of hello.exe. </a:t>
            </a:r>
            <a:r>
              <a:rPr lang="en-GB" dirty="0" err="1" smtClean="0"/>
              <a:t>CMake</a:t>
            </a:r>
            <a:r>
              <a:rPr lang="en-GB" dirty="0" smtClean="0"/>
              <a:t> scans most source files and adds sub-dependencies like </a:t>
            </a:r>
            <a:r>
              <a:rPr lang="en-GB" dirty="0" err="1" smtClean="0"/>
              <a:t>hello.h</a:t>
            </a:r>
            <a:r>
              <a:rPr lang="en-GB" dirty="0" smtClean="0"/>
              <a:t> (if </a:t>
            </a:r>
            <a:r>
              <a:rPr lang="en-GB" dirty="0" err="1" smtClean="0"/>
              <a:t>hello.c</a:t>
            </a:r>
            <a:r>
              <a:rPr lang="en-GB" dirty="0" smtClean="0"/>
              <a:t> has #include “</a:t>
            </a:r>
            <a:r>
              <a:rPr lang="en-GB" dirty="0" err="1" smtClean="0"/>
              <a:t>hello.h</a:t>
            </a:r>
            <a:r>
              <a:rPr lang="en-GB" dirty="0" smtClean="0"/>
              <a:t>”) as dependencies too, so if you modify </a:t>
            </a:r>
            <a:r>
              <a:rPr lang="en-GB" dirty="0" err="1" smtClean="0"/>
              <a:t>hello.h</a:t>
            </a:r>
            <a:r>
              <a:rPr lang="en-GB" dirty="0" smtClean="0"/>
              <a:t> then next time to make the project, </a:t>
            </a:r>
            <a:r>
              <a:rPr lang="en-GB" dirty="0" err="1" smtClean="0"/>
              <a:t>hello.c</a:t>
            </a:r>
            <a:r>
              <a:rPr lang="en-GB" dirty="0" smtClean="0"/>
              <a:t> will be recompiled/linked into hello.exe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61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Simplest project example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CMakeLists.txt</a:t>
            </a:r>
          </a:p>
          <a:p>
            <a:pPr marL="0" indent="0">
              <a:buNone/>
            </a:pPr>
            <a:endParaRPr lang="en-GB" dirty="0" smtClean="0"/>
          </a:p>
          <a:p>
            <a:pPr marL="810000" lvl="2" indent="0">
              <a:buNone/>
            </a:pPr>
            <a:r>
              <a:rPr lang="en-GB" dirty="0" smtClean="0"/>
              <a:t>project (hello)</a:t>
            </a:r>
          </a:p>
          <a:p>
            <a:pPr marL="810000" lvl="2" indent="0">
              <a:buNone/>
            </a:pPr>
            <a:endParaRPr lang="en-GB" dirty="0"/>
          </a:p>
          <a:p>
            <a:pPr marL="810000" lvl="2" indent="0">
              <a:buNone/>
            </a:pPr>
            <a:r>
              <a:rPr lang="en-GB" dirty="0" err="1" smtClean="0"/>
              <a:t>add_executable</a:t>
            </a:r>
            <a:r>
              <a:rPr lang="en-GB" dirty="0" smtClean="0"/>
              <a:t>(hello </a:t>
            </a:r>
            <a:r>
              <a:rPr lang="en-GB" dirty="0" err="1" smtClean="0"/>
              <a:t>hello.c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target = hello (exe)</a:t>
            </a:r>
          </a:p>
          <a:p>
            <a:pPr marL="0" indent="0">
              <a:buNone/>
            </a:pPr>
            <a:r>
              <a:rPr lang="en-GB" dirty="0" smtClean="0"/>
              <a:t>dependency = </a:t>
            </a:r>
            <a:r>
              <a:rPr lang="en-GB" dirty="0" err="1" smtClean="0"/>
              <a:t>hello.c</a:t>
            </a:r>
            <a:endParaRPr lang="en-GB" dirty="0" smtClean="0"/>
          </a:p>
          <a:p>
            <a:r>
              <a:rPr lang="en-GB" dirty="0" smtClean="0"/>
              <a:t>rule = </a:t>
            </a:r>
            <a:r>
              <a:rPr lang="en-GB" dirty="0" err="1"/>
              <a:t>add_executable</a:t>
            </a:r>
            <a:r>
              <a:rPr lang="en-GB" dirty="0"/>
              <a:t> </a:t>
            </a:r>
            <a:r>
              <a:rPr lang="en-GB" dirty="0" smtClean="0"/>
              <a:t>– the rule is not explicitly written, </a:t>
            </a:r>
            <a:r>
              <a:rPr lang="en-GB" dirty="0" err="1" smtClean="0"/>
              <a:t>CMake</a:t>
            </a:r>
            <a:r>
              <a:rPr lang="en-GB" dirty="0" smtClean="0"/>
              <a:t> knows that to build an exe, it must create compile and link rules.</a:t>
            </a:r>
          </a:p>
          <a:p>
            <a:endParaRPr lang="en-GB" dirty="0"/>
          </a:p>
          <a:p>
            <a:pPr lvl="1"/>
            <a:r>
              <a:rPr lang="en-GB" dirty="0" smtClean="0"/>
              <a:t>Very easy to setup a simple project for quick testing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Only gets hard when you have complex dependencies and rules :</a:t>
            </a:r>
            <a:endParaRPr lang="en-GB" dirty="0"/>
          </a:p>
          <a:p>
            <a:pPr lvl="1"/>
            <a:r>
              <a:rPr lang="en-GB" dirty="0" err="1" smtClean="0"/>
              <a:t>CMake</a:t>
            </a:r>
            <a:r>
              <a:rPr lang="en-GB" dirty="0" smtClean="0"/>
              <a:t> commands can be used to generate files for more sophisticated projects</a:t>
            </a:r>
          </a:p>
        </p:txBody>
      </p:sp>
    </p:spTree>
    <p:extLst>
      <p:ext uri="{BB962C8B-B14F-4D97-AF65-F5344CB8AC3E}">
        <p14:creationId xmlns:p14="http://schemas.microsoft.com/office/powerpoint/2010/main" val="229747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2, more complex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CMakeLists.txt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810000" lvl="2" indent="0">
              <a:buNone/>
            </a:pPr>
            <a:r>
              <a:rPr lang="en-GB" dirty="0" smtClean="0"/>
              <a:t>project(HELLO</a:t>
            </a:r>
            <a:r>
              <a:rPr lang="en-GB" dirty="0"/>
              <a:t>)</a:t>
            </a:r>
          </a:p>
          <a:p>
            <a:pPr marL="810000" lvl="2" indent="0">
              <a:buNone/>
            </a:pPr>
            <a:endParaRPr lang="en-GB" dirty="0"/>
          </a:p>
          <a:p>
            <a:pPr marL="810000" lvl="2" indent="0">
              <a:buNone/>
            </a:pPr>
            <a:r>
              <a:rPr lang="en-GB" dirty="0"/>
              <a:t>set(HELLO_SRCS </a:t>
            </a:r>
            <a:r>
              <a:rPr lang="en-GB" dirty="0" err="1"/>
              <a:t>hello.c</a:t>
            </a:r>
            <a:r>
              <a:rPr lang="en-GB" dirty="0"/>
              <a:t>)</a:t>
            </a:r>
          </a:p>
          <a:p>
            <a:pPr marL="810000" lvl="2" indent="0">
              <a:buNone/>
            </a:pPr>
            <a:r>
              <a:rPr lang="en-GB" dirty="0" err="1"/>
              <a:t>find_package</a:t>
            </a:r>
            <a:r>
              <a:rPr lang="en-GB" dirty="0"/>
              <a:t>(MPI REQUIRED)</a:t>
            </a:r>
          </a:p>
          <a:p>
            <a:pPr marL="810000" lvl="2" indent="0">
              <a:buNone/>
            </a:pPr>
            <a:endParaRPr lang="en-GB" dirty="0"/>
          </a:p>
          <a:p>
            <a:pPr marL="810000" lvl="2" indent="0">
              <a:buNone/>
            </a:pPr>
            <a:r>
              <a:rPr lang="en-GB" dirty="0" err="1"/>
              <a:t>include_directories</a:t>
            </a:r>
            <a:r>
              <a:rPr lang="en-GB" dirty="0"/>
              <a:t>(${MPI_C_INCLUDE_PATH})</a:t>
            </a:r>
          </a:p>
          <a:p>
            <a:pPr marL="810000" lvl="2" indent="0">
              <a:buNone/>
            </a:pPr>
            <a:r>
              <a:rPr lang="en-GB" dirty="0" err="1"/>
              <a:t>add_executable</a:t>
            </a:r>
            <a:r>
              <a:rPr lang="en-GB" dirty="0"/>
              <a:t>(hello ${HELLO_SRCS})</a:t>
            </a:r>
          </a:p>
          <a:p>
            <a:pPr marL="810000" lvl="2" indent="0">
              <a:buNone/>
            </a:pPr>
            <a:endParaRPr lang="en-GB" dirty="0"/>
          </a:p>
          <a:p>
            <a:pPr marL="810000" lvl="2" indent="0">
              <a:buNone/>
            </a:pPr>
            <a:r>
              <a:rPr lang="en-GB" dirty="0" err="1"/>
              <a:t>target_link_libraries</a:t>
            </a:r>
            <a:r>
              <a:rPr lang="en-GB" dirty="0"/>
              <a:t>(hello </a:t>
            </a:r>
            <a:endParaRPr lang="en-GB" dirty="0" smtClean="0"/>
          </a:p>
          <a:p>
            <a:pPr marL="810000" lvl="2" indent="0">
              <a:buNone/>
            </a:pPr>
            <a:r>
              <a:rPr lang="en-GB" dirty="0" smtClean="0"/>
              <a:t>  ${</a:t>
            </a:r>
            <a:r>
              <a:rPr lang="en-GB" dirty="0"/>
              <a:t>MPI_LIBRARY} ${MPI_EXTRA_LIBRARY</a:t>
            </a:r>
            <a:r>
              <a:rPr lang="en-GB" dirty="0" smtClean="0"/>
              <a:t>})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set is used to declare a variable, here it is just one source file.</a:t>
            </a:r>
          </a:p>
          <a:p>
            <a:pPr lvl="1"/>
            <a:endParaRPr lang="en-GB" dirty="0"/>
          </a:p>
          <a:p>
            <a:pPr lvl="1"/>
            <a:r>
              <a:rPr lang="en-GB" dirty="0" err="1" smtClean="0"/>
              <a:t>find_package</a:t>
            </a:r>
            <a:r>
              <a:rPr lang="en-GB" dirty="0" smtClean="0"/>
              <a:t> is used to locate headers and libraries we need</a:t>
            </a:r>
          </a:p>
          <a:p>
            <a:pPr lvl="1"/>
            <a:r>
              <a:rPr lang="en-GB" dirty="0" err="1" smtClean="0"/>
              <a:t>target_link_libraries</a:t>
            </a:r>
            <a:r>
              <a:rPr lang="en-GB" dirty="0" smtClean="0"/>
              <a:t> adds the libraries as dependencies (of the target) and links them (to the target)</a:t>
            </a:r>
          </a:p>
        </p:txBody>
      </p:sp>
    </p:spTree>
    <p:extLst>
      <p:ext uri="{BB962C8B-B14F-4D97-AF65-F5344CB8AC3E}">
        <p14:creationId xmlns:p14="http://schemas.microsoft.com/office/powerpoint/2010/main" val="2419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All the commands (but we mostly use </a:t>
            </a:r>
            <a:r>
              <a:rPr lang="en-GB" dirty="0" smtClean="0">
                <a:solidFill>
                  <a:schemeClr val="tx2"/>
                </a:solidFill>
              </a:rPr>
              <a:t>these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en-GB" sz="1100" dirty="0" smtClean="0"/>
              <a:t>    </a:t>
            </a:r>
            <a:r>
              <a:rPr lang="en-GB" sz="1100" dirty="0" err="1"/>
              <a:t>add_custom_command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add_custom_target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add_definitions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add_dependencies</a:t>
            </a:r>
            <a:endParaRPr lang="en-GB" sz="1100" dirty="0"/>
          </a:p>
          <a:p>
            <a:r>
              <a:rPr lang="en-GB" sz="1100" dirty="0">
                <a:solidFill>
                  <a:srgbClr val="FF0000"/>
                </a:solidFill>
              </a:rPr>
              <a:t>    </a:t>
            </a:r>
            <a:r>
              <a:rPr lang="en-GB" sz="1100" dirty="0" err="1">
                <a:solidFill>
                  <a:srgbClr val="FF0000"/>
                </a:solidFill>
              </a:rPr>
              <a:t>add_executable</a:t>
            </a:r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>
                <a:solidFill>
                  <a:srgbClr val="FF0000"/>
                </a:solidFill>
              </a:rPr>
              <a:t>    </a:t>
            </a:r>
            <a:r>
              <a:rPr lang="en-GB" sz="1100" dirty="0" err="1">
                <a:solidFill>
                  <a:srgbClr val="FF0000"/>
                </a:solidFill>
              </a:rPr>
              <a:t>add_library</a:t>
            </a:r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/>
              <a:t>    </a:t>
            </a:r>
            <a:r>
              <a:rPr lang="en-GB" sz="1100" dirty="0" err="1">
                <a:solidFill>
                  <a:srgbClr val="FF0000"/>
                </a:solidFill>
              </a:rPr>
              <a:t>add_subdirectory</a:t>
            </a:r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>
                <a:solidFill>
                  <a:srgbClr val="FF0000"/>
                </a:solidFill>
              </a:rPr>
              <a:t>    </a:t>
            </a:r>
            <a:r>
              <a:rPr lang="en-GB" sz="1100" dirty="0" err="1">
                <a:solidFill>
                  <a:srgbClr val="FF0000"/>
                </a:solidFill>
              </a:rPr>
              <a:t>add_test</a:t>
            </a:r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/>
              <a:t>    </a:t>
            </a:r>
            <a:r>
              <a:rPr lang="en-GB" sz="1100" dirty="0" err="1"/>
              <a:t>aux_source_directory</a:t>
            </a:r>
            <a:endParaRPr lang="en-GB" sz="1100" dirty="0"/>
          </a:p>
          <a:p>
            <a:r>
              <a:rPr lang="en-GB" sz="1100" dirty="0"/>
              <a:t>    break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build_command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cmake_minimum_required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cmake_policy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>
                <a:solidFill>
                  <a:srgbClr val="FF0000"/>
                </a:solidFill>
              </a:rPr>
              <a:t>configure_file</a:t>
            </a:r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/>
              <a:t>    </a:t>
            </a:r>
            <a:r>
              <a:rPr lang="en-GB" sz="1100" dirty="0" err="1"/>
              <a:t>create_test_sourcelist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define_property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>
                <a:solidFill>
                  <a:srgbClr val="FF0000"/>
                </a:solidFill>
              </a:rPr>
              <a:t>else</a:t>
            </a:r>
          </a:p>
          <a:p>
            <a:r>
              <a:rPr lang="en-GB" sz="1100" dirty="0"/>
              <a:t>    </a:t>
            </a:r>
            <a:r>
              <a:rPr lang="en-GB" sz="1100" dirty="0" err="1">
                <a:solidFill>
                  <a:srgbClr val="FF0000"/>
                </a:solidFill>
              </a:rPr>
              <a:t>elseif</a:t>
            </a:r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/>
              <a:t>    </a:t>
            </a:r>
            <a:r>
              <a:rPr lang="en-GB" sz="1100" dirty="0" err="1"/>
              <a:t>enable_language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enable_testing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endforeach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endfunction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>
                <a:solidFill>
                  <a:srgbClr val="FF0000"/>
                </a:solidFill>
              </a:rPr>
              <a:t>endif</a:t>
            </a:r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/>
              <a:t>    </a:t>
            </a:r>
            <a:r>
              <a:rPr lang="en-GB" sz="1100" dirty="0" err="1"/>
              <a:t>endmacro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endwhile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execute_process</a:t>
            </a:r>
            <a:endParaRPr lang="en-GB" sz="1100" dirty="0"/>
          </a:p>
          <a:p>
            <a:r>
              <a:rPr lang="en-GB" sz="1100" dirty="0"/>
              <a:t>    export</a:t>
            </a:r>
          </a:p>
          <a:p>
            <a:r>
              <a:rPr lang="en-GB" sz="1100" dirty="0"/>
              <a:t>    file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find_file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find_library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>
                <a:solidFill>
                  <a:srgbClr val="FF0000"/>
                </a:solidFill>
              </a:rPr>
              <a:t>find_package</a:t>
            </a:r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/>
              <a:t>    </a:t>
            </a:r>
            <a:r>
              <a:rPr lang="en-GB" sz="1100" dirty="0" err="1"/>
              <a:t>find_path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find_program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fltk_wrap_ui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foreach</a:t>
            </a:r>
            <a:endParaRPr lang="en-GB" sz="1100" dirty="0"/>
          </a:p>
          <a:p>
            <a:r>
              <a:rPr lang="en-GB" sz="1100" dirty="0"/>
              <a:t>    function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get_cmake_property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get_directory_property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get_filename_component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get_property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get_source_file_property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get_target_property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get_test_property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>
                <a:solidFill>
                  <a:srgbClr val="FF0000"/>
                </a:solidFill>
              </a:rPr>
              <a:t>if</a:t>
            </a:r>
          </a:p>
          <a:p>
            <a:r>
              <a:rPr lang="en-GB" sz="1100" dirty="0"/>
              <a:t>    include</a:t>
            </a:r>
          </a:p>
          <a:p>
            <a:r>
              <a:rPr lang="en-GB" sz="1100" dirty="0"/>
              <a:t>    </a:t>
            </a:r>
            <a:r>
              <a:rPr lang="en-GB" sz="1100" dirty="0" err="1">
                <a:solidFill>
                  <a:srgbClr val="FF0000"/>
                </a:solidFill>
              </a:rPr>
              <a:t>include_directories</a:t>
            </a:r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/>
              <a:t>    </a:t>
            </a:r>
            <a:r>
              <a:rPr lang="en-GB" sz="1100" dirty="0" err="1"/>
              <a:t>include_external_msproject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include_regular_expression</a:t>
            </a:r>
            <a:endParaRPr lang="en-GB" sz="1100" dirty="0"/>
          </a:p>
          <a:p>
            <a:r>
              <a:rPr lang="en-GB" sz="1100" dirty="0"/>
              <a:t>    install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link_directories</a:t>
            </a:r>
            <a:endParaRPr lang="en-GB" sz="1100" dirty="0"/>
          </a:p>
          <a:p>
            <a:r>
              <a:rPr lang="en-GB" sz="1100" dirty="0"/>
              <a:t>    list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load_cache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load_command</a:t>
            </a:r>
            <a:endParaRPr lang="en-GB" sz="1100" dirty="0"/>
          </a:p>
          <a:p>
            <a:r>
              <a:rPr lang="en-GB" sz="1100" dirty="0"/>
              <a:t>    macro</a:t>
            </a:r>
          </a:p>
          <a:p>
            <a:r>
              <a:rPr lang="en-GB" sz="1100" dirty="0"/>
              <a:t>    </a:t>
            </a:r>
            <a:r>
              <a:rPr lang="en-GB" sz="1100" dirty="0" err="1">
                <a:solidFill>
                  <a:srgbClr val="FF0000"/>
                </a:solidFill>
              </a:rPr>
              <a:t>mark_as_advanced</a:t>
            </a:r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/>
              <a:t>    math</a:t>
            </a:r>
          </a:p>
          <a:p>
            <a:r>
              <a:rPr lang="en-GB" sz="1100" dirty="0"/>
              <a:t>    </a:t>
            </a:r>
            <a:r>
              <a:rPr lang="en-GB" sz="1100" dirty="0">
                <a:solidFill>
                  <a:srgbClr val="FF0000"/>
                </a:solidFill>
              </a:rPr>
              <a:t>message</a:t>
            </a:r>
          </a:p>
          <a:p>
            <a:r>
              <a:rPr lang="en-GB" sz="1100" dirty="0"/>
              <a:t>    </a:t>
            </a:r>
            <a:r>
              <a:rPr lang="en-GB" sz="1100" dirty="0">
                <a:solidFill>
                  <a:srgbClr val="FF0000"/>
                </a:solidFill>
              </a:rPr>
              <a:t>option</a:t>
            </a:r>
          </a:p>
          <a:p>
            <a:r>
              <a:rPr lang="en-GB" sz="1100" dirty="0"/>
              <a:t>    </a:t>
            </a:r>
            <a:r>
              <a:rPr lang="en-GB" sz="1100" dirty="0">
                <a:solidFill>
                  <a:srgbClr val="FF0000"/>
                </a:solidFill>
              </a:rPr>
              <a:t>project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qt_wrap_cpp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qt_wrap_ui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remove_definitions</a:t>
            </a:r>
            <a:endParaRPr lang="en-GB" sz="1100" dirty="0"/>
          </a:p>
          <a:p>
            <a:r>
              <a:rPr lang="en-GB" sz="1100" dirty="0"/>
              <a:t>    return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separate_arguments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>
                <a:solidFill>
                  <a:srgbClr val="FF0000"/>
                </a:solidFill>
              </a:rPr>
              <a:t>set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set_directory_properties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set_property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>
                <a:solidFill>
                  <a:srgbClr val="00B050"/>
                </a:solidFill>
              </a:rPr>
              <a:t>set_source_files_properties</a:t>
            </a:r>
            <a:endParaRPr lang="en-GB" sz="1100" dirty="0">
              <a:solidFill>
                <a:srgbClr val="00B050"/>
              </a:solidFill>
            </a:endParaRPr>
          </a:p>
          <a:p>
            <a:r>
              <a:rPr lang="en-GB" sz="1100" dirty="0">
                <a:solidFill>
                  <a:srgbClr val="00B050"/>
                </a:solidFill>
              </a:rPr>
              <a:t>    </a:t>
            </a:r>
            <a:r>
              <a:rPr lang="en-GB" sz="1100" dirty="0" err="1">
                <a:solidFill>
                  <a:srgbClr val="00B050"/>
                </a:solidFill>
              </a:rPr>
              <a:t>set_target_properties</a:t>
            </a:r>
            <a:endParaRPr lang="en-GB" sz="1100" dirty="0">
              <a:solidFill>
                <a:srgbClr val="00B050"/>
              </a:solidFill>
            </a:endParaRPr>
          </a:p>
          <a:p>
            <a:r>
              <a:rPr lang="en-GB" sz="1100" dirty="0"/>
              <a:t>    </a:t>
            </a:r>
            <a:r>
              <a:rPr lang="en-GB" sz="1100" dirty="0" err="1"/>
              <a:t>set_tests_properties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site_name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source_group</a:t>
            </a:r>
            <a:endParaRPr lang="en-GB" sz="1100" dirty="0"/>
          </a:p>
          <a:p>
            <a:r>
              <a:rPr lang="en-GB" sz="1100" dirty="0"/>
              <a:t>    string</a:t>
            </a:r>
          </a:p>
          <a:p>
            <a:r>
              <a:rPr lang="en-GB" sz="1100" dirty="0"/>
              <a:t>    </a:t>
            </a:r>
            <a:r>
              <a:rPr lang="en-GB" sz="1100" dirty="0" err="1">
                <a:solidFill>
                  <a:srgbClr val="FF0000"/>
                </a:solidFill>
              </a:rPr>
              <a:t>target_link_libraries</a:t>
            </a:r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/>
              <a:t>    </a:t>
            </a:r>
            <a:r>
              <a:rPr lang="en-GB" sz="1100" dirty="0" err="1"/>
              <a:t>try_compile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try_run</a:t>
            </a:r>
            <a:endParaRPr lang="en-GB" sz="1100" dirty="0"/>
          </a:p>
          <a:p>
            <a:r>
              <a:rPr lang="en-GB" sz="1100" dirty="0"/>
              <a:t>    unset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variable_watch</a:t>
            </a:r>
            <a:endParaRPr lang="en-GB" sz="1100" dirty="0"/>
          </a:p>
          <a:p>
            <a:r>
              <a:rPr lang="en-GB" sz="1100" dirty="0"/>
              <a:t>    while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04343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</a:t>
            </a:r>
            <a:r>
              <a:rPr lang="en-GB" dirty="0" err="1" smtClean="0"/>
              <a:t>vars</a:t>
            </a:r>
            <a:r>
              <a:rPr lang="en-GB" dirty="0" smtClean="0"/>
              <a:t> and simple </a:t>
            </a:r>
            <a:r>
              <a:rPr lang="en-GB" dirty="0" err="1" smtClean="0"/>
              <a:t>vars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GB" sz="1200" dirty="0" smtClean="0"/>
              <a:t>set(</a:t>
            </a:r>
            <a:r>
              <a:rPr lang="en-GB" sz="1200" dirty="0" err="1" smtClean="0"/>
              <a:t>optionA</a:t>
            </a:r>
            <a:r>
              <a:rPr lang="en-GB" sz="1200" dirty="0" smtClean="0"/>
              <a:t> ON)</a:t>
            </a:r>
          </a:p>
          <a:p>
            <a:pPr lvl="2"/>
            <a:r>
              <a:rPr lang="en-GB" sz="1200" dirty="0" smtClean="0"/>
              <a:t>if (</a:t>
            </a:r>
            <a:r>
              <a:rPr lang="en-GB" sz="1200" dirty="0" err="1" smtClean="0"/>
              <a:t>optionA</a:t>
            </a:r>
            <a:r>
              <a:rPr lang="en-GB" sz="1200" dirty="0" smtClean="0"/>
              <a:t>)</a:t>
            </a:r>
          </a:p>
          <a:p>
            <a:pPr lvl="2"/>
            <a:r>
              <a:rPr lang="en-GB" sz="1200" dirty="0"/>
              <a:t> </a:t>
            </a:r>
            <a:r>
              <a:rPr lang="en-GB" sz="1200" dirty="0" smtClean="0"/>
              <a:t> message(“option A is on”)</a:t>
            </a:r>
          </a:p>
          <a:p>
            <a:pPr lvl="2"/>
            <a:r>
              <a:rPr lang="en-GB" sz="1200" dirty="0" err="1" smtClean="0"/>
              <a:t>end</a:t>
            </a:r>
            <a:r>
              <a:rPr lang="en-GB" sz="1200" dirty="0" err="1"/>
              <a:t>if</a:t>
            </a:r>
            <a:r>
              <a:rPr lang="en-GB" sz="1200" dirty="0"/>
              <a:t> (</a:t>
            </a:r>
            <a:r>
              <a:rPr lang="en-GB" sz="1200" dirty="0" err="1"/>
              <a:t>optionA</a:t>
            </a:r>
            <a:r>
              <a:rPr lang="en-GB" sz="1200" dirty="0"/>
              <a:t>)</a:t>
            </a:r>
          </a:p>
          <a:p>
            <a:pPr lvl="2"/>
            <a:endParaRPr lang="en-GB" sz="1200" dirty="0" smtClean="0"/>
          </a:p>
          <a:p>
            <a:pPr lvl="2"/>
            <a:r>
              <a:rPr lang="en-GB" sz="1200" dirty="0" smtClean="0"/>
              <a:t>set(</a:t>
            </a:r>
            <a:r>
              <a:rPr lang="en-GB" sz="1200" dirty="0" err="1" smtClean="0"/>
              <a:t>optionA</a:t>
            </a:r>
            <a:r>
              <a:rPr lang="en-GB" sz="1200" dirty="0" smtClean="0"/>
              <a:t> OFF)</a:t>
            </a:r>
          </a:p>
          <a:p>
            <a:pPr lvl="2"/>
            <a:r>
              <a:rPr lang="en-GB" sz="1200" dirty="0"/>
              <a:t>if (</a:t>
            </a:r>
            <a:r>
              <a:rPr lang="en-GB" sz="1200" dirty="0" err="1"/>
              <a:t>optionA</a:t>
            </a:r>
            <a:r>
              <a:rPr lang="en-GB" sz="1200" dirty="0"/>
              <a:t>)</a:t>
            </a:r>
          </a:p>
          <a:p>
            <a:pPr lvl="2"/>
            <a:r>
              <a:rPr lang="en-GB" sz="1200" dirty="0"/>
              <a:t>  message(“option A is on”)</a:t>
            </a:r>
          </a:p>
          <a:p>
            <a:pPr lvl="2"/>
            <a:r>
              <a:rPr lang="en-GB" sz="1200" dirty="0" err="1"/>
              <a:t>endif</a:t>
            </a:r>
            <a:r>
              <a:rPr lang="en-GB" sz="1200" dirty="0"/>
              <a:t> (</a:t>
            </a:r>
            <a:r>
              <a:rPr lang="en-GB" sz="1200" dirty="0" err="1"/>
              <a:t>optionA</a:t>
            </a:r>
            <a:r>
              <a:rPr lang="en-GB" sz="1200" dirty="0" smtClean="0"/>
              <a:t>)</a:t>
            </a:r>
          </a:p>
          <a:p>
            <a:pPr lvl="1"/>
            <a:r>
              <a:rPr lang="en-GB" sz="1200" dirty="0" smtClean="0"/>
              <a:t>#####</a:t>
            </a:r>
            <a:endParaRPr lang="en-GB" sz="1200" dirty="0"/>
          </a:p>
          <a:p>
            <a:pPr lvl="2"/>
            <a:r>
              <a:rPr lang="en-GB" sz="1200" dirty="0"/>
              <a:t>set(</a:t>
            </a:r>
            <a:r>
              <a:rPr lang="en-GB" sz="1200" dirty="0" err="1"/>
              <a:t>optionB</a:t>
            </a:r>
            <a:r>
              <a:rPr lang="en-GB" sz="1200" dirty="0"/>
              <a:t> "ON" CACHE STRING "an option</a:t>
            </a:r>
            <a:r>
              <a:rPr lang="en-GB" sz="1200" dirty="0" smtClean="0"/>
              <a:t>") #persistent option</a:t>
            </a:r>
            <a:endParaRPr lang="en-GB" sz="1200" dirty="0"/>
          </a:p>
          <a:p>
            <a:pPr lvl="2"/>
            <a:r>
              <a:rPr lang="en-GB" sz="1200" dirty="0"/>
              <a:t>if (</a:t>
            </a:r>
            <a:r>
              <a:rPr lang="en-GB" sz="1200" dirty="0" err="1"/>
              <a:t>optionB</a:t>
            </a:r>
            <a:r>
              <a:rPr lang="en-GB" sz="1200" dirty="0"/>
              <a:t>)</a:t>
            </a:r>
          </a:p>
          <a:p>
            <a:pPr lvl="2"/>
            <a:r>
              <a:rPr lang="en-GB" sz="1200" dirty="0"/>
              <a:t>  message("option B is on")</a:t>
            </a:r>
          </a:p>
          <a:p>
            <a:pPr lvl="2"/>
            <a:r>
              <a:rPr lang="en-GB" sz="1200" dirty="0" err="1"/>
              <a:t>endif</a:t>
            </a:r>
            <a:r>
              <a:rPr lang="en-GB" sz="1200" dirty="0"/>
              <a:t> (</a:t>
            </a:r>
            <a:r>
              <a:rPr lang="en-GB" sz="1200" dirty="0" err="1"/>
              <a:t>optionB</a:t>
            </a:r>
            <a:r>
              <a:rPr lang="en-GB" sz="1200" dirty="0"/>
              <a:t>)</a:t>
            </a:r>
          </a:p>
          <a:p>
            <a:pPr lvl="2"/>
            <a:endParaRPr lang="en-GB" sz="1200" dirty="0"/>
          </a:p>
          <a:p>
            <a:pPr lvl="2"/>
            <a:r>
              <a:rPr lang="en-GB" sz="1200" dirty="0"/>
              <a:t>set(</a:t>
            </a:r>
            <a:r>
              <a:rPr lang="en-GB" sz="1200" dirty="0" err="1"/>
              <a:t>optionB</a:t>
            </a:r>
            <a:r>
              <a:rPr lang="en-GB" sz="1200" dirty="0"/>
              <a:t> "OFF"  CACHE STRING "an option")</a:t>
            </a:r>
          </a:p>
          <a:p>
            <a:pPr lvl="2"/>
            <a:r>
              <a:rPr lang="en-GB" sz="1200" dirty="0"/>
              <a:t>if (</a:t>
            </a:r>
            <a:r>
              <a:rPr lang="en-GB" sz="1200" dirty="0" err="1"/>
              <a:t>optionB</a:t>
            </a:r>
            <a:r>
              <a:rPr lang="en-GB" sz="1200" dirty="0"/>
              <a:t>)</a:t>
            </a:r>
          </a:p>
          <a:p>
            <a:pPr lvl="2"/>
            <a:r>
              <a:rPr lang="en-GB" sz="1200" dirty="0"/>
              <a:t>  message("option B is on")</a:t>
            </a:r>
          </a:p>
          <a:p>
            <a:pPr lvl="2"/>
            <a:r>
              <a:rPr lang="en-GB" sz="1200" dirty="0" err="1"/>
              <a:t>endif</a:t>
            </a:r>
            <a:r>
              <a:rPr lang="en-GB" sz="1200" dirty="0"/>
              <a:t> (</a:t>
            </a:r>
            <a:r>
              <a:rPr lang="en-GB" sz="1200" dirty="0" err="1"/>
              <a:t>optionB</a:t>
            </a:r>
            <a:r>
              <a:rPr lang="en-GB" sz="1200" dirty="0" smtClean="0"/>
              <a:t>)</a:t>
            </a:r>
          </a:p>
          <a:p>
            <a:r>
              <a:rPr lang="en-GB" sz="1400" dirty="0"/>
              <a:t>option A is on</a:t>
            </a:r>
            <a:endParaRPr lang="en-GB" sz="1400" dirty="0"/>
          </a:p>
          <a:p>
            <a:r>
              <a:rPr lang="en-GB" sz="1400" dirty="0"/>
              <a:t>option B is on</a:t>
            </a:r>
            <a:endParaRPr lang="en-GB" sz="1400" dirty="0"/>
          </a:p>
          <a:p>
            <a:r>
              <a:rPr lang="en-GB" sz="1400" dirty="0"/>
              <a:t>option B is on</a:t>
            </a:r>
            <a:endParaRPr lang="en-GB" sz="1400" dirty="0"/>
          </a:p>
          <a:p>
            <a:r>
              <a:rPr lang="en-GB" sz="1400" dirty="0" smtClean="0"/>
              <a:t>Why is this the result? It’s not obvious at first.</a:t>
            </a:r>
            <a:endParaRPr lang="en-GB" sz="1100" dirty="0" smtClean="0"/>
          </a:p>
        </p:txBody>
      </p:sp>
    </p:spTree>
    <p:extLst>
      <p:ext uri="{BB962C8B-B14F-4D97-AF65-F5344CB8AC3E}">
        <p14:creationId xmlns:p14="http://schemas.microsoft.com/office/powerpoint/2010/main" val="239339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add_subdirectory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Variables are inherited in subdirectories</a:t>
            </a:r>
          </a:p>
          <a:p>
            <a:endParaRPr lang="en-GB" dirty="0"/>
          </a:p>
          <a:p>
            <a:r>
              <a:rPr lang="en-GB" dirty="0" smtClean="0"/>
              <a:t>But changing variables in subdirectories does not affect the parent directory.</a:t>
            </a:r>
          </a:p>
          <a:p>
            <a:endParaRPr lang="en-GB" dirty="0"/>
          </a:p>
          <a:p>
            <a:r>
              <a:rPr lang="en-GB" dirty="0" smtClean="0"/>
              <a:t>Adding targets in subdirectories is ok</a:t>
            </a:r>
          </a:p>
          <a:p>
            <a:endParaRPr lang="en-GB" dirty="0"/>
          </a:p>
          <a:p>
            <a:pPr lvl="2"/>
            <a:r>
              <a:rPr lang="en-GB" dirty="0" smtClean="0"/>
              <a:t>project(xxx)</a:t>
            </a:r>
          </a:p>
          <a:p>
            <a:pPr lvl="2"/>
            <a:r>
              <a:rPr lang="en-GB" dirty="0" err="1" smtClean="0"/>
              <a:t>add_subdirectory</a:t>
            </a:r>
            <a:r>
              <a:rPr lang="en-GB" dirty="0" smtClean="0"/>
              <a:t>(</a:t>
            </a:r>
            <a:r>
              <a:rPr lang="en-GB" dirty="0" err="1" smtClean="0"/>
              <a:t>libstuff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add executable(</a:t>
            </a:r>
            <a:r>
              <a:rPr lang="en-GB" dirty="0" err="1" smtClean="0"/>
              <a:t>my_exe</a:t>
            </a:r>
            <a:r>
              <a:rPr lang="en-GB" dirty="0" smtClean="0"/>
              <a:t> ${EXE_SRCS})</a:t>
            </a:r>
          </a:p>
          <a:p>
            <a:pPr lvl="2"/>
            <a:r>
              <a:rPr lang="en-GB" dirty="0" err="1" smtClean="0"/>
              <a:t>target_link_libraries</a:t>
            </a:r>
            <a:r>
              <a:rPr lang="en-GB" dirty="0" smtClean="0"/>
              <a:t>(</a:t>
            </a:r>
            <a:r>
              <a:rPr lang="en-GB" dirty="0" err="1" smtClean="0"/>
              <a:t>my_exe</a:t>
            </a:r>
            <a:r>
              <a:rPr lang="en-GB" dirty="0" smtClean="0"/>
              <a:t> </a:t>
            </a:r>
            <a:r>
              <a:rPr lang="en-GB" dirty="0" err="1" smtClean="0"/>
              <a:t>my_lib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if you need to set variables in subdirectories, look up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80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example from the SWE </a:t>
            </a:r>
            <a:r>
              <a:rPr lang="en-GB" dirty="0" err="1" smtClean="0"/>
              <a:t>CMakelists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1200" dirty="0"/>
              <a:t>#--------------------------------------------------------------------------</a:t>
            </a:r>
          </a:p>
          <a:p>
            <a:pPr lvl="1"/>
            <a:r>
              <a:rPr lang="en-GB" sz="1200" dirty="0"/>
              <a:t># provide a wave model option for user selection</a:t>
            </a:r>
          </a:p>
          <a:p>
            <a:pPr lvl="1"/>
            <a:r>
              <a:rPr lang="en-GB" sz="1200" dirty="0"/>
              <a:t>#--------------------------------------------------------------------------</a:t>
            </a:r>
          </a:p>
          <a:p>
            <a:pPr lvl="1"/>
            <a:r>
              <a:rPr lang="en-GB" sz="1200" dirty="0"/>
              <a:t>set(</a:t>
            </a:r>
            <a:r>
              <a:rPr lang="en-GB" sz="1200" dirty="0" err="1">
                <a:solidFill>
                  <a:schemeClr val="tx2"/>
                </a:solidFill>
              </a:rPr>
              <a:t>SWE_WaveModel</a:t>
            </a:r>
            <a:r>
              <a:rPr lang="en-GB" sz="1200" dirty="0"/>
              <a:t> "</a:t>
            </a:r>
            <a:r>
              <a:rPr lang="en-GB" sz="1200" dirty="0" err="1"/>
              <a:t>AugRie</a:t>
            </a:r>
            <a:r>
              <a:rPr lang="en-GB" sz="1200" dirty="0"/>
              <a:t>" CACHE STRING "</a:t>
            </a:r>
            <a:r>
              <a:rPr lang="en-GB" sz="1200" dirty="0" err="1"/>
              <a:t>WaveModel</a:t>
            </a:r>
            <a:r>
              <a:rPr lang="en-GB" sz="1200" dirty="0"/>
              <a:t> : one of 'Hybrid </a:t>
            </a:r>
            <a:r>
              <a:rPr lang="en-GB" sz="1200" dirty="0" err="1"/>
              <a:t>FWave</a:t>
            </a:r>
            <a:r>
              <a:rPr lang="en-GB" sz="1200" dirty="0"/>
              <a:t> </a:t>
            </a:r>
            <a:r>
              <a:rPr lang="en-GB" sz="1200" dirty="0" err="1"/>
              <a:t>AugRie</a:t>
            </a:r>
            <a:r>
              <a:rPr lang="en-GB" sz="1200" dirty="0"/>
              <a:t> </a:t>
            </a:r>
            <a:r>
              <a:rPr lang="en-GB" sz="1200" dirty="0" err="1"/>
              <a:t>AugRieGeoClaw</a:t>
            </a:r>
            <a:r>
              <a:rPr lang="en-GB" sz="1200" dirty="0"/>
              <a:t> </a:t>
            </a:r>
            <a:r>
              <a:rPr lang="en-GB" sz="1200" dirty="0" err="1"/>
              <a:t>Rusanov</a:t>
            </a:r>
            <a:r>
              <a:rPr lang="en-GB" sz="1200" dirty="0"/>
              <a:t> </a:t>
            </a:r>
            <a:r>
              <a:rPr lang="en-GB" sz="1200" dirty="0" err="1"/>
              <a:t>FWavevec</a:t>
            </a:r>
            <a:r>
              <a:rPr lang="en-GB" sz="1200" dirty="0" smtClean="0"/>
              <a:t>'")</a:t>
            </a:r>
          </a:p>
          <a:p>
            <a:pPr lvl="1"/>
            <a:endParaRPr lang="en-GB" sz="1200" dirty="0"/>
          </a:p>
          <a:p>
            <a:pPr lvl="1"/>
            <a:r>
              <a:rPr lang="en-GB" sz="1200" dirty="0" err="1"/>
              <a:t>set_property</a:t>
            </a:r>
            <a:r>
              <a:rPr lang="en-GB" sz="1200" dirty="0"/>
              <a:t>(CACHE </a:t>
            </a:r>
            <a:r>
              <a:rPr lang="en-GB" sz="1200" dirty="0" err="1">
                <a:solidFill>
                  <a:schemeClr val="tx2"/>
                </a:solidFill>
              </a:rPr>
              <a:t>SWE_WaveModel</a:t>
            </a:r>
            <a:r>
              <a:rPr lang="en-GB" sz="1200" dirty="0"/>
              <a:t> PROPERTY STRINGS Hybrid </a:t>
            </a:r>
            <a:r>
              <a:rPr lang="en-GB" sz="1200" dirty="0" err="1"/>
              <a:t>FWave</a:t>
            </a:r>
            <a:r>
              <a:rPr lang="en-GB" sz="1200" dirty="0"/>
              <a:t> </a:t>
            </a:r>
            <a:r>
              <a:rPr lang="en-GB" sz="1200" dirty="0" err="1"/>
              <a:t>AugRie</a:t>
            </a:r>
            <a:r>
              <a:rPr lang="en-GB" sz="1200" dirty="0"/>
              <a:t> </a:t>
            </a:r>
            <a:r>
              <a:rPr lang="en-GB" sz="1200" dirty="0" err="1"/>
              <a:t>AugRieGeoClaw</a:t>
            </a:r>
            <a:r>
              <a:rPr lang="en-GB" sz="1200" dirty="0"/>
              <a:t> </a:t>
            </a:r>
            <a:r>
              <a:rPr lang="en-GB" sz="1200" dirty="0" err="1"/>
              <a:t>Rusanov</a:t>
            </a:r>
            <a:r>
              <a:rPr lang="en-GB" sz="1200" dirty="0"/>
              <a:t> </a:t>
            </a:r>
            <a:r>
              <a:rPr lang="en-GB" sz="1200" dirty="0" err="1"/>
              <a:t>FWavevec</a:t>
            </a:r>
            <a:r>
              <a:rPr lang="en-GB" sz="1200" dirty="0"/>
              <a:t>)</a:t>
            </a:r>
          </a:p>
          <a:p>
            <a:pPr lvl="1"/>
            <a:r>
              <a:rPr lang="en-GB" sz="1200" dirty="0"/>
              <a:t>string(TOLOWER "${</a:t>
            </a:r>
            <a:r>
              <a:rPr lang="en-GB" sz="1200" dirty="0" err="1">
                <a:solidFill>
                  <a:schemeClr val="tx2"/>
                </a:solidFill>
              </a:rPr>
              <a:t>SWE_WaveModel</a:t>
            </a:r>
            <a:r>
              <a:rPr lang="en-GB" sz="1200" dirty="0"/>
              <a:t>}" </a:t>
            </a:r>
            <a:r>
              <a:rPr lang="en-GB" sz="1200" dirty="0" err="1"/>
              <a:t>WaveModel_lower</a:t>
            </a:r>
            <a:r>
              <a:rPr lang="en-GB" sz="1200" dirty="0"/>
              <a:t> )</a:t>
            </a: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if (${</a:t>
            </a:r>
            <a:r>
              <a:rPr lang="en-GB" sz="1200" dirty="0" err="1"/>
              <a:t>WaveModel_lower</a:t>
            </a:r>
            <a:r>
              <a:rPr lang="en-GB" sz="1200" dirty="0"/>
              <a:t>} STREQUAL "hybrid")</a:t>
            </a:r>
          </a:p>
          <a:p>
            <a:pPr lvl="1"/>
            <a:r>
              <a:rPr lang="en-GB" sz="1200" dirty="0"/>
              <a:t>  </a:t>
            </a:r>
            <a:r>
              <a:rPr lang="en-GB" sz="1200" dirty="0" err="1"/>
              <a:t>add_definitions</a:t>
            </a:r>
            <a:r>
              <a:rPr lang="en-GB" sz="1200" dirty="0"/>
              <a:t>(-D"WAVE_PROPAGATION_SOLVER=0")</a:t>
            </a:r>
          </a:p>
          <a:p>
            <a:pPr lvl="1"/>
            <a:r>
              <a:rPr lang="en-GB" sz="1200" dirty="0" err="1"/>
              <a:t>elseif</a:t>
            </a:r>
            <a:r>
              <a:rPr lang="en-GB" sz="1200" dirty="0"/>
              <a:t> (${</a:t>
            </a:r>
            <a:r>
              <a:rPr lang="en-GB" sz="1200" dirty="0" err="1"/>
              <a:t>WaveModel_lower</a:t>
            </a:r>
            <a:r>
              <a:rPr lang="en-GB" sz="1200" dirty="0"/>
              <a:t>} STREQUAL "</a:t>
            </a:r>
            <a:r>
              <a:rPr lang="en-GB" sz="1200" dirty="0" err="1"/>
              <a:t>fwave</a:t>
            </a:r>
            <a:r>
              <a:rPr lang="en-GB" sz="1200" dirty="0"/>
              <a:t>")</a:t>
            </a:r>
          </a:p>
          <a:p>
            <a:pPr lvl="1"/>
            <a:r>
              <a:rPr lang="en-GB" sz="1200" dirty="0"/>
              <a:t>  </a:t>
            </a:r>
            <a:r>
              <a:rPr lang="en-GB" sz="1200" dirty="0" err="1"/>
              <a:t>add_definitions</a:t>
            </a:r>
            <a:r>
              <a:rPr lang="en-GB" sz="1200" dirty="0"/>
              <a:t>(-D"WAVE_PROPAGATION_SOLVER=1")</a:t>
            </a:r>
          </a:p>
          <a:p>
            <a:pPr lvl="1"/>
            <a:r>
              <a:rPr lang="en-GB" sz="1200" dirty="0" err="1"/>
              <a:t>elseif</a:t>
            </a:r>
            <a:r>
              <a:rPr lang="en-GB" sz="1200" dirty="0"/>
              <a:t> (${</a:t>
            </a:r>
            <a:r>
              <a:rPr lang="en-GB" sz="1200" dirty="0" err="1"/>
              <a:t>WaveModel_lower</a:t>
            </a:r>
            <a:r>
              <a:rPr lang="en-GB" sz="1200" dirty="0"/>
              <a:t>} STREQUAL "</a:t>
            </a:r>
            <a:r>
              <a:rPr lang="en-GB" sz="1200" dirty="0" err="1"/>
              <a:t>augrie</a:t>
            </a:r>
            <a:r>
              <a:rPr lang="en-GB" sz="1200" dirty="0"/>
              <a:t>")</a:t>
            </a:r>
          </a:p>
          <a:p>
            <a:pPr lvl="1"/>
            <a:r>
              <a:rPr lang="en-GB" sz="1200" dirty="0"/>
              <a:t>  </a:t>
            </a:r>
            <a:r>
              <a:rPr lang="en-GB" sz="1200" dirty="0" err="1"/>
              <a:t>add_definitions</a:t>
            </a:r>
            <a:r>
              <a:rPr lang="en-GB" sz="1200" dirty="0"/>
              <a:t>(-D"WAVE_PROPAGATION_SOLVER=2")</a:t>
            </a:r>
          </a:p>
          <a:p>
            <a:pPr lvl="1"/>
            <a:r>
              <a:rPr lang="en-GB" sz="1200" dirty="0" err="1"/>
              <a:t>elseif</a:t>
            </a:r>
            <a:r>
              <a:rPr lang="en-GB" sz="1200" dirty="0"/>
              <a:t> (${</a:t>
            </a:r>
            <a:r>
              <a:rPr lang="en-GB" sz="1200" dirty="0" err="1"/>
              <a:t>WaveModel_lower</a:t>
            </a:r>
            <a:r>
              <a:rPr lang="en-GB" sz="1200" dirty="0"/>
              <a:t>} STREQUAL "</a:t>
            </a:r>
            <a:r>
              <a:rPr lang="en-GB" sz="1200" dirty="0" err="1"/>
              <a:t>augriegeoclaw</a:t>
            </a:r>
            <a:r>
              <a:rPr lang="en-GB" sz="1200" dirty="0"/>
              <a:t>")</a:t>
            </a:r>
          </a:p>
          <a:p>
            <a:pPr lvl="1"/>
            <a:r>
              <a:rPr lang="en-GB" sz="1200" dirty="0"/>
              <a:t>  </a:t>
            </a:r>
            <a:r>
              <a:rPr lang="en-GB" sz="1200" dirty="0" err="1"/>
              <a:t>add_definitions</a:t>
            </a:r>
            <a:r>
              <a:rPr lang="en-GB" sz="1200" dirty="0"/>
              <a:t>(-D"WAVE_PROPAGATION_SOLVER=3")</a:t>
            </a:r>
          </a:p>
          <a:p>
            <a:pPr lvl="1"/>
            <a:r>
              <a:rPr lang="en-GB" sz="1200" dirty="0"/>
              <a:t>else()</a:t>
            </a:r>
          </a:p>
          <a:p>
            <a:pPr lvl="1"/>
            <a:r>
              <a:rPr lang="en-GB" sz="1200" dirty="0"/>
              <a:t>  message(STATUS "${</a:t>
            </a:r>
            <a:r>
              <a:rPr lang="en-GB" sz="1200" dirty="0" err="1"/>
              <a:t>WaveModel_lower</a:t>
            </a:r>
            <a:r>
              <a:rPr lang="en-GB" sz="1200" dirty="0"/>
              <a:t>} not yet implemented, using hybrid")</a:t>
            </a:r>
          </a:p>
          <a:p>
            <a:pPr lvl="1"/>
            <a:r>
              <a:rPr lang="en-GB" sz="1200" dirty="0"/>
              <a:t>  </a:t>
            </a:r>
            <a:r>
              <a:rPr lang="en-GB" sz="1200" dirty="0" err="1"/>
              <a:t>add_definitions</a:t>
            </a:r>
            <a:r>
              <a:rPr lang="en-GB" sz="1200" dirty="0"/>
              <a:t>(-D"WAVE_PROPAGATION_SOLVER=0")</a:t>
            </a:r>
          </a:p>
          <a:p>
            <a:pPr lvl="1"/>
            <a:r>
              <a:rPr lang="en-GB" sz="1200" dirty="0" err="1"/>
              <a:t>endif</a:t>
            </a:r>
            <a:r>
              <a:rPr lang="en-GB" sz="1200" dirty="0"/>
              <a:t> (${</a:t>
            </a:r>
            <a:r>
              <a:rPr lang="en-GB" sz="1200" dirty="0" err="1"/>
              <a:t>WaveModel_lower</a:t>
            </a:r>
            <a:r>
              <a:rPr lang="en-GB" sz="1200" dirty="0"/>
              <a:t>} STREQUAL "hybrid")</a:t>
            </a:r>
          </a:p>
        </p:txBody>
      </p:sp>
    </p:spTree>
    <p:extLst>
      <p:ext uri="{BB962C8B-B14F-4D97-AF65-F5344CB8AC3E}">
        <p14:creationId xmlns:p14="http://schemas.microsoft.com/office/powerpoint/2010/main" val="1993271508"/>
      </p:ext>
    </p:extLst>
  </p:cSld>
  <p:clrMapOvr>
    <a:masterClrMapping/>
  </p:clrMapOvr>
</p:sld>
</file>

<file path=ppt/theme/theme1.xml><?xml version="1.0" encoding="utf-8"?>
<a:theme xmlns:a="http://schemas.openxmlformats.org/drawingml/2006/main" name="CSCS PowerPoint Template 2012a">
  <a:themeElements>
    <a:clrScheme name="CSCS">
      <a:dk1>
        <a:srgbClr val="000000"/>
      </a:dk1>
      <a:lt1>
        <a:srgbClr val="FFFFFF"/>
      </a:lt1>
      <a:dk2>
        <a:srgbClr val="E32219"/>
      </a:dk2>
      <a:lt2>
        <a:srgbClr val="CFD1D2"/>
      </a:lt2>
      <a:accent1>
        <a:srgbClr val="E32219"/>
      </a:accent1>
      <a:accent2>
        <a:srgbClr val="F39F7B"/>
      </a:accent2>
      <a:accent3>
        <a:srgbClr val="A71E16"/>
      </a:accent3>
      <a:accent4>
        <a:srgbClr val="7B7C7E"/>
      </a:accent4>
      <a:accent5>
        <a:srgbClr val="CFD1D2"/>
      </a:accent5>
      <a:accent6>
        <a:srgbClr val="3C3E40"/>
      </a:accent6>
      <a:hlink>
        <a:srgbClr val="E32219"/>
      </a:hlink>
      <a:folHlink>
        <a:srgbClr val="A71E16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10584</TotalTime>
  <Words>1140</Words>
  <Application>Microsoft Office PowerPoint</Application>
  <PresentationFormat>On-screen Show (4:3)</PresentationFormat>
  <Paragraphs>279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CSCS PowerPoint Template 2012a</vt:lpstr>
      <vt:lpstr>FOMICS SummerSchool July 2013 CMake</vt:lpstr>
      <vt:lpstr>What is CMake (and why do we need it)</vt:lpstr>
      <vt:lpstr>Definitions</vt:lpstr>
      <vt:lpstr>Simplest project example</vt:lpstr>
      <vt:lpstr>Project 2, more complex</vt:lpstr>
      <vt:lpstr>All the commands (but we mostly use these)</vt:lpstr>
      <vt:lpstr>cache vars and simple vars</vt:lpstr>
      <vt:lpstr>add_subdirectory</vt:lpstr>
      <vt:lpstr>One example from the SWE CMakelists</vt:lpstr>
      <vt:lpstr>cmake, ccmake and cmake-gui</vt:lpstr>
      <vt:lpstr>ccmake </vt:lpstr>
      <vt:lpstr>CMake GUI on windows</vt:lpstr>
      <vt:lpstr>Find Package in swe</vt:lpstr>
      <vt:lpstr>include_directories in swe</vt:lpstr>
      <vt:lpstr>Define the sources and the main target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interactive SPH applications and post-processing</dc:title>
  <dc:creator>biddisco</dc:creator>
  <cp:lastModifiedBy>John Bidiscombe</cp:lastModifiedBy>
  <cp:revision>104</cp:revision>
  <dcterms:created xsi:type="dcterms:W3CDTF">2012-05-28T06:59:09Z</dcterms:created>
  <dcterms:modified xsi:type="dcterms:W3CDTF">2013-07-08T09:55:54Z</dcterms:modified>
</cp:coreProperties>
</file>