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80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8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dd555f8aa_2_1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4dd555f8aa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4dd555f8aa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bg>
      <p:bgPr>
        <a:solidFill>
          <a:srgbClr val="59473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2404167" y="757752"/>
            <a:ext cx="4335666" cy="4248150"/>
          </a:xfrm>
          <a:prstGeom prst="pie">
            <a:avLst>
              <a:gd fmla="val 10800000" name="adj1"/>
              <a:gd fmla="val 16200000" name="adj2"/>
            </a:avLst>
          </a:prstGeom>
          <a:solidFill>
            <a:srgbClr val="B8A076"/>
          </a:solidFill>
          <a:ln>
            <a:noFill/>
          </a:ln>
          <a:effectLst>
            <a:outerShdw blurRad="1270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404167" y="733425"/>
            <a:ext cx="4335666" cy="4248150"/>
          </a:xfrm>
          <a:prstGeom prst="pie">
            <a:avLst>
              <a:gd fmla="val 10800000" name="adj1"/>
              <a:gd fmla="val 16200000" name="adj2"/>
            </a:avLst>
          </a:prstGeom>
          <a:solidFill>
            <a:srgbClr val="B8A076"/>
          </a:solidFill>
          <a:ln>
            <a:noFill/>
          </a:ln>
          <a:effectLst>
            <a:outerShdw blurRad="1270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766617" y="1052118"/>
            <a:ext cx="3610764" cy="3610764"/>
          </a:xfrm>
          <a:prstGeom prst="donut">
            <a:avLst>
              <a:gd fmla="val 24332" name="adj"/>
            </a:avLst>
          </a:prstGeom>
          <a:solidFill>
            <a:srgbClr val="56443A"/>
          </a:solidFill>
          <a:ln>
            <a:noFill/>
          </a:ln>
          <a:effectLst>
            <a:outerShdw blurRad="1270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3008669" y="1290301"/>
            <a:ext cx="3126660" cy="3134398"/>
          </a:xfrm>
          <a:prstGeom prst="ellipse">
            <a:avLst/>
          </a:prstGeom>
          <a:solidFill>
            <a:srgbClr val="B8A076"/>
          </a:solidFill>
          <a:ln>
            <a:noFill/>
          </a:ln>
          <a:effectLst>
            <a:outerShdw blurRad="1270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3104533" y="1386402"/>
            <a:ext cx="2934932" cy="2942196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270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2127" y="1439468"/>
            <a:ext cx="2359744" cy="2332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2483768" y="3079804"/>
            <a:ext cx="4176464" cy="994629"/>
          </a:xfrm>
          <a:prstGeom prst="ribbon2">
            <a:avLst>
              <a:gd fmla="val 24783" name="adj1"/>
              <a:gd fmla="val 73501" name="adj2"/>
            </a:avLst>
          </a:prstGeom>
          <a:solidFill>
            <a:srgbClr val="F2F2F2"/>
          </a:solidFill>
          <a:ln cap="flat" cmpd="sng" w="63500">
            <a:solidFill>
              <a:srgbClr val="56443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3289813" y="3079804"/>
            <a:ext cx="2564374" cy="714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000"/>
              <a:buNone/>
              <a:defRPr sz="2000">
                <a:solidFill>
                  <a:srgbClr val="5644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3809998" y="3878162"/>
            <a:ext cx="1524002" cy="354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300"/>
              <a:buNone/>
              <a:defRPr b="1" sz="1300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800"/>
              <a:buNone/>
              <a:defRPr/>
            </a:lvl2pPr>
            <a:lvl3pPr lvl="2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800"/>
              <a:buNone/>
              <a:defRPr/>
            </a:lvl3pPr>
            <a:lvl4pPr lvl="3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800"/>
              <a:buNone/>
              <a:defRPr/>
            </a:lvl4pPr>
            <a:lvl5pPr lvl="4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"/>
          <p:cNvSpPr txBox="1"/>
          <p:nvPr/>
        </p:nvSpPr>
        <p:spPr>
          <a:xfrm>
            <a:off x="6981694" y="2656605"/>
            <a:ext cx="1990856" cy="366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ADPOTION</a:t>
            </a:r>
            <a:r>
              <a:rPr b="0" i="0" lang="ko-KR" sz="11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.TISTORY.</a:t>
            </a:r>
            <a:r>
              <a:rPr b="0" i="0" lang="ko-KR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endParaRPr b="0" i="0" sz="11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12586" y="0"/>
            <a:ext cx="9156585" cy="1417340"/>
          </a:xfrm>
          <a:prstGeom prst="rect">
            <a:avLst/>
          </a:prstGeom>
          <a:solidFill>
            <a:srgbClr val="5644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2626338" y="333642"/>
            <a:ext cx="4003062" cy="714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3200" u="none" cap="none" strike="noStrike">
              <a:solidFill>
                <a:srgbClr val="B8A0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979032" y="3234462"/>
            <a:ext cx="180000" cy="180000"/>
          </a:xfrm>
          <a:prstGeom prst="donut">
            <a:avLst>
              <a:gd fmla="val 27321" name="adj"/>
            </a:avLst>
          </a:prstGeom>
          <a:solidFill>
            <a:srgbClr val="5644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4482243" y="3234462"/>
            <a:ext cx="180000" cy="180000"/>
          </a:xfrm>
          <a:prstGeom prst="donut">
            <a:avLst>
              <a:gd fmla="val 27321" name="adj"/>
            </a:avLst>
          </a:prstGeom>
          <a:solidFill>
            <a:srgbClr val="5644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3230637" y="3234462"/>
            <a:ext cx="180000" cy="180000"/>
          </a:xfrm>
          <a:prstGeom prst="donut">
            <a:avLst>
              <a:gd fmla="val 27321" name="adj"/>
            </a:avLst>
          </a:prstGeom>
          <a:solidFill>
            <a:srgbClr val="B8A0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6985455" y="3234462"/>
            <a:ext cx="180000" cy="180000"/>
          </a:xfrm>
          <a:prstGeom prst="donut">
            <a:avLst>
              <a:gd fmla="val 27321" name="adj"/>
            </a:avLst>
          </a:prstGeom>
          <a:solidFill>
            <a:srgbClr val="5644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733849" y="3234462"/>
            <a:ext cx="180000" cy="180000"/>
          </a:xfrm>
          <a:prstGeom prst="donut">
            <a:avLst>
              <a:gd fmla="val 27321" name="adj"/>
            </a:avLst>
          </a:prstGeom>
          <a:solidFill>
            <a:srgbClr val="B8A0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237060" y="3234462"/>
            <a:ext cx="180000" cy="180000"/>
          </a:xfrm>
          <a:prstGeom prst="donut">
            <a:avLst>
              <a:gd fmla="val 27321" name="adj"/>
            </a:avLst>
          </a:prstGeom>
          <a:solidFill>
            <a:srgbClr val="B8A0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27427" y="3234462"/>
            <a:ext cx="180000" cy="180000"/>
          </a:xfrm>
          <a:prstGeom prst="donut">
            <a:avLst>
              <a:gd fmla="val 27321" name="adj"/>
            </a:avLst>
          </a:prstGeom>
          <a:solidFill>
            <a:srgbClr val="B8A0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652462" y="2827379"/>
            <a:ext cx="78390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ko-KR" sz="20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ko-KR" sz="20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ko-KR" sz="20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ko-KR" sz="20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ko-KR" sz="20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ko-KR" sz="20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-12586" y="1410039"/>
            <a:ext cx="9193098" cy="45719"/>
          </a:xfrm>
          <a:prstGeom prst="roundRect">
            <a:avLst>
              <a:gd fmla="val 16667" name="adj"/>
            </a:avLst>
          </a:prstGeom>
          <a:solidFill>
            <a:srgbClr val="B8A0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3576815" y="5511472"/>
            <a:ext cx="1990856" cy="19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ADPOTION</a:t>
            </a:r>
            <a:r>
              <a:rPr b="0" i="0" lang="ko-KR" sz="6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.TISTORY.</a:t>
            </a:r>
            <a:r>
              <a:rPr b="0" i="0" lang="ko-KR" sz="6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endParaRPr b="0" i="0" sz="6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31261" y="188082"/>
            <a:ext cx="961442" cy="102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2732" y="349234"/>
            <a:ext cx="704736" cy="706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917" y="403899"/>
            <a:ext cx="523878" cy="51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5268" y="794307"/>
            <a:ext cx="1019178" cy="268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"/>
          <p:cNvSpPr txBox="1"/>
          <p:nvPr>
            <p:ph type="ctrTitle"/>
          </p:nvPr>
        </p:nvSpPr>
        <p:spPr>
          <a:xfrm>
            <a:off x="4151649" y="785612"/>
            <a:ext cx="826416" cy="212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1050"/>
              <a:buNone/>
              <a:defRPr sz="1050">
                <a:solidFill>
                  <a:srgbClr val="5644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2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사용자 지정 레이아웃">
  <p:cSld name="2_사용자 지정 레이아웃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rot="5400000">
            <a:off x="-608684" y="547267"/>
            <a:ext cx="5844604" cy="4680518"/>
          </a:xfrm>
          <a:prstGeom prst="rect">
            <a:avLst/>
          </a:prstGeom>
          <a:solidFill>
            <a:srgbClr val="5644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573982" y="-34777"/>
            <a:ext cx="79895" cy="5844603"/>
          </a:xfrm>
          <a:prstGeom prst="roundRect">
            <a:avLst>
              <a:gd fmla="val 16667" name="adj"/>
            </a:avLst>
          </a:prstGeom>
          <a:solidFill>
            <a:srgbClr val="B8A0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4"/>
          <p:cNvGrpSpPr/>
          <p:nvPr/>
        </p:nvGrpSpPr>
        <p:grpSpPr>
          <a:xfrm rot="-5400000">
            <a:off x="4250637" y="2512384"/>
            <a:ext cx="699040" cy="653552"/>
            <a:chOff x="4321767" y="-14736"/>
            <a:chExt cx="555036" cy="518918"/>
          </a:xfrm>
        </p:grpSpPr>
        <p:pic>
          <p:nvPicPr>
            <p:cNvPr id="48" name="Google Shape;4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4339826" y="-32795"/>
              <a:ext cx="518918" cy="555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14633" y="37263"/>
              <a:ext cx="369298" cy="3692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4"/>
          <p:cNvSpPr txBox="1"/>
          <p:nvPr/>
        </p:nvSpPr>
        <p:spPr>
          <a:xfrm>
            <a:off x="7092280" y="5397152"/>
            <a:ext cx="1990856" cy="331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ADPOTION</a:t>
            </a:r>
            <a:r>
              <a:rPr b="0" i="0" lang="ko-KR" sz="8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.TISTORY.</a:t>
            </a:r>
            <a:r>
              <a:rPr b="0" i="0" lang="ko-KR" sz="8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endParaRPr b="0" i="0" sz="8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>
            <p:ph idx="1" type="body"/>
          </p:nvPr>
        </p:nvSpPr>
        <p:spPr>
          <a:xfrm>
            <a:off x="5039096" y="590869"/>
            <a:ext cx="3854333" cy="4533261"/>
          </a:xfrm>
          <a:prstGeom prst="roundRect">
            <a:avLst>
              <a:gd fmla="val 625" name="adj"/>
            </a:avLst>
          </a:prstGeom>
          <a:noFill/>
          <a:ln>
            <a:noFill/>
          </a:ln>
        </p:spPr>
        <p:txBody>
          <a:bodyPr anchorCtr="0" anchor="ctr" bIns="45700" lIns="0" spcFirstLastPara="1" rIns="0" wrap="square" tIns="0"/>
          <a:lstStyle>
            <a:lvl1pPr indent="-228600" lvl="0" marL="45720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2100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5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35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2" name="Google Shape;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950" y="2641476"/>
            <a:ext cx="369142" cy="36480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3250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>
                <a:solidFill>
                  <a:srgbClr val="B8A076"/>
                </a:solidFill>
              </a:rPr>
              <a:t> </a:t>
            </a:r>
            <a:r>
              <a:rPr lang="ko-KR" sz="900">
                <a:solidFill>
                  <a:srgbClr val="CBA57B"/>
                </a:solidFill>
              </a:rPr>
              <a:t>/ 25</a:t>
            </a:r>
            <a:endParaRPr sz="900">
              <a:solidFill>
                <a:srgbClr val="CBA57B"/>
              </a:solidFill>
            </a:endParaRPr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-26641" y="2593557"/>
            <a:ext cx="4600623" cy="52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None/>
              <a:defRPr sz="2800"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사용자 지정 레이아웃">
  <p:cSld name="1_사용자 지정 레이아웃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2839065" y="1139756"/>
            <a:ext cx="3465870" cy="308074"/>
          </a:xfrm>
          <a:prstGeom prst="roundRect">
            <a:avLst>
              <a:gd fmla="val 33245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-6958" y="609565"/>
            <a:ext cx="9150958" cy="52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400"/>
              <a:buNone/>
              <a:defRPr sz="2400">
                <a:solidFill>
                  <a:srgbClr val="5644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353982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</a:t>
            </a:r>
            <a:r>
              <a:rPr lang="ko-KR" sz="900">
                <a:solidFill>
                  <a:srgbClr val="56443A"/>
                </a:solidFill>
              </a:rPr>
              <a:t>/ 25</a:t>
            </a:r>
            <a:endParaRPr sz="900">
              <a:solidFill>
                <a:srgbClr val="56443A"/>
              </a:solidFill>
            </a:endParaRPr>
          </a:p>
        </p:txBody>
      </p:sp>
      <p:grpSp>
        <p:nvGrpSpPr>
          <p:cNvPr id="59" name="Google Shape;59;p5"/>
          <p:cNvGrpSpPr/>
          <p:nvPr/>
        </p:nvGrpSpPr>
        <p:grpSpPr>
          <a:xfrm rot="5400000">
            <a:off x="4386007" y="-4494527"/>
            <a:ext cx="377772" cy="9366825"/>
            <a:chOff x="492383" y="1"/>
            <a:chExt cx="377772" cy="5718820"/>
          </a:xfrm>
        </p:grpSpPr>
        <p:sp>
          <p:nvSpPr>
            <p:cNvPr id="60" name="Google Shape;60;p5"/>
            <p:cNvSpPr/>
            <p:nvPr/>
          </p:nvSpPr>
          <p:spPr>
            <a:xfrm>
              <a:off x="808807" y="1"/>
              <a:ext cx="61348" cy="5706534"/>
            </a:xfrm>
            <a:prstGeom prst="roundRect">
              <a:avLst>
                <a:gd fmla="val 16667" name="adj"/>
              </a:avLst>
            </a:prstGeom>
            <a:solidFill>
              <a:srgbClr val="B8A0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4"/>
                <a:buFont typeface="Arial"/>
                <a:buNone/>
              </a:pPr>
              <a:r>
                <a:t/>
              </a:r>
              <a:endParaRPr b="0" i="0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492383" y="3821"/>
              <a:ext cx="323815" cy="5715000"/>
            </a:xfrm>
            <a:prstGeom prst="rect">
              <a:avLst/>
            </a:prstGeom>
            <a:solidFill>
              <a:srgbClr val="5644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4"/>
                <a:buFont typeface="Arial"/>
                <a:buNone/>
              </a:pPr>
              <a:r>
                <a:t/>
              </a:r>
              <a:endParaRPr b="0" i="0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5"/>
          <p:cNvSpPr/>
          <p:nvPr/>
        </p:nvSpPr>
        <p:spPr>
          <a:xfrm>
            <a:off x="4507324" y="1078559"/>
            <a:ext cx="122394" cy="122394"/>
          </a:xfrm>
          <a:prstGeom prst="donut">
            <a:avLst>
              <a:gd fmla="val 41508" name="adj"/>
            </a:avLst>
          </a:prstGeom>
          <a:solidFill>
            <a:srgbClr val="B8A0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5"/>
          <p:cNvGrpSpPr/>
          <p:nvPr/>
        </p:nvGrpSpPr>
        <p:grpSpPr>
          <a:xfrm>
            <a:off x="4219001" y="17008"/>
            <a:ext cx="699040" cy="653552"/>
            <a:chOff x="4321764" y="-14735"/>
            <a:chExt cx="555036" cy="518918"/>
          </a:xfrm>
        </p:grpSpPr>
        <p:pic>
          <p:nvPicPr>
            <p:cNvPr id="64" name="Google Shape;64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4339823" y="-32794"/>
              <a:ext cx="518918" cy="555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14633" y="37263"/>
              <a:ext cx="369298" cy="3692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52733" y="61860"/>
              <a:ext cx="293098" cy="2896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5"/>
          <p:cNvSpPr txBox="1"/>
          <p:nvPr/>
        </p:nvSpPr>
        <p:spPr>
          <a:xfrm>
            <a:off x="7126595" y="-7608"/>
            <a:ext cx="1990856" cy="331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ADPOTION</a:t>
            </a:r>
            <a:r>
              <a:rPr b="0" i="0" lang="ko-KR" sz="8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.TISTORY.</a:t>
            </a:r>
            <a:r>
              <a:rPr b="0" i="0" lang="ko-KR" sz="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endParaRPr b="0" i="0" sz="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>
            <p:ph idx="1" type="body"/>
          </p:nvPr>
        </p:nvSpPr>
        <p:spPr>
          <a:xfrm>
            <a:off x="214214" y="1633364"/>
            <a:ext cx="4169736" cy="3600399"/>
          </a:xfrm>
          <a:prstGeom prst="roundRect">
            <a:avLst>
              <a:gd fmla="val 5629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274"/>
              </a:srgbClr>
            </a:outerShdw>
          </a:effectLst>
        </p:spPr>
        <p:txBody>
          <a:bodyPr anchorCtr="0" anchor="t" bIns="45700" lIns="72000" spcFirstLastPara="1" rIns="72000" wrap="square" tIns="324000"/>
          <a:lstStyle>
            <a:lvl1pPr indent="-228600" lvl="0" marL="45720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2100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5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35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5"/>
          <p:cNvSpPr/>
          <p:nvPr>
            <p:ph idx="2" type="body"/>
          </p:nvPr>
        </p:nvSpPr>
        <p:spPr>
          <a:xfrm>
            <a:off x="4753093" y="1633364"/>
            <a:ext cx="4200400" cy="3600399"/>
          </a:xfrm>
          <a:prstGeom prst="roundRect">
            <a:avLst>
              <a:gd fmla="val 6306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274"/>
              </a:srgbClr>
            </a:outerShdw>
          </a:effectLst>
        </p:spPr>
        <p:txBody>
          <a:bodyPr anchorCtr="0" anchor="t" bIns="45700" lIns="72000" spcFirstLastPara="1" rIns="72000" wrap="square" tIns="324000"/>
          <a:lstStyle>
            <a:lvl1pPr indent="-228600" lvl="0" marL="45720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2100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5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35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56443A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Relationship Id="rId5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vnYBqh01vHKAldpgEvchX6it8DgcgXYi/view" TargetMode="External"/><Relationship Id="rId4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20.png"/><Relationship Id="rId7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ctrTitle"/>
          </p:nvPr>
        </p:nvSpPr>
        <p:spPr>
          <a:xfrm>
            <a:off x="3076575" y="3131820"/>
            <a:ext cx="2990850" cy="66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1800"/>
              <a:buNone/>
            </a:pPr>
            <a:r>
              <a:rPr lang="ko-KR" sz="1800"/>
              <a:t>놀기 좋은날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3861529" y="3878162"/>
            <a:ext cx="1420940" cy="354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1000"/>
              <a:buNone/>
            </a:pPr>
            <a:r>
              <a:rPr lang="ko-KR" sz="1000"/>
              <a:t>원준 명준 의정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504956" y="2656605"/>
            <a:ext cx="1323844" cy="366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발표자 </a:t>
            </a:r>
            <a:endParaRPr b="0" i="0" sz="1200" u="none" cap="none" strike="noStrike">
              <a:solidFill>
                <a:srgbClr val="B8A0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알아서 살길찾자</a:t>
            </a:r>
            <a:endParaRPr b="0" i="0" sz="1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>
            <p:ph idx="4294967295" type="body"/>
          </p:nvPr>
        </p:nvSpPr>
        <p:spPr>
          <a:xfrm>
            <a:off x="81125" y="1880325"/>
            <a:ext cx="8997600" cy="3685500"/>
          </a:xfrm>
          <a:prstGeom prst="roundRect">
            <a:avLst>
              <a:gd fmla="val 5629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600"/>
              <a:t>.</a:t>
            </a:r>
            <a:endParaRPr sz="1600"/>
          </a:p>
        </p:txBody>
      </p:sp>
      <p:sp>
        <p:nvSpPr>
          <p:cNvPr id="194" name="Google Shape;194;p15"/>
          <p:cNvSpPr txBox="1"/>
          <p:nvPr>
            <p:ph type="ctrTitle"/>
          </p:nvPr>
        </p:nvSpPr>
        <p:spPr>
          <a:xfrm>
            <a:off x="4151649" y="785612"/>
            <a:ext cx="826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600"/>
              <a:buNone/>
            </a:pPr>
            <a:r>
              <a:rPr b="1" lang="ko-KR" sz="800"/>
              <a:t>술&amp;고기</a:t>
            </a:r>
            <a:endParaRPr b="1" sz="800"/>
          </a:p>
        </p:txBody>
      </p:sp>
      <p:sp>
        <p:nvSpPr>
          <p:cNvPr id="195" name="Google Shape;195;p15"/>
          <p:cNvSpPr/>
          <p:nvPr/>
        </p:nvSpPr>
        <p:spPr>
          <a:xfrm>
            <a:off x="107504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1353215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Calendar API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2606068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지도 API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3851920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검색 API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5112993" y="344124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미세먼지 API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6350483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기능 구현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7596337" y="3441261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마침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81125" y="1523000"/>
            <a:ext cx="3029100" cy="250800"/>
          </a:xfrm>
          <a:prstGeom prst="roundRect">
            <a:avLst>
              <a:gd fmla="val 22564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b="0" i="0" lang="ko-KR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KAKAO 결과</a:t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81113" y="-7608"/>
            <a:ext cx="1983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원준’s Part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75" y="2422500"/>
            <a:ext cx="4046233" cy="260115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</p:pic>
      <p:pic>
        <p:nvPicPr>
          <p:cNvPr id="205" name="Google Shape;2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5700" y="1928725"/>
            <a:ext cx="5562652" cy="5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4188" y="2160475"/>
            <a:ext cx="5501774" cy="58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6597" y="2312875"/>
            <a:ext cx="4232900" cy="5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5688" y="2638888"/>
            <a:ext cx="5501774" cy="58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6600" y="2857504"/>
            <a:ext cx="4865050" cy="1797149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0050" y="3400104"/>
            <a:ext cx="4865050" cy="1797149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</p:pic>
      <p:pic>
        <p:nvPicPr>
          <p:cNvPr id="211" name="Google Shape;21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6375" y="3072354"/>
            <a:ext cx="4865050" cy="1797149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</p:pic>
      <p:sp>
        <p:nvSpPr>
          <p:cNvPr id="212" name="Google Shape;212;p15"/>
          <p:cNvSpPr txBox="1"/>
          <p:nvPr>
            <p:ph idx="4294967295" type="sldNum"/>
          </p:nvPr>
        </p:nvSpPr>
        <p:spPr>
          <a:xfrm>
            <a:off x="203571" y="5197254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ko-KR" sz="1100">
                <a:solidFill>
                  <a:schemeClr val="dk1"/>
                </a:solidFill>
              </a:rPr>
              <a:t>‹#›</a:t>
            </a:fld>
            <a:r>
              <a:rPr lang="ko-KR" sz="1100"/>
              <a:t> </a:t>
            </a:r>
            <a:r>
              <a:rPr lang="ko-KR">
                <a:solidFill>
                  <a:srgbClr val="56443A"/>
                </a:solidFill>
              </a:rPr>
              <a:t>/ </a:t>
            </a:r>
            <a:r>
              <a:rPr lang="ko-KR">
                <a:solidFill>
                  <a:srgbClr val="CBA57B"/>
                </a:solidFill>
              </a:rPr>
              <a:t>15</a:t>
            </a:r>
            <a:endParaRPr>
              <a:solidFill>
                <a:srgbClr val="CBA57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ctrTitle"/>
          </p:nvPr>
        </p:nvSpPr>
        <p:spPr>
          <a:xfrm>
            <a:off x="4151649" y="785612"/>
            <a:ext cx="826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600"/>
              <a:buNone/>
            </a:pPr>
            <a:r>
              <a:rPr b="1" lang="ko-KR" sz="800"/>
              <a:t>술&amp;고기</a:t>
            </a:r>
            <a:endParaRPr b="1" sz="800"/>
          </a:p>
        </p:txBody>
      </p:sp>
      <p:sp>
        <p:nvSpPr>
          <p:cNvPr id="218" name="Google Shape;218;p16"/>
          <p:cNvSpPr/>
          <p:nvPr/>
        </p:nvSpPr>
        <p:spPr>
          <a:xfrm>
            <a:off x="107504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1353215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Calendar API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2606068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지도 API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3851920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검색 API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5112993" y="344124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미세먼지 API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350483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기능 구현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7596337" y="3441261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마침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/>
          <p:nvPr>
            <p:ph idx="4294967295" type="body"/>
          </p:nvPr>
        </p:nvSpPr>
        <p:spPr>
          <a:xfrm>
            <a:off x="107500" y="1630200"/>
            <a:ext cx="8756400" cy="3483000"/>
          </a:xfrm>
          <a:prstGeom prst="roundRect">
            <a:avLst>
              <a:gd fmla="val 5629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600"/>
              <a:t> </a:t>
            </a:r>
            <a:endParaRPr sz="1600"/>
          </a:p>
        </p:txBody>
      </p:sp>
      <p:sp>
        <p:nvSpPr>
          <p:cNvPr id="226" name="Google Shape;226;p16"/>
          <p:cNvSpPr/>
          <p:nvPr/>
        </p:nvSpPr>
        <p:spPr>
          <a:xfrm>
            <a:off x="266800" y="1938900"/>
            <a:ext cx="1830600" cy="250800"/>
          </a:xfrm>
          <a:prstGeom prst="roundRect">
            <a:avLst>
              <a:gd fmla="val 22564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b="0" i="0" lang="ko-KR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NAVER API</a:t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/>
          <p:nvPr>
            <p:ph idx="4294967295" type="body"/>
          </p:nvPr>
        </p:nvSpPr>
        <p:spPr>
          <a:xfrm>
            <a:off x="4419675" y="2303350"/>
            <a:ext cx="4189200" cy="2616900"/>
          </a:xfrm>
          <a:prstGeom prst="roundRect">
            <a:avLst>
              <a:gd fmla="val 5629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ID,PW 등록 후 요청보냈습니다.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할줄 아는게 Servlet이라서, xml파일로 Servlet에 매핑해줬습니다.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JSP(main) -&gt; xml -&gt; Servlet -&gt; JSP(sub) 순서로 데이터를 넘겨받습니다.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Main에서 ajax를 이용하여 데이터를 sub로 요청하여 보내주는 방법입니다.</a:t>
            </a:r>
            <a:endParaRPr sz="1200"/>
          </a:p>
        </p:txBody>
      </p:sp>
      <p:sp>
        <p:nvSpPr>
          <p:cNvPr id="228" name="Google Shape;228;p16"/>
          <p:cNvSpPr/>
          <p:nvPr/>
        </p:nvSpPr>
        <p:spPr>
          <a:xfrm>
            <a:off x="4334600" y="1938900"/>
            <a:ext cx="1490100" cy="250800"/>
          </a:xfrm>
          <a:prstGeom prst="roundRect">
            <a:avLst>
              <a:gd fmla="val 22564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b="0" i="0" lang="ko-KR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구현하는 방법</a:t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81113" y="-7608"/>
            <a:ext cx="1983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원준’s Part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875" y="2303350"/>
            <a:ext cx="3779574" cy="2616900"/>
          </a:xfrm>
          <a:prstGeom prst="rect">
            <a:avLst/>
          </a:prstGeom>
          <a:noFill/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</p:pic>
      <p:sp>
        <p:nvSpPr>
          <p:cNvPr id="231" name="Google Shape;231;p16"/>
          <p:cNvSpPr txBox="1"/>
          <p:nvPr>
            <p:ph idx="4294967295" type="sldNum"/>
          </p:nvPr>
        </p:nvSpPr>
        <p:spPr>
          <a:xfrm>
            <a:off x="107496" y="5302454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ko-KR" sz="1100">
                <a:solidFill>
                  <a:schemeClr val="dk1"/>
                </a:solidFill>
              </a:rPr>
              <a:t>‹#›</a:t>
            </a:fld>
            <a:r>
              <a:rPr lang="ko-KR" sz="1100"/>
              <a:t> </a:t>
            </a:r>
            <a:r>
              <a:rPr lang="ko-KR">
                <a:solidFill>
                  <a:srgbClr val="56443A"/>
                </a:solidFill>
              </a:rPr>
              <a:t>/ </a:t>
            </a:r>
            <a:r>
              <a:rPr lang="ko-KR">
                <a:solidFill>
                  <a:srgbClr val="CBA57B"/>
                </a:solidFill>
              </a:rPr>
              <a:t>15</a:t>
            </a:r>
            <a:endParaRPr>
              <a:solidFill>
                <a:srgbClr val="CBA57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ctrTitle"/>
          </p:nvPr>
        </p:nvSpPr>
        <p:spPr>
          <a:xfrm>
            <a:off x="4151649" y="785612"/>
            <a:ext cx="826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600"/>
              <a:buNone/>
            </a:pPr>
            <a:r>
              <a:rPr b="1" lang="ko-KR" sz="800"/>
              <a:t>술&amp;고기</a:t>
            </a:r>
            <a:endParaRPr b="1" sz="800"/>
          </a:p>
        </p:txBody>
      </p:sp>
      <p:sp>
        <p:nvSpPr>
          <p:cNvPr id="237" name="Google Shape;237;p17"/>
          <p:cNvSpPr/>
          <p:nvPr/>
        </p:nvSpPr>
        <p:spPr>
          <a:xfrm>
            <a:off x="1353215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Calendar API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2606068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지도 API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851920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검색 API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5112993" y="344124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미세먼지 API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6350483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기능 구현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7596337" y="3441261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마침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81125" y="1523000"/>
            <a:ext cx="3029100" cy="250800"/>
          </a:xfrm>
          <a:prstGeom prst="roundRect">
            <a:avLst>
              <a:gd fmla="val 22564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b="0" i="0" lang="ko-KR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NAVER 결과</a:t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81113" y="-7608"/>
            <a:ext cx="1983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원준’s Part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9625" y="1912675"/>
            <a:ext cx="4275474" cy="20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362" y="1912675"/>
            <a:ext cx="3420575" cy="33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4526" y="3674875"/>
            <a:ext cx="4310274" cy="16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/>
          <p:nvPr>
            <p:ph idx="4294967295" type="sldNum"/>
          </p:nvPr>
        </p:nvSpPr>
        <p:spPr>
          <a:xfrm>
            <a:off x="107496" y="5302454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ko-KR" sz="1100">
                <a:solidFill>
                  <a:schemeClr val="dk1"/>
                </a:solidFill>
              </a:rPr>
              <a:t>‹#›</a:t>
            </a:fld>
            <a:r>
              <a:rPr lang="ko-KR" sz="1100"/>
              <a:t> </a:t>
            </a:r>
            <a:r>
              <a:rPr lang="ko-KR">
                <a:solidFill>
                  <a:srgbClr val="56443A"/>
                </a:solidFill>
              </a:rPr>
              <a:t>/ </a:t>
            </a:r>
            <a:r>
              <a:rPr lang="ko-KR">
                <a:solidFill>
                  <a:srgbClr val="CBA57B"/>
                </a:solidFill>
              </a:rPr>
              <a:t>15</a:t>
            </a:r>
            <a:endParaRPr>
              <a:solidFill>
                <a:srgbClr val="CBA57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-6958" y="609565"/>
            <a:ext cx="9150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400"/>
              <a:buFont typeface="Arial"/>
              <a:buNone/>
            </a:pPr>
            <a:r>
              <a:rPr lang="ko-KR"/>
              <a:t>간단한 구현영상</a:t>
            </a:r>
            <a:endParaRPr/>
          </a:p>
        </p:txBody>
      </p:sp>
      <p:sp>
        <p:nvSpPr>
          <p:cNvPr id="255" name="Google Shape;255;p18"/>
          <p:cNvSpPr txBox="1"/>
          <p:nvPr/>
        </p:nvSpPr>
        <p:spPr>
          <a:xfrm>
            <a:off x="2864405" y="1137451"/>
            <a:ext cx="3428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rgbClr val="F2F2F2"/>
                </a:solidFill>
              </a:rPr>
              <a:t>&lt;뿌듯&gt;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 txBox="1"/>
          <p:nvPr>
            <p:ph idx="12" type="sldNum"/>
          </p:nvPr>
        </p:nvSpPr>
        <p:spPr>
          <a:xfrm>
            <a:off x="3550046" y="534112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ko-KR" sz="1100">
                <a:solidFill>
                  <a:schemeClr val="dk1"/>
                </a:solidFill>
              </a:rPr>
              <a:t>‹#›</a:t>
            </a:fld>
            <a:r>
              <a:rPr lang="ko-KR" sz="1100"/>
              <a:t> </a:t>
            </a:r>
            <a:r>
              <a:rPr lang="ko-KR">
                <a:solidFill>
                  <a:srgbClr val="56443A"/>
                </a:solidFill>
              </a:rPr>
              <a:t>/ </a:t>
            </a:r>
            <a:r>
              <a:rPr lang="ko-KR">
                <a:solidFill>
                  <a:srgbClr val="CBA57B"/>
                </a:solidFill>
              </a:rPr>
              <a:t>15</a:t>
            </a:r>
            <a:endParaRPr>
              <a:solidFill>
                <a:srgbClr val="CBA57B"/>
              </a:solidFill>
            </a:endParaRPr>
          </a:p>
        </p:txBody>
      </p:sp>
      <p:pic>
        <p:nvPicPr>
          <p:cNvPr id="257" name="Google Shape;257;p18" title="구현영상(종합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750" y="1609101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/>
          <p:nvPr>
            <p:ph idx="2" type="body"/>
          </p:nvPr>
        </p:nvSpPr>
        <p:spPr>
          <a:xfrm>
            <a:off x="277850" y="1788350"/>
            <a:ext cx="8562900" cy="3429600"/>
          </a:xfrm>
          <a:prstGeom prst="roundRect">
            <a:avLst>
              <a:gd fmla="val 6306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None/>
            </a:pPr>
            <a:r>
              <a:rPr lang="ko-KR" sz="1200"/>
              <a:t>	</a:t>
            </a:r>
            <a:endParaRPr sz="1400"/>
          </a:p>
        </p:txBody>
      </p:sp>
      <p:sp>
        <p:nvSpPr>
          <p:cNvPr id="264" name="Google Shape;264;p19"/>
          <p:cNvSpPr txBox="1"/>
          <p:nvPr>
            <p:ph type="title"/>
          </p:nvPr>
        </p:nvSpPr>
        <p:spPr>
          <a:xfrm>
            <a:off x="-6958" y="609565"/>
            <a:ext cx="9150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400"/>
              <a:buFont typeface="Arial"/>
              <a:buNone/>
            </a:pPr>
            <a:r>
              <a:rPr lang="ko-KR"/>
              <a:t>Project로 인해 얻을 수 있었던 것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2864405" y="1137451"/>
            <a:ext cx="3428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&lt;각종 암&gt;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740608" y="1942566"/>
            <a:ext cx="76374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Font typeface="Arial"/>
              <a:buChar char="●"/>
            </a:pPr>
            <a:r>
              <a:rPr b="0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Open API가 얼마나 유용한지 깨달았습니다.</a:t>
            </a:r>
            <a:endParaRPr b="0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1100"/>
              <a:buFont typeface="Arial"/>
              <a:buChar char="-"/>
            </a:pPr>
            <a:r>
              <a:rPr b="0" i="0" lang="ko-KR" sz="11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구현하기 어려운 기능을 간단하게 라이브러리의 추가로 구동이 된다는 사실에 놀랐습니다.</a:t>
            </a:r>
            <a:endParaRPr b="1" i="0" sz="1400" u="none" cap="none" strike="noStrike">
              <a:solidFill>
                <a:srgbClr val="B8A0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753308" y="2650691"/>
            <a:ext cx="76374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Font typeface="Arial"/>
              <a:buChar char="●"/>
            </a:pPr>
            <a:r>
              <a:rPr b="0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CORS</a:t>
            </a:r>
            <a:endParaRPr b="0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1100"/>
              <a:buFont typeface="Arial"/>
              <a:buChar char="-"/>
            </a:pPr>
            <a:r>
              <a:rPr b="0" i="0" lang="ko-KR" sz="11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직접적인 정보의 요청으로 인한 접근제어 -&gt; 우회하여 정보를 요청하는 방법</a:t>
            </a:r>
            <a:endParaRPr b="0" i="0" sz="11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753300" y="3327550"/>
            <a:ext cx="76374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Font typeface="Arial"/>
              <a:buChar char="●"/>
            </a:pPr>
            <a:r>
              <a:rPr b="0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b="0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1100"/>
              <a:buFont typeface="Arial"/>
              <a:buChar char="-"/>
            </a:pPr>
            <a:r>
              <a:rPr b="0" i="0" lang="ko-KR" sz="11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예제로 한번만 코드를 쳐봐서 이해가 잘 안갔지만, 직접적으로 필요에 의하여 사용하여 원리를 이해하는데 수월했습니다.</a:t>
            </a:r>
            <a:endParaRPr b="0" i="0" sz="11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760050" y="4295050"/>
            <a:ext cx="7637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Font typeface="Arial"/>
              <a:buChar char="●"/>
            </a:pPr>
            <a:r>
              <a:rPr b="0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팀 단위 프로젝트에 이해도가 대폭 상승했습니다.</a:t>
            </a:r>
            <a:endParaRPr b="0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1100"/>
              <a:buFont typeface="Arial"/>
              <a:buChar char="-"/>
            </a:pPr>
            <a:r>
              <a:rPr b="0" i="0" lang="ko-KR" sz="11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‘살인이 이래서 일어나는구나’ 라는 것을 알 수 있었던 소중한 시간이었습니다.</a:t>
            </a:r>
            <a:endParaRPr b="0" i="0" sz="11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 txBox="1"/>
          <p:nvPr>
            <p:ph idx="12" type="sldNum"/>
          </p:nvPr>
        </p:nvSpPr>
        <p:spPr>
          <a:xfrm>
            <a:off x="3550046" y="534112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ko-KR" sz="1100">
                <a:solidFill>
                  <a:schemeClr val="dk1"/>
                </a:solidFill>
              </a:rPr>
              <a:t>‹#›</a:t>
            </a:fld>
            <a:r>
              <a:rPr lang="ko-KR" sz="1100"/>
              <a:t> </a:t>
            </a:r>
            <a:r>
              <a:rPr lang="ko-KR">
                <a:solidFill>
                  <a:srgbClr val="56443A"/>
                </a:solidFill>
              </a:rPr>
              <a:t>/ </a:t>
            </a:r>
            <a:r>
              <a:rPr lang="ko-KR">
                <a:solidFill>
                  <a:srgbClr val="CBA57B"/>
                </a:solidFill>
              </a:rPr>
              <a:t>15</a:t>
            </a:r>
            <a:endParaRPr>
              <a:solidFill>
                <a:srgbClr val="CBA57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-6958" y="609565"/>
            <a:ext cx="9150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400"/>
              <a:buFont typeface="Arial"/>
              <a:buNone/>
            </a:pPr>
            <a:r>
              <a:rPr lang="ko-KR"/>
              <a:t>결론</a:t>
            </a:r>
            <a:endParaRPr/>
          </a:p>
        </p:txBody>
      </p:sp>
      <p:pic>
        <p:nvPicPr>
          <p:cNvPr id="277" name="Google Shape;2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08115"/>
            <a:ext cx="8839199" cy="332964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0"/>
          <p:cNvSpPr txBox="1"/>
          <p:nvPr/>
        </p:nvSpPr>
        <p:spPr>
          <a:xfrm>
            <a:off x="2864405" y="1137451"/>
            <a:ext cx="3428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&lt;빅 깨달음&gt;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 txBox="1"/>
          <p:nvPr>
            <p:ph idx="12" type="sldNum"/>
          </p:nvPr>
        </p:nvSpPr>
        <p:spPr>
          <a:xfrm>
            <a:off x="3550046" y="534112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ko-KR" sz="1100">
                <a:solidFill>
                  <a:schemeClr val="dk1"/>
                </a:solidFill>
              </a:rPr>
              <a:t>‹#›</a:t>
            </a:fld>
            <a:r>
              <a:rPr lang="ko-KR" sz="1100"/>
              <a:t> </a:t>
            </a:r>
            <a:r>
              <a:rPr lang="ko-KR">
                <a:solidFill>
                  <a:srgbClr val="56443A"/>
                </a:solidFill>
              </a:rPr>
              <a:t>/ </a:t>
            </a:r>
            <a:r>
              <a:rPr lang="ko-KR">
                <a:solidFill>
                  <a:srgbClr val="CBA57B"/>
                </a:solidFill>
              </a:rPr>
              <a:t>15</a:t>
            </a:r>
            <a:endParaRPr>
              <a:solidFill>
                <a:srgbClr val="CBA57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ctrTitle"/>
          </p:nvPr>
        </p:nvSpPr>
        <p:spPr>
          <a:xfrm>
            <a:off x="4151649" y="785612"/>
            <a:ext cx="826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600"/>
              <a:buNone/>
            </a:pPr>
            <a:r>
              <a:rPr b="1" lang="ko-KR" sz="800"/>
              <a:t>술&amp;고기</a:t>
            </a:r>
            <a:endParaRPr b="1" sz="800"/>
          </a:p>
        </p:txBody>
      </p:sp>
      <p:sp>
        <p:nvSpPr>
          <p:cNvPr id="82" name="Google Shape;82;p7"/>
          <p:cNvSpPr/>
          <p:nvPr/>
        </p:nvSpPr>
        <p:spPr>
          <a:xfrm>
            <a:off x="107504" y="3441258"/>
            <a:ext cx="1440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1353215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2606068" y="3441258"/>
            <a:ext cx="1440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장소API</a:t>
            </a:r>
            <a:endParaRPr b="1" i="0" sz="1400" u="none" cap="none" strike="noStrike">
              <a:solidFill>
                <a:srgbClr val="B8A0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시행착오와</a:t>
            </a:r>
            <a:endParaRPr b="1" i="0" sz="1400" u="none" cap="none" strike="noStrike">
              <a:solidFill>
                <a:srgbClr val="B8A0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구현 및 과정</a:t>
            </a:r>
            <a:endParaRPr b="1" i="0" sz="1400" u="none" cap="none" strike="noStrike">
              <a:solidFill>
                <a:srgbClr val="B8A0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851920" y="3441258"/>
            <a:ext cx="1440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검색 API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시행착오와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구현 및 과정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5112993" y="344124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B8A076"/>
                </a:solidFill>
              </a:rPr>
              <a:t>날씨</a:t>
            </a: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  <a:endParaRPr b="1" i="0" sz="1400" u="none" cap="none" strike="noStrike">
              <a:solidFill>
                <a:srgbClr val="B8A0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시행착오와</a:t>
            </a:r>
            <a:endParaRPr b="1" i="0" sz="1400" u="none" cap="none" strike="noStrike">
              <a:solidFill>
                <a:srgbClr val="B8A0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구현 및 과정</a:t>
            </a:r>
            <a:endParaRPr b="1" i="0" sz="1400" u="none" cap="none" strike="noStrike">
              <a:solidFill>
                <a:srgbClr val="B8A0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6350483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Project에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사용한 기술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7596337" y="3441261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>
            <p:ph idx="4294967295" type="sldNum"/>
          </p:nvPr>
        </p:nvSpPr>
        <p:spPr>
          <a:xfrm>
            <a:off x="107501" y="532237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ko-KR" sz="1100">
                <a:solidFill>
                  <a:srgbClr val="F2F2F2"/>
                </a:solidFill>
              </a:rPr>
              <a:t>‹#›</a:t>
            </a:fld>
            <a:r>
              <a:rPr lang="ko-KR" sz="1100"/>
              <a:t> </a:t>
            </a:r>
            <a:r>
              <a:rPr b="1" lang="ko-KR" sz="1100"/>
              <a:t>2 </a:t>
            </a:r>
            <a:r>
              <a:rPr b="1" lang="ko-KR">
                <a:solidFill>
                  <a:srgbClr val="CBA57B"/>
                </a:solidFill>
              </a:rPr>
              <a:t>/ 15</a:t>
            </a:r>
            <a:endParaRPr b="1">
              <a:solidFill>
                <a:srgbClr val="CBA57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/>
          <p:nvPr>
            <p:ph idx="1" type="body"/>
          </p:nvPr>
        </p:nvSpPr>
        <p:spPr>
          <a:xfrm>
            <a:off x="5039096" y="590869"/>
            <a:ext cx="3854333" cy="4533261"/>
          </a:xfrm>
          <a:prstGeom prst="roundRect">
            <a:avLst>
              <a:gd fmla="val 625" name="adj"/>
            </a:avLst>
          </a:prstGeom>
          <a:noFill/>
          <a:ln>
            <a:noFill/>
          </a:ln>
        </p:spPr>
        <p:txBody>
          <a:bodyPr anchorCtr="0" anchor="ctr" bIns="4570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100"/>
              <a:buNone/>
            </a:pPr>
            <a:r>
              <a:rPr lang="ko-KR"/>
              <a:t>이유는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100"/>
              <a:buNone/>
            </a:pPr>
            <a:r>
              <a:rPr lang="ko-KR"/>
              <a:t>외부의 환경에 맞추어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100"/>
              <a:buNone/>
            </a:pPr>
            <a:r>
              <a:rPr lang="ko-KR"/>
              <a:t>어디를 가서 무엇을 할지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100"/>
              <a:buNone/>
            </a:pPr>
            <a:r>
              <a:rPr lang="ko-KR"/>
              <a:t>정하면 더 꿀잼이기 때문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100"/>
              <a:buNone/>
            </a:pPr>
            <a:r>
              <a:rPr lang="ko-KR"/>
              <a:t>그래서 구성해보았습니다!</a:t>
            </a:r>
            <a:endParaRPr/>
          </a:p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3250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ko-KR" sz="1100">
                <a:solidFill>
                  <a:srgbClr val="F2F2F2"/>
                </a:solidFill>
              </a:rPr>
              <a:t>‹#›</a:t>
            </a:fld>
            <a:r>
              <a:rPr lang="ko-KR" sz="1100"/>
              <a:t> </a:t>
            </a:r>
            <a:r>
              <a:rPr lang="ko-KR">
                <a:solidFill>
                  <a:srgbClr val="CBA57B"/>
                </a:solidFill>
              </a:rPr>
              <a:t>/ 15</a:t>
            </a:r>
            <a:endParaRPr>
              <a:solidFill>
                <a:srgbClr val="CBA57B"/>
              </a:solidFill>
            </a:endParaRPr>
          </a:p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-26641" y="2593557"/>
            <a:ext cx="4600623" cy="52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None/>
            </a:pPr>
            <a:r>
              <a:rPr lang="ko-KR"/>
              <a:t>더 이상 …..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None/>
            </a:pPr>
            <a:r>
              <a:rPr lang="ko-KR"/>
              <a:t>계획없이 막 노는 것은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None/>
            </a:pPr>
            <a:r>
              <a:rPr lang="ko-KR"/>
              <a:t>싫다!!!!!!!!!</a:t>
            </a:r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81113" y="-7608"/>
            <a:ext cx="1983907" cy="331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-6958" y="609565"/>
            <a:ext cx="9150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400"/>
              <a:buFont typeface="Arial"/>
              <a:buNone/>
            </a:pPr>
            <a:r>
              <a:rPr lang="ko-KR"/>
              <a:t>소개</a:t>
            </a:r>
            <a:endParaRPr/>
          </a:p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353982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ko-KR" sz="1100"/>
              <a:t>‹#›</a:t>
            </a:fld>
            <a:r>
              <a:rPr lang="ko-KR" sz="1100"/>
              <a:t> </a:t>
            </a:r>
            <a:r>
              <a:rPr lang="ko-KR">
                <a:solidFill>
                  <a:srgbClr val="56443A"/>
                </a:solidFill>
              </a:rPr>
              <a:t>/ 15</a:t>
            </a:r>
            <a:endParaRPr>
              <a:solidFill>
                <a:srgbClr val="56443A"/>
              </a:solidFill>
            </a:endParaRPr>
          </a:p>
        </p:txBody>
      </p:sp>
      <p:sp>
        <p:nvSpPr>
          <p:cNvPr id="105" name="Google Shape;105;p9"/>
          <p:cNvSpPr/>
          <p:nvPr>
            <p:ph idx="1" type="body"/>
          </p:nvPr>
        </p:nvSpPr>
        <p:spPr>
          <a:xfrm>
            <a:off x="214214" y="1633364"/>
            <a:ext cx="4169700" cy="3600300"/>
          </a:xfrm>
          <a:prstGeom prst="roundRect">
            <a:avLst>
              <a:gd fmla="val 5629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274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600"/>
              <a:t>  요즘 미세먼지와 한파로 인하여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600"/>
              <a:t>  놀기 좋은 날을 가늠하기가 힘듭니다.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600"/>
              <a:t>  하지만 저희 B조의 놀기좋은날App를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600"/>
              <a:t>  이용하신다면 조금이나마 지인분들과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600"/>
              <a:t>  의견을 조율하시는데 보탬이 되고자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600"/>
              <a:t>  만들어보았습니다.</a:t>
            </a:r>
            <a:endParaRPr sz="1600"/>
          </a:p>
        </p:txBody>
      </p:sp>
      <p:sp>
        <p:nvSpPr>
          <p:cNvPr id="106" name="Google Shape;106;p9"/>
          <p:cNvSpPr/>
          <p:nvPr>
            <p:ph idx="2" type="body"/>
          </p:nvPr>
        </p:nvSpPr>
        <p:spPr>
          <a:xfrm>
            <a:off x="4634043" y="1621976"/>
            <a:ext cx="4200300" cy="3600300"/>
          </a:xfrm>
          <a:prstGeom prst="roundRect">
            <a:avLst>
              <a:gd fmla="val 6306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100"/>
          </a:p>
          <a:p>
            <a:pPr indent="-3175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</a:pPr>
            <a:r>
              <a:rPr lang="ko-KR" sz="1400"/>
              <a:t>장소 검색</a:t>
            </a:r>
            <a:endParaRPr sz="14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R" sz="1100"/>
              <a:t>지도검색과 연계한 검색</a:t>
            </a:r>
            <a:endParaRPr sz="11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sz="1400"/>
              <a:t>블로그 평가 검색</a:t>
            </a:r>
            <a:endParaRPr sz="14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R" sz="1100"/>
              <a:t>검색어로 검색</a:t>
            </a:r>
            <a:endParaRPr sz="11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sz="1400"/>
              <a:t>날씨 현황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400"/>
              <a:t>  간단히 ‘지도 + 검색 + 날씨’ 로 구성되었습니다.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100"/>
              <a:t>	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None/>
            </a:pPr>
            <a:r>
              <a:rPr lang="ko-KR" sz="1200"/>
              <a:t>	</a:t>
            </a:r>
            <a:endParaRPr sz="1400"/>
          </a:p>
        </p:txBody>
      </p:sp>
      <p:sp>
        <p:nvSpPr>
          <p:cNvPr id="107" name="Google Shape;107;p9"/>
          <p:cNvSpPr txBox="1"/>
          <p:nvPr/>
        </p:nvSpPr>
        <p:spPr>
          <a:xfrm>
            <a:off x="2864405" y="1137451"/>
            <a:ext cx="3428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&lt;API 구성 및 선정이유&gt;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566147" y="1634019"/>
            <a:ext cx="3465870" cy="308074"/>
          </a:xfrm>
          <a:prstGeom prst="roundRect">
            <a:avLst>
              <a:gd fmla="val 22564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b="0" i="0" lang="ko-KR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선정 이유</a:t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5001258" y="1634021"/>
            <a:ext cx="3465900" cy="308100"/>
          </a:xfrm>
          <a:prstGeom prst="roundRect">
            <a:avLst>
              <a:gd fmla="val 22564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b="0" i="0" lang="ko-KR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API 구성</a:t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ctrTitle"/>
          </p:nvPr>
        </p:nvSpPr>
        <p:spPr>
          <a:xfrm>
            <a:off x="4151649" y="785612"/>
            <a:ext cx="826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600"/>
              <a:buNone/>
            </a:pPr>
            <a:r>
              <a:rPr b="1" lang="ko-KR" sz="800"/>
              <a:t>술&amp;고기</a:t>
            </a:r>
            <a:endParaRPr b="1" sz="800"/>
          </a:p>
        </p:txBody>
      </p:sp>
      <p:sp>
        <p:nvSpPr>
          <p:cNvPr id="115" name="Google Shape;115;p10"/>
          <p:cNvSpPr/>
          <p:nvPr/>
        </p:nvSpPr>
        <p:spPr>
          <a:xfrm>
            <a:off x="107504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1353215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Calendar API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2606068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지도 API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3851920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검색 API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5112993" y="344124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미세먼지 API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6350483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기능 구현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7596337" y="3441261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마침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/>
          <p:nvPr>
            <p:ph idx="4294967295" type="body"/>
          </p:nvPr>
        </p:nvSpPr>
        <p:spPr>
          <a:xfrm>
            <a:off x="107500" y="1773800"/>
            <a:ext cx="8795100" cy="3339300"/>
          </a:xfrm>
          <a:prstGeom prst="roundRect">
            <a:avLst>
              <a:gd fmla="val 5629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600"/>
              <a:t> </a:t>
            </a:r>
            <a:endParaRPr sz="1600"/>
          </a:p>
        </p:txBody>
      </p:sp>
      <p:sp>
        <p:nvSpPr>
          <p:cNvPr id="123" name="Google Shape;123;p10"/>
          <p:cNvSpPr/>
          <p:nvPr/>
        </p:nvSpPr>
        <p:spPr>
          <a:xfrm>
            <a:off x="266800" y="1938900"/>
            <a:ext cx="1983900" cy="250800"/>
          </a:xfrm>
          <a:prstGeom prst="roundRect">
            <a:avLst>
              <a:gd fmla="val 22564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b="0" i="0" lang="ko-KR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DAUM 지도 API</a:t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>
            <p:ph idx="4294967295" type="sldNum"/>
          </p:nvPr>
        </p:nvSpPr>
        <p:spPr>
          <a:xfrm>
            <a:off x="165026" y="526162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ko-KR" sz="1100">
                <a:solidFill>
                  <a:srgbClr val="F2F2F2"/>
                </a:solidFill>
              </a:rPr>
              <a:t>‹#›</a:t>
            </a:fld>
            <a:r>
              <a:rPr lang="ko-KR" sz="1100"/>
              <a:t> </a:t>
            </a:r>
            <a:r>
              <a:rPr b="1" lang="ko-KR" sz="1100"/>
              <a:t>5 </a:t>
            </a:r>
            <a:r>
              <a:rPr b="1" lang="ko-KR">
                <a:solidFill>
                  <a:srgbClr val="CBA57B"/>
                </a:solidFill>
              </a:rPr>
              <a:t>/ 15</a:t>
            </a:r>
            <a:endParaRPr b="1">
              <a:solidFill>
                <a:srgbClr val="CBA57B"/>
              </a:solidFill>
            </a:endParaRPr>
          </a:p>
        </p:txBody>
      </p:sp>
      <p:sp>
        <p:nvSpPr>
          <p:cNvPr id="125" name="Google Shape;125;p10"/>
          <p:cNvSpPr/>
          <p:nvPr>
            <p:ph idx="4294967295" type="body"/>
          </p:nvPr>
        </p:nvSpPr>
        <p:spPr>
          <a:xfrm>
            <a:off x="4427400" y="2286700"/>
            <a:ext cx="4189200" cy="2616900"/>
          </a:xfrm>
          <a:prstGeom prst="roundRect">
            <a:avLst>
              <a:gd fmla="val 5629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다음 지도가 지원하는 API는 웹,안드로이드,ios 가 있습니다.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카카오 개발자 등록 후 AppKey를 등록 후 앱을 실행하여 사용합니다.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자세한 내용은 샘플과 문서를 확인하시면 더 쉽게 이해하실 수 있습니다.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이...게 끝..?</a:t>
            </a:r>
            <a:endParaRPr sz="1200"/>
          </a:p>
        </p:txBody>
      </p:sp>
      <p:sp>
        <p:nvSpPr>
          <p:cNvPr id="126" name="Google Shape;126;p10"/>
          <p:cNvSpPr/>
          <p:nvPr/>
        </p:nvSpPr>
        <p:spPr>
          <a:xfrm>
            <a:off x="4318775" y="1938900"/>
            <a:ext cx="1490100" cy="250800"/>
          </a:xfrm>
          <a:prstGeom prst="roundRect">
            <a:avLst>
              <a:gd fmla="val 22564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b="0" i="0" lang="ko-KR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구현하는 방법</a:t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81113" y="-7608"/>
            <a:ext cx="1983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명준’s Part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00" y="2352225"/>
            <a:ext cx="3963876" cy="25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4746" y="2352221"/>
            <a:ext cx="1045650" cy="8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>
            <p:ph idx="4294967295" type="body"/>
          </p:nvPr>
        </p:nvSpPr>
        <p:spPr>
          <a:xfrm>
            <a:off x="81125" y="1880325"/>
            <a:ext cx="8997600" cy="3771300"/>
          </a:xfrm>
          <a:prstGeom prst="roundRect">
            <a:avLst>
              <a:gd fmla="val 5629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600"/>
              <a:t>.</a:t>
            </a:r>
            <a:endParaRPr sz="1600"/>
          </a:p>
        </p:txBody>
      </p:sp>
      <p:sp>
        <p:nvSpPr>
          <p:cNvPr id="135" name="Google Shape;135;p11"/>
          <p:cNvSpPr txBox="1"/>
          <p:nvPr>
            <p:ph type="ctrTitle"/>
          </p:nvPr>
        </p:nvSpPr>
        <p:spPr>
          <a:xfrm>
            <a:off x="4151649" y="785612"/>
            <a:ext cx="826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600"/>
              <a:buNone/>
            </a:pPr>
            <a:r>
              <a:rPr b="1" lang="ko-KR" sz="800"/>
              <a:t>술&amp;고기</a:t>
            </a:r>
            <a:endParaRPr b="1" sz="800"/>
          </a:p>
        </p:txBody>
      </p:sp>
      <p:sp>
        <p:nvSpPr>
          <p:cNvPr id="136" name="Google Shape;136;p11"/>
          <p:cNvSpPr/>
          <p:nvPr/>
        </p:nvSpPr>
        <p:spPr>
          <a:xfrm>
            <a:off x="81125" y="1523000"/>
            <a:ext cx="3029100" cy="250800"/>
          </a:xfrm>
          <a:prstGeom prst="roundRect">
            <a:avLst>
              <a:gd fmla="val 22564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b="0" i="0" lang="ko-KR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DAUM 지도 API 결과</a:t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>
            <p:ph idx="4294967295" type="sldNum"/>
          </p:nvPr>
        </p:nvSpPr>
        <p:spPr>
          <a:xfrm>
            <a:off x="165026" y="526162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ko-KR" sz="1100">
                <a:solidFill>
                  <a:srgbClr val="F2F2F2"/>
                </a:solidFill>
              </a:rPr>
              <a:t>‹#›</a:t>
            </a:fld>
            <a:r>
              <a:rPr lang="ko-KR" sz="1100"/>
              <a:t> </a:t>
            </a:r>
            <a:r>
              <a:rPr b="1" lang="ko-KR" sz="1100"/>
              <a:t>6 </a:t>
            </a:r>
            <a:r>
              <a:rPr b="1" lang="ko-KR">
                <a:solidFill>
                  <a:srgbClr val="CBA57B"/>
                </a:solidFill>
              </a:rPr>
              <a:t>/ 15</a:t>
            </a:r>
            <a:endParaRPr b="1">
              <a:solidFill>
                <a:srgbClr val="CBA57B"/>
              </a:solidFill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81113" y="-7608"/>
            <a:ext cx="1983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명준’s Part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75" y="2007575"/>
            <a:ext cx="2566427" cy="177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/>
          <p:nvPr>
            <p:ph idx="4294967295" type="body"/>
          </p:nvPr>
        </p:nvSpPr>
        <p:spPr>
          <a:xfrm>
            <a:off x="5190675" y="2007575"/>
            <a:ext cx="3727500" cy="3327000"/>
          </a:xfrm>
          <a:prstGeom prst="roundRect">
            <a:avLst>
              <a:gd fmla="val 5629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200"/>
              <a:t>사용된 DAUM 지도 API를 보시면</a:t>
            </a:r>
            <a:endParaRPr sz="1200"/>
          </a:p>
          <a:p>
            <a:pPr indent="-32385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500"/>
              <a:buAutoNum type="arabicPeriod"/>
            </a:pPr>
            <a:r>
              <a:rPr lang="ko-KR" sz="1500"/>
              <a:t>지도생성</a:t>
            </a:r>
            <a:endParaRPr sz="15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-KR" sz="1200"/>
              <a:t>var map=new daum.maps……..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 sz="1400"/>
              <a:t>접속위치(현재위치)로 중심잡기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-KR" sz="1200"/>
              <a:t>navigator.geolocation.get…....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 sz="1400"/>
              <a:t>키워드 검색 등등</a:t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200"/>
              <a:t>종류가 다를뿐이지 외부 라이브러리 등록 후 간편하게 이용이 가능한 점은 같습니다.</a:t>
            </a:r>
            <a:endParaRPr sz="120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1261" y="2012125"/>
            <a:ext cx="27336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997" y="3804497"/>
            <a:ext cx="2745375" cy="1530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06075" y="3898700"/>
            <a:ext cx="2445649" cy="1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64450" y="3265674"/>
            <a:ext cx="2687275" cy="90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>
            <p:ph idx="2" type="body"/>
          </p:nvPr>
        </p:nvSpPr>
        <p:spPr>
          <a:xfrm>
            <a:off x="277850" y="1788350"/>
            <a:ext cx="8562900" cy="3429600"/>
          </a:xfrm>
          <a:prstGeom prst="roundRect">
            <a:avLst>
              <a:gd fmla="val 6306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None/>
            </a:pPr>
            <a:r>
              <a:rPr lang="ko-KR" sz="1200"/>
              <a:t>	</a:t>
            </a:r>
            <a:endParaRPr sz="1400"/>
          </a:p>
        </p:txBody>
      </p:sp>
      <p:sp>
        <p:nvSpPr>
          <p:cNvPr id="151" name="Google Shape;151;p12"/>
          <p:cNvSpPr txBox="1"/>
          <p:nvPr>
            <p:ph type="title"/>
          </p:nvPr>
        </p:nvSpPr>
        <p:spPr>
          <a:xfrm>
            <a:off x="-6958" y="609565"/>
            <a:ext cx="9150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400"/>
              <a:buFont typeface="Arial"/>
              <a:buNone/>
            </a:pPr>
            <a:r>
              <a:rPr lang="ko-KR"/>
              <a:t>Project로 깨달을 수 있었던 것</a:t>
            </a:r>
            <a:endParaRPr/>
          </a:p>
        </p:txBody>
      </p:sp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3539821" y="541072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ko-KR" sz="1100">
                <a:solidFill>
                  <a:schemeClr val="dk1"/>
                </a:solidFill>
              </a:rPr>
              <a:t>‹#›</a:t>
            </a:fld>
            <a:r>
              <a:rPr lang="ko-KR" sz="1100"/>
              <a:t> </a:t>
            </a:r>
            <a:r>
              <a:rPr lang="ko-KR">
                <a:solidFill>
                  <a:srgbClr val="56443A"/>
                </a:solidFill>
              </a:rPr>
              <a:t>/ </a:t>
            </a:r>
            <a:r>
              <a:rPr lang="ko-KR">
                <a:solidFill>
                  <a:srgbClr val="CBA57B"/>
                </a:solidFill>
              </a:rPr>
              <a:t>15</a:t>
            </a:r>
            <a:endParaRPr>
              <a:solidFill>
                <a:srgbClr val="CBA57B"/>
              </a:solidFill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81113" y="-7608"/>
            <a:ext cx="1983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명준’s Part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50" y="2139750"/>
            <a:ext cx="8244138" cy="2539499"/>
          </a:xfrm>
          <a:prstGeom prst="rect">
            <a:avLst/>
          </a:prstGeom>
          <a:noFill/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</p:pic>
      <p:sp>
        <p:nvSpPr>
          <p:cNvPr id="155" name="Google Shape;155;p12"/>
          <p:cNvSpPr txBox="1"/>
          <p:nvPr/>
        </p:nvSpPr>
        <p:spPr>
          <a:xfrm>
            <a:off x="2864405" y="1137451"/>
            <a:ext cx="3428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&lt;DAUM 지도 API가 유별난 것 같다&gt;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>
            <p:ph idx="2" type="body"/>
          </p:nvPr>
        </p:nvSpPr>
        <p:spPr>
          <a:xfrm>
            <a:off x="277850" y="1788350"/>
            <a:ext cx="8562900" cy="3429600"/>
          </a:xfrm>
          <a:prstGeom prst="roundRect">
            <a:avLst>
              <a:gd fmla="val 6306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None/>
            </a:pPr>
            <a:r>
              <a:rPr lang="ko-KR" sz="1200"/>
              <a:t>	</a:t>
            </a:r>
            <a:endParaRPr sz="1400"/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-6958" y="609565"/>
            <a:ext cx="9150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2400"/>
              <a:buFont typeface="Arial"/>
              <a:buNone/>
            </a:pPr>
            <a:r>
              <a:rPr lang="ko-KR"/>
              <a:t>Project로 깨달을 수 있었던 것</a:t>
            </a:r>
            <a:endParaRPr/>
          </a:p>
        </p:txBody>
      </p:sp>
      <p:sp>
        <p:nvSpPr>
          <p:cNvPr id="163" name="Google Shape;163;p13"/>
          <p:cNvSpPr txBox="1"/>
          <p:nvPr/>
        </p:nvSpPr>
        <p:spPr>
          <a:xfrm>
            <a:off x="2864405" y="1137451"/>
            <a:ext cx="3428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&lt;지도 API는 DAUM지도가 짱이다&gt;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740608" y="1942566"/>
            <a:ext cx="76374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Font typeface="Arial"/>
              <a:buChar char="●"/>
            </a:pPr>
            <a:r>
              <a:rPr b="0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직접 구현하려하기 보다는 Open API를 이용하면 정말 작업이 편해집니다.</a:t>
            </a:r>
            <a:endParaRPr b="0" i="0" sz="11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753308" y="2650691"/>
            <a:ext cx="76374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Font typeface="Arial"/>
              <a:buChar char="●"/>
            </a:pPr>
            <a:r>
              <a:rPr b="0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다음 지도 API도 내게 맞게 커스터마이징하려면 쉽지는 않습니다.</a:t>
            </a:r>
            <a:endParaRPr b="1" i="0" sz="1400" u="none" cap="none" strike="noStrike">
              <a:solidFill>
                <a:srgbClr val="B8A0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753300" y="3327550"/>
            <a:ext cx="7637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Font typeface="Arial"/>
              <a:buChar char="●"/>
            </a:pPr>
            <a:r>
              <a:rPr b="0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사람들의 코드를 많이 보면 볼수록 다른사람의 코드를 잘 볼 수 있습니다.</a:t>
            </a:r>
            <a:endParaRPr b="0" i="0" sz="11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760050" y="4099200"/>
            <a:ext cx="7637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56443A"/>
              </a:buClr>
              <a:buSzPts val="1400"/>
              <a:buFont typeface="Arial"/>
              <a:buChar char="●"/>
            </a:pPr>
            <a:r>
              <a:rPr b="0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컴퓨터 부수려는 팀원 곁에는 가지 않는다.</a:t>
            </a:r>
            <a:endParaRPr b="0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1100"/>
              <a:buFont typeface="Arial"/>
              <a:buChar char="-"/>
            </a:pPr>
            <a:r>
              <a:rPr b="0" i="0" lang="ko-KR" sz="11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팀원과 컴퓨터의 상태가 좋지 않다면 피하는게 맞습니다.</a:t>
            </a:r>
            <a:endParaRPr b="0" i="0" sz="11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81113" y="-7608"/>
            <a:ext cx="1983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명준’s Part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3539821" y="541072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ko-KR" sz="1100">
                <a:solidFill>
                  <a:schemeClr val="dk1"/>
                </a:solidFill>
              </a:rPr>
              <a:t>‹#›</a:t>
            </a:fld>
            <a:r>
              <a:rPr lang="ko-KR" sz="1100"/>
              <a:t> </a:t>
            </a:r>
            <a:r>
              <a:rPr lang="ko-KR">
                <a:solidFill>
                  <a:srgbClr val="56443A"/>
                </a:solidFill>
              </a:rPr>
              <a:t>/ </a:t>
            </a:r>
            <a:r>
              <a:rPr lang="ko-KR">
                <a:solidFill>
                  <a:srgbClr val="CBA57B"/>
                </a:solidFill>
              </a:rPr>
              <a:t>15</a:t>
            </a:r>
            <a:endParaRPr>
              <a:solidFill>
                <a:srgbClr val="CBA57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ctrTitle"/>
          </p:nvPr>
        </p:nvSpPr>
        <p:spPr>
          <a:xfrm>
            <a:off x="4151649" y="785612"/>
            <a:ext cx="826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443A"/>
              </a:buClr>
              <a:buSzPts val="600"/>
              <a:buNone/>
            </a:pPr>
            <a:r>
              <a:rPr b="1" lang="ko-KR" sz="800"/>
              <a:t>술&amp;고기</a:t>
            </a:r>
            <a:endParaRPr b="1" sz="800"/>
          </a:p>
        </p:txBody>
      </p:sp>
      <p:sp>
        <p:nvSpPr>
          <p:cNvPr id="175" name="Google Shape;175;p14"/>
          <p:cNvSpPr/>
          <p:nvPr/>
        </p:nvSpPr>
        <p:spPr>
          <a:xfrm>
            <a:off x="107504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1353215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Calendar API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2606068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지도 API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3851920" y="344125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검색 API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5112993" y="3441248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미세먼지 API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6350483" y="3441245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6443A"/>
                </a:solidFill>
                <a:latin typeface="Arial"/>
                <a:ea typeface="Arial"/>
                <a:cs typeface="Arial"/>
                <a:sym typeface="Arial"/>
              </a:rPr>
              <a:t>기능 구현</a:t>
            </a:r>
            <a:endParaRPr b="1" i="0" sz="1400" u="none" cap="none" strike="noStrike">
              <a:solidFill>
                <a:srgbClr val="564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7596337" y="3441261"/>
            <a:ext cx="1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B8A076"/>
                </a:solidFill>
                <a:latin typeface="Arial"/>
                <a:ea typeface="Arial"/>
                <a:cs typeface="Arial"/>
                <a:sym typeface="Arial"/>
              </a:rPr>
              <a:t>마침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>
            <p:ph idx="4294967295" type="body"/>
          </p:nvPr>
        </p:nvSpPr>
        <p:spPr>
          <a:xfrm>
            <a:off x="107500" y="1773800"/>
            <a:ext cx="8795100" cy="3339300"/>
          </a:xfrm>
          <a:prstGeom prst="roundRect">
            <a:avLst>
              <a:gd fmla="val 5629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ko-KR" sz="1600"/>
              <a:t> </a:t>
            </a:r>
            <a:endParaRPr sz="1600"/>
          </a:p>
        </p:txBody>
      </p:sp>
      <p:sp>
        <p:nvSpPr>
          <p:cNvPr id="183" name="Google Shape;183;p14"/>
          <p:cNvSpPr/>
          <p:nvPr/>
        </p:nvSpPr>
        <p:spPr>
          <a:xfrm>
            <a:off x="266800" y="1938900"/>
            <a:ext cx="1983900" cy="250800"/>
          </a:xfrm>
          <a:prstGeom prst="roundRect">
            <a:avLst>
              <a:gd fmla="val 22564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b="0" i="0" lang="ko-KR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KAKAO API</a:t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"/>
          <p:cNvSpPr/>
          <p:nvPr>
            <p:ph idx="4294967295" type="body"/>
          </p:nvPr>
        </p:nvSpPr>
        <p:spPr>
          <a:xfrm>
            <a:off x="4427400" y="2286700"/>
            <a:ext cx="4189200" cy="2616900"/>
          </a:xfrm>
          <a:prstGeom prst="roundRect">
            <a:avLst>
              <a:gd fmla="val 5629" name="adj"/>
            </a:avLst>
          </a:prstGeom>
          <a:solidFill>
            <a:srgbClr val="F2F2F2"/>
          </a:solidFill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  <p:txBody>
          <a:bodyPr anchorCtr="0" anchor="t" bIns="45700" lIns="72000" spcFirstLastPara="1" rIns="72000" wrap="square" tIns="3240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첫번째로 KAKAO의 검색 API는 Rest방식입니다.(JavaScript 사용)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그래서 KAKAO에서 어플리케이션 등록 후 Key를 발급받고, Domain을 등록하였습니다.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등록 후 KAKAO 외부라이브러리 추가 후에 Script 태그 안에 코드 작성 후 구동을 해봤습니다.</a:t>
            </a:r>
            <a:endParaRPr sz="1200">
              <a:highlight>
                <a:srgbClr val="000000"/>
              </a:highlight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4318775" y="1938900"/>
            <a:ext cx="1490100" cy="250800"/>
          </a:xfrm>
          <a:prstGeom prst="roundRect">
            <a:avLst>
              <a:gd fmla="val 22564" name="adj"/>
            </a:avLst>
          </a:prstGeom>
          <a:solidFill>
            <a:srgbClr val="56443A"/>
          </a:solidFill>
          <a:ln>
            <a:noFill/>
          </a:ln>
          <a:effectLst>
            <a:outerShdw rotWithShape="0" algn="tl" dir="2700000" dist="38100">
              <a:srgbClr val="B8A07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b="0" i="0" lang="ko-KR" sz="1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구현하는 방법</a:t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81113" y="-7608"/>
            <a:ext cx="1983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A076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원준’s Part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000" y="2286700"/>
            <a:ext cx="3788650" cy="2616900"/>
          </a:xfrm>
          <a:prstGeom prst="rect">
            <a:avLst/>
          </a:prstGeom>
          <a:noFill/>
          <a:ln cap="flat" cmpd="sng" w="19050">
            <a:solidFill>
              <a:srgbClr val="CBA57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l" dir="2700000" dist="63500">
              <a:srgbClr val="56443A">
                <a:alpha val="66666"/>
              </a:srgbClr>
            </a:outerShdw>
          </a:effectLst>
        </p:spPr>
      </p:pic>
      <p:sp>
        <p:nvSpPr>
          <p:cNvPr id="188" name="Google Shape;188;p14"/>
          <p:cNvSpPr txBox="1"/>
          <p:nvPr>
            <p:ph idx="4294967295" type="sldNum"/>
          </p:nvPr>
        </p:nvSpPr>
        <p:spPr>
          <a:xfrm>
            <a:off x="107496" y="5302454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ko-KR" sz="1100">
                <a:solidFill>
                  <a:schemeClr val="dk1"/>
                </a:solidFill>
              </a:rPr>
              <a:t>‹#›</a:t>
            </a:fld>
            <a:r>
              <a:rPr lang="ko-KR" sz="1100"/>
              <a:t> </a:t>
            </a:r>
            <a:r>
              <a:rPr lang="ko-KR">
                <a:solidFill>
                  <a:srgbClr val="56443A"/>
                </a:solidFill>
              </a:rPr>
              <a:t>/ </a:t>
            </a:r>
            <a:r>
              <a:rPr lang="ko-KR">
                <a:solidFill>
                  <a:srgbClr val="CBA57B"/>
                </a:solidFill>
              </a:rPr>
              <a:t>15</a:t>
            </a:r>
            <a:endParaRPr>
              <a:solidFill>
                <a:srgbClr val="CBA57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