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Lst>
  <p:sldSz cy="5143500" cx="9144000"/>
  <p:notesSz cx="6858000" cy="9144000"/>
  <p:embeddedFontLst>
    <p:embeddedFont>
      <p:font typeface="Roboto"/>
      <p:regular r:id="rId38"/>
      <p:bold r:id="rId39"/>
      <p:italic r:id="rId40"/>
      <p:boldItalic r:id="rId41"/>
    </p:embeddedFont>
    <p:embeddedFont>
      <p:font typeface="Merriweather"/>
      <p:regular r:id="rId42"/>
      <p:bold r:id="rId43"/>
      <p:italic r:id="rId44"/>
      <p:boldItalic r:id="rId4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D1F0B0A-9357-4168-A4AC-A71E31374528}">
  <a:tblStyle styleId="{CD1F0B0A-9357-4168-A4AC-A71E31374528}"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oboto-italic.fntdata"/><Relationship Id="rId20" Type="http://schemas.openxmlformats.org/officeDocument/2006/relationships/slide" Target="slides/slide14.xml"/><Relationship Id="rId42" Type="http://schemas.openxmlformats.org/officeDocument/2006/relationships/font" Target="fonts/Merriweather-regular.fntdata"/><Relationship Id="rId41" Type="http://schemas.openxmlformats.org/officeDocument/2006/relationships/font" Target="fonts/Roboto-boldItalic.fntdata"/><Relationship Id="rId22" Type="http://schemas.openxmlformats.org/officeDocument/2006/relationships/slide" Target="slides/slide16.xml"/><Relationship Id="rId44" Type="http://schemas.openxmlformats.org/officeDocument/2006/relationships/font" Target="fonts/Merriweather-italic.fntdata"/><Relationship Id="rId21" Type="http://schemas.openxmlformats.org/officeDocument/2006/relationships/slide" Target="slides/slide15.xml"/><Relationship Id="rId43" Type="http://schemas.openxmlformats.org/officeDocument/2006/relationships/font" Target="fonts/Merriweather-bold.fntdata"/><Relationship Id="rId24" Type="http://schemas.openxmlformats.org/officeDocument/2006/relationships/slide" Target="slides/slide18.xml"/><Relationship Id="rId23" Type="http://schemas.openxmlformats.org/officeDocument/2006/relationships/slide" Target="slides/slide17.xml"/><Relationship Id="rId45" Type="http://schemas.openxmlformats.org/officeDocument/2006/relationships/font" Target="fonts/Merriweather-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font" Target="fonts/Roboto-bold.fntdata"/><Relationship Id="rId16" Type="http://schemas.openxmlformats.org/officeDocument/2006/relationships/slide" Target="slides/slide10.xml"/><Relationship Id="rId38" Type="http://schemas.openxmlformats.org/officeDocument/2006/relationships/font" Target="fonts/Roboto-regular.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5226739caf_1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25226739caf_1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517751133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2517751133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52105624ba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52105624ba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52105624ba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252105624ba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52105624ba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52105624ba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52105624ba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252105624ba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252105624ba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252105624ba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25226739caf_6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25226739caf_6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Before selecting models and fitting them, it is important to choose the appropriate metrics that will be used to evaluate performance of the models and compare them. We have a task of binary classification.</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ru"/>
              <a:t>One of stable and powerful metrics to evaluate the performance of a binary classification model is ROC-AUC score. For explaining this metric we need additional notations: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ru"/>
              <a:t>True Positives(TP) is the number of observations correctly predicted as “0” (will repay loan on time)</a:t>
            </a:r>
            <a:endParaRPr/>
          </a:p>
          <a:p>
            <a:pPr indent="0" lvl="0" marL="0" rtl="0" algn="l">
              <a:spcBef>
                <a:spcPts val="0"/>
              </a:spcBef>
              <a:spcAft>
                <a:spcPts val="0"/>
              </a:spcAft>
              <a:buClr>
                <a:schemeClr val="dk1"/>
              </a:buClr>
              <a:buSzPts val="1100"/>
              <a:buFont typeface="Arial"/>
              <a:buNone/>
            </a:pPr>
            <a:r>
              <a:rPr lang="ru"/>
              <a:t>False Positives(FP) is the number of observations wrongly predicted as “1” (will have difficulty repaying loan)</a:t>
            </a:r>
            <a:endParaRPr/>
          </a:p>
          <a:p>
            <a:pPr indent="0" lvl="0" marL="0" rtl="0" algn="l">
              <a:spcBef>
                <a:spcPts val="0"/>
              </a:spcBef>
              <a:spcAft>
                <a:spcPts val="0"/>
              </a:spcAft>
              <a:buClr>
                <a:schemeClr val="dk1"/>
              </a:buClr>
              <a:buSzPts val="1100"/>
              <a:buFont typeface="Arial"/>
              <a:buNone/>
            </a:pPr>
            <a:r>
              <a:rPr lang="ru"/>
              <a:t>True Negatives(TN) is the number of observations correctly predicted as “1” (will have difficulty repaying loan)</a:t>
            </a:r>
            <a:endParaRPr/>
          </a:p>
          <a:p>
            <a:pPr indent="0" lvl="0" marL="0" rtl="0" algn="l">
              <a:spcBef>
                <a:spcPts val="0"/>
              </a:spcBef>
              <a:spcAft>
                <a:spcPts val="0"/>
              </a:spcAft>
              <a:buClr>
                <a:schemeClr val="dk1"/>
              </a:buClr>
              <a:buSzPts val="1100"/>
              <a:buFont typeface="Arial"/>
              <a:buNone/>
            </a:pPr>
            <a:r>
              <a:rPr lang="ru"/>
              <a:t>False Negatives(FN) is the number of observations wrongly predicted as “0” (will repay loan on time)</a:t>
            </a:r>
            <a:endParaRPr/>
          </a:p>
          <a:p>
            <a:pPr indent="0" lvl="0" marL="0" rtl="0" algn="l">
              <a:spcBef>
                <a:spcPts val="0"/>
              </a:spcBef>
              <a:spcAft>
                <a:spcPts val="0"/>
              </a:spcAft>
              <a:buNone/>
            </a:pPr>
            <a:r>
              <a:t/>
            </a:r>
            <a:endParaRPr/>
          </a:p>
          <a:p>
            <a:pPr indent="0" lvl="0" marL="0" rtl="0" algn="l">
              <a:spcBef>
                <a:spcPts val="0"/>
              </a:spcBef>
              <a:spcAft>
                <a:spcPts val="0"/>
              </a:spcAft>
              <a:buNone/>
            </a:pPr>
            <a:r>
              <a:rPr lang="ru"/>
              <a:t>ROC(Receiver Operator Characteristic) curve is a graph that summarizes the performance of a classifier over all possible probability thresholds. ROC curve is generated by plotting a model’s false-positive rate against its true-positive rate across a range of classification thresholds. The ROC- AUC score is basically the area under the ROC curve. The ROC-AUC score varies from 0 to 1: the closer the score is to 1, the better model is considered. ROC curve can be biased for imbalanced datasets. Thus, we may need additional metric that will help to differentiate how good the models’ performances are.</a:t>
            </a:r>
            <a:endParaRPr/>
          </a:p>
          <a:p>
            <a:pPr indent="0" lvl="0" marL="0" rtl="0" algn="l">
              <a:spcBef>
                <a:spcPts val="0"/>
              </a:spcBef>
              <a:spcAft>
                <a:spcPts val="0"/>
              </a:spcAft>
              <a:buNone/>
            </a:pPr>
            <a:r>
              <a:t/>
            </a:r>
            <a:endParaRPr/>
          </a:p>
          <a:p>
            <a:pPr indent="0" lvl="0" marL="0" rtl="0" algn="l">
              <a:spcBef>
                <a:spcPts val="0"/>
              </a:spcBef>
              <a:spcAft>
                <a:spcPts val="0"/>
              </a:spcAft>
              <a:buNone/>
            </a:pPr>
            <a:r>
              <a:rPr lang="ru"/>
              <a:t>Here we can use F1 metric that assesses the predictive skill of a model by elaborating on its performance by class rather than an overall performance. For explaining this metric we need additional notations:</a:t>
            </a:r>
            <a:endParaRPr/>
          </a:p>
          <a:p>
            <a:pPr indent="0" lvl="0" marL="0" rtl="0" algn="l">
              <a:spcBef>
                <a:spcPts val="0"/>
              </a:spcBef>
              <a:spcAft>
                <a:spcPts val="0"/>
              </a:spcAft>
              <a:buNone/>
            </a:pPr>
            <a:r>
              <a:rPr lang="ru"/>
              <a:t>F1 score combines the precision and recall metrics into a single metric. Generally, the F1 score work well on imbalanced datasets. The F1 score varies from 0 to 1: a higher F1 score denotes a better classification model.</a:t>
            </a:r>
            <a:endParaRPr/>
          </a:p>
          <a:p>
            <a:pPr indent="0" lvl="0" marL="0" rtl="0" algn="l">
              <a:spcBef>
                <a:spcPts val="0"/>
              </a:spcBef>
              <a:spcAft>
                <a:spcPts val="0"/>
              </a:spcAft>
              <a:buNone/>
            </a:pPr>
            <a:r>
              <a:t/>
            </a:r>
            <a:endParaRPr/>
          </a:p>
          <a:p>
            <a:pPr indent="0" lvl="0" marL="0" rtl="0" algn="l">
              <a:spcBef>
                <a:spcPts val="0"/>
              </a:spcBef>
              <a:spcAft>
                <a:spcPts val="0"/>
              </a:spcAft>
              <a:buNone/>
            </a:pPr>
            <a:r>
              <a:rPr lang="ru"/>
              <a:t>ROC-AUC metric will be used to estimate the quality of predictions. Also, f1 score will be used as an additional metric. But the main metric will be ROC-AUC since our dataset is well-balanced and we want to classify both classes well.</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251e5a20ea3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251e5a20ea3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25226739caf_6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25226739caf_6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25185cc57f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25185cc57f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sz="1200">
                <a:solidFill>
                  <a:srgbClr val="2E2E2E"/>
                </a:solidFill>
                <a:latin typeface="Georgia"/>
                <a:ea typeface="Georgia"/>
                <a:cs typeface="Georgia"/>
                <a:sym typeface="Georgia"/>
              </a:rPr>
              <a:t>With the development of personal loans and credit card business, credit scoring technology has been widely applied into lending decisions, asset pricing and post-loan management of the commercial banks. Credit scoring techniques is capable to help the commercial banks reduce the artificial one-sidedness when making the loan approval decisions, thus lowering the loss. Therefore, the personal credit scoring has played a very important role in the credit risk management of commercial banks. </a:t>
            </a:r>
            <a:endParaRPr sz="1200">
              <a:solidFill>
                <a:srgbClr val="2E2E2E"/>
              </a:solidFill>
              <a:latin typeface="Georgia"/>
              <a:ea typeface="Georgia"/>
              <a:cs typeface="Georgia"/>
              <a:sym typeface="Georgia"/>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2542a3f9eb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2542a3f9eb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1e41684e83c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1e41684e83c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25185cc57f8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25185cc57f8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sz="1350">
                <a:solidFill>
                  <a:schemeClr val="dk1"/>
                </a:solidFill>
                <a:highlight>
                  <a:srgbClr val="FFFFFF"/>
                </a:highlight>
              </a:rPr>
              <a:t>Predicting customer behavior, consumer demand or stock price fluctuations, identifying fraud, and diagnosing patients – these are some of the popular applications of the random forest algorithm. Used for classification and regression tasks, it can significantly enhance the efficiency of business processes and scientific research.</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25185cc57f8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25185cc57f8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ru"/>
              <a:t>So that we know on which feature to split first and how, the relevance and importance of each feature must be determined.</a:t>
            </a:r>
            <a:endParaRPr/>
          </a:p>
          <a:p>
            <a:pPr indent="0" lvl="0" marL="0" rtl="0" algn="l">
              <a:spcBef>
                <a:spcPts val="0"/>
              </a:spcBef>
              <a:spcAft>
                <a:spcPts val="0"/>
              </a:spcAft>
              <a:buNone/>
            </a:pPr>
            <a:r>
              <a:rPr lang="ru"/>
              <a:t>This is done by using grid search method. In broad terms, </a:t>
            </a:r>
            <a:r>
              <a:rPr lang="ru" sz="1200"/>
              <a:t>it usually </a:t>
            </a:r>
            <a:r>
              <a:rPr lang="ru" sz="1200">
                <a:solidFill>
                  <a:srgbClr val="040C28"/>
                </a:solidFill>
              </a:rPr>
              <a:t>searches exhaustively through a manually specified subset of the hyperparameter space of the targeted algorithm</a:t>
            </a:r>
            <a:r>
              <a:rPr lang="ru" sz="1200">
                <a:solidFill>
                  <a:srgbClr val="4D5156"/>
                </a:solidFill>
                <a:highlight>
                  <a:srgbClr val="FFFFFF"/>
                </a:highlight>
              </a:rPr>
              <a:t>.</a:t>
            </a:r>
            <a:endParaRPr sz="1200"/>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2542a3f9eb7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2542a3f9eb7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1e41684e83c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1e41684e83c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2542a3f9eb7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2542a3f9eb7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252105624ba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252105624ba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25226739caf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25226739caf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sz="1350">
                <a:solidFill>
                  <a:schemeClr val="dk1"/>
                </a:solidFill>
                <a:highlight>
                  <a:srgbClr val="FFFFFF"/>
                </a:highlight>
              </a:rPr>
              <a:t>Predicting customer behavior, consumer demand or stock price fluctuations, identifying fraud, and diagnosing patients – these are some of the popular applications of the random forest algorithm. Used for classification and regression tasks, it can significantly enhance the efficiency of business processes and scientific research.</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25226739caf_1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25226739caf_1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sz="1350">
                <a:solidFill>
                  <a:schemeClr val="dk1"/>
                </a:solidFill>
                <a:highlight>
                  <a:srgbClr val="FFFFFF"/>
                </a:highlight>
              </a:rPr>
              <a:t>Predicting customer behavior, consumer demand or stock price fluctuations, identifying fraud, and diagnosing patients – these are some of the popular applications of the random forest algorithm. Used for classification and regression tasks, it can significantly enhance the efficiency of business processes and scientific research.</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25185cc57f8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25185cc57f8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sz="1200">
                <a:solidFill>
                  <a:schemeClr val="dk1"/>
                </a:solidFill>
              </a:rPr>
              <a:t>Personal credit scoring has played an extremely important role in the credit risk management of commercial banks. Specially, application scoring provides an important basis for the approval of customers’ credit application for the first time.</a:t>
            </a:r>
            <a:endParaRPr sz="1200">
              <a:solidFill>
                <a:schemeClr val="dk1"/>
              </a:solidFill>
            </a:endParaRPr>
          </a:p>
          <a:p>
            <a:pPr indent="0" lvl="0" marL="0" rtl="0" algn="l">
              <a:spcBef>
                <a:spcPts val="0"/>
              </a:spcBef>
              <a:spcAft>
                <a:spcPts val="0"/>
              </a:spcAft>
              <a:buClr>
                <a:schemeClr val="dk1"/>
              </a:buClr>
              <a:buSzPts val="1100"/>
              <a:buFont typeface="Arial"/>
              <a:buNone/>
            </a:pPr>
            <a:r>
              <a:rPr lang="ru" sz="1200">
                <a:solidFill>
                  <a:schemeClr val="dk1"/>
                </a:solidFill>
              </a:rPr>
              <a:t>Many people struggle to get loans due to insufficient or non-existent credit histories. And, unfortunately, this population is often taken advantage of by untrustworthy lenders. So, we can say that our final goal is to ensure that clients capable of repayment are not rejected and that loans are given with a principal, maturity, and repayment calendar that will empower their clients to be successful.</a:t>
            </a:r>
            <a:endParaRPr sz="1200">
              <a:solidFill>
                <a:schemeClr val="dk1"/>
              </a:solidFill>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251e5a20ea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251e5a20ea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25226739caf_6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25226739caf_6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5226739caf_1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5226739caf_1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54a4d29c41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54a4d29c41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25226739caf_1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25226739caf_1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5226739caf_1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25226739caf_1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5226739caf_1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25226739caf_1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5226739caf_1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25226739caf_1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3127500" cy="18291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p:spPr>
        <p:txBody>
          <a:bodyPr anchorCtr="0" anchor="ctr"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311300" y="500925"/>
            <a:ext cx="3704400" cy="2049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311700" y="4521400"/>
            <a:ext cx="7979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ru"/>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3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2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6.png"/><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image" Target="../media/image2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 Id="rId3" Type="http://schemas.openxmlformats.org/officeDocument/2006/relationships/image" Target="../media/image2.png"/><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 Id="rId3" Type="http://schemas.openxmlformats.org/officeDocument/2006/relationships/image" Target="../media/image12.pn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 Id="rId3" Type="http://schemas.openxmlformats.org/officeDocument/2006/relationships/image" Target="../media/image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 Id="rId3" Type="http://schemas.openxmlformats.org/officeDocument/2006/relationships/image" Target="../media/image13.png"/><Relationship Id="rId4" Type="http://schemas.openxmlformats.org/officeDocument/2006/relationships/image" Target="../media/image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 Id="rId3" Type="http://schemas.openxmlformats.org/officeDocument/2006/relationships/image" Target="../media/image1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 Id="rId3" Type="http://schemas.openxmlformats.org/officeDocument/2006/relationships/image" Target="../media/image28.png"/><Relationship Id="rId4" Type="http://schemas.openxmlformats.org/officeDocument/2006/relationships/image" Target="../media/image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 Id="rId3" Type="http://schemas.openxmlformats.org/officeDocument/2006/relationships/image" Target="../media/image1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 Id="rId3" Type="http://schemas.openxmlformats.org/officeDocument/2006/relationships/image" Target="../media/image19.png"/><Relationship Id="rId4" Type="http://schemas.openxmlformats.org/officeDocument/2006/relationships/image" Target="../media/image2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 Id="rId3" Type="http://schemas.openxmlformats.org/officeDocument/2006/relationships/image" Target="../media/image15.png"/><Relationship Id="rId4" Type="http://schemas.openxmlformats.org/officeDocument/2006/relationships/image" Target="../media/image27.png"/><Relationship Id="rId5" Type="http://schemas.openxmlformats.org/officeDocument/2006/relationships/image" Target="../media/image2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 Id="rId3" Type="http://schemas.openxmlformats.org/officeDocument/2006/relationships/image" Target="../media/image2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 Id="rId3" Type="http://schemas.openxmlformats.org/officeDocument/2006/relationships/image" Target="../media/image2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xml"/><Relationship Id="rId3" Type="http://schemas.openxmlformats.org/officeDocument/2006/relationships/image" Target="../media/image18.png"/><Relationship Id="rId4" Type="http://schemas.openxmlformats.org/officeDocument/2006/relationships/image" Target="../media/image2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7.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5.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2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3"/>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u"/>
              <a:t>"Risks - Building an application scoring model for individuals".</a:t>
            </a:r>
            <a:endParaRPr/>
          </a:p>
        </p:txBody>
      </p:sp>
      <p:sp>
        <p:nvSpPr>
          <p:cNvPr id="65" name="Google Shape;65;p13"/>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u"/>
              <a:t>Done by Lyu Yuri, Shirshov Konstantin, Golubkova Anna, </a:t>
            </a:r>
            <a:r>
              <a:rPr lang="ru"/>
              <a:t>Zhukhlistov Stanislav</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2"/>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u"/>
              <a:t>Explanatory Data Analysis</a:t>
            </a:r>
            <a:endParaRPr/>
          </a:p>
        </p:txBody>
      </p:sp>
      <p:sp>
        <p:nvSpPr>
          <p:cNvPr id="129" name="Google Shape;129;p22"/>
          <p:cNvSpPr txBox="1"/>
          <p:nvPr>
            <p:ph idx="1" type="body"/>
          </p:nvPr>
        </p:nvSpPr>
        <p:spPr>
          <a:xfrm>
            <a:off x="355500" y="1340300"/>
            <a:ext cx="8433000" cy="519600"/>
          </a:xfrm>
          <a:prstGeom prst="rect">
            <a:avLst/>
          </a:prstGeom>
        </p:spPr>
        <p:txBody>
          <a:bodyPr anchorCtr="0" anchor="t" bIns="91425" lIns="91425" spcFirstLastPara="1" rIns="91425" wrap="square" tIns="91425">
            <a:normAutofit/>
          </a:bodyPr>
          <a:lstStyle/>
          <a:p>
            <a:pPr indent="0" lvl="0" marL="457200" rtl="0" algn="l">
              <a:spcBef>
                <a:spcPts val="0"/>
              </a:spcBef>
              <a:spcAft>
                <a:spcPts val="1200"/>
              </a:spcAft>
              <a:buNone/>
            </a:pPr>
            <a:r>
              <a:rPr b="1" lang="ru" sz="1600">
                <a:latin typeface="Merriweather"/>
                <a:ea typeface="Merriweather"/>
                <a:cs typeface="Merriweather"/>
                <a:sym typeface="Merriweather"/>
              </a:rPr>
              <a:t>Distributions</a:t>
            </a:r>
            <a:endParaRPr b="1" sz="1600">
              <a:latin typeface="Merriweather"/>
              <a:ea typeface="Merriweather"/>
              <a:cs typeface="Merriweather"/>
              <a:sym typeface="Merriweather"/>
            </a:endParaRPr>
          </a:p>
        </p:txBody>
      </p:sp>
      <p:pic>
        <p:nvPicPr>
          <p:cNvPr id="130" name="Google Shape;130;p22"/>
          <p:cNvPicPr preferRelativeResize="0"/>
          <p:nvPr/>
        </p:nvPicPr>
        <p:blipFill>
          <a:blip r:embed="rId3">
            <a:alphaModFix/>
          </a:blip>
          <a:stretch>
            <a:fillRect/>
          </a:stretch>
        </p:blipFill>
        <p:spPr>
          <a:xfrm>
            <a:off x="1094925" y="1859900"/>
            <a:ext cx="6655448" cy="32713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3"/>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u"/>
              <a:t>Data engineering - null values</a:t>
            </a:r>
            <a:endParaRPr/>
          </a:p>
        </p:txBody>
      </p:sp>
      <p:sp>
        <p:nvSpPr>
          <p:cNvPr id="136" name="Google Shape;136;p23"/>
          <p:cNvSpPr txBox="1"/>
          <p:nvPr>
            <p:ph idx="1" type="body"/>
          </p:nvPr>
        </p:nvSpPr>
        <p:spPr>
          <a:xfrm>
            <a:off x="311700" y="1505700"/>
            <a:ext cx="8433000" cy="30762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Font typeface="Merriweather"/>
              <a:buAutoNum type="arabicPeriod"/>
            </a:pPr>
            <a:r>
              <a:rPr lang="ru" sz="1400">
                <a:latin typeface="Merriweather"/>
                <a:ea typeface="Merriweather"/>
                <a:cs typeface="Merriweather"/>
                <a:sym typeface="Merriweather"/>
              </a:rPr>
              <a:t>Delete most of the NaNs by dropping NaNs in the column with the most NaNs</a:t>
            </a:r>
            <a:endParaRPr sz="1400">
              <a:latin typeface="Merriweather"/>
              <a:ea typeface="Merriweather"/>
              <a:cs typeface="Merriweather"/>
              <a:sym typeface="Merriweather"/>
            </a:endParaRPr>
          </a:p>
          <a:p>
            <a:pPr indent="-317500" lvl="0" marL="457200" rtl="0" algn="l">
              <a:spcBef>
                <a:spcPts val="0"/>
              </a:spcBef>
              <a:spcAft>
                <a:spcPts val="0"/>
              </a:spcAft>
              <a:buSzPts val="1400"/>
              <a:buFont typeface="Merriweather"/>
              <a:buAutoNum type="arabicPeriod"/>
            </a:pPr>
            <a:r>
              <a:rPr lang="ru" sz="1400">
                <a:latin typeface="Merriweather"/>
                <a:ea typeface="Merriweather"/>
                <a:cs typeface="Merriweather"/>
                <a:sym typeface="Merriweather"/>
              </a:rPr>
              <a:t>Drop columns with high NaNs</a:t>
            </a:r>
            <a:endParaRPr sz="1400">
              <a:latin typeface="Merriweather"/>
              <a:ea typeface="Merriweather"/>
              <a:cs typeface="Merriweather"/>
              <a:sym typeface="Merriweather"/>
            </a:endParaRPr>
          </a:p>
          <a:p>
            <a:pPr indent="-317500" lvl="0" marL="457200" rtl="0" algn="l">
              <a:spcBef>
                <a:spcPts val="0"/>
              </a:spcBef>
              <a:spcAft>
                <a:spcPts val="0"/>
              </a:spcAft>
              <a:buSzPts val="1400"/>
              <a:buFont typeface="Merriweather"/>
              <a:buAutoNum type="arabicPeriod"/>
            </a:pPr>
            <a:r>
              <a:rPr lang="ru" sz="1400">
                <a:latin typeface="Merriweather"/>
                <a:ea typeface="Merriweather"/>
                <a:cs typeface="Merriweather"/>
                <a:sym typeface="Merriweather"/>
              </a:rPr>
              <a:t>Fill the rest with median/mean values</a:t>
            </a:r>
            <a:endParaRPr sz="1400">
              <a:latin typeface="Merriweather"/>
              <a:ea typeface="Merriweather"/>
              <a:cs typeface="Merriweather"/>
              <a:sym typeface="Merriweathe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4"/>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u"/>
              <a:t>New variables</a:t>
            </a:r>
            <a:endParaRPr/>
          </a:p>
        </p:txBody>
      </p:sp>
      <p:sp>
        <p:nvSpPr>
          <p:cNvPr id="142" name="Google Shape;142;p24"/>
          <p:cNvSpPr txBox="1"/>
          <p:nvPr>
            <p:ph idx="1" type="body"/>
          </p:nvPr>
        </p:nvSpPr>
        <p:spPr>
          <a:xfrm>
            <a:off x="311700" y="1505700"/>
            <a:ext cx="8520600" cy="3076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u">
                <a:latin typeface="Merriweather"/>
                <a:ea typeface="Merriweather"/>
                <a:cs typeface="Merriweather"/>
                <a:sym typeface="Merriweather"/>
              </a:rPr>
              <a:t>credit_to_income_ratio = AMT_CREDIT / AMT_INCOME_TOTAL</a:t>
            </a:r>
            <a:endParaRPr>
              <a:latin typeface="Merriweather"/>
              <a:ea typeface="Merriweather"/>
              <a:cs typeface="Merriweather"/>
              <a:sym typeface="Merriweather"/>
            </a:endParaRPr>
          </a:p>
          <a:p>
            <a:pPr indent="0" lvl="0" marL="0" rtl="0" algn="l">
              <a:spcBef>
                <a:spcPts val="1200"/>
              </a:spcBef>
              <a:spcAft>
                <a:spcPts val="0"/>
              </a:spcAft>
              <a:buNone/>
            </a:pPr>
            <a:r>
              <a:rPr lang="ru">
                <a:latin typeface="Merriweather"/>
                <a:ea typeface="Merriweather"/>
                <a:cs typeface="Merriweather"/>
                <a:sym typeface="Merriweather"/>
              </a:rPr>
              <a:t>days_employed_percentage = DAYS_EMPLOYED / DAYS_BIRTH</a:t>
            </a:r>
            <a:endParaRPr>
              <a:latin typeface="Merriweather"/>
              <a:ea typeface="Merriweather"/>
              <a:cs typeface="Merriweather"/>
              <a:sym typeface="Merriweather"/>
            </a:endParaRPr>
          </a:p>
          <a:p>
            <a:pPr indent="0" lvl="0" marL="0" rtl="0" algn="l">
              <a:spcBef>
                <a:spcPts val="1200"/>
              </a:spcBef>
              <a:spcAft>
                <a:spcPts val="0"/>
              </a:spcAft>
              <a:buNone/>
            </a:pPr>
            <a:r>
              <a:rPr lang="ru">
                <a:latin typeface="Merriweather"/>
                <a:ea typeface="Merriweather"/>
                <a:cs typeface="Merriweather"/>
                <a:sym typeface="Merriweather"/>
              </a:rPr>
              <a:t>income_per_person = AMT_INCOME_TOTAL / CNT_FAM_MEMBERS</a:t>
            </a:r>
            <a:endParaRPr>
              <a:latin typeface="Merriweather"/>
              <a:ea typeface="Merriweather"/>
              <a:cs typeface="Merriweather"/>
              <a:sym typeface="Merriweather"/>
            </a:endParaRPr>
          </a:p>
          <a:p>
            <a:pPr indent="0" lvl="0" marL="0" rtl="0" algn="l">
              <a:spcBef>
                <a:spcPts val="1200"/>
              </a:spcBef>
              <a:spcAft>
                <a:spcPts val="1200"/>
              </a:spcAft>
              <a:buNone/>
            </a:pPr>
            <a:r>
              <a:rPr lang="ru">
                <a:latin typeface="Merriweather"/>
                <a:ea typeface="Merriweather"/>
                <a:cs typeface="Merriweather"/>
                <a:sym typeface="Merriweather"/>
              </a:rPr>
              <a:t>non_child_count = CNT_FAM_MEMBERS - CNT_CHILDREN</a:t>
            </a:r>
            <a:endParaRPr>
              <a:latin typeface="Merriweather"/>
              <a:ea typeface="Merriweather"/>
              <a:cs typeface="Merriweather"/>
              <a:sym typeface="Merriweathe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u"/>
              <a:t>Implemented standard practices</a:t>
            </a:r>
            <a:endParaRPr/>
          </a:p>
        </p:txBody>
      </p:sp>
      <p:sp>
        <p:nvSpPr>
          <p:cNvPr id="148" name="Google Shape;148;p25"/>
          <p:cNvSpPr txBox="1"/>
          <p:nvPr>
            <p:ph idx="1" type="body"/>
          </p:nvPr>
        </p:nvSpPr>
        <p:spPr>
          <a:xfrm>
            <a:off x="311700" y="1505700"/>
            <a:ext cx="7893600" cy="3076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Font typeface="Merriweather"/>
              <a:buAutoNum type="arabicPeriod"/>
            </a:pPr>
            <a:r>
              <a:rPr lang="ru">
                <a:latin typeface="Merriweather"/>
                <a:ea typeface="Merriweather"/>
                <a:cs typeface="Merriweather"/>
                <a:sym typeface="Merriweather"/>
              </a:rPr>
              <a:t>Replace “Unknown” and “XNA” with NaN</a:t>
            </a:r>
            <a:endParaRPr>
              <a:latin typeface="Merriweather"/>
              <a:ea typeface="Merriweather"/>
              <a:cs typeface="Merriweather"/>
              <a:sym typeface="Merriweather"/>
            </a:endParaRPr>
          </a:p>
          <a:p>
            <a:pPr indent="-311150" lvl="0" marL="457200" rtl="0" algn="l">
              <a:spcBef>
                <a:spcPts val="0"/>
              </a:spcBef>
              <a:spcAft>
                <a:spcPts val="0"/>
              </a:spcAft>
              <a:buSzPts val="1300"/>
              <a:buFont typeface="Merriweather"/>
              <a:buAutoNum type="arabicPeriod"/>
            </a:pPr>
            <a:r>
              <a:rPr lang="ru">
                <a:latin typeface="Merriweather"/>
                <a:ea typeface="Merriweather"/>
                <a:cs typeface="Merriweather"/>
                <a:sym typeface="Merriweather"/>
              </a:rPr>
              <a:t>One-Hot Encoding</a:t>
            </a:r>
            <a:endParaRPr>
              <a:latin typeface="Merriweather"/>
              <a:ea typeface="Merriweather"/>
              <a:cs typeface="Merriweather"/>
              <a:sym typeface="Merriweather"/>
            </a:endParaRPr>
          </a:p>
          <a:p>
            <a:pPr indent="-311150" lvl="0" marL="457200" rtl="0" algn="l">
              <a:spcBef>
                <a:spcPts val="0"/>
              </a:spcBef>
              <a:spcAft>
                <a:spcPts val="0"/>
              </a:spcAft>
              <a:buSzPts val="1300"/>
              <a:buFont typeface="Merriweather"/>
              <a:buAutoNum type="arabicPeriod"/>
            </a:pPr>
            <a:r>
              <a:rPr lang="ru">
                <a:latin typeface="Merriweather"/>
                <a:ea typeface="Merriweather"/>
                <a:cs typeface="Merriweather"/>
                <a:sym typeface="Merriweather"/>
              </a:rPr>
              <a:t>Min-Max normalization</a:t>
            </a:r>
            <a:endParaRPr>
              <a:latin typeface="Merriweather"/>
              <a:ea typeface="Merriweather"/>
              <a:cs typeface="Merriweather"/>
              <a:sym typeface="Merriweather"/>
            </a:endParaRPr>
          </a:p>
          <a:p>
            <a:pPr indent="-311150" lvl="0" marL="457200" rtl="0" algn="l">
              <a:spcBef>
                <a:spcPts val="0"/>
              </a:spcBef>
              <a:spcAft>
                <a:spcPts val="0"/>
              </a:spcAft>
              <a:buSzPts val="1300"/>
              <a:buFont typeface="Merriweather"/>
              <a:buAutoNum type="arabicPeriod"/>
            </a:pPr>
            <a:r>
              <a:rPr lang="ru">
                <a:latin typeface="Merriweather"/>
                <a:ea typeface="Merriweather"/>
                <a:cs typeface="Merriweather"/>
                <a:sym typeface="Merriweather"/>
              </a:rPr>
              <a:t>Drop ID</a:t>
            </a:r>
            <a:endParaRPr>
              <a:latin typeface="Merriweather"/>
              <a:ea typeface="Merriweather"/>
              <a:cs typeface="Merriweather"/>
              <a:sym typeface="Merriweathe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u"/>
              <a:t>PCA</a:t>
            </a:r>
            <a:endParaRPr/>
          </a:p>
        </p:txBody>
      </p:sp>
      <p:pic>
        <p:nvPicPr>
          <p:cNvPr id="154" name="Google Shape;154;p26"/>
          <p:cNvPicPr preferRelativeResize="0"/>
          <p:nvPr/>
        </p:nvPicPr>
        <p:blipFill>
          <a:blip r:embed="rId3">
            <a:alphaModFix/>
          </a:blip>
          <a:stretch>
            <a:fillRect/>
          </a:stretch>
        </p:blipFill>
        <p:spPr>
          <a:xfrm>
            <a:off x="1991713" y="1337125"/>
            <a:ext cx="5160579" cy="38063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7"/>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u"/>
              <a:t>Imbalanced dataset problem</a:t>
            </a:r>
            <a:endParaRPr/>
          </a:p>
        </p:txBody>
      </p:sp>
      <p:sp>
        <p:nvSpPr>
          <p:cNvPr id="160" name="Google Shape;160;p27"/>
          <p:cNvSpPr txBox="1"/>
          <p:nvPr>
            <p:ph idx="1" type="body"/>
          </p:nvPr>
        </p:nvSpPr>
        <p:spPr>
          <a:xfrm>
            <a:off x="311700" y="1505700"/>
            <a:ext cx="3999900" cy="3076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161" name="Google Shape;161;p27"/>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62" name="Google Shape;162;p27"/>
          <p:cNvPicPr preferRelativeResize="0"/>
          <p:nvPr/>
        </p:nvPicPr>
        <p:blipFill>
          <a:blip r:embed="rId3">
            <a:alphaModFix/>
          </a:blip>
          <a:stretch>
            <a:fillRect/>
          </a:stretch>
        </p:blipFill>
        <p:spPr>
          <a:xfrm>
            <a:off x="25" y="1267135"/>
            <a:ext cx="9144000" cy="365759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8"/>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u"/>
              <a:t>Imbalanced dataset problem</a:t>
            </a:r>
            <a:endParaRPr/>
          </a:p>
        </p:txBody>
      </p:sp>
      <p:graphicFrame>
        <p:nvGraphicFramePr>
          <p:cNvPr id="168" name="Google Shape;168;p28"/>
          <p:cNvGraphicFramePr/>
          <p:nvPr/>
        </p:nvGraphicFramePr>
        <p:xfrm>
          <a:off x="421500" y="1877613"/>
          <a:ext cx="3000000" cy="3000000"/>
        </p:xfrm>
        <a:graphic>
          <a:graphicData uri="http://schemas.openxmlformats.org/drawingml/2006/table">
            <a:tbl>
              <a:tblPr>
                <a:noFill/>
                <a:tableStyleId>{CD1F0B0A-9357-4168-A4AC-A71E31374528}</a:tableStyleId>
              </a:tblPr>
              <a:tblGrid>
                <a:gridCol w="5524550"/>
                <a:gridCol w="2373875"/>
              </a:tblGrid>
              <a:tr h="492375">
                <a:tc>
                  <a:txBody>
                    <a:bodyPr/>
                    <a:lstStyle/>
                    <a:p>
                      <a:pPr indent="0" lvl="0" marL="0" rtl="0" algn="ctr">
                        <a:spcBef>
                          <a:spcPts val="0"/>
                        </a:spcBef>
                        <a:spcAft>
                          <a:spcPts val="0"/>
                        </a:spcAft>
                        <a:buNone/>
                      </a:pPr>
                      <a:r>
                        <a:rPr lang="ru">
                          <a:latin typeface="Merriweather"/>
                          <a:ea typeface="Merriweather"/>
                          <a:cs typeface="Merriweather"/>
                          <a:sym typeface="Merriweather"/>
                        </a:rPr>
                        <a:t>Method</a:t>
                      </a:r>
                      <a:endParaRPr>
                        <a:latin typeface="Merriweather"/>
                        <a:ea typeface="Merriweather"/>
                        <a:cs typeface="Merriweather"/>
                        <a:sym typeface="Merriweather"/>
                      </a:endParaRPr>
                    </a:p>
                  </a:txBody>
                  <a:tcPr marT="91425" marB="91425" marR="91425" marL="91425"/>
                </a:tc>
                <a:tc>
                  <a:txBody>
                    <a:bodyPr/>
                    <a:lstStyle/>
                    <a:p>
                      <a:pPr indent="0" lvl="0" marL="0" rtl="0" algn="ctr">
                        <a:spcBef>
                          <a:spcPts val="0"/>
                        </a:spcBef>
                        <a:spcAft>
                          <a:spcPts val="0"/>
                        </a:spcAft>
                        <a:buNone/>
                      </a:pPr>
                      <a:r>
                        <a:rPr lang="ru">
                          <a:latin typeface="Merriweather"/>
                          <a:ea typeface="Merriweather"/>
                          <a:cs typeface="Merriweather"/>
                          <a:sym typeface="Merriweather"/>
                        </a:rPr>
                        <a:t>Score</a:t>
                      </a:r>
                      <a:endParaRPr>
                        <a:latin typeface="Merriweather"/>
                        <a:ea typeface="Merriweather"/>
                        <a:cs typeface="Merriweather"/>
                        <a:sym typeface="Merriweather"/>
                      </a:endParaRPr>
                    </a:p>
                  </a:txBody>
                  <a:tcPr marT="91425" marB="91425" marR="91425" marL="91425"/>
                </a:tc>
              </a:tr>
              <a:tr h="797275">
                <a:tc>
                  <a:txBody>
                    <a:bodyPr/>
                    <a:lstStyle/>
                    <a:p>
                      <a:pPr indent="0" lvl="0" marL="0" rtl="0" algn="l">
                        <a:lnSpc>
                          <a:spcPct val="115000"/>
                        </a:lnSpc>
                        <a:spcBef>
                          <a:spcPts val="0"/>
                        </a:spcBef>
                        <a:spcAft>
                          <a:spcPts val="1200"/>
                        </a:spcAft>
                        <a:buNone/>
                      </a:pPr>
                      <a:r>
                        <a:rPr lang="ru">
                          <a:solidFill>
                            <a:schemeClr val="dk1"/>
                          </a:solidFill>
                          <a:latin typeface="Merriweather"/>
                          <a:ea typeface="Merriweather"/>
                          <a:cs typeface="Merriweather"/>
                          <a:sym typeface="Merriweather"/>
                        </a:rPr>
                        <a:t>Take equal number of observations randomly from train dataset per value of target variable</a:t>
                      </a:r>
                      <a:endParaRPr sz="1500">
                        <a:solidFill>
                          <a:schemeClr val="dk1"/>
                        </a:solidFill>
                        <a:latin typeface="Merriweather"/>
                        <a:ea typeface="Merriweather"/>
                        <a:cs typeface="Merriweather"/>
                        <a:sym typeface="Merriweather"/>
                      </a:endParaRPr>
                    </a:p>
                  </a:txBody>
                  <a:tcPr marT="91425" marB="91425" marR="91425" marL="91425"/>
                </a:tc>
                <a:tc>
                  <a:txBody>
                    <a:bodyPr/>
                    <a:lstStyle/>
                    <a:p>
                      <a:pPr indent="0" lvl="0" marL="0" rtl="0" algn="ctr">
                        <a:spcBef>
                          <a:spcPts val="0"/>
                        </a:spcBef>
                        <a:spcAft>
                          <a:spcPts val="0"/>
                        </a:spcAft>
                        <a:buNone/>
                      </a:pPr>
                      <a:r>
                        <a:rPr lang="ru">
                          <a:latin typeface="Merriweather"/>
                          <a:ea typeface="Merriweather"/>
                          <a:cs typeface="Merriweather"/>
                          <a:sym typeface="Merriweather"/>
                        </a:rPr>
                        <a:t>0.6527077497665733</a:t>
                      </a:r>
                      <a:endParaRPr>
                        <a:latin typeface="Merriweather"/>
                        <a:ea typeface="Merriweather"/>
                        <a:cs typeface="Merriweather"/>
                        <a:sym typeface="Merriweather"/>
                      </a:endParaRPr>
                    </a:p>
                  </a:txBody>
                  <a:tcPr marT="91425" marB="91425" marR="91425" marL="91425"/>
                </a:tc>
              </a:tr>
              <a:tr h="492375">
                <a:tc>
                  <a:txBody>
                    <a:bodyPr/>
                    <a:lstStyle/>
                    <a:p>
                      <a:pPr indent="0" lvl="0" marL="0" rtl="0" algn="l">
                        <a:lnSpc>
                          <a:spcPct val="115000"/>
                        </a:lnSpc>
                        <a:spcBef>
                          <a:spcPts val="0"/>
                        </a:spcBef>
                        <a:spcAft>
                          <a:spcPts val="1200"/>
                        </a:spcAft>
                        <a:buNone/>
                      </a:pPr>
                      <a:r>
                        <a:rPr lang="ru">
                          <a:solidFill>
                            <a:schemeClr val="dk1"/>
                          </a:solidFill>
                          <a:latin typeface="Merriweather"/>
                          <a:ea typeface="Merriweather"/>
                          <a:cs typeface="Merriweather"/>
                          <a:sym typeface="Merriweather"/>
                        </a:rPr>
                        <a:t>Bootstrapping</a:t>
                      </a:r>
                      <a:endParaRPr>
                        <a:solidFill>
                          <a:schemeClr val="dk1"/>
                        </a:solidFill>
                        <a:latin typeface="Merriweather"/>
                        <a:ea typeface="Merriweather"/>
                        <a:cs typeface="Merriweather"/>
                        <a:sym typeface="Merriweather"/>
                      </a:endParaRPr>
                    </a:p>
                  </a:txBody>
                  <a:tcPr marT="91425" marB="91425" marR="91425" marL="91425"/>
                </a:tc>
                <a:tc>
                  <a:txBody>
                    <a:bodyPr/>
                    <a:lstStyle/>
                    <a:p>
                      <a:pPr indent="0" lvl="0" marL="0" rtl="0" algn="ctr">
                        <a:spcBef>
                          <a:spcPts val="0"/>
                        </a:spcBef>
                        <a:spcAft>
                          <a:spcPts val="0"/>
                        </a:spcAft>
                        <a:buNone/>
                      </a:pPr>
                      <a:r>
                        <a:rPr lang="ru">
                          <a:latin typeface="Merriweather"/>
                          <a:ea typeface="Merriweather"/>
                          <a:cs typeface="Merriweather"/>
                          <a:sym typeface="Merriweather"/>
                        </a:rPr>
                        <a:t>0.6547152194211018</a:t>
                      </a:r>
                      <a:endParaRPr>
                        <a:latin typeface="Merriweather"/>
                        <a:ea typeface="Merriweather"/>
                        <a:cs typeface="Merriweather"/>
                        <a:sym typeface="Merriweather"/>
                      </a:endParaRPr>
                    </a:p>
                  </a:txBody>
                  <a:tcPr marT="91425" marB="91425" marR="91425" marL="91425"/>
                </a:tc>
              </a:tr>
              <a:tr h="492375">
                <a:tc>
                  <a:txBody>
                    <a:bodyPr/>
                    <a:lstStyle/>
                    <a:p>
                      <a:pPr indent="0" lvl="0" marL="0" rtl="0" algn="l">
                        <a:lnSpc>
                          <a:spcPct val="115000"/>
                        </a:lnSpc>
                        <a:spcBef>
                          <a:spcPts val="0"/>
                        </a:spcBef>
                        <a:spcAft>
                          <a:spcPts val="1200"/>
                        </a:spcAft>
                        <a:buNone/>
                      </a:pPr>
                      <a:r>
                        <a:rPr lang="ru">
                          <a:solidFill>
                            <a:schemeClr val="dk1"/>
                          </a:solidFill>
                          <a:latin typeface="Merriweather"/>
                          <a:ea typeface="Merriweather"/>
                          <a:cs typeface="Merriweather"/>
                          <a:sym typeface="Merriweather"/>
                        </a:rPr>
                        <a:t>Upsampling</a:t>
                      </a:r>
                      <a:endParaRPr>
                        <a:latin typeface="Merriweather"/>
                        <a:ea typeface="Merriweather"/>
                        <a:cs typeface="Merriweather"/>
                        <a:sym typeface="Merriweather"/>
                      </a:endParaRPr>
                    </a:p>
                  </a:txBody>
                  <a:tcPr marT="91425" marB="91425" marR="91425" marL="91425"/>
                </a:tc>
                <a:tc>
                  <a:txBody>
                    <a:bodyPr/>
                    <a:lstStyle/>
                    <a:p>
                      <a:pPr indent="0" lvl="0" marL="0" rtl="0" algn="ctr">
                        <a:spcBef>
                          <a:spcPts val="0"/>
                        </a:spcBef>
                        <a:spcAft>
                          <a:spcPts val="0"/>
                        </a:spcAft>
                        <a:buNone/>
                      </a:pPr>
                      <a:r>
                        <a:rPr lang="ru">
                          <a:latin typeface="Merriweather"/>
                          <a:ea typeface="Merriweather"/>
                          <a:cs typeface="Merriweather"/>
                          <a:sym typeface="Merriweather"/>
                        </a:rPr>
                        <a:t>0.657469654528478</a:t>
                      </a:r>
                      <a:endParaRPr>
                        <a:latin typeface="Merriweather"/>
                        <a:ea typeface="Merriweather"/>
                        <a:cs typeface="Merriweather"/>
                        <a:sym typeface="Merriweather"/>
                      </a:endParaRPr>
                    </a:p>
                  </a:txBody>
                  <a:tcPr marT="91425" marB="91425" marR="91425" marL="91425">
                    <a:solidFill>
                      <a:srgbClr val="B6D7A8"/>
                    </a:solidFill>
                  </a:tcPr>
                </a:tc>
              </a:tr>
              <a:tr h="492375">
                <a:tc>
                  <a:txBody>
                    <a:bodyPr/>
                    <a:lstStyle/>
                    <a:p>
                      <a:pPr indent="0" lvl="0" marL="0" rtl="0" algn="l">
                        <a:lnSpc>
                          <a:spcPct val="115000"/>
                        </a:lnSpc>
                        <a:spcBef>
                          <a:spcPts val="0"/>
                        </a:spcBef>
                        <a:spcAft>
                          <a:spcPts val="1200"/>
                        </a:spcAft>
                        <a:buNone/>
                      </a:pPr>
                      <a:r>
                        <a:rPr lang="ru">
                          <a:solidFill>
                            <a:schemeClr val="dk1"/>
                          </a:solidFill>
                          <a:latin typeface="Merriweather"/>
                          <a:ea typeface="Merriweather"/>
                          <a:cs typeface="Merriweather"/>
                          <a:sym typeface="Merriweather"/>
                        </a:rPr>
                        <a:t>Near-Miss algorithms</a:t>
                      </a:r>
                      <a:endParaRPr>
                        <a:solidFill>
                          <a:schemeClr val="dk1"/>
                        </a:solidFill>
                        <a:latin typeface="Merriweather"/>
                        <a:ea typeface="Merriweather"/>
                        <a:cs typeface="Merriweather"/>
                        <a:sym typeface="Merriweather"/>
                      </a:endParaRPr>
                    </a:p>
                  </a:txBody>
                  <a:tcPr marT="91425" marB="91425" marR="91425" marL="91425"/>
                </a:tc>
                <a:tc>
                  <a:txBody>
                    <a:bodyPr/>
                    <a:lstStyle/>
                    <a:p>
                      <a:pPr indent="0" lvl="0" marL="0" rtl="0" algn="ctr">
                        <a:spcBef>
                          <a:spcPts val="0"/>
                        </a:spcBef>
                        <a:spcAft>
                          <a:spcPts val="0"/>
                        </a:spcAft>
                        <a:buNone/>
                      </a:pPr>
                      <a:r>
                        <a:rPr lang="ru">
                          <a:latin typeface="Merriweather"/>
                          <a:ea typeface="Merriweather"/>
                          <a:cs typeface="Merriweather"/>
                          <a:sym typeface="Merriweather"/>
                        </a:rPr>
                        <a:t>0.5510270774976658</a:t>
                      </a:r>
                      <a:endParaRPr>
                        <a:latin typeface="Merriweather"/>
                        <a:ea typeface="Merriweather"/>
                        <a:cs typeface="Merriweather"/>
                        <a:sym typeface="Merriweather"/>
                      </a:endParaRPr>
                    </a:p>
                  </a:txBody>
                  <a:tcPr marT="91425" marB="91425" marR="91425" marL="91425"/>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9"/>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u"/>
              <a:t>Selection of appropriate metrics</a:t>
            </a:r>
            <a:endParaRPr/>
          </a:p>
        </p:txBody>
      </p:sp>
      <p:pic>
        <p:nvPicPr>
          <p:cNvPr id="174" name="Google Shape;174;p29"/>
          <p:cNvPicPr preferRelativeResize="0"/>
          <p:nvPr/>
        </p:nvPicPr>
        <p:blipFill>
          <a:blip r:embed="rId3">
            <a:alphaModFix/>
          </a:blip>
          <a:stretch>
            <a:fillRect/>
          </a:stretch>
        </p:blipFill>
        <p:spPr>
          <a:xfrm>
            <a:off x="152400" y="1391375"/>
            <a:ext cx="8354249" cy="1970000"/>
          </a:xfrm>
          <a:prstGeom prst="rect">
            <a:avLst/>
          </a:prstGeom>
          <a:noFill/>
          <a:ln>
            <a:noFill/>
          </a:ln>
        </p:spPr>
      </p:pic>
      <p:pic>
        <p:nvPicPr>
          <p:cNvPr id="175" name="Google Shape;175;p29"/>
          <p:cNvPicPr preferRelativeResize="0"/>
          <p:nvPr/>
        </p:nvPicPr>
        <p:blipFill>
          <a:blip r:embed="rId4">
            <a:alphaModFix/>
          </a:blip>
          <a:stretch>
            <a:fillRect/>
          </a:stretch>
        </p:blipFill>
        <p:spPr>
          <a:xfrm>
            <a:off x="1408750" y="3503028"/>
            <a:ext cx="7590154" cy="1477322"/>
          </a:xfrm>
          <a:prstGeom prst="rect">
            <a:avLst/>
          </a:prstGeom>
          <a:noFill/>
          <a:ln>
            <a:noFill/>
          </a:ln>
        </p:spPr>
      </p:pic>
      <p:sp>
        <p:nvSpPr>
          <p:cNvPr id="176" name="Google Shape;176;p29"/>
          <p:cNvSpPr txBox="1"/>
          <p:nvPr/>
        </p:nvSpPr>
        <p:spPr>
          <a:xfrm>
            <a:off x="109525" y="1368025"/>
            <a:ext cx="1922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u">
                <a:latin typeface="Merriweather"/>
                <a:ea typeface="Merriweather"/>
                <a:cs typeface="Merriweather"/>
                <a:sym typeface="Merriweather"/>
              </a:rPr>
              <a:t>ROC-AUC:</a:t>
            </a:r>
            <a:endParaRPr>
              <a:latin typeface="Merriweather"/>
              <a:ea typeface="Merriweather"/>
              <a:cs typeface="Merriweather"/>
              <a:sym typeface="Merriweathe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30"/>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u"/>
              <a:t>Logistic Regression</a:t>
            </a:r>
            <a:endParaRPr/>
          </a:p>
        </p:txBody>
      </p:sp>
      <p:sp>
        <p:nvSpPr>
          <p:cNvPr id="182" name="Google Shape;182;p30"/>
          <p:cNvSpPr txBox="1"/>
          <p:nvPr>
            <p:ph idx="2" type="body"/>
          </p:nvPr>
        </p:nvSpPr>
        <p:spPr>
          <a:xfrm>
            <a:off x="4625275" y="1788825"/>
            <a:ext cx="3999900" cy="23811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ru" sz="1400">
                <a:solidFill>
                  <a:srgbClr val="000000"/>
                </a:solidFill>
                <a:latin typeface="Merriweather"/>
                <a:ea typeface="Merriweather"/>
                <a:cs typeface="Merriweather"/>
                <a:sym typeface="Merriweather"/>
              </a:rPr>
              <a:t>Logistic regression is a supervised machine learning algorithm mainly used for classification tasks where the goal is to predict the probability that an instance belongs to a given class. It is referred to as a regression because it takes the output of the linear regression function as input and uses a sigmoid function to estimate the probability for the given class. </a:t>
            </a:r>
            <a:endParaRPr sz="1400">
              <a:solidFill>
                <a:srgbClr val="000000"/>
              </a:solidFill>
              <a:latin typeface="Merriweather"/>
              <a:ea typeface="Merriweather"/>
              <a:cs typeface="Merriweather"/>
              <a:sym typeface="Merriweather"/>
            </a:endParaRPr>
          </a:p>
        </p:txBody>
      </p:sp>
      <p:pic>
        <p:nvPicPr>
          <p:cNvPr id="183" name="Google Shape;183;p30"/>
          <p:cNvPicPr preferRelativeResize="0"/>
          <p:nvPr/>
        </p:nvPicPr>
        <p:blipFill>
          <a:blip r:embed="rId3">
            <a:alphaModFix/>
          </a:blip>
          <a:stretch>
            <a:fillRect/>
          </a:stretch>
        </p:blipFill>
        <p:spPr>
          <a:xfrm>
            <a:off x="311725" y="1505698"/>
            <a:ext cx="3638975" cy="31821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31"/>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u"/>
              <a:t>Logistic Regression</a:t>
            </a:r>
            <a:endParaRPr/>
          </a:p>
        </p:txBody>
      </p:sp>
      <p:sp>
        <p:nvSpPr>
          <p:cNvPr id="189" name="Google Shape;189;p31"/>
          <p:cNvSpPr txBox="1"/>
          <p:nvPr>
            <p:ph idx="1" type="body"/>
          </p:nvPr>
        </p:nvSpPr>
        <p:spPr>
          <a:xfrm>
            <a:off x="2572075" y="2148960"/>
            <a:ext cx="3999900" cy="9801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ru" sz="1400">
                <a:latin typeface="Merriweather"/>
                <a:ea typeface="Merriweather"/>
                <a:cs typeface="Merriweather"/>
                <a:sym typeface="Merriweather"/>
              </a:rPr>
              <a:t>After selecting hyperparameters using grid search, we received the following estimates for the ROC-AUC and F1 metrics.</a:t>
            </a:r>
            <a:endParaRPr sz="1400">
              <a:latin typeface="Merriweather"/>
              <a:ea typeface="Merriweather"/>
              <a:cs typeface="Merriweather"/>
              <a:sym typeface="Merriweather"/>
            </a:endParaRPr>
          </a:p>
        </p:txBody>
      </p:sp>
      <p:sp>
        <p:nvSpPr>
          <p:cNvPr id="190" name="Google Shape;190;p31"/>
          <p:cNvSpPr/>
          <p:nvPr/>
        </p:nvSpPr>
        <p:spPr>
          <a:xfrm>
            <a:off x="4389600" y="3064625"/>
            <a:ext cx="364800" cy="5382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91" name="Google Shape;191;p31"/>
          <p:cNvPicPr preferRelativeResize="0"/>
          <p:nvPr/>
        </p:nvPicPr>
        <p:blipFill>
          <a:blip r:embed="rId3">
            <a:alphaModFix/>
          </a:blip>
          <a:stretch>
            <a:fillRect/>
          </a:stretch>
        </p:blipFill>
        <p:spPr>
          <a:xfrm>
            <a:off x="152425" y="1637487"/>
            <a:ext cx="8839200" cy="221795"/>
          </a:xfrm>
          <a:prstGeom prst="rect">
            <a:avLst/>
          </a:prstGeom>
          <a:noFill/>
          <a:ln>
            <a:noFill/>
          </a:ln>
        </p:spPr>
      </p:pic>
      <p:pic>
        <p:nvPicPr>
          <p:cNvPr id="192" name="Google Shape;192;p31"/>
          <p:cNvPicPr preferRelativeResize="0"/>
          <p:nvPr/>
        </p:nvPicPr>
        <p:blipFill>
          <a:blip r:embed="rId4">
            <a:alphaModFix/>
          </a:blip>
          <a:stretch>
            <a:fillRect/>
          </a:stretch>
        </p:blipFill>
        <p:spPr>
          <a:xfrm>
            <a:off x="414425" y="3779225"/>
            <a:ext cx="8315190" cy="5382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4"/>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u"/>
              <a:t>Introduction</a:t>
            </a:r>
            <a:endParaRPr/>
          </a:p>
        </p:txBody>
      </p:sp>
      <p:pic>
        <p:nvPicPr>
          <p:cNvPr id="71" name="Google Shape;71;p14"/>
          <p:cNvPicPr preferRelativeResize="0"/>
          <p:nvPr/>
        </p:nvPicPr>
        <p:blipFill rotWithShape="1">
          <a:blip r:embed="rId3">
            <a:alphaModFix/>
          </a:blip>
          <a:srcRect b="0" l="12454" r="11046" t="0"/>
          <a:stretch/>
        </p:blipFill>
        <p:spPr>
          <a:xfrm>
            <a:off x="538050" y="1473213"/>
            <a:ext cx="4423052" cy="3525950"/>
          </a:xfrm>
          <a:prstGeom prst="rect">
            <a:avLst/>
          </a:prstGeom>
          <a:noFill/>
          <a:ln>
            <a:noFill/>
          </a:ln>
        </p:spPr>
      </p:pic>
      <p:pic>
        <p:nvPicPr>
          <p:cNvPr id="72" name="Google Shape;72;p14"/>
          <p:cNvPicPr preferRelativeResize="0"/>
          <p:nvPr/>
        </p:nvPicPr>
        <p:blipFill rotWithShape="1">
          <a:blip r:embed="rId4">
            <a:alphaModFix/>
          </a:blip>
          <a:srcRect b="4423" l="22943" r="23574" t="4176"/>
          <a:stretch/>
        </p:blipFill>
        <p:spPr>
          <a:xfrm>
            <a:off x="5179975" y="1398588"/>
            <a:ext cx="3146301" cy="367522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32"/>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u"/>
              <a:t>LDA</a:t>
            </a:r>
            <a:endParaRPr/>
          </a:p>
        </p:txBody>
      </p:sp>
      <p:sp>
        <p:nvSpPr>
          <p:cNvPr id="198" name="Google Shape;198;p32"/>
          <p:cNvSpPr txBox="1"/>
          <p:nvPr>
            <p:ph idx="2" type="body"/>
          </p:nvPr>
        </p:nvSpPr>
        <p:spPr>
          <a:xfrm>
            <a:off x="4497575" y="1952150"/>
            <a:ext cx="3999900" cy="18372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ru" sz="1400">
                <a:solidFill>
                  <a:srgbClr val="000000"/>
                </a:solidFill>
                <a:latin typeface="Merriweather"/>
                <a:ea typeface="Merriweather"/>
                <a:cs typeface="Merriweather"/>
                <a:sym typeface="Merriweather"/>
              </a:rPr>
              <a:t>Linear Discriminant Analysis, or LDA, is </a:t>
            </a:r>
            <a:r>
              <a:rPr lang="ru" sz="1400">
                <a:solidFill>
                  <a:srgbClr val="000000"/>
                </a:solidFill>
                <a:latin typeface="Merriweather"/>
                <a:ea typeface="Merriweather"/>
                <a:cs typeface="Merriweather"/>
                <a:sym typeface="Merriweather"/>
              </a:rPr>
              <a:t>a supervised machine learning algorithm used for classification tasks in machine learning. It is a technique used to find a linear combination of features that best separates the classes in a dataset. </a:t>
            </a:r>
            <a:endParaRPr sz="1400">
              <a:solidFill>
                <a:srgbClr val="000000"/>
              </a:solidFill>
              <a:latin typeface="Merriweather"/>
              <a:ea typeface="Merriweather"/>
              <a:cs typeface="Merriweather"/>
              <a:sym typeface="Merriweather"/>
            </a:endParaRPr>
          </a:p>
        </p:txBody>
      </p:sp>
      <p:pic>
        <p:nvPicPr>
          <p:cNvPr id="199" name="Google Shape;199;p32"/>
          <p:cNvPicPr preferRelativeResize="0"/>
          <p:nvPr/>
        </p:nvPicPr>
        <p:blipFill>
          <a:blip r:embed="rId3">
            <a:alphaModFix/>
          </a:blip>
          <a:stretch>
            <a:fillRect/>
          </a:stretch>
        </p:blipFill>
        <p:spPr>
          <a:xfrm>
            <a:off x="208200" y="1505700"/>
            <a:ext cx="3700626" cy="32656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3"/>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u"/>
              <a:t>LDA</a:t>
            </a:r>
            <a:endParaRPr/>
          </a:p>
        </p:txBody>
      </p:sp>
      <p:sp>
        <p:nvSpPr>
          <p:cNvPr id="205" name="Google Shape;205;p33"/>
          <p:cNvSpPr txBox="1"/>
          <p:nvPr>
            <p:ph idx="1" type="body"/>
          </p:nvPr>
        </p:nvSpPr>
        <p:spPr>
          <a:xfrm>
            <a:off x="2572075" y="2352985"/>
            <a:ext cx="3999900" cy="9801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ru" sz="1400">
                <a:latin typeface="Merriweather"/>
                <a:ea typeface="Merriweather"/>
                <a:cs typeface="Merriweather"/>
                <a:sym typeface="Merriweather"/>
              </a:rPr>
              <a:t>After selecting hyperparameters using grid search, we received the following estimates for the ROC-AUC and F1 metrics.</a:t>
            </a:r>
            <a:endParaRPr sz="1400">
              <a:latin typeface="Merriweather"/>
              <a:ea typeface="Merriweather"/>
              <a:cs typeface="Merriweather"/>
              <a:sym typeface="Merriweather"/>
            </a:endParaRPr>
          </a:p>
        </p:txBody>
      </p:sp>
      <p:sp>
        <p:nvSpPr>
          <p:cNvPr id="206" name="Google Shape;206;p33"/>
          <p:cNvSpPr/>
          <p:nvPr/>
        </p:nvSpPr>
        <p:spPr>
          <a:xfrm>
            <a:off x="4389600" y="3333075"/>
            <a:ext cx="364800" cy="5382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07" name="Google Shape;207;p33"/>
          <p:cNvPicPr preferRelativeResize="0"/>
          <p:nvPr/>
        </p:nvPicPr>
        <p:blipFill>
          <a:blip r:embed="rId3">
            <a:alphaModFix/>
          </a:blip>
          <a:stretch>
            <a:fillRect/>
          </a:stretch>
        </p:blipFill>
        <p:spPr>
          <a:xfrm>
            <a:off x="1238250" y="1679800"/>
            <a:ext cx="6667500" cy="304800"/>
          </a:xfrm>
          <a:prstGeom prst="rect">
            <a:avLst/>
          </a:prstGeom>
          <a:noFill/>
          <a:ln>
            <a:noFill/>
          </a:ln>
        </p:spPr>
      </p:pic>
      <p:pic>
        <p:nvPicPr>
          <p:cNvPr id="208" name="Google Shape;208;p33"/>
          <p:cNvPicPr preferRelativeResize="0"/>
          <p:nvPr/>
        </p:nvPicPr>
        <p:blipFill>
          <a:blip r:embed="rId4">
            <a:alphaModFix/>
          </a:blip>
          <a:stretch>
            <a:fillRect/>
          </a:stretch>
        </p:blipFill>
        <p:spPr>
          <a:xfrm>
            <a:off x="1695450" y="4032975"/>
            <a:ext cx="5753100" cy="5524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4"/>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u"/>
              <a:t>Random Forest</a:t>
            </a:r>
            <a:endParaRPr/>
          </a:p>
        </p:txBody>
      </p:sp>
      <p:sp>
        <p:nvSpPr>
          <p:cNvPr id="214" name="Google Shape;214;p34"/>
          <p:cNvSpPr txBox="1"/>
          <p:nvPr>
            <p:ph idx="2" type="body"/>
          </p:nvPr>
        </p:nvSpPr>
        <p:spPr>
          <a:xfrm>
            <a:off x="5371525" y="2281975"/>
            <a:ext cx="3460800" cy="15237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ru" sz="1400">
                <a:solidFill>
                  <a:srgbClr val="000000"/>
                </a:solidFill>
                <a:highlight>
                  <a:srgbClr val="FFFFFF"/>
                </a:highlight>
                <a:latin typeface="Merriweather"/>
                <a:ea typeface="Merriweather"/>
                <a:cs typeface="Merriweather"/>
                <a:sym typeface="Merriweather"/>
              </a:rPr>
              <a:t>A random forest is a supervised machine learning algorithm in which the calculations of numerous decision trees are combined to produce one final result.</a:t>
            </a:r>
            <a:endParaRPr sz="1400">
              <a:latin typeface="Merriweather"/>
              <a:ea typeface="Merriweather"/>
              <a:cs typeface="Merriweather"/>
              <a:sym typeface="Merriweather"/>
            </a:endParaRPr>
          </a:p>
        </p:txBody>
      </p:sp>
      <p:pic>
        <p:nvPicPr>
          <p:cNvPr id="215" name="Google Shape;215;p34"/>
          <p:cNvPicPr preferRelativeResize="0"/>
          <p:nvPr/>
        </p:nvPicPr>
        <p:blipFill>
          <a:blip r:embed="rId3">
            <a:alphaModFix/>
          </a:blip>
          <a:stretch>
            <a:fillRect/>
          </a:stretch>
        </p:blipFill>
        <p:spPr>
          <a:xfrm>
            <a:off x="311727" y="1558850"/>
            <a:ext cx="4948474" cy="2969949"/>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3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u"/>
              <a:t>Random Forest</a:t>
            </a:r>
            <a:endParaRPr/>
          </a:p>
        </p:txBody>
      </p:sp>
      <p:sp>
        <p:nvSpPr>
          <p:cNvPr id="221" name="Google Shape;221;p35"/>
          <p:cNvSpPr txBox="1"/>
          <p:nvPr>
            <p:ph idx="1" type="body"/>
          </p:nvPr>
        </p:nvSpPr>
        <p:spPr>
          <a:xfrm>
            <a:off x="2572075" y="2352985"/>
            <a:ext cx="3999900" cy="9801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ru" sz="1400">
                <a:latin typeface="Merriweather"/>
                <a:ea typeface="Merriweather"/>
                <a:cs typeface="Merriweather"/>
                <a:sym typeface="Merriweather"/>
              </a:rPr>
              <a:t>After selecting hyperparameters using grid search, we received the following estimates for the ROC-AUC and F1 metrics.</a:t>
            </a:r>
            <a:endParaRPr sz="1400">
              <a:latin typeface="Merriweather"/>
              <a:ea typeface="Merriweather"/>
              <a:cs typeface="Merriweather"/>
              <a:sym typeface="Merriweather"/>
            </a:endParaRPr>
          </a:p>
        </p:txBody>
      </p:sp>
      <p:sp>
        <p:nvSpPr>
          <p:cNvPr id="222" name="Google Shape;222;p35"/>
          <p:cNvSpPr/>
          <p:nvPr/>
        </p:nvSpPr>
        <p:spPr>
          <a:xfrm>
            <a:off x="4389600" y="3333075"/>
            <a:ext cx="364800" cy="5382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23" name="Google Shape;223;p35"/>
          <p:cNvPicPr preferRelativeResize="0"/>
          <p:nvPr/>
        </p:nvPicPr>
        <p:blipFill>
          <a:blip r:embed="rId3">
            <a:alphaModFix/>
          </a:blip>
          <a:stretch>
            <a:fillRect/>
          </a:stretch>
        </p:blipFill>
        <p:spPr>
          <a:xfrm>
            <a:off x="149338" y="1677875"/>
            <a:ext cx="8845325" cy="232550"/>
          </a:xfrm>
          <a:prstGeom prst="rect">
            <a:avLst/>
          </a:prstGeom>
          <a:noFill/>
          <a:ln>
            <a:noFill/>
          </a:ln>
        </p:spPr>
      </p:pic>
      <p:pic>
        <p:nvPicPr>
          <p:cNvPr id="224" name="Google Shape;224;p35"/>
          <p:cNvPicPr preferRelativeResize="0"/>
          <p:nvPr/>
        </p:nvPicPr>
        <p:blipFill>
          <a:blip r:embed="rId4">
            <a:alphaModFix/>
          </a:blip>
          <a:stretch>
            <a:fillRect/>
          </a:stretch>
        </p:blipFill>
        <p:spPr>
          <a:xfrm>
            <a:off x="746325" y="4023675"/>
            <a:ext cx="7651410" cy="5382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3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u"/>
              <a:t>XGBoost Classifier</a:t>
            </a:r>
            <a:endParaRPr/>
          </a:p>
        </p:txBody>
      </p:sp>
      <p:sp>
        <p:nvSpPr>
          <p:cNvPr id="230" name="Google Shape;230;p36"/>
          <p:cNvSpPr txBox="1"/>
          <p:nvPr>
            <p:ph idx="2" type="body"/>
          </p:nvPr>
        </p:nvSpPr>
        <p:spPr>
          <a:xfrm>
            <a:off x="4894225" y="2073075"/>
            <a:ext cx="4142700" cy="20046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ru" sz="1400">
                <a:solidFill>
                  <a:srgbClr val="000000"/>
                </a:solidFill>
                <a:latin typeface="Merriweather"/>
                <a:ea typeface="Merriweather"/>
                <a:cs typeface="Merriweather"/>
                <a:sym typeface="Merriweather"/>
              </a:rPr>
              <a:t>XGBoost (eXtreme Gradient Boosting) is a popular supervised-learning algorithm used for regression and classification on large datasets. In this algorithm, decision trees are created in sequential form with weights. These individual classifiers then ensemble to give a strong and more precise model. </a:t>
            </a:r>
            <a:endParaRPr sz="1400">
              <a:solidFill>
                <a:srgbClr val="000000"/>
              </a:solidFill>
              <a:latin typeface="Merriweather"/>
              <a:ea typeface="Merriweather"/>
              <a:cs typeface="Merriweather"/>
              <a:sym typeface="Merriweather"/>
            </a:endParaRPr>
          </a:p>
        </p:txBody>
      </p:sp>
      <p:pic>
        <p:nvPicPr>
          <p:cNvPr id="231" name="Google Shape;231;p36"/>
          <p:cNvPicPr preferRelativeResize="0"/>
          <p:nvPr/>
        </p:nvPicPr>
        <p:blipFill>
          <a:blip r:embed="rId3">
            <a:alphaModFix/>
          </a:blip>
          <a:stretch>
            <a:fillRect/>
          </a:stretch>
        </p:blipFill>
        <p:spPr>
          <a:xfrm>
            <a:off x="44400" y="1717925"/>
            <a:ext cx="4942851" cy="2755099"/>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37"/>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u"/>
              <a:t>XGBoost Classifier</a:t>
            </a:r>
            <a:endParaRPr/>
          </a:p>
        </p:txBody>
      </p:sp>
      <p:sp>
        <p:nvSpPr>
          <p:cNvPr id="237" name="Google Shape;237;p37"/>
          <p:cNvSpPr txBox="1"/>
          <p:nvPr>
            <p:ph idx="1" type="body"/>
          </p:nvPr>
        </p:nvSpPr>
        <p:spPr>
          <a:xfrm>
            <a:off x="2572075" y="2352985"/>
            <a:ext cx="3999900" cy="9801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ru" sz="1400">
                <a:latin typeface="Merriweather"/>
                <a:ea typeface="Merriweather"/>
                <a:cs typeface="Merriweather"/>
                <a:sym typeface="Merriweather"/>
              </a:rPr>
              <a:t>After selecting hyperparameters using grid search, we received the following estimates for the ROC-AUC and F1 metrics.</a:t>
            </a:r>
            <a:endParaRPr sz="1400">
              <a:latin typeface="Merriweather"/>
              <a:ea typeface="Merriweather"/>
              <a:cs typeface="Merriweather"/>
              <a:sym typeface="Merriweather"/>
            </a:endParaRPr>
          </a:p>
        </p:txBody>
      </p:sp>
      <p:sp>
        <p:nvSpPr>
          <p:cNvPr id="238" name="Google Shape;238;p37"/>
          <p:cNvSpPr/>
          <p:nvPr/>
        </p:nvSpPr>
        <p:spPr>
          <a:xfrm>
            <a:off x="4389600" y="3333075"/>
            <a:ext cx="364800" cy="5382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39" name="Google Shape;239;p37"/>
          <p:cNvPicPr preferRelativeResize="0"/>
          <p:nvPr/>
        </p:nvPicPr>
        <p:blipFill>
          <a:blip r:embed="rId3">
            <a:alphaModFix/>
          </a:blip>
          <a:stretch>
            <a:fillRect/>
          </a:stretch>
        </p:blipFill>
        <p:spPr>
          <a:xfrm>
            <a:off x="934500" y="4056550"/>
            <a:ext cx="7274979" cy="538200"/>
          </a:xfrm>
          <a:prstGeom prst="rect">
            <a:avLst/>
          </a:prstGeom>
          <a:noFill/>
          <a:ln>
            <a:noFill/>
          </a:ln>
        </p:spPr>
      </p:pic>
      <p:pic>
        <p:nvPicPr>
          <p:cNvPr id="240" name="Google Shape;240;p37"/>
          <p:cNvPicPr preferRelativeResize="0"/>
          <p:nvPr/>
        </p:nvPicPr>
        <p:blipFill>
          <a:blip r:embed="rId4">
            <a:alphaModFix/>
          </a:blip>
          <a:stretch>
            <a:fillRect/>
          </a:stretch>
        </p:blipFill>
        <p:spPr>
          <a:xfrm>
            <a:off x="152400" y="1650350"/>
            <a:ext cx="8839201" cy="2092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38"/>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u"/>
              <a:t>Support Vector Machine Classifier</a:t>
            </a:r>
            <a:endParaRPr/>
          </a:p>
        </p:txBody>
      </p:sp>
      <p:pic>
        <p:nvPicPr>
          <p:cNvPr id="246" name="Google Shape;246;p38"/>
          <p:cNvPicPr preferRelativeResize="0"/>
          <p:nvPr/>
        </p:nvPicPr>
        <p:blipFill>
          <a:blip r:embed="rId3">
            <a:alphaModFix/>
          </a:blip>
          <a:stretch>
            <a:fillRect/>
          </a:stretch>
        </p:blipFill>
        <p:spPr>
          <a:xfrm>
            <a:off x="43275" y="1478325"/>
            <a:ext cx="5600700" cy="466725"/>
          </a:xfrm>
          <a:prstGeom prst="rect">
            <a:avLst/>
          </a:prstGeom>
          <a:noFill/>
          <a:ln>
            <a:noFill/>
          </a:ln>
        </p:spPr>
      </p:pic>
      <p:pic>
        <p:nvPicPr>
          <p:cNvPr id="247" name="Google Shape;247;p38"/>
          <p:cNvPicPr preferRelativeResize="0"/>
          <p:nvPr/>
        </p:nvPicPr>
        <p:blipFill>
          <a:blip r:embed="rId4">
            <a:alphaModFix/>
          </a:blip>
          <a:stretch>
            <a:fillRect/>
          </a:stretch>
        </p:blipFill>
        <p:spPr>
          <a:xfrm>
            <a:off x="311725" y="2201575"/>
            <a:ext cx="5238750" cy="1952625"/>
          </a:xfrm>
          <a:prstGeom prst="rect">
            <a:avLst/>
          </a:prstGeom>
          <a:noFill/>
          <a:ln>
            <a:noFill/>
          </a:ln>
        </p:spPr>
      </p:pic>
      <p:pic>
        <p:nvPicPr>
          <p:cNvPr id="248" name="Google Shape;248;p38"/>
          <p:cNvPicPr preferRelativeResize="0"/>
          <p:nvPr/>
        </p:nvPicPr>
        <p:blipFill>
          <a:blip r:embed="rId5">
            <a:alphaModFix/>
          </a:blip>
          <a:stretch>
            <a:fillRect/>
          </a:stretch>
        </p:blipFill>
        <p:spPr>
          <a:xfrm>
            <a:off x="6247550" y="1538313"/>
            <a:ext cx="2799575" cy="327916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39"/>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u"/>
              <a:t>Support Vector Machine Classifier</a:t>
            </a:r>
            <a:endParaRPr/>
          </a:p>
        </p:txBody>
      </p:sp>
      <p:sp>
        <p:nvSpPr>
          <p:cNvPr id="254" name="Google Shape;254;p39"/>
          <p:cNvSpPr txBox="1"/>
          <p:nvPr>
            <p:ph idx="1" type="body"/>
          </p:nvPr>
        </p:nvSpPr>
        <p:spPr>
          <a:xfrm>
            <a:off x="311700" y="1505700"/>
            <a:ext cx="8247000" cy="30762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Clr>
                <a:schemeClr val="dk1"/>
              </a:buClr>
              <a:buSzPts val="1400"/>
              <a:buFont typeface="Merriweather"/>
              <a:buAutoNum type="arabicPeriod"/>
            </a:pPr>
            <a:r>
              <a:rPr lang="ru" sz="1400">
                <a:solidFill>
                  <a:schemeClr val="dk1"/>
                </a:solidFill>
                <a:latin typeface="Merriweather"/>
                <a:ea typeface="Merriweather"/>
                <a:cs typeface="Merriweather"/>
                <a:sym typeface="Merriweather"/>
              </a:rPr>
              <a:t>dual=False</a:t>
            </a:r>
            <a:endParaRPr sz="1400">
              <a:solidFill>
                <a:schemeClr val="dk1"/>
              </a:solidFill>
              <a:latin typeface="Merriweather"/>
              <a:ea typeface="Merriweather"/>
              <a:cs typeface="Merriweather"/>
              <a:sym typeface="Merriweather"/>
            </a:endParaRPr>
          </a:p>
          <a:p>
            <a:pPr indent="-317500" lvl="0" marL="457200" rtl="0" algn="l">
              <a:spcBef>
                <a:spcPts val="0"/>
              </a:spcBef>
              <a:spcAft>
                <a:spcPts val="0"/>
              </a:spcAft>
              <a:buClr>
                <a:schemeClr val="dk1"/>
              </a:buClr>
              <a:buSzPts val="1400"/>
              <a:buFont typeface="Merriweather"/>
              <a:buAutoNum type="arabicPeriod"/>
            </a:pPr>
            <a:r>
              <a:rPr lang="ru" sz="1400">
                <a:solidFill>
                  <a:schemeClr val="dk1"/>
                </a:solidFill>
                <a:latin typeface="Merriweather"/>
                <a:ea typeface="Merriweather"/>
                <a:cs typeface="Merriweather"/>
                <a:sym typeface="Merriweather"/>
              </a:rPr>
              <a:t>Tune C and tol using logarithmic grid base 10.</a:t>
            </a:r>
            <a:endParaRPr sz="1400">
              <a:solidFill>
                <a:schemeClr val="dk1"/>
              </a:solidFill>
              <a:latin typeface="Merriweather"/>
              <a:ea typeface="Merriweather"/>
              <a:cs typeface="Merriweather"/>
              <a:sym typeface="Merriweather"/>
            </a:endParaRPr>
          </a:p>
          <a:p>
            <a:pPr indent="0" lvl="0" marL="457200" rtl="0" algn="l">
              <a:spcBef>
                <a:spcPts val="1200"/>
              </a:spcBef>
              <a:spcAft>
                <a:spcPts val="0"/>
              </a:spcAft>
              <a:buNone/>
            </a:pPr>
            <a:r>
              <a:rPr lang="ru" sz="1400">
                <a:solidFill>
                  <a:schemeClr val="dk1"/>
                </a:solidFill>
                <a:latin typeface="Merriweather"/>
                <a:ea typeface="Merriweather"/>
                <a:cs typeface="Merriweather"/>
                <a:sym typeface="Merriweather"/>
              </a:rPr>
              <a:t>C - </a:t>
            </a:r>
            <a:r>
              <a:rPr lang="ru" sz="1400">
                <a:solidFill>
                  <a:srgbClr val="212529"/>
                </a:solidFill>
                <a:latin typeface="Merriweather"/>
                <a:ea typeface="Merriweather"/>
                <a:cs typeface="Merriweather"/>
                <a:sym typeface="Merriweather"/>
              </a:rPr>
              <a:t>Regularization parameter. The strength of the regularization is inversely proportional to C.</a:t>
            </a:r>
            <a:endParaRPr sz="1400">
              <a:solidFill>
                <a:srgbClr val="212529"/>
              </a:solidFill>
              <a:latin typeface="Merriweather"/>
              <a:ea typeface="Merriweather"/>
              <a:cs typeface="Merriweather"/>
              <a:sym typeface="Merriweather"/>
            </a:endParaRPr>
          </a:p>
          <a:p>
            <a:pPr indent="0" lvl="0" marL="457200" rtl="0" algn="l">
              <a:spcBef>
                <a:spcPts val="1200"/>
              </a:spcBef>
              <a:spcAft>
                <a:spcPts val="0"/>
              </a:spcAft>
              <a:buNone/>
            </a:pPr>
            <a:r>
              <a:rPr lang="ru" sz="1400">
                <a:solidFill>
                  <a:srgbClr val="212529"/>
                </a:solidFill>
                <a:latin typeface="Merriweather"/>
                <a:ea typeface="Merriweather"/>
                <a:cs typeface="Merriweather"/>
                <a:sym typeface="Merriweather"/>
              </a:rPr>
              <a:t>tol - Tolerance for stopping criteria.</a:t>
            </a:r>
            <a:endParaRPr sz="1400">
              <a:solidFill>
                <a:srgbClr val="212529"/>
              </a:solidFill>
              <a:latin typeface="Merriweather"/>
              <a:ea typeface="Merriweather"/>
              <a:cs typeface="Merriweather"/>
              <a:sym typeface="Merriweather"/>
            </a:endParaRPr>
          </a:p>
          <a:p>
            <a:pPr indent="0" lvl="0" marL="0" rtl="0" algn="l">
              <a:spcBef>
                <a:spcPts val="1200"/>
              </a:spcBef>
              <a:spcAft>
                <a:spcPts val="1200"/>
              </a:spcAft>
              <a:buNone/>
            </a:pPr>
            <a:r>
              <a:rPr lang="ru" sz="1400">
                <a:solidFill>
                  <a:srgbClr val="212529"/>
                </a:solidFill>
                <a:latin typeface="Merriweather"/>
                <a:ea typeface="Merriweather"/>
                <a:cs typeface="Merriweather"/>
                <a:sym typeface="Merriweather"/>
              </a:rPr>
              <a:t>Result: best C = 1e-1, best tol = 1e-3</a:t>
            </a:r>
            <a:endParaRPr sz="1400">
              <a:solidFill>
                <a:srgbClr val="212529"/>
              </a:solidFill>
              <a:latin typeface="Merriweather"/>
              <a:ea typeface="Merriweather"/>
              <a:cs typeface="Merriweather"/>
              <a:sym typeface="Merriweather"/>
            </a:endParaRPr>
          </a:p>
        </p:txBody>
      </p:sp>
      <p:pic>
        <p:nvPicPr>
          <p:cNvPr id="255" name="Google Shape;255;p39"/>
          <p:cNvPicPr preferRelativeResize="0"/>
          <p:nvPr/>
        </p:nvPicPr>
        <p:blipFill>
          <a:blip r:embed="rId3">
            <a:alphaModFix/>
          </a:blip>
          <a:stretch>
            <a:fillRect/>
          </a:stretch>
        </p:blipFill>
        <p:spPr>
          <a:xfrm>
            <a:off x="819600" y="3695001"/>
            <a:ext cx="7504849" cy="6237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40"/>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u"/>
              <a:t>Naive Bayes</a:t>
            </a:r>
            <a:endParaRPr/>
          </a:p>
        </p:txBody>
      </p:sp>
      <p:sp>
        <p:nvSpPr>
          <p:cNvPr id="261" name="Google Shape;261;p40"/>
          <p:cNvSpPr txBox="1"/>
          <p:nvPr>
            <p:ph idx="2" type="body"/>
          </p:nvPr>
        </p:nvSpPr>
        <p:spPr>
          <a:xfrm>
            <a:off x="4712400" y="2001825"/>
            <a:ext cx="4431600" cy="2391900"/>
          </a:xfrm>
          <a:prstGeom prst="rect">
            <a:avLst/>
          </a:prstGeom>
        </p:spPr>
        <p:txBody>
          <a:bodyPr anchorCtr="0" anchor="t" bIns="91425" lIns="91425" spcFirstLastPara="1" rIns="91425" wrap="square" tIns="91425">
            <a:noAutofit/>
          </a:bodyPr>
          <a:lstStyle/>
          <a:p>
            <a:pPr indent="0" lvl="0" marL="0" rtl="0" algn="ctr">
              <a:lnSpc>
                <a:spcPct val="95000"/>
              </a:lnSpc>
              <a:spcBef>
                <a:spcPts val="0"/>
              </a:spcBef>
              <a:spcAft>
                <a:spcPts val="1200"/>
              </a:spcAft>
              <a:buSzPts val="852"/>
              <a:buNone/>
            </a:pPr>
            <a:r>
              <a:rPr lang="ru" sz="1400">
                <a:solidFill>
                  <a:srgbClr val="000000"/>
                </a:solidFill>
                <a:highlight>
                  <a:srgbClr val="FFFFFF"/>
                </a:highlight>
                <a:latin typeface="Merriweather"/>
                <a:ea typeface="Merriweather"/>
                <a:cs typeface="Merriweather"/>
                <a:sym typeface="Merriweather"/>
              </a:rPr>
              <a:t>Bernoulli Naive Bayes is a classification algorithm based on Bayes' Theorem. It is used for binary and multi-class classification problems where the features are represented using binary values (0 or 1). In this algorithm, the probability of a class is computed by multiplying the probabilities of each feature being present in that class.</a:t>
            </a:r>
            <a:endParaRPr sz="1400">
              <a:latin typeface="Merriweather"/>
              <a:ea typeface="Merriweather"/>
              <a:cs typeface="Merriweather"/>
              <a:sym typeface="Merriweather"/>
            </a:endParaRPr>
          </a:p>
        </p:txBody>
      </p:sp>
      <p:pic>
        <p:nvPicPr>
          <p:cNvPr id="262" name="Google Shape;262;p40"/>
          <p:cNvPicPr preferRelativeResize="0"/>
          <p:nvPr/>
        </p:nvPicPr>
        <p:blipFill rotWithShape="1">
          <a:blip r:embed="rId3">
            <a:alphaModFix/>
          </a:blip>
          <a:srcRect b="13452" l="0" r="7037" t="8877"/>
          <a:stretch/>
        </p:blipFill>
        <p:spPr>
          <a:xfrm>
            <a:off x="122325" y="1931450"/>
            <a:ext cx="4710350" cy="23919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41"/>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u"/>
              <a:t>Naive Bayes</a:t>
            </a:r>
            <a:endParaRPr/>
          </a:p>
        </p:txBody>
      </p:sp>
      <p:sp>
        <p:nvSpPr>
          <p:cNvPr id="268" name="Google Shape;268;p41"/>
          <p:cNvSpPr txBox="1"/>
          <p:nvPr>
            <p:ph idx="1" type="body"/>
          </p:nvPr>
        </p:nvSpPr>
        <p:spPr>
          <a:xfrm>
            <a:off x="2572075" y="2222635"/>
            <a:ext cx="3999900" cy="9801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ru" sz="1400">
                <a:latin typeface="Merriweather"/>
                <a:ea typeface="Merriweather"/>
                <a:cs typeface="Merriweather"/>
                <a:sym typeface="Merriweather"/>
              </a:rPr>
              <a:t>After selecting hyperparameters using grid search, we received the following estimates for the ROC-AUC and F1 metrics.</a:t>
            </a:r>
            <a:endParaRPr sz="1400">
              <a:latin typeface="Merriweather"/>
              <a:ea typeface="Merriweather"/>
              <a:cs typeface="Merriweather"/>
              <a:sym typeface="Merriweather"/>
            </a:endParaRPr>
          </a:p>
        </p:txBody>
      </p:sp>
      <p:sp>
        <p:nvSpPr>
          <p:cNvPr id="269" name="Google Shape;269;p41"/>
          <p:cNvSpPr/>
          <p:nvPr/>
        </p:nvSpPr>
        <p:spPr>
          <a:xfrm>
            <a:off x="4389625" y="3202725"/>
            <a:ext cx="364800" cy="5382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70" name="Google Shape;270;p41"/>
          <p:cNvPicPr preferRelativeResize="0"/>
          <p:nvPr/>
        </p:nvPicPr>
        <p:blipFill>
          <a:blip r:embed="rId3">
            <a:alphaModFix/>
          </a:blip>
          <a:stretch>
            <a:fillRect/>
          </a:stretch>
        </p:blipFill>
        <p:spPr>
          <a:xfrm>
            <a:off x="152400" y="1688950"/>
            <a:ext cx="8839200" cy="236896"/>
          </a:xfrm>
          <a:prstGeom prst="rect">
            <a:avLst/>
          </a:prstGeom>
          <a:noFill/>
          <a:ln>
            <a:noFill/>
          </a:ln>
        </p:spPr>
      </p:pic>
      <p:pic>
        <p:nvPicPr>
          <p:cNvPr id="271" name="Google Shape;271;p41"/>
          <p:cNvPicPr preferRelativeResize="0"/>
          <p:nvPr/>
        </p:nvPicPr>
        <p:blipFill>
          <a:blip r:embed="rId4">
            <a:alphaModFix/>
          </a:blip>
          <a:stretch>
            <a:fillRect/>
          </a:stretch>
        </p:blipFill>
        <p:spPr>
          <a:xfrm>
            <a:off x="726888" y="4023550"/>
            <a:ext cx="7690276" cy="4619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u"/>
              <a:t>The goal of the project</a:t>
            </a:r>
            <a:endParaRPr/>
          </a:p>
        </p:txBody>
      </p:sp>
      <p:sp>
        <p:nvSpPr>
          <p:cNvPr id="78" name="Google Shape;78;p15"/>
          <p:cNvSpPr txBox="1"/>
          <p:nvPr>
            <p:ph idx="1" type="body"/>
          </p:nvPr>
        </p:nvSpPr>
        <p:spPr>
          <a:xfrm>
            <a:off x="311725" y="2554625"/>
            <a:ext cx="3999900" cy="1310400"/>
          </a:xfrm>
          <a:prstGeom prst="rect">
            <a:avLst/>
          </a:prstGeom>
        </p:spPr>
        <p:txBody>
          <a:bodyPr anchorCtr="0" anchor="t" bIns="91425" lIns="91425" spcFirstLastPara="1" rIns="91425" wrap="square" tIns="91425">
            <a:noAutofit/>
          </a:bodyPr>
          <a:lstStyle/>
          <a:p>
            <a:pPr indent="0" lvl="0" marL="0" rtl="0" algn="ctr">
              <a:spcBef>
                <a:spcPts val="0"/>
              </a:spcBef>
              <a:spcAft>
                <a:spcPts val="1200"/>
              </a:spcAft>
              <a:buSzPts val="1018"/>
              <a:buNone/>
            </a:pPr>
            <a:r>
              <a:rPr lang="ru" sz="1402">
                <a:latin typeface="Merriweather"/>
                <a:ea typeface="Merriweather"/>
                <a:cs typeface="Merriweather"/>
                <a:sym typeface="Merriweather"/>
              </a:rPr>
              <a:t>To </a:t>
            </a:r>
            <a:r>
              <a:rPr lang="ru" sz="1402">
                <a:latin typeface="Merriweather"/>
                <a:ea typeface="Merriweather"/>
                <a:cs typeface="Merriweather"/>
                <a:sym typeface="Merriweather"/>
              </a:rPr>
              <a:t>ensure that clients capable of repayment are not rejected and that loans are given with a principal, maturity, and repayment calendar that will empower their clients to be successful.</a:t>
            </a:r>
            <a:endParaRPr sz="1402">
              <a:latin typeface="Merriweather"/>
              <a:ea typeface="Merriweather"/>
              <a:cs typeface="Merriweather"/>
              <a:sym typeface="Merriweather"/>
            </a:endParaRPr>
          </a:p>
        </p:txBody>
      </p:sp>
      <p:pic>
        <p:nvPicPr>
          <p:cNvPr id="79" name="Google Shape;79;p15"/>
          <p:cNvPicPr preferRelativeResize="0"/>
          <p:nvPr/>
        </p:nvPicPr>
        <p:blipFill>
          <a:blip r:embed="rId3">
            <a:alphaModFix/>
          </a:blip>
          <a:stretch>
            <a:fillRect/>
          </a:stretch>
        </p:blipFill>
        <p:spPr>
          <a:xfrm>
            <a:off x="4513875" y="1449425"/>
            <a:ext cx="4397475" cy="352080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42"/>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ru" sz="2120"/>
              <a:t>Comparison of models after the selection of hyperparameters</a:t>
            </a:r>
            <a:endParaRPr sz="2120"/>
          </a:p>
        </p:txBody>
      </p:sp>
      <p:graphicFrame>
        <p:nvGraphicFramePr>
          <p:cNvPr id="277" name="Google Shape;277;p42"/>
          <p:cNvGraphicFramePr/>
          <p:nvPr/>
        </p:nvGraphicFramePr>
        <p:xfrm>
          <a:off x="199100" y="1414625"/>
          <a:ext cx="3000000" cy="3000000"/>
        </p:xfrm>
        <a:graphic>
          <a:graphicData uri="http://schemas.openxmlformats.org/drawingml/2006/table">
            <a:tbl>
              <a:tblPr>
                <a:noFill/>
                <a:tableStyleId>{CD1F0B0A-9357-4168-A4AC-A71E31374528}</a:tableStyleId>
              </a:tblPr>
              <a:tblGrid>
                <a:gridCol w="1255625"/>
                <a:gridCol w="1255625"/>
                <a:gridCol w="1255625"/>
                <a:gridCol w="1255625"/>
                <a:gridCol w="1255625"/>
                <a:gridCol w="1255625"/>
                <a:gridCol w="1255625"/>
              </a:tblGrid>
              <a:tr h="518350">
                <a:tc>
                  <a:txBody>
                    <a:bodyPr/>
                    <a:lstStyle/>
                    <a:p>
                      <a:pPr indent="0" lvl="0" marL="0" rtl="0" algn="l">
                        <a:spcBef>
                          <a:spcPts val="0"/>
                        </a:spcBef>
                        <a:spcAft>
                          <a:spcPts val="0"/>
                        </a:spcAft>
                        <a:buNone/>
                      </a:pPr>
                      <a:r>
                        <a:t/>
                      </a:r>
                      <a:endParaRPr sz="1300">
                        <a:latin typeface="Merriweather"/>
                        <a:ea typeface="Merriweather"/>
                        <a:cs typeface="Merriweather"/>
                        <a:sym typeface="Merriweather"/>
                      </a:endParaRPr>
                    </a:p>
                  </a:txBody>
                  <a:tcPr marT="91425" marB="91425" marR="91425" marL="91425"/>
                </a:tc>
                <a:tc>
                  <a:txBody>
                    <a:bodyPr/>
                    <a:lstStyle/>
                    <a:p>
                      <a:pPr indent="0" lvl="0" marL="0" rtl="0" algn="l">
                        <a:spcBef>
                          <a:spcPts val="0"/>
                        </a:spcBef>
                        <a:spcAft>
                          <a:spcPts val="0"/>
                        </a:spcAft>
                        <a:buNone/>
                      </a:pPr>
                      <a:r>
                        <a:rPr lang="ru" sz="1100">
                          <a:latin typeface="Merriweather"/>
                          <a:ea typeface="Merriweather"/>
                          <a:cs typeface="Merriweather"/>
                          <a:sym typeface="Merriweather"/>
                        </a:rPr>
                        <a:t>Logistic</a:t>
                      </a:r>
                      <a:endParaRPr sz="1100">
                        <a:latin typeface="Merriweather"/>
                        <a:ea typeface="Merriweather"/>
                        <a:cs typeface="Merriweather"/>
                        <a:sym typeface="Merriweather"/>
                      </a:endParaRPr>
                    </a:p>
                    <a:p>
                      <a:pPr indent="0" lvl="0" marL="0" rtl="0" algn="l">
                        <a:spcBef>
                          <a:spcPts val="0"/>
                        </a:spcBef>
                        <a:spcAft>
                          <a:spcPts val="0"/>
                        </a:spcAft>
                        <a:buNone/>
                      </a:pPr>
                      <a:r>
                        <a:rPr lang="ru" sz="1100">
                          <a:latin typeface="Merriweather"/>
                          <a:ea typeface="Merriweather"/>
                          <a:cs typeface="Merriweather"/>
                          <a:sym typeface="Merriweather"/>
                        </a:rPr>
                        <a:t>Regression</a:t>
                      </a:r>
                      <a:endParaRPr sz="1100">
                        <a:latin typeface="Merriweather"/>
                        <a:ea typeface="Merriweather"/>
                        <a:cs typeface="Merriweather"/>
                        <a:sym typeface="Merriweather"/>
                      </a:endParaRPr>
                    </a:p>
                  </a:txBody>
                  <a:tcPr marT="91425" marB="91425" marR="91425" marL="91425"/>
                </a:tc>
                <a:tc>
                  <a:txBody>
                    <a:bodyPr/>
                    <a:lstStyle/>
                    <a:p>
                      <a:pPr indent="0" lvl="0" marL="0" rtl="0" algn="l">
                        <a:spcBef>
                          <a:spcPts val="0"/>
                        </a:spcBef>
                        <a:spcAft>
                          <a:spcPts val="0"/>
                        </a:spcAft>
                        <a:buNone/>
                      </a:pPr>
                      <a:r>
                        <a:rPr lang="ru" sz="1100">
                          <a:latin typeface="Merriweather"/>
                          <a:ea typeface="Merriweather"/>
                          <a:cs typeface="Merriweather"/>
                          <a:sym typeface="Merriweather"/>
                        </a:rPr>
                        <a:t>Linear</a:t>
                      </a:r>
                      <a:endParaRPr sz="1100">
                        <a:latin typeface="Merriweather"/>
                        <a:ea typeface="Merriweather"/>
                        <a:cs typeface="Merriweather"/>
                        <a:sym typeface="Merriweather"/>
                      </a:endParaRPr>
                    </a:p>
                    <a:p>
                      <a:pPr indent="0" lvl="0" marL="0" rtl="0" algn="l">
                        <a:spcBef>
                          <a:spcPts val="0"/>
                        </a:spcBef>
                        <a:spcAft>
                          <a:spcPts val="0"/>
                        </a:spcAft>
                        <a:buNone/>
                      </a:pPr>
                      <a:r>
                        <a:rPr lang="ru" sz="1100">
                          <a:latin typeface="Merriweather"/>
                          <a:ea typeface="Merriweather"/>
                          <a:cs typeface="Merriweather"/>
                          <a:sym typeface="Merriweather"/>
                        </a:rPr>
                        <a:t>Discriminant</a:t>
                      </a:r>
                      <a:endParaRPr sz="1100">
                        <a:latin typeface="Merriweather"/>
                        <a:ea typeface="Merriweather"/>
                        <a:cs typeface="Merriweather"/>
                        <a:sym typeface="Merriweather"/>
                      </a:endParaRPr>
                    </a:p>
                    <a:p>
                      <a:pPr indent="0" lvl="0" marL="0" rtl="0" algn="l">
                        <a:spcBef>
                          <a:spcPts val="0"/>
                        </a:spcBef>
                        <a:spcAft>
                          <a:spcPts val="0"/>
                        </a:spcAft>
                        <a:buNone/>
                      </a:pPr>
                      <a:r>
                        <a:rPr lang="ru" sz="1100">
                          <a:latin typeface="Merriweather"/>
                          <a:ea typeface="Merriweather"/>
                          <a:cs typeface="Merriweather"/>
                          <a:sym typeface="Merriweather"/>
                        </a:rPr>
                        <a:t>Analysis</a:t>
                      </a:r>
                      <a:endParaRPr sz="1100">
                        <a:latin typeface="Merriweather"/>
                        <a:ea typeface="Merriweather"/>
                        <a:cs typeface="Merriweather"/>
                        <a:sym typeface="Merriweather"/>
                      </a:endParaRPr>
                    </a:p>
                  </a:txBody>
                  <a:tcPr marT="91425" marB="91425" marR="91425" marL="91425">
                    <a:solidFill>
                      <a:srgbClr val="B6D7A8"/>
                    </a:solidFill>
                  </a:tcPr>
                </a:tc>
                <a:tc>
                  <a:txBody>
                    <a:bodyPr/>
                    <a:lstStyle/>
                    <a:p>
                      <a:pPr indent="0" lvl="0" marL="0" rtl="0" algn="l">
                        <a:spcBef>
                          <a:spcPts val="0"/>
                        </a:spcBef>
                        <a:spcAft>
                          <a:spcPts val="0"/>
                        </a:spcAft>
                        <a:buNone/>
                      </a:pPr>
                      <a:r>
                        <a:rPr lang="ru" sz="1100">
                          <a:latin typeface="Merriweather"/>
                          <a:ea typeface="Merriweather"/>
                          <a:cs typeface="Merriweather"/>
                          <a:sym typeface="Merriweather"/>
                        </a:rPr>
                        <a:t>RandomForestClassifier</a:t>
                      </a:r>
                      <a:endParaRPr sz="1100">
                        <a:latin typeface="Merriweather"/>
                        <a:ea typeface="Merriweather"/>
                        <a:cs typeface="Merriweather"/>
                        <a:sym typeface="Merriweather"/>
                      </a:endParaRPr>
                    </a:p>
                  </a:txBody>
                  <a:tcPr marT="91425" marB="91425" marR="91425" marL="91425"/>
                </a:tc>
                <a:tc>
                  <a:txBody>
                    <a:bodyPr/>
                    <a:lstStyle/>
                    <a:p>
                      <a:pPr indent="0" lvl="0" marL="0" rtl="0" algn="l">
                        <a:spcBef>
                          <a:spcPts val="0"/>
                        </a:spcBef>
                        <a:spcAft>
                          <a:spcPts val="0"/>
                        </a:spcAft>
                        <a:buNone/>
                      </a:pPr>
                      <a:r>
                        <a:rPr lang="ru" sz="1100">
                          <a:latin typeface="Merriweather"/>
                          <a:ea typeface="Merriweather"/>
                          <a:cs typeface="Merriweather"/>
                          <a:sym typeface="Merriweather"/>
                        </a:rPr>
                        <a:t>XGBClassifier</a:t>
                      </a:r>
                      <a:endParaRPr sz="1100">
                        <a:latin typeface="Merriweather"/>
                        <a:ea typeface="Merriweather"/>
                        <a:cs typeface="Merriweather"/>
                        <a:sym typeface="Merriweather"/>
                      </a:endParaRPr>
                    </a:p>
                  </a:txBody>
                  <a:tcPr marT="91425" marB="91425" marR="91425" marL="91425"/>
                </a:tc>
                <a:tc>
                  <a:txBody>
                    <a:bodyPr/>
                    <a:lstStyle/>
                    <a:p>
                      <a:pPr indent="0" lvl="0" marL="0" rtl="0" algn="l">
                        <a:spcBef>
                          <a:spcPts val="0"/>
                        </a:spcBef>
                        <a:spcAft>
                          <a:spcPts val="0"/>
                        </a:spcAft>
                        <a:buNone/>
                      </a:pPr>
                      <a:r>
                        <a:rPr lang="ru" sz="1100">
                          <a:latin typeface="Merriweather"/>
                          <a:ea typeface="Merriweather"/>
                          <a:cs typeface="Merriweather"/>
                          <a:sym typeface="Merriweather"/>
                        </a:rPr>
                        <a:t>LinearSVC</a:t>
                      </a:r>
                      <a:endParaRPr sz="1100">
                        <a:latin typeface="Merriweather"/>
                        <a:ea typeface="Merriweather"/>
                        <a:cs typeface="Merriweather"/>
                        <a:sym typeface="Merriweather"/>
                      </a:endParaRPr>
                    </a:p>
                  </a:txBody>
                  <a:tcPr marT="91425" marB="91425" marR="91425" marL="91425"/>
                </a:tc>
                <a:tc>
                  <a:txBody>
                    <a:bodyPr/>
                    <a:lstStyle/>
                    <a:p>
                      <a:pPr indent="0" lvl="0" marL="0" rtl="0" algn="l">
                        <a:spcBef>
                          <a:spcPts val="0"/>
                        </a:spcBef>
                        <a:spcAft>
                          <a:spcPts val="0"/>
                        </a:spcAft>
                        <a:buNone/>
                      </a:pPr>
                      <a:r>
                        <a:rPr lang="ru" sz="1100">
                          <a:latin typeface="Merriweather"/>
                          <a:ea typeface="Merriweather"/>
                          <a:cs typeface="Merriweather"/>
                          <a:sym typeface="Merriweather"/>
                        </a:rPr>
                        <a:t>BernoulliNB</a:t>
                      </a:r>
                      <a:endParaRPr sz="1100">
                        <a:latin typeface="Merriweather"/>
                        <a:ea typeface="Merriweather"/>
                        <a:cs typeface="Merriweather"/>
                        <a:sym typeface="Merriweather"/>
                      </a:endParaRPr>
                    </a:p>
                  </a:txBody>
                  <a:tcPr marT="91425" marB="91425" marR="91425" marL="91425"/>
                </a:tc>
              </a:tr>
              <a:tr h="590200">
                <a:tc>
                  <a:txBody>
                    <a:bodyPr/>
                    <a:lstStyle/>
                    <a:p>
                      <a:pPr indent="0" lvl="0" marL="0" rtl="0" algn="l">
                        <a:spcBef>
                          <a:spcPts val="0"/>
                        </a:spcBef>
                        <a:spcAft>
                          <a:spcPts val="0"/>
                        </a:spcAft>
                        <a:buNone/>
                      </a:pPr>
                      <a:r>
                        <a:rPr lang="ru" sz="1000">
                          <a:latin typeface="Merriweather"/>
                          <a:ea typeface="Merriweather"/>
                          <a:cs typeface="Merriweather"/>
                          <a:sym typeface="Merriweather"/>
                        </a:rPr>
                        <a:t>ROC-AUC Train</a:t>
                      </a:r>
                      <a:endParaRPr sz="1000">
                        <a:latin typeface="Merriweather"/>
                        <a:ea typeface="Merriweather"/>
                        <a:cs typeface="Merriweather"/>
                        <a:sym typeface="Merriweather"/>
                      </a:endParaRPr>
                    </a:p>
                  </a:txBody>
                  <a:tcPr marT="91425" marB="91425" marR="91425" marL="91425"/>
                </a:tc>
                <a:tc>
                  <a:txBody>
                    <a:bodyPr/>
                    <a:lstStyle/>
                    <a:p>
                      <a:pPr indent="0" lvl="0" marL="0" rtl="0" algn="l">
                        <a:spcBef>
                          <a:spcPts val="0"/>
                        </a:spcBef>
                        <a:spcAft>
                          <a:spcPts val="0"/>
                        </a:spcAft>
                        <a:buNone/>
                      </a:pPr>
                      <a:r>
                        <a:rPr lang="ru" sz="1200"/>
                        <a:t>0.6631</a:t>
                      </a:r>
                      <a:endParaRPr sz="1200"/>
                    </a:p>
                  </a:txBody>
                  <a:tcPr marT="91425" marB="91425" marR="91425" marL="91425"/>
                </a:tc>
                <a:tc>
                  <a:txBody>
                    <a:bodyPr/>
                    <a:lstStyle/>
                    <a:p>
                      <a:pPr indent="0" lvl="0" marL="0" rtl="0" algn="l">
                        <a:spcBef>
                          <a:spcPts val="0"/>
                        </a:spcBef>
                        <a:spcAft>
                          <a:spcPts val="0"/>
                        </a:spcAft>
                        <a:buNone/>
                      </a:pPr>
                      <a:r>
                        <a:rPr lang="ru" sz="1200"/>
                        <a:t>0.6629</a:t>
                      </a:r>
                      <a:endParaRPr sz="1200"/>
                    </a:p>
                  </a:txBody>
                  <a:tcPr marT="91425" marB="91425" marR="91425" marL="91425"/>
                </a:tc>
                <a:tc>
                  <a:txBody>
                    <a:bodyPr/>
                    <a:lstStyle/>
                    <a:p>
                      <a:pPr indent="0" lvl="0" marL="0" rtl="0" algn="l">
                        <a:spcBef>
                          <a:spcPts val="0"/>
                        </a:spcBef>
                        <a:spcAft>
                          <a:spcPts val="0"/>
                        </a:spcAft>
                        <a:buNone/>
                      </a:pPr>
                      <a:r>
                        <a:rPr lang="ru" sz="1200"/>
                        <a:t>0.6842</a:t>
                      </a:r>
                      <a:endParaRPr sz="1200"/>
                    </a:p>
                  </a:txBody>
                  <a:tcPr marT="91425" marB="91425" marR="91425" marL="91425"/>
                </a:tc>
                <a:tc>
                  <a:txBody>
                    <a:bodyPr/>
                    <a:lstStyle/>
                    <a:p>
                      <a:pPr indent="0" lvl="0" marL="0" rtl="0" algn="l">
                        <a:spcBef>
                          <a:spcPts val="0"/>
                        </a:spcBef>
                        <a:spcAft>
                          <a:spcPts val="0"/>
                        </a:spcAft>
                        <a:buNone/>
                      </a:pPr>
                      <a:r>
                        <a:rPr lang="ru" sz="1200"/>
                        <a:t>0.7431</a:t>
                      </a:r>
                      <a:endParaRPr sz="1200"/>
                    </a:p>
                  </a:txBody>
                  <a:tcPr marT="91425" marB="91425" marR="91425" marL="91425"/>
                </a:tc>
                <a:tc>
                  <a:txBody>
                    <a:bodyPr/>
                    <a:lstStyle/>
                    <a:p>
                      <a:pPr indent="0" lvl="0" marL="0" rtl="0" algn="l">
                        <a:spcBef>
                          <a:spcPts val="0"/>
                        </a:spcBef>
                        <a:spcAft>
                          <a:spcPts val="0"/>
                        </a:spcAft>
                        <a:buNone/>
                      </a:pPr>
                      <a:r>
                        <a:rPr lang="ru" sz="1200"/>
                        <a:t>0.6638</a:t>
                      </a:r>
                      <a:endParaRPr sz="1200"/>
                    </a:p>
                  </a:txBody>
                  <a:tcPr marT="91425" marB="91425" marR="91425" marL="91425"/>
                </a:tc>
                <a:tc>
                  <a:txBody>
                    <a:bodyPr/>
                    <a:lstStyle/>
                    <a:p>
                      <a:pPr indent="0" lvl="0" marL="0" rtl="0" algn="l">
                        <a:spcBef>
                          <a:spcPts val="0"/>
                        </a:spcBef>
                        <a:spcAft>
                          <a:spcPts val="0"/>
                        </a:spcAft>
                        <a:buNone/>
                      </a:pPr>
                      <a:r>
                        <a:rPr lang="ru" sz="1200"/>
                        <a:t>0.6428</a:t>
                      </a:r>
                      <a:endParaRPr sz="1200"/>
                    </a:p>
                  </a:txBody>
                  <a:tcPr marT="91425" marB="91425" marR="91425" marL="91425"/>
                </a:tc>
              </a:tr>
              <a:tr h="590200">
                <a:tc>
                  <a:txBody>
                    <a:bodyPr/>
                    <a:lstStyle/>
                    <a:p>
                      <a:pPr indent="0" lvl="0" marL="0" rtl="0" algn="l">
                        <a:spcBef>
                          <a:spcPts val="0"/>
                        </a:spcBef>
                        <a:spcAft>
                          <a:spcPts val="0"/>
                        </a:spcAft>
                        <a:buNone/>
                      </a:pPr>
                      <a:r>
                        <a:rPr lang="ru" sz="1000">
                          <a:latin typeface="Merriweather"/>
                          <a:ea typeface="Merriweather"/>
                          <a:cs typeface="Merriweather"/>
                          <a:sym typeface="Merriweather"/>
                        </a:rPr>
                        <a:t>ROC-AUC Test</a:t>
                      </a:r>
                      <a:endParaRPr sz="1000">
                        <a:latin typeface="Merriweather"/>
                        <a:ea typeface="Merriweather"/>
                        <a:cs typeface="Merriweather"/>
                        <a:sym typeface="Merriweather"/>
                      </a:endParaRPr>
                    </a:p>
                  </a:txBody>
                  <a:tcPr marT="91425" marB="91425" marR="91425" marL="91425">
                    <a:solidFill>
                      <a:srgbClr val="D9D9D9"/>
                    </a:solidFill>
                  </a:tcPr>
                </a:tc>
                <a:tc>
                  <a:txBody>
                    <a:bodyPr/>
                    <a:lstStyle/>
                    <a:p>
                      <a:pPr indent="0" lvl="0" marL="0" rtl="0" algn="l">
                        <a:spcBef>
                          <a:spcPts val="0"/>
                        </a:spcBef>
                        <a:spcAft>
                          <a:spcPts val="0"/>
                        </a:spcAft>
                        <a:buNone/>
                      </a:pPr>
                      <a:r>
                        <a:rPr lang="ru" sz="1200"/>
                        <a:t>0.6595</a:t>
                      </a:r>
                      <a:endParaRPr sz="1200"/>
                    </a:p>
                  </a:txBody>
                  <a:tcPr marT="91425" marB="91425" marR="91425" marL="91425">
                    <a:solidFill>
                      <a:srgbClr val="D9D9D9"/>
                    </a:solidFill>
                  </a:tcPr>
                </a:tc>
                <a:tc>
                  <a:txBody>
                    <a:bodyPr/>
                    <a:lstStyle/>
                    <a:p>
                      <a:pPr indent="0" lvl="0" marL="0" rtl="0" algn="l">
                        <a:spcBef>
                          <a:spcPts val="0"/>
                        </a:spcBef>
                        <a:spcAft>
                          <a:spcPts val="0"/>
                        </a:spcAft>
                        <a:buNone/>
                      </a:pPr>
                      <a:r>
                        <a:rPr lang="ru" sz="1200"/>
                        <a:t>0.6609</a:t>
                      </a:r>
                      <a:endParaRPr sz="1200"/>
                    </a:p>
                  </a:txBody>
                  <a:tcPr marT="91425" marB="91425" marR="91425" marL="91425">
                    <a:solidFill>
                      <a:srgbClr val="B6D7A8"/>
                    </a:solidFill>
                  </a:tcPr>
                </a:tc>
                <a:tc>
                  <a:txBody>
                    <a:bodyPr/>
                    <a:lstStyle/>
                    <a:p>
                      <a:pPr indent="0" lvl="0" marL="0" rtl="0" algn="l">
                        <a:spcBef>
                          <a:spcPts val="0"/>
                        </a:spcBef>
                        <a:spcAft>
                          <a:spcPts val="0"/>
                        </a:spcAft>
                        <a:buNone/>
                      </a:pPr>
                      <a:r>
                        <a:rPr lang="ru" sz="1200"/>
                        <a:t>0.6331</a:t>
                      </a:r>
                      <a:endParaRPr sz="1200"/>
                    </a:p>
                  </a:txBody>
                  <a:tcPr marT="91425" marB="91425" marR="91425" marL="91425">
                    <a:solidFill>
                      <a:srgbClr val="D9D9D9"/>
                    </a:solidFill>
                  </a:tcPr>
                </a:tc>
                <a:tc>
                  <a:txBody>
                    <a:bodyPr/>
                    <a:lstStyle/>
                    <a:p>
                      <a:pPr indent="0" lvl="0" marL="0" rtl="0" algn="l">
                        <a:spcBef>
                          <a:spcPts val="0"/>
                        </a:spcBef>
                        <a:spcAft>
                          <a:spcPts val="0"/>
                        </a:spcAft>
                        <a:buNone/>
                      </a:pPr>
                      <a:r>
                        <a:rPr lang="ru" sz="1200"/>
                        <a:t>0.6428</a:t>
                      </a:r>
                      <a:endParaRPr sz="1200"/>
                    </a:p>
                  </a:txBody>
                  <a:tcPr marT="91425" marB="91425" marR="91425" marL="91425">
                    <a:solidFill>
                      <a:srgbClr val="D9D9D9"/>
                    </a:solidFill>
                  </a:tcPr>
                </a:tc>
                <a:tc>
                  <a:txBody>
                    <a:bodyPr/>
                    <a:lstStyle/>
                    <a:p>
                      <a:pPr indent="0" lvl="0" marL="0" rtl="0" algn="l">
                        <a:spcBef>
                          <a:spcPts val="0"/>
                        </a:spcBef>
                        <a:spcAft>
                          <a:spcPts val="0"/>
                        </a:spcAft>
                        <a:buNone/>
                      </a:pPr>
                      <a:r>
                        <a:rPr lang="ru" sz="1200"/>
                        <a:t>0.6601</a:t>
                      </a:r>
                      <a:endParaRPr sz="1200"/>
                    </a:p>
                  </a:txBody>
                  <a:tcPr marT="91425" marB="91425" marR="91425" marL="91425">
                    <a:solidFill>
                      <a:srgbClr val="D9D9D9"/>
                    </a:solidFill>
                  </a:tcPr>
                </a:tc>
                <a:tc>
                  <a:txBody>
                    <a:bodyPr/>
                    <a:lstStyle/>
                    <a:p>
                      <a:pPr indent="0" lvl="0" marL="0" rtl="0" algn="l">
                        <a:spcBef>
                          <a:spcPts val="0"/>
                        </a:spcBef>
                        <a:spcAft>
                          <a:spcPts val="0"/>
                        </a:spcAft>
                        <a:buNone/>
                      </a:pPr>
                      <a:r>
                        <a:rPr lang="ru" sz="1200"/>
                        <a:t>0.6188</a:t>
                      </a:r>
                      <a:endParaRPr sz="1200"/>
                    </a:p>
                  </a:txBody>
                  <a:tcPr marT="91425" marB="91425" marR="91425" marL="91425">
                    <a:solidFill>
                      <a:srgbClr val="D9D9D9"/>
                    </a:solidFill>
                  </a:tcPr>
                </a:tc>
              </a:tr>
              <a:tr h="590200">
                <a:tc>
                  <a:txBody>
                    <a:bodyPr/>
                    <a:lstStyle/>
                    <a:p>
                      <a:pPr indent="0" lvl="0" marL="0" rtl="0" algn="l">
                        <a:spcBef>
                          <a:spcPts val="0"/>
                        </a:spcBef>
                        <a:spcAft>
                          <a:spcPts val="0"/>
                        </a:spcAft>
                        <a:buNone/>
                      </a:pPr>
                      <a:r>
                        <a:rPr lang="ru" sz="1000">
                          <a:latin typeface="Merriweather"/>
                          <a:ea typeface="Merriweather"/>
                          <a:cs typeface="Merriweather"/>
                          <a:sym typeface="Merriweather"/>
                        </a:rPr>
                        <a:t>F1 Train</a:t>
                      </a:r>
                      <a:endParaRPr sz="1000">
                        <a:latin typeface="Merriweather"/>
                        <a:ea typeface="Merriweather"/>
                        <a:cs typeface="Merriweather"/>
                        <a:sym typeface="Merriweather"/>
                      </a:endParaRPr>
                    </a:p>
                  </a:txBody>
                  <a:tcPr marT="91425" marB="91425" marR="91425" marL="91425"/>
                </a:tc>
                <a:tc>
                  <a:txBody>
                    <a:bodyPr/>
                    <a:lstStyle/>
                    <a:p>
                      <a:pPr indent="0" lvl="0" marL="0" rtl="0" algn="l">
                        <a:spcBef>
                          <a:spcPts val="0"/>
                        </a:spcBef>
                        <a:spcAft>
                          <a:spcPts val="0"/>
                        </a:spcAft>
                        <a:buNone/>
                      </a:pPr>
                      <a:r>
                        <a:rPr lang="ru" sz="1200"/>
                        <a:t>0.6649</a:t>
                      </a:r>
                      <a:endParaRPr sz="1200"/>
                    </a:p>
                  </a:txBody>
                  <a:tcPr marT="91425" marB="91425" marR="91425" marL="91425"/>
                </a:tc>
                <a:tc>
                  <a:txBody>
                    <a:bodyPr/>
                    <a:lstStyle/>
                    <a:p>
                      <a:pPr indent="0" lvl="0" marL="0" rtl="0" algn="l">
                        <a:spcBef>
                          <a:spcPts val="0"/>
                        </a:spcBef>
                        <a:spcAft>
                          <a:spcPts val="0"/>
                        </a:spcAft>
                        <a:buNone/>
                      </a:pPr>
                      <a:r>
                        <a:rPr lang="ru" sz="1200"/>
                        <a:t>0.6652</a:t>
                      </a:r>
                      <a:endParaRPr sz="1200"/>
                    </a:p>
                  </a:txBody>
                  <a:tcPr marT="91425" marB="91425" marR="91425" marL="91425"/>
                </a:tc>
                <a:tc>
                  <a:txBody>
                    <a:bodyPr/>
                    <a:lstStyle/>
                    <a:p>
                      <a:pPr indent="0" lvl="0" marL="0" rtl="0" algn="l">
                        <a:spcBef>
                          <a:spcPts val="0"/>
                        </a:spcBef>
                        <a:spcAft>
                          <a:spcPts val="0"/>
                        </a:spcAft>
                        <a:buNone/>
                      </a:pPr>
                      <a:r>
                        <a:rPr lang="ru" sz="1200"/>
                        <a:t>0.6822</a:t>
                      </a:r>
                      <a:endParaRPr sz="1200"/>
                    </a:p>
                  </a:txBody>
                  <a:tcPr marT="91425" marB="91425" marR="91425" marL="91425"/>
                </a:tc>
                <a:tc>
                  <a:txBody>
                    <a:bodyPr/>
                    <a:lstStyle/>
                    <a:p>
                      <a:pPr indent="0" lvl="0" marL="0" rtl="0" algn="l">
                        <a:spcBef>
                          <a:spcPts val="0"/>
                        </a:spcBef>
                        <a:spcAft>
                          <a:spcPts val="0"/>
                        </a:spcAft>
                        <a:buNone/>
                      </a:pPr>
                      <a:r>
                        <a:rPr lang="ru" sz="1200"/>
                        <a:t>0.7469</a:t>
                      </a:r>
                      <a:endParaRPr sz="1200"/>
                    </a:p>
                  </a:txBody>
                  <a:tcPr marT="91425" marB="91425" marR="91425" marL="91425"/>
                </a:tc>
                <a:tc>
                  <a:txBody>
                    <a:bodyPr/>
                    <a:lstStyle/>
                    <a:p>
                      <a:pPr indent="0" lvl="0" marL="0" rtl="0" algn="l">
                        <a:spcBef>
                          <a:spcPts val="0"/>
                        </a:spcBef>
                        <a:spcAft>
                          <a:spcPts val="0"/>
                        </a:spcAft>
                        <a:buNone/>
                      </a:pPr>
                      <a:r>
                        <a:rPr lang="ru" sz="1200"/>
                        <a:t>0.6661</a:t>
                      </a:r>
                      <a:endParaRPr sz="1200"/>
                    </a:p>
                  </a:txBody>
                  <a:tcPr marT="91425" marB="91425" marR="91425" marL="91425"/>
                </a:tc>
                <a:tc>
                  <a:txBody>
                    <a:bodyPr/>
                    <a:lstStyle/>
                    <a:p>
                      <a:pPr indent="0" lvl="0" marL="0" rtl="0" algn="l">
                        <a:spcBef>
                          <a:spcPts val="0"/>
                        </a:spcBef>
                        <a:spcAft>
                          <a:spcPts val="0"/>
                        </a:spcAft>
                        <a:buNone/>
                      </a:pPr>
                      <a:r>
                        <a:rPr lang="ru" sz="1200"/>
                        <a:t>0.6413</a:t>
                      </a:r>
                      <a:endParaRPr sz="1200"/>
                    </a:p>
                  </a:txBody>
                  <a:tcPr marT="91425" marB="91425" marR="91425" marL="91425"/>
                </a:tc>
              </a:tr>
              <a:tr h="590200">
                <a:tc>
                  <a:txBody>
                    <a:bodyPr/>
                    <a:lstStyle/>
                    <a:p>
                      <a:pPr indent="0" lvl="0" marL="0" rtl="0" algn="l">
                        <a:spcBef>
                          <a:spcPts val="0"/>
                        </a:spcBef>
                        <a:spcAft>
                          <a:spcPts val="0"/>
                        </a:spcAft>
                        <a:buNone/>
                      </a:pPr>
                      <a:r>
                        <a:rPr lang="ru" sz="1000">
                          <a:latin typeface="Merriweather"/>
                          <a:ea typeface="Merriweather"/>
                          <a:cs typeface="Merriweather"/>
                          <a:sym typeface="Merriweather"/>
                        </a:rPr>
                        <a:t>F1 Test</a:t>
                      </a:r>
                      <a:endParaRPr sz="1000">
                        <a:latin typeface="Merriweather"/>
                        <a:ea typeface="Merriweather"/>
                        <a:cs typeface="Merriweather"/>
                        <a:sym typeface="Merriweather"/>
                      </a:endParaRPr>
                    </a:p>
                  </a:txBody>
                  <a:tcPr marT="91425" marB="91425" marR="91425" marL="91425">
                    <a:solidFill>
                      <a:srgbClr val="D9D9D9"/>
                    </a:solidFill>
                  </a:tcPr>
                </a:tc>
                <a:tc>
                  <a:txBody>
                    <a:bodyPr/>
                    <a:lstStyle/>
                    <a:p>
                      <a:pPr indent="0" lvl="0" marL="0" rtl="0" algn="l">
                        <a:spcBef>
                          <a:spcPts val="0"/>
                        </a:spcBef>
                        <a:spcAft>
                          <a:spcPts val="0"/>
                        </a:spcAft>
                        <a:buNone/>
                      </a:pPr>
                      <a:r>
                        <a:rPr lang="ru" sz="1200"/>
                        <a:t>0.2226</a:t>
                      </a:r>
                      <a:endParaRPr sz="1200"/>
                    </a:p>
                  </a:txBody>
                  <a:tcPr marT="91425" marB="91425" marR="91425" marL="91425">
                    <a:solidFill>
                      <a:srgbClr val="D9D9D9"/>
                    </a:solidFill>
                  </a:tcPr>
                </a:tc>
                <a:tc>
                  <a:txBody>
                    <a:bodyPr/>
                    <a:lstStyle/>
                    <a:p>
                      <a:pPr indent="0" lvl="0" marL="0" rtl="0" algn="l">
                        <a:spcBef>
                          <a:spcPts val="0"/>
                        </a:spcBef>
                        <a:spcAft>
                          <a:spcPts val="0"/>
                        </a:spcAft>
                        <a:buNone/>
                      </a:pPr>
                      <a:r>
                        <a:rPr lang="ru" sz="1200"/>
                        <a:t>0.2231</a:t>
                      </a:r>
                      <a:endParaRPr sz="1200"/>
                    </a:p>
                  </a:txBody>
                  <a:tcPr marT="91425" marB="91425" marR="91425" marL="91425">
                    <a:solidFill>
                      <a:srgbClr val="B6D7A8"/>
                    </a:solidFill>
                  </a:tcPr>
                </a:tc>
                <a:tc>
                  <a:txBody>
                    <a:bodyPr/>
                    <a:lstStyle/>
                    <a:p>
                      <a:pPr indent="0" lvl="0" marL="0" rtl="0" algn="l">
                        <a:spcBef>
                          <a:spcPts val="0"/>
                        </a:spcBef>
                        <a:spcAft>
                          <a:spcPts val="0"/>
                        </a:spcAft>
                        <a:buNone/>
                      </a:pPr>
                      <a:r>
                        <a:rPr lang="ru" sz="1200"/>
                        <a:t>0.2103</a:t>
                      </a:r>
                      <a:endParaRPr sz="1200"/>
                    </a:p>
                  </a:txBody>
                  <a:tcPr marT="91425" marB="91425" marR="91425" marL="91425">
                    <a:solidFill>
                      <a:srgbClr val="D9D9D9"/>
                    </a:solidFill>
                  </a:tcPr>
                </a:tc>
                <a:tc>
                  <a:txBody>
                    <a:bodyPr/>
                    <a:lstStyle/>
                    <a:p>
                      <a:pPr indent="0" lvl="0" marL="0" rtl="0" algn="l">
                        <a:spcBef>
                          <a:spcPts val="0"/>
                        </a:spcBef>
                        <a:spcAft>
                          <a:spcPts val="0"/>
                        </a:spcAft>
                        <a:buNone/>
                      </a:pPr>
                      <a:r>
                        <a:rPr lang="ru" sz="1200"/>
                        <a:t>0.2222</a:t>
                      </a:r>
                      <a:endParaRPr sz="1200"/>
                    </a:p>
                  </a:txBody>
                  <a:tcPr marT="91425" marB="91425" marR="91425" marL="91425">
                    <a:solidFill>
                      <a:srgbClr val="D9D9D9"/>
                    </a:solidFill>
                  </a:tcPr>
                </a:tc>
                <a:tc>
                  <a:txBody>
                    <a:bodyPr/>
                    <a:lstStyle/>
                    <a:p>
                      <a:pPr indent="0" lvl="0" marL="0" rtl="0" algn="l">
                        <a:spcBef>
                          <a:spcPts val="0"/>
                        </a:spcBef>
                        <a:spcAft>
                          <a:spcPts val="0"/>
                        </a:spcAft>
                        <a:buNone/>
                      </a:pPr>
                      <a:r>
                        <a:rPr lang="ru" sz="1200"/>
                        <a:t>0.2227</a:t>
                      </a:r>
                      <a:endParaRPr sz="1200"/>
                    </a:p>
                  </a:txBody>
                  <a:tcPr marT="91425" marB="91425" marR="91425" marL="91425">
                    <a:solidFill>
                      <a:srgbClr val="D9D9D9"/>
                    </a:solidFill>
                  </a:tcPr>
                </a:tc>
                <a:tc>
                  <a:txBody>
                    <a:bodyPr/>
                    <a:lstStyle/>
                    <a:p>
                      <a:pPr indent="0" lvl="0" marL="0" rtl="0" algn="l">
                        <a:spcBef>
                          <a:spcPts val="0"/>
                        </a:spcBef>
                        <a:spcAft>
                          <a:spcPts val="0"/>
                        </a:spcAft>
                        <a:buNone/>
                      </a:pPr>
                      <a:r>
                        <a:rPr lang="ru" sz="1200"/>
                        <a:t>0.1958</a:t>
                      </a:r>
                      <a:endParaRPr sz="1200"/>
                    </a:p>
                  </a:txBody>
                  <a:tcPr marT="91425" marB="91425" marR="91425" marL="91425">
                    <a:solidFill>
                      <a:srgbClr val="D9D9D9"/>
                    </a:solidFill>
                  </a:tcPr>
                </a:tc>
              </a:tr>
            </a:tbl>
          </a:graphicData>
        </a:graphic>
      </p:graphicFrame>
      <p:sp>
        <p:nvSpPr>
          <p:cNvPr id="278" name="Google Shape;278;p42"/>
          <p:cNvSpPr txBox="1"/>
          <p:nvPr/>
        </p:nvSpPr>
        <p:spPr>
          <a:xfrm>
            <a:off x="206475" y="4561250"/>
            <a:ext cx="8789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u">
                <a:latin typeface="Merriweather"/>
                <a:ea typeface="Merriweather"/>
                <a:cs typeface="Merriweather"/>
                <a:sym typeface="Merriweather"/>
              </a:rPr>
              <a:t>The best model: Linear Discriminant Analysis</a:t>
            </a:r>
            <a:endParaRPr>
              <a:latin typeface="Merriweather"/>
              <a:ea typeface="Merriweather"/>
              <a:cs typeface="Merriweather"/>
              <a:sym typeface="Merriweathe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43"/>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u"/>
              <a:t>Practical usage and Conclusion</a:t>
            </a:r>
            <a:endParaRPr/>
          </a:p>
        </p:txBody>
      </p:sp>
      <p:sp>
        <p:nvSpPr>
          <p:cNvPr id="284" name="Google Shape;284;p43"/>
          <p:cNvSpPr txBox="1"/>
          <p:nvPr>
            <p:ph idx="2" type="body"/>
          </p:nvPr>
        </p:nvSpPr>
        <p:spPr>
          <a:xfrm>
            <a:off x="311700" y="1505700"/>
            <a:ext cx="8520600" cy="31374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None/>
            </a:pPr>
            <a:r>
              <a:rPr lang="ru" sz="1400">
                <a:solidFill>
                  <a:srgbClr val="000000"/>
                </a:solidFill>
                <a:latin typeface="Merriweather"/>
                <a:ea typeface="Merriweather"/>
                <a:cs typeface="Merriweather"/>
                <a:sym typeface="Merriweather"/>
              </a:rPr>
              <a:t>After fitting the models and hyperparameter tuning, we conclude that LDA is the best model based on validation on the test dataset. However, Logistic Regression and Support Vector Machine Classifier also performed well. </a:t>
            </a:r>
            <a:endParaRPr sz="1400">
              <a:solidFill>
                <a:srgbClr val="000000"/>
              </a:solidFill>
              <a:latin typeface="Merriweather"/>
              <a:ea typeface="Merriweather"/>
              <a:cs typeface="Merriweather"/>
              <a:sym typeface="Merriweather"/>
            </a:endParaRPr>
          </a:p>
          <a:p>
            <a:pPr indent="0" lvl="0" marL="0" rtl="0" algn="l">
              <a:spcBef>
                <a:spcPts val="1200"/>
              </a:spcBef>
              <a:spcAft>
                <a:spcPts val="0"/>
              </a:spcAft>
              <a:buNone/>
            </a:pPr>
            <a:r>
              <a:rPr lang="ru" sz="1400">
                <a:solidFill>
                  <a:srgbClr val="000000"/>
                </a:solidFill>
                <a:latin typeface="Merriweather"/>
                <a:ea typeface="Merriweather"/>
                <a:cs typeface="Merriweather"/>
                <a:sym typeface="Merriweather"/>
              </a:rPr>
              <a:t>Even though LDA showed the best performance, it was decided to choose Logistic Regression as our final model due minor difference between models and its simplicity(relatively easy to operate and maintain).</a:t>
            </a:r>
            <a:endParaRPr sz="1400">
              <a:solidFill>
                <a:srgbClr val="000000"/>
              </a:solidFill>
              <a:latin typeface="Merriweather"/>
              <a:ea typeface="Merriweather"/>
              <a:cs typeface="Merriweather"/>
              <a:sym typeface="Merriweather"/>
            </a:endParaRPr>
          </a:p>
          <a:p>
            <a:pPr indent="0" lvl="0" marL="0" rtl="0" algn="l">
              <a:spcBef>
                <a:spcPts val="1200"/>
              </a:spcBef>
              <a:spcAft>
                <a:spcPts val="0"/>
              </a:spcAft>
              <a:buNone/>
            </a:pPr>
            <a:r>
              <a:rPr lang="ru" sz="1400">
                <a:solidFill>
                  <a:srgbClr val="000000"/>
                </a:solidFill>
                <a:latin typeface="Merriweather"/>
                <a:ea typeface="Merriweather"/>
                <a:cs typeface="Merriweather"/>
                <a:sym typeface="Merriweather"/>
              </a:rPr>
              <a:t>We propose the following usage of the model for the real world tasks: the model makes a decision to give a loan depending on the information received by employees of the bank from a client. </a:t>
            </a:r>
            <a:endParaRPr sz="1400">
              <a:solidFill>
                <a:srgbClr val="000000"/>
              </a:solidFill>
              <a:latin typeface="Merriweather"/>
              <a:ea typeface="Merriweather"/>
              <a:cs typeface="Merriweather"/>
              <a:sym typeface="Merriweather"/>
            </a:endParaRPr>
          </a:p>
          <a:p>
            <a:pPr indent="0" lvl="0" marL="0" rtl="0" algn="l">
              <a:spcBef>
                <a:spcPts val="1200"/>
              </a:spcBef>
              <a:spcAft>
                <a:spcPts val="0"/>
              </a:spcAft>
              <a:buNone/>
            </a:pPr>
            <a:r>
              <a:rPr lang="ru" sz="1400">
                <a:solidFill>
                  <a:srgbClr val="000000"/>
                </a:solidFill>
                <a:latin typeface="Merriweather"/>
                <a:ea typeface="Merriweather"/>
                <a:cs typeface="Merriweather"/>
                <a:sym typeface="Merriweather"/>
              </a:rPr>
              <a:t>Maintenance of the model will be done with constant data updates and further improvement of the model to meet the needs of the bank or obtain a model with a higher level of accuracy.</a:t>
            </a:r>
            <a:endParaRPr sz="1400">
              <a:solidFill>
                <a:srgbClr val="000000"/>
              </a:solidFill>
              <a:latin typeface="Merriweather"/>
              <a:ea typeface="Merriweather"/>
              <a:cs typeface="Merriweather"/>
              <a:sym typeface="Merriweather"/>
            </a:endParaRPr>
          </a:p>
          <a:p>
            <a:pPr indent="0" lvl="0" marL="0" rtl="0" algn="l">
              <a:spcBef>
                <a:spcPts val="1200"/>
              </a:spcBef>
              <a:spcAft>
                <a:spcPts val="1200"/>
              </a:spcAft>
              <a:buNone/>
            </a:pPr>
            <a:r>
              <a:t/>
            </a:r>
            <a:endParaRPr sz="1400">
              <a:solidFill>
                <a:srgbClr val="000000"/>
              </a:solidFill>
              <a:latin typeface="Merriweather"/>
              <a:ea typeface="Merriweather"/>
              <a:cs typeface="Merriweather"/>
              <a:sym typeface="Merriweathe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u"/>
              <a:t>Explanatory Data Analysis</a:t>
            </a:r>
            <a:endParaRPr/>
          </a:p>
        </p:txBody>
      </p:sp>
      <p:sp>
        <p:nvSpPr>
          <p:cNvPr id="85" name="Google Shape;85;p16"/>
          <p:cNvSpPr txBox="1"/>
          <p:nvPr>
            <p:ph idx="1" type="body"/>
          </p:nvPr>
        </p:nvSpPr>
        <p:spPr>
          <a:xfrm>
            <a:off x="311725" y="3257200"/>
            <a:ext cx="8433000" cy="13938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Font typeface="Merriweather"/>
              <a:buAutoNum type="arabicPeriod"/>
            </a:pPr>
            <a:r>
              <a:rPr lang="ru" sz="1400">
                <a:latin typeface="Merriweather"/>
                <a:ea typeface="Merriweather"/>
                <a:cs typeface="Merriweather"/>
                <a:sym typeface="Merriweather"/>
              </a:rPr>
              <a:t>Correlation Matrix</a:t>
            </a:r>
            <a:endParaRPr sz="1400">
              <a:latin typeface="Merriweather"/>
              <a:ea typeface="Merriweather"/>
              <a:cs typeface="Merriweather"/>
              <a:sym typeface="Merriweather"/>
            </a:endParaRPr>
          </a:p>
          <a:p>
            <a:pPr indent="-317500" lvl="0" marL="457200" rtl="0" algn="l">
              <a:spcBef>
                <a:spcPts val="0"/>
              </a:spcBef>
              <a:spcAft>
                <a:spcPts val="0"/>
              </a:spcAft>
              <a:buSzPts val="1400"/>
              <a:buFont typeface="Merriweather"/>
              <a:buAutoNum type="arabicPeriod"/>
            </a:pPr>
            <a:r>
              <a:rPr lang="ru" sz="1400">
                <a:latin typeface="Merriweather"/>
                <a:ea typeface="Merriweather"/>
                <a:cs typeface="Merriweather"/>
                <a:sym typeface="Merriweather"/>
              </a:rPr>
              <a:t>Number of unique, null and empty values</a:t>
            </a:r>
            <a:endParaRPr sz="1400">
              <a:latin typeface="Merriweather"/>
              <a:ea typeface="Merriweather"/>
              <a:cs typeface="Merriweather"/>
              <a:sym typeface="Merriweather"/>
            </a:endParaRPr>
          </a:p>
          <a:p>
            <a:pPr indent="-317500" lvl="0" marL="457200" rtl="0" algn="l">
              <a:spcBef>
                <a:spcPts val="0"/>
              </a:spcBef>
              <a:spcAft>
                <a:spcPts val="0"/>
              </a:spcAft>
              <a:buSzPts val="1400"/>
              <a:buFont typeface="Merriweather"/>
              <a:buAutoNum type="arabicPeriod"/>
            </a:pPr>
            <a:r>
              <a:rPr lang="ru" sz="1400">
                <a:latin typeface="Merriweather"/>
                <a:ea typeface="Merriweather"/>
                <a:cs typeface="Merriweather"/>
                <a:sym typeface="Merriweather"/>
              </a:rPr>
              <a:t>Mean, median, standard deviation, minimum and maximum of parameters</a:t>
            </a:r>
            <a:endParaRPr sz="1400">
              <a:latin typeface="Merriweather"/>
              <a:ea typeface="Merriweather"/>
              <a:cs typeface="Merriweather"/>
              <a:sym typeface="Merriweather"/>
            </a:endParaRPr>
          </a:p>
          <a:p>
            <a:pPr indent="-317500" lvl="0" marL="457200" rtl="0" algn="l">
              <a:spcBef>
                <a:spcPts val="0"/>
              </a:spcBef>
              <a:spcAft>
                <a:spcPts val="0"/>
              </a:spcAft>
              <a:buSzPts val="1400"/>
              <a:buFont typeface="Merriweather"/>
              <a:buAutoNum type="arabicPeriod"/>
            </a:pPr>
            <a:r>
              <a:rPr lang="ru" sz="1400">
                <a:latin typeface="Merriweather"/>
                <a:ea typeface="Merriweather"/>
                <a:cs typeface="Merriweather"/>
                <a:sym typeface="Merriweather"/>
              </a:rPr>
              <a:t>Distributions</a:t>
            </a:r>
            <a:endParaRPr sz="1400">
              <a:latin typeface="Merriweather"/>
              <a:ea typeface="Merriweather"/>
              <a:cs typeface="Merriweather"/>
              <a:sym typeface="Merriweather"/>
            </a:endParaRPr>
          </a:p>
        </p:txBody>
      </p:sp>
      <p:sp>
        <p:nvSpPr>
          <p:cNvPr id="86" name="Google Shape;86;p16"/>
          <p:cNvSpPr txBox="1"/>
          <p:nvPr>
            <p:ph idx="1" type="body"/>
          </p:nvPr>
        </p:nvSpPr>
        <p:spPr>
          <a:xfrm>
            <a:off x="311725" y="2635550"/>
            <a:ext cx="8433000" cy="519600"/>
          </a:xfrm>
          <a:prstGeom prst="rect">
            <a:avLst/>
          </a:prstGeom>
        </p:spPr>
        <p:txBody>
          <a:bodyPr anchorCtr="0" anchor="t" bIns="91425" lIns="91425" spcFirstLastPara="1" rIns="91425" wrap="square" tIns="91425">
            <a:normAutofit/>
          </a:bodyPr>
          <a:lstStyle/>
          <a:p>
            <a:pPr indent="0" lvl="0" marL="457200" rtl="0" algn="l">
              <a:spcBef>
                <a:spcPts val="0"/>
              </a:spcBef>
              <a:spcAft>
                <a:spcPts val="1200"/>
              </a:spcAft>
              <a:buNone/>
            </a:pPr>
            <a:r>
              <a:rPr b="1" lang="ru" sz="1600">
                <a:latin typeface="Merriweather"/>
                <a:ea typeface="Merriweather"/>
                <a:cs typeface="Merriweather"/>
                <a:sym typeface="Merriweather"/>
              </a:rPr>
              <a:t>Main Steps:</a:t>
            </a:r>
            <a:endParaRPr b="1" sz="1600">
              <a:latin typeface="Merriweather"/>
              <a:ea typeface="Merriweather"/>
              <a:cs typeface="Merriweather"/>
              <a:sym typeface="Merriweather"/>
            </a:endParaRPr>
          </a:p>
        </p:txBody>
      </p:sp>
      <p:sp>
        <p:nvSpPr>
          <p:cNvPr id="87" name="Google Shape;87;p16"/>
          <p:cNvSpPr txBox="1"/>
          <p:nvPr/>
        </p:nvSpPr>
        <p:spPr>
          <a:xfrm>
            <a:off x="330775" y="1486800"/>
            <a:ext cx="8394900" cy="1046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rgbClr val="666666"/>
              </a:buClr>
              <a:buSzPts val="1400"/>
              <a:buFont typeface="Merriweather"/>
              <a:buChar char="●"/>
            </a:pPr>
            <a:r>
              <a:rPr lang="ru">
                <a:solidFill>
                  <a:srgbClr val="666666"/>
                </a:solidFill>
                <a:latin typeface="Merriweather"/>
                <a:ea typeface="Merriweather"/>
                <a:cs typeface="Merriweather"/>
                <a:sym typeface="Merriweather"/>
              </a:rPr>
              <a:t>The training data has 307511 observations (each one a separate loan) and 122 features (variables) including the TARGET (the label we want to predict).</a:t>
            </a:r>
            <a:endParaRPr>
              <a:solidFill>
                <a:srgbClr val="666666"/>
              </a:solidFill>
              <a:latin typeface="Merriweather"/>
              <a:ea typeface="Merriweather"/>
              <a:cs typeface="Merriweather"/>
              <a:sym typeface="Merriweather"/>
            </a:endParaRPr>
          </a:p>
          <a:p>
            <a:pPr indent="-317500" lvl="0" marL="457200" rtl="0" algn="l">
              <a:spcBef>
                <a:spcPts val="0"/>
              </a:spcBef>
              <a:spcAft>
                <a:spcPts val="0"/>
              </a:spcAft>
              <a:buClr>
                <a:srgbClr val="666666"/>
              </a:buClr>
              <a:buSzPts val="1400"/>
              <a:buFont typeface="Merriweather"/>
              <a:buChar char="●"/>
            </a:pPr>
            <a:r>
              <a:rPr lang="ru">
                <a:solidFill>
                  <a:srgbClr val="666666"/>
                </a:solidFill>
                <a:latin typeface="Merriweather"/>
                <a:ea typeface="Merriweather"/>
                <a:cs typeface="Merriweather"/>
                <a:sym typeface="Merriweather"/>
              </a:rPr>
              <a:t>The test dataset is considerably smaller(48744 observations) and lacks a TARGET column.</a:t>
            </a:r>
            <a:endParaRPr>
              <a:solidFill>
                <a:srgbClr val="666666"/>
              </a:solidFill>
              <a:latin typeface="Merriweather"/>
              <a:ea typeface="Merriweather"/>
              <a:cs typeface="Merriweather"/>
              <a:sym typeface="Merriweathe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7"/>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u"/>
              <a:t>Explanatory Data Analysis - Correlation matrix</a:t>
            </a:r>
            <a:endParaRPr/>
          </a:p>
        </p:txBody>
      </p:sp>
      <p:sp>
        <p:nvSpPr>
          <p:cNvPr id="93" name="Google Shape;93;p17"/>
          <p:cNvSpPr txBox="1"/>
          <p:nvPr>
            <p:ph idx="1" type="body"/>
          </p:nvPr>
        </p:nvSpPr>
        <p:spPr>
          <a:xfrm>
            <a:off x="311725" y="2388025"/>
            <a:ext cx="8433000" cy="1393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sz="1400">
              <a:latin typeface="Merriweather"/>
              <a:ea typeface="Merriweather"/>
              <a:cs typeface="Merriweather"/>
              <a:sym typeface="Merriweather"/>
            </a:endParaRPr>
          </a:p>
        </p:txBody>
      </p:sp>
      <p:pic>
        <p:nvPicPr>
          <p:cNvPr id="94" name="Google Shape;94;p17"/>
          <p:cNvPicPr preferRelativeResize="0"/>
          <p:nvPr/>
        </p:nvPicPr>
        <p:blipFill>
          <a:blip r:embed="rId3">
            <a:alphaModFix/>
          </a:blip>
          <a:stretch>
            <a:fillRect/>
          </a:stretch>
        </p:blipFill>
        <p:spPr>
          <a:xfrm>
            <a:off x="129150" y="0"/>
            <a:ext cx="8898327" cy="3910275"/>
          </a:xfrm>
          <a:prstGeom prst="rect">
            <a:avLst/>
          </a:prstGeom>
          <a:noFill/>
          <a:ln>
            <a:noFill/>
          </a:ln>
        </p:spPr>
      </p:pic>
      <p:pic>
        <p:nvPicPr>
          <p:cNvPr id="95" name="Google Shape;95;p17"/>
          <p:cNvPicPr preferRelativeResize="0"/>
          <p:nvPr/>
        </p:nvPicPr>
        <p:blipFill>
          <a:blip r:embed="rId4">
            <a:alphaModFix/>
          </a:blip>
          <a:stretch>
            <a:fillRect/>
          </a:stretch>
        </p:blipFill>
        <p:spPr>
          <a:xfrm>
            <a:off x="122875" y="3910275"/>
            <a:ext cx="8898326" cy="12332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8"/>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u"/>
              <a:t>Explanatory Data Analysis</a:t>
            </a:r>
            <a:endParaRPr/>
          </a:p>
        </p:txBody>
      </p:sp>
      <p:sp>
        <p:nvSpPr>
          <p:cNvPr id="101" name="Google Shape;101;p18"/>
          <p:cNvSpPr txBox="1"/>
          <p:nvPr>
            <p:ph idx="1" type="body"/>
          </p:nvPr>
        </p:nvSpPr>
        <p:spPr>
          <a:xfrm>
            <a:off x="311725" y="1430525"/>
            <a:ext cx="8433000" cy="519600"/>
          </a:xfrm>
          <a:prstGeom prst="rect">
            <a:avLst/>
          </a:prstGeom>
        </p:spPr>
        <p:txBody>
          <a:bodyPr anchorCtr="0" anchor="t" bIns="91425" lIns="91425" spcFirstLastPara="1" rIns="91425" wrap="square" tIns="91425">
            <a:normAutofit/>
          </a:bodyPr>
          <a:lstStyle/>
          <a:p>
            <a:pPr indent="0" lvl="0" marL="457200" rtl="0" algn="l">
              <a:spcBef>
                <a:spcPts val="0"/>
              </a:spcBef>
              <a:spcAft>
                <a:spcPts val="1200"/>
              </a:spcAft>
              <a:buNone/>
            </a:pPr>
            <a:r>
              <a:rPr b="1" lang="ru" sz="1600">
                <a:latin typeface="Merriweather"/>
                <a:ea typeface="Merriweather"/>
                <a:cs typeface="Merriweather"/>
                <a:sym typeface="Merriweather"/>
              </a:rPr>
              <a:t>Correlation Matrix</a:t>
            </a:r>
            <a:endParaRPr b="1" sz="1600">
              <a:latin typeface="Merriweather"/>
              <a:ea typeface="Merriweather"/>
              <a:cs typeface="Merriweather"/>
              <a:sym typeface="Merriweather"/>
            </a:endParaRPr>
          </a:p>
        </p:txBody>
      </p:sp>
      <p:sp>
        <p:nvSpPr>
          <p:cNvPr id="102" name="Google Shape;102;p18"/>
          <p:cNvSpPr txBox="1"/>
          <p:nvPr>
            <p:ph idx="1" type="body"/>
          </p:nvPr>
        </p:nvSpPr>
        <p:spPr>
          <a:xfrm>
            <a:off x="311725" y="1916550"/>
            <a:ext cx="8520600" cy="2858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1018"/>
              <a:buNone/>
            </a:pPr>
            <a:r>
              <a:rPr lang="ru" sz="1402">
                <a:latin typeface="Merriweather"/>
                <a:ea typeface="Merriweather"/>
                <a:cs typeface="Merriweather"/>
                <a:sym typeface="Merriweather"/>
              </a:rPr>
              <a:t>1) The combination of AMT_CREDIT, AMT_ANNUITY and AMT_GOODS_PRICE. The correlation here is pretty high. </a:t>
            </a:r>
            <a:endParaRPr sz="1402">
              <a:latin typeface="Merriweather"/>
              <a:ea typeface="Merriweather"/>
              <a:cs typeface="Merriweather"/>
              <a:sym typeface="Merriweather"/>
            </a:endParaRPr>
          </a:p>
          <a:p>
            <a:pPr indent="0" lvl="0" marL="0" rtl="0" algn="l">
              <a:spcBef>
                <a:spcPts val="1200"/>
              </a:spcBef>
              <a:spcAft>
                <a:spcPts val="0"/>
              </a:spcAft>
              <a:buSzPts val="1018"/>
              <a:buNone/>
            </a:pPr>
            <a:r>
              <a:rPr lang="ru" sz="1402">
                <a:latin typeface="Merriweather"/>
                <a:ea typeface="Merriweather"/>
                <a:cs typeface="Merriweather"/>
                <a:sym typeface="Merriweather"/>
              </a:rPr>
              <a:t>2) The combination of variables starting from APARTMENTS_AVG and finishing by TOTALAREA_MODE. The correlation here is outstanding and at the same time chaotically specific for certain variables. </a:t>
            </a:r>
            <a:endParaRPr sz="1402">
              <a:latin typeface="Merriweather"/>
              <a:ea typeface="Merriweather"/>
              <a:cs typeface="Merriweather"/>
              <a:sym typeface="Merriweather"/>
            </a:endParaRPr>
          </a:p>
          <a:p>
            <a:pPr indent="0" lvl="0" marL="0" rtl="0" algn="l">
              <a:spcBef>
                <a:spcPts val="1200"/>
              </a:spcBef>
              <a:spcAft>
                <a:spcPts val="1200"/>
              </a:spcAft>
              <a:buSzPts val="1018"/>
              <a:buNone/>
            </a:pPr>
            <a:r>
              <a:rPr lang="ru" sz="1402">
                <a:latin typeface="Merriweather"/>
                <a:ea typeface="Merriweather"/>
                <a:cs typeface="Merriweather"/>
                <a:sym typeface="Merriweather"/>
              </a:rPr>
              <a:t>3) The combination of OBS_30_CNT_SOCIAL_CIRCLE, DEF_30_CNT_SOCIAL_CIRCLE,OBS_60_CNT_SOCIAL_CIRCLE and DEF_60_CNT_SOCIAL_CIRCLE. The correlation here is quite high. </a:t>
            </a:r>
            <a:endParaRPr sz="1402">
              <a:latin typeface="Merriweather"/>
              <a:ea typeface="Merriweather"/>
              <a:cs typeface="Merriweather"/>
              <a:sym typeface="Merriweathe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9"/>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u"/>
              <a:t>Explanatory Data Analysis</a:t>
            </a:r>
            <a:endParaRPr/>
          </a:p>
        </p:txBody>
      </p:sp>
      <p:sp>
        <p:nvSpPr>
          <p:cNvPr id="108" name="Google Shape;108;p19"/>
          <p:cNvSpPr txBox="1"/>
          <p:nvPr>
            <p:ph idx="1" type="body"/>
          </p:nvPr>
        </p:nvSpPr>
        <p:spPr>
          <a:xfrm>
            <a:off x="311725" y="1430525"/>
            <a:ext cx="8433000" cy="519600"/>
          </a:xfrm>
          <a:prstGeom prst="rect">
            <a:avLst/>
          </a:prstGeom>
        </p:spPr>
        <p:txBody>
          <a:bodyPr anchorCtr="0" anchor="t" bIns="91425" lIns="91425" spcFirstLastPara="1" rIns="91425" wrap="square" tIns="91425">
            <a:normAutofit/>
          </a:bodyPr>
          <a:lstStyle/>
          <a:p>
            <a:pPr indent="0" lvl="0" marL="457200" rtl="0" algn="l">
              <a:spcBef>
                <a:spcPts val="0"/>
              </a:spcBef>
              <a:spcAft>
                <a:spcPts val="1200"/>
              </a:spcAft>
              <a:buNone/>
            </a:pPr>
            <a:r>
              <a:rPr b="1" lang="ru" sz="1600">
                <a:latin typeface="Merriweather"/>
                <a:ea typeface="Merriweather"/>
                <a:cs typeface="Merriweather"/>
                <a:sym typeface="Merriweather"/>
              </a:rPr>
              <a:t>Number of unique, null and empty values</a:t>
            </a:r>
            <a:endParaRPr b="1" sz="1600">
              <a:latin typeface="Merriweather"/>
              <a:ea typeface="Merriweather"/>
              <a:cs typeface="Merriweather"/>
              <a:sym typeface="Merriweather"/>
            </a:endParaRPr>
          </a:p>
        </p:txBody>
      </p:sp>
      <p:sp>
        <p:nvSpPr>
          <p:cNvPr id="109" name="Google Shape;109;p19"/>
          <p:cNvSpPr txBox="1"/>
          <p:nvPr>
            <p:ph idx="1" type="body"/>
          </p:nvPr>
        </p:nvSpPr>
        <p:spPr>
          <a:xfrm>
            <a:off x="311700" y="1950125"/>
            <a:ext cx="8520600" cy="2858100"/>
          </a:xfrm>
          <a:prstGeom prst="rect">
            <a:avLst/>
          </a:prstGeom>
        </p:spPr>
        <p:txBody>
          <a:bodyPr anchorCtr="0" anchor="t" bIns="91425" lIns="91425" spcFirstLastPara="1" rIns="91425" wrap="square" tIns="91425">
            <a:noAutofit/>
          </a:bodyPr>
          <a:lstStyle/>
          <a:p>
            <a:pPr indent="-317658" lvl="0" marL="457200" rtl="0" algn="l">
              <a:spcBef>
                <a:spcPts val="0"/>
              </a:spcBef>
              <a:spcAft>
                <a:spcPts val="0"/>
              </a:spcAft>
              <a:buSzPts val="1403"/>
              <a:buFont typeface="Merriweather"/>
              <a:buAutoNum type="arabicPeriod"/>
            </a:pPr>
            <a:r>
              <a:rPr lang="ru" sz="1402">
                <a:latin typeface="Merriweather"/>
                <a:ea typeface="Merriweather"/>
                <a:cs typeface="Merriweather"/>
                <a:sym typeface="Merriweather"/>
              </a:rPr>
              <a:t>The maximum proportion of NAs exceeds 69.9% </a:t>
            </a:r>
            <a:endParaRPr sz="1402">
              <a:latin typeface="Merriweather"/>
              <a:ea typeface="Merriweather"/>
              <a:cs typeface="Merriweather"/>
              <a:sym typeface="Merriweather"/>
            </a:endParaRPr>
          </a:p>
          <a:p>
            <a:pPr indent="-317658" lvl="0" marL="457200" rtl="0" algn="l">
              <a:spcBef>
                <a:spcPts val="0"/>
              </a:spcBef>
              <a:spcAft>
                <a:spcPts val="0"/>
              </a:spcAft>
              <a:buSzPts val="1403"/>
              <a:buFont typeface="Merriweather"/>
              <a:buAutoNum type="arabicPeriod"/>
            </a:pPr>
            <a:r>
              <a:rPr lang="ru" sz="1402">
                <a:latin typeface="Merriweather"/>
                <a:ea typeface="Merriweather"/>
                <a:cs typeface="Merriweather"/>
                <a:sym typeface="Merriweather"/>
              </a:rPr>
              <a:t>TARGET variable is 91.8% null, because it takes values of either 1 or 0. </a:t>
            </a:r>
            <a:endParaRPr sz="1402">
              <a:latin typeface="Merriweather"/>
              <a:ea typeface="Merriweather"/>
              <a:cs typeface="Merriweather"/>
              <a:sym typeface="Merriweather"/>
            </a:endParaRPr>
          </a:p>
          <a:p>
            <a:pPr indent="-317658" lvl="0" marL="457200" rtl="0" algn="l">
              <a:spcBef>
                <a:spcPts val="0"/>
              </a:spcBef>
              <a:spcAft>
                <a:spcPts val="0"/>
              </a:spcAft>
              <a:buSzPts val="1403"/>
              <a:buFont typeface="Merriweather"/>
              <a:buAutoNum type="arabicPeriod"/>
            </a:pPr>
            <a:r>
              <a:rPr lang="ru" sz="1402">
                <a:latin typeface="Merriweather"/>
                <a:ea typeface="Merriweather"/>
                <a:cs typeface="Merriweather"/>
                <a:sym typeface="Merriweather"/>
              </a:rPr>
              <a:t>37 variables from our training data have no null values at all, and the rest varies on average from 17% to 90%.</a:t>
            </a:r>
            <a:endParaRPr sz="1402">
              <a:latin typeface="Merriweather"/>
              <a:ea typeface="Merriweather"/>
              <a:cs typeface="Merriweather"/>
              <a:sym typeface="Merriweather"/>
            </a:endParaRPr>
          </a:p>
          <a:p>
            <a:pPr indent="-317658" lvl="0" marL="457200" rtl="0" algn="l">
              <a:spcBef>
                <a:spcPts val="0"/>
              </a:spcBef>
              <a:spcAft>
                <a:spcPts val="0"/>
              </a:spcAft>
              <a:buSzPts val="1403"/>
              <a:buFont typeface="Merriweather"/>
              <a:buAutoNum type="arabicPeriod"/>
            </a:pPr>
            <a:r>
              <a:rPr lang="ru" sz="1402">
                <a:latin typeface="Merriweather"/>
                <a:ea typeface="Merriweather"/>
                <a:cs typeface="Merriweather"/>
                <a:sym typeface="Merriweather"/>
              </a:rPr>
              <a:t>The variable CODE_GENDER contains three unique values and we found out later that there is one extra one called XNA.</a:t>
            </a:r>
            <a:endParaRPr sz="1402">
              <a:latin typeface="Merriweather"/>
              <a:ea typeface="Merriweather"/>
              <a:cs typeface="Merriweather"/>
              <a:sym typeface="Merriweathe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0"/>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u"/>
              <a:t>Explanatory Data Analysis</a:t>
            </a:r>
            <a:endParaRPr/>
          </a:p>
        </p:txBody>
      </p:sp>
      <p:sp>
        <p:nvSpPr>
          <p:cNvPr id="115" name="Google Shape;115;p20"/>
          <p:cNvSpPr txBox="1"/>
          <p:nvPr>
            <p:ph idx="1" type="body"/>
          </p:nvPr>
        </p:nvSpPr>
        <p:spPr>
          <a:xfrm>
            <a:off x="311725" y="1430525"/>
            <a:ext cx="8433000" cy="519600"/>
          </a:xfrm>
          <a:prstGeom prst="rect">
            <a:avLst/>
          </a:prstGeom>
        </p:spPr>
        <p:txBody>
          <a:bodyPr anchorCtr="0" anchor="t" bIns="91425" lIns="91425" spcFirstLastPara="1" rIns="91425" wrap="square" tIns="91425">
            <a:normAutofit/>
          </a:bodyPr>
          <a:lstStyle/>
          <a:p>
            <a:pPr indent="0" lvl="0" marL="457200" rtl="0" algn="l">
              <a:spcBef>
                <a:spcPts val="0"/>
              </a:spcBef>
              <a:spcAft>
                <a:spcPts val="1200"/>
              </a:spcAft>
              <a:buNone/>
            </a:pPr>
            <a:r>
              <a:rPr b="1" lang="ru" sz="1600">
                <a:latin typeface="Merriweather"/>
                <a:ea typeface="Merriweather"/>
                <a:cs typeface="Merriweather"/>
                <a:sym typeface="Merriweather"/>
              </a:rPr>
              <a:t>Mean, median, standard deviation, minimum and maximum of parameters</a:t>
            </a:r>
            <a:endParaRPr b="1" sz="1600">
              <a:latin typeface="Merriweather"/>
              <a:ea typeface="Merriweather"/>
              <a:cs typeface="Merriweather"/>
              <a:sym typeface="Merriweather"/>
            </a:endParaRPr>
          </a:p>
        </p:txBody>
      </p:sp>
      <p:sp>
        <p:nvSpPr>
          <p:cNvPr id="116" name="Google Shape;116;p20"/>
          <p:cNvSpPr txBox="1"/>
          <p:nvPr>
            <p:ph idx="1" type="body"/>
          </p:nvPr>
        </p:nvSpPr>
        <p:spPr>
          <a:xfrm>
            <a:off x="311700" y="1950125"/>
            <a:ext cx="8520600" cy="28581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lang="ru" sz="1402">
                <a:latin typeface="Merriweather"/>
                <a:ea typeface="Merriweather"/>
                <a:cs typeface="Merriweather"/>
                <a:sym typeface="Merriweather"/>
              </a:rPr>
              <a:t>There are negative values that are acceptable for analysis, namely:</a:t>
            </a:r>
            <a:endParaRPr sz="1402">
              <a:latin typeface="Merriweather"/>
              <a:ea typeface="Merriweather"/>
              <a:cs typeface="Merriweather"/>
              <a:sym typeface="Merriweather"/>
            </a:endParaRPr>
          </a:p>
          <a:p>
            <a:pPr indent="-317658" lvl="0" marL="914400" rtl="0" algn="l">
              <a:spcBef>
                <a:spcPts val="1200"/>
              </a:spcBef>
              <a:spcAft>
                <a:spcPts val="0"/>
              </a:spcAft>
              <a:buSzPts val="1403"/>
              <a:buFont typeface="Merriweather"/>
              <a:buAutoNum type="arabicPeriod"/>
            </a:pPr>
            <a:r>
              <a:rPr lang="ru" sz="1402">
                <a:latin typeface="Merriweather"/>
                <a:ea typeface="Merriweather"/>
                <a:cs typeface="Merriweather"/>
                <a:sym typeface="Merriweather"/>
              </a:rPr>
              <a:t>DAYS_BIRTH</a:t>
            </a:r>
            <a:endParaRPr sz="1402">
              <a:latin typeface="Merriweather"/>
              <a:ea typeface="Merriweather"/>
              <a:cs typeface="Merriweather"/>
              <a:sym typeface="Merriweather"/>
            </a:endParaRPr>
          </a:p>
          <a:p>
            <a:pPr indent="-317658" lvl="0" marL="914400" rtl="0" algn="l">
              <a:spcBef>
                <a:spcPts val="0"/>
              </a:spcBef>
              <a:spcAft>
                <a:spcPts val="0"/>
              </a:spcAft>
              <a:buSzPts val="1403"/>
              <a:buFont typeface="Merriweather"/>
              <a:buAutoNum type="arabicPeriod"/>
            </a:pPr>
            <a:r>
              <a:rPr lang="ru" sz="1402">
                <a:latin typeface="Merriweather"/>
                <a:ea typeface="Merriweather"/>
                <a:cs typeface="Merriweather"/>
                <a:sym typeface="Merriweather"/>
              </a:rPr>
              <a:t>DAYS_EMPLOYED</a:t>
            </a:r>
            <a:endParaRPr sz="1402">
              <a:latin typeface="Merriweather"/>
              <a:ea typeface="Merriweather"/>
              <a:cs typeface="Merriweather"/>
              <a:sym typeface="Merriweather"/>
            </a:endParaRPr>
          </a:p>
          <a:p>
            <a:pPr indent="-317658" lvl="0" marL="914400" rtl="0" algn="l">
              <a:spcBef>
                <a:spcPts val="0"/>
              </a:spcBef>
              <a:spcAft>
                <a:spcPts val="0"/>
              </a:spcAft>
              <a:buSzPts val="1403"/>
              <a:buFont typeface="Merriweather"/>
              <a:buAutoNum type="arabicPeriod"/>
            </a:pPr>
            <a:r>
              <a:rPr lang="ru" sz="1402">
                <a:latin typeface="Merriweather"/>
                <a:ea typeface="Merriweather"/>
                <a:cs typeface="Merriweather"/>
                <a:sym typeface="Merriweather"/>
              </a:rPr>
              <a:t>DAYS_REGISTRATION</a:t>
            </a:r>
            <a:endParaRPr sz="1402">
              <a:latin typeface="Merriweather"/>
              <a:ea typeface="Merriweather"/>
              <a:cs typeface="Merriweather"/>
              <a:sym typeface="Merriweather"/>
            </a:endParaRPr>
          </a:p>
          <a:p>
            <a:pPr indent="-317658" lvl="0" marL="914400" rtl="0" algn="l">
              <a:spcBef>
                <a:spcPts val="0"/>
              </a:spcBef>
              <a:spcAft>
                <a:spcPts val="0"/>
              </a:spcAft>
              <a:buSzPts val="1403"/>
              <a:buFont typeface="Merriweather"/>
              <a:buAutoNum type="arabicPeriod"/>
            </a:pPr>
            <a:r>
              <a:rPr lang="ru" sz="1402">
                <a:latin typeface="Merriweather"/>
                <a:ea typeface="Merriweather"/>
                <a:cs typeface="Merriweather"/>
                <a:sym typeface="Merriweather"/>
              </a:rPr>
              <a:t>DAYS_ID_PUBLISH</a:t>
            </a:r>
            <a:endParaRPr sz="1402">
              <a:latin typeface="Merriweather"/>
              <a:ea typeface="Merriweather"/>
              <a:cs typeface="Merriweather"/>
              <a:sym typeface="Merriweather"/>
            </a:endParaRPr>
          </a:p>
          <a:p>
            <a:pPr indent="-317658" lvl="0" marL="914400" rtl="0" algn="l">
              <a:spcBef>
                <a:spcPts val="0"/>
              </a:spcBef>
              <a:spcAft>
                <a:spcPts val="0"/>
              </a:spcAft>
              <a:buSzPts val="1403"/>
              <a:buFont typeface="Merriweather"/>
              <a:buAutoNum type="arabicPeriod"/>
            </a:pPr>
            <a:r>
              <a:rPr lang="ru" sz="1402">
                <a:latin typeface="Merriweather"/>
                <a:ea typeface="Merriweather"/>
                <a:cs typeface="Merriweather"/>
                <a:sym typeface="Merriweather"/>
              </a:rPr>
              <a:t>DAYS_LAST_PHONE_CHANGE</a:t>
            </a:r>
            <a:endParaRPr sz="1402">
              <a:latin typeface="Merriweather"/>
              <a:ea typeface="Merriweather"/>
              <a:cs typeface="Merriweather"/>
              <a:sym typeface="Merriweathe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1"/>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u"/>
              <a:t>Explanatory Data Analysis</a:t>
            </a:r>
            <a:endParaRPr/>
          </a:p>
        </p:txBody>
      </p:sp>
      <p:sp>
        <p:nvSpPr>
          <p:cNvPr id="122" name="Google Shape;122;p21"/>
          <p:cNvSpPr txBox="1"/>
          <p:nvPr>
            <p:ph idx="1" type="body"/>
          </p:nvPr>
        </p:nvSpPr>
        <p:spPr>
          <a:xfrm>
            <a:off x="355500" y="1340300"/>
            <a:ext cx="8433000" cy="519600"/>
          </a:xfrm>
          <a:prstGeom prst="rect">
            <a:avLst/>
          </a:prstGeom>
        </p:spPr>
        <p:txBody>
          <a:bodyPr anchorCtr="0" anchor="t" bIns="91425" lIns="91425" spcFirstLastPara="1" rIns="91425" wrap="square" tIns="91425">
            <a:normAutofit/>
          </a:bodyPr>
          <a:lstStyle/>
          <a:p>
            <a:pPr indent="0" lvl="0" marL="457200" rtl="0" algn="l">
              <a:spcBef>
                <a:spcPts val="0"/>
              </a:spcBef>
              <a:spcAft>
                <a:spcPts val="1200"/>
              </a:spcAft>
              <a:buNone/>
            </a:pPr>
            <a:r>
              <a:rPr b="1" lang="ru" sz="1600">
                <a:latin typeface="Merriweather"/>
                <a:ea typeface="Merriweather"/>
                <a:cs typeface="Merriweather"/>
                <a:sym typeface="Merriweather"/>
              </a:rPr>
              <a:t>Distributions</a:t>
            </a:r>
            <a:endParaRPr b="1" sz="1600">
              <a:latin typeface="Merriweather"/>
              <a:ea typeface="Merriweather"/>
              <a:cs typeface="Merriweather"/>
              <a:sym typeface="Merriweather"/>
            </a:endParaRPr>
          </a:p>
        </p:txBody>
      </p:sp>
      <p:pic>
        <p:nvPicPr>
          <p:cNvPr id="123" name="Google Shape;123;p21"/>
          <p:cNvPicPr preferRelativeResize="0"/>
          <p:nvPr/>
        </p:nvPicPr>
        <p:blipFill>
          <a:blip r:embed="rId3">
            <a:alphaModFix/>
          </a:blip>
          <a:stretch>
            <a:fillRect/>
          </a:stretch>
        </p:blipFill>
        <p:spPr>
          <a:xfrm>
            <a:off x="874300" y="1718500"/>
            <a:ext cx="7081201" cy="34250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