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embeddedFontLst>
    <p:embeddedFont>
      <p:font typeface="Proxima Nova Black" charset="0"/>
      <p:bold r:id="rId42"/>
    </p:embeddedFont>
    <p:embeddedFont>
      <p:font typeface="Open Sans" charset="0"/>
      <p:regular r:id="rId43"/>
      <p:bold r:id="rId44"/>
      <p:italic r:id="rId45"/>
      <p:boldItalic r:id="rId46"/>
    </p:embeddedFont>
    <p:embeddedFont>
      <p:font typeface="Segoe UI" pitchFamily="34" charset="0"/>
      <p:regular r:id="rId47"/>
      <p:bold r:id="rId48"/>
      <p:italic r:id="rId49"/>
      <p:boldItalic r:id="rId50"/>
    </p:embeddedFont>
    <p:embeddedFont>
      <p:font typeface="Calibri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86957" autoAdjust="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=""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=""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54" y="1450093"/>
            <a:ext cx="12390783" cy="6683071"/>
          </a:xfrm>
        </p:spPr>
        <p:txBody>
          <a:bodyPr/>
          <a:lstStyle/>
          <a:p>
            <a:r>
              <a:rPr lang="en-US" sz="13000" dirty="0" smtClean="0">
                <a:latin typeface="Proxima Nova Black" panose="02000506030000020004" pitchFamily="2" charset="0"/>
              </a:rPr>
              <a:t>JAVA CODE CONVENTION</a:t>
            </a:r>
            <a:endParaRPr lang="en-US" sz="13000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Mota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Indentation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//INDENT 8 SPACES TO </a:t>
            </a:r>
            <a:r>
              <a:rPr lang="en-US" sz="24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AVOID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VERY DEEP INDENTS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static synchronized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longMethodName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Object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anotherArg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yetAnotherArg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Object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andStillAnother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Indentation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((condition1 &amp;&amp; condition2) </a:t>
            </a:r>
            <a:r>
              <a:rPr lang="en-US" sz="2400" dirty="0" smtClean="0"/>
              <a:t>//</a:t>
            </a:r>
            <a:r>
              <a:rPr lang="en-US" sz="2400" dirty="0" smtClean="0">
                <a:solidFill>
                  <a:srgbClr val="FF0000"/>
                </a:solidFill>
              </a:rPr>
              <a:t>DON’T USE THIS INDENTATION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|| (condition3 &amp;&amp; condition4)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||!(condition5 &amp;&amp; condition6)) { </a:t>
            </a:r>
            <a:r>
              <a:rPr lang="en-US" sz="2400" dirty="0" smtClean="0"/>
              <a:t>//</a:t>
            </a:r>
            <a:r>
              <a:rPr lang="en-US" sz="2400" dirty="0" smtClean="0">
                <a:solidFill>
                  <a:srgbClr val="FF0000"/>
                </a:solidFill>
              </a:rPr>
              <a:t>BAD WRAPS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doSomethingAboutIt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400" dirty="0" smtClean="0"/>
              <a:t>//MAKE THIS LINE EASY TO MISS</a:t>
            </a:r>
          </a:p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((condition1 &amp;&amp; condition2) </a:t>
            </a:r>
            <a:r>
              <a:rPr lang="en-US" sz="2400" dirty="0" smtClean="0"/>
              <a:t>//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USE THIS INDENTATION INSTEAD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|| (condition3 &amp;&amp; condition4)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||!(condition5 &amp;&amp; condition6)) 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doSomethingAboutIt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Indentation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263525"/>
            <a:r>
              <a:rPr lang="en-US" sz="2400" dirty="0" smtClean="0"/>
              <a:t>Ternary expressions:</a:t>
            </a:r>
          </a:p>
          <a:p>
            <a:pPr indent="263525"/>
            <a:endParaRPr lang="en-US" sz="2400" dirty="0" smtClean="0"/>
          </a:p>
          <a:p>
            <a:pPr indent="2635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alpha =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aLongBooleanExpression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? beta : gamma;</a:t>
            </a:r>
          </a:p>
          <a:p>
            <a:pPr indent="2635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alpha =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aLongBooleanExpression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? beta</a:t>
            </a:r>
          </a:p>
          <a:p>
            <a:pPr indent="2635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		    : gamma;</a:t>
            </a:r>
          </a:p>
          <a:p>
            <a:pPr indent="2635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alpha =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aLongBooleanExpression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indent="2635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? beta</a:t>
            </a:r>
          </a:p>
          <a:p>
            <a:pPr indent="2635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: gamma;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179388">
              <a:buFont typeface="Arial" pitchFamily="34" charset="0"/>
              <a:buChar char="•"/>
            </a:pPr>
            <a:r>
              <a:rPr lang="en-US" sz="2400" dirty="0" smtClean="0"/>
              <a:t>Block comments </a:t>
            </a:r>
            <a:r>
              <a:rPr lang="ru-RU" sz="2400" dirty="0" smtClean="0"/>
              <a:t>(/* … */)</a:t>
            </a:r>
            <a:r>
              <a:rPr lang="en-US" sz="2400" dirty="0" smtClean="0"/>
              <a:t> A block comment should be preceded by a blank line to set it apart from the rest of the code.</a:t>
            </a:r>
            <a:endParaRPr lang="ru-RU" sz="2400" dirty="0" smtClean="0"/>
          </a:p>
          <a:p>
            <a:pPr indent="360363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/*</a:t>
            </a:r>
          </a:p>
          <a:p>
            <a:pPr indent="36036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 Here is a block comment.</a:t>
            </a:r>
          </a:p>
          <a:p>
            <a:pPr indent="36036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indent="179388">
              <a:buFont typeface="Arial" pitchFamily="34" charset="0"/>
              <a:buChar char="•"/>
            </a:pPr>
            <a:r>
              <a:rPr lang="en-US" sz="2400" dirty="0" smtClean="0"/>
              <a:t>Single-Line Comments</a:t>
            </a:r>
          </a:p>
          <a:p>
            <a:pPr indent="360363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pPr indent="36036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 Handle the condition. */</a:t>
            </a:r>
          </a:p>
          <a:p>
            <a:pPr indent="360363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360363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179388">
              <a:buFont typeface="Arial" pitchFamily="34" charset="0"/>
              <a:buChar char="•"/>
            </a:pPr>
            <a:r>
              <a:rPr lang="en-US" sz="2400" dirty="0" smtClean="0"/>
              <a:t>Trailing Comments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(a == 2) {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return TRUE; 			    /* special case */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(a);	    /* works only for odd a */</a:t>
            </a:r>
          </a:p>
          <a:p>
            <a:pPr indent="623888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179388">
              <a:buFont typeface="Arial" pitchFamily="34" charset="0"/>
              <a:buChar char="•"/>
            </a:pPr>
            <a:r>
              <a:rPr lang="en-US" sz="2400" dirty="0" smtClean="0"/>
              <a:t>End-Of-Line Comments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 1) {</a:t>
            </a:r>
          </a:p>
          <a:p>
            <a:pPr indent="539750">
              <a:spcBef>
                <a:spcPts val="18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// Do a double-flip.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539750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return false; // Explain why here.</a:t>
            </a: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263525" algn="just">
              <a:buFont typeface="Arial" pitchFamily="34" charset="0"/>
              <a:buChar char="•"/>
            </a:pPr>
            <a:r>
              <a:rPr lang="en-US" sz="2400" dirty="0" err="1" smtClean="0"/>
              <a:t>Javadoc</a:t>
            </a:r>
            <a:r>
              <a:rPr lang="en-US" sz="2400" dirty="0" smtClean="0"/>
              <a:t> Comments</a:t>
            </a:r>
          </a:p>
          <a:p>
            <a:pPr indent="263525" algn="just"/>
            <a:r>
              <a:rPr lang="en-US" sz="2400" dirty="0" smtClean="0"/>
              <a:t>Doc comments describe Java classes, interfaces, constructors, methods, and fields. Each doc comment is set inside the comment delimiters. </a:t>
            </a:r>
          </a:p>
          <a:p>
            <a:pPr indent="263525" algn="just"/>
            <a:r>
              <a:rPr lang="en-US" sz="2400" dirty="0" smtClean="0"/>
              <a:t>This comment should appear just before the declaration:</a:t>
            </a:r>
          </a:p>
          <a:p>
            <a:pPr indent="539750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The Example class provides ...</a:t>
            </a:r>
          </a:p>
          <a:p>
            <a:pPr indent="539750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Example { ...</a:t>
            </a: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Declarations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One declaration per line is recommended since it encourages commenting. </a:t>
            </a:r>
          </a:p>
          <a:p>
            <a:pPr indent="442913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level;</a:t>
            </a:r>
            <a:r>
              <a:rPr lang="en-US" sz="2400" dirty="0" smtClean="0"/>
              <a:t> // indentation level</a:t>
            </a:r>
          </a:p>
          <a:p>
            <a:pPr indent="442913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size; </a:t>
            </a:r>
            <a:r>
              <a:rPr lang="en-US" sz="2400" dirty="0" smtClean="0"/>
              <a:t>// size of table</a:t>
            </a:r>
          </a:p>
          <a:p>
            <a:r>
              <a:rPr lang="en-US" sz="2400" dirty="0" smtClean="0"/>
              <a:t>In absolutely no case should variables and functions be declared on the same line. </a:t>
            </a:r>
          </a:p>
          <a:p>
            <a:pPr indent="44291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dbaddr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getDbaddr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/ WRONG!</a:t>
            </a:r>
          </a:p>
          <a:p>
            <a:r>
              <a:rPr lang="en-US" sz="2400" dirty="0" smtClean="0"/>
              <a:t>Do not put different types on the same line. Example:</a:t>
            </a:r>
          </a:p>
          <a:p>
            <a:pPr indent="442913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[]; </a:t>
            </a:r>
            <a:r>
              <a:rPr lang="en-US" sz="2400" dirty="0" smtClean="0">
                <a:solidFill>
                  <a:srgbClr val="FF0000"/>
                </a:solidFill>
              </a:rPr>
              <a:t>//WRONG!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Declarations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Put declarations only at the beginning of blocks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Don’t wait </a:t>
            </a:r>
            <a:r>
              <a:rPr lang="en-US" sz="2400" dirty="0" smtClean="0"/>
              <a:t>to declare variables until their first use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int1; // beginning of method block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if (condition) {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int2; // beginning of "if" block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623888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623888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Declarations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The one exception to the rule is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indexes of for loops</a:t>
            </a:r>
          </a:p>
          <a:p>
            <a:pPr indent="539750"/>
            <a:r>
              <a:rPr lang="nn-NO" sz="2400" dirty="0" smtClean="0">
                <a:latin typeface="Courier New" pitchFamily="49" charset="0"/>
                <a:cs typeface="Courier New" pitchFamily="49" charset="0"/>
              </a:rPr>
              <a:t>for (int i = 0; i &lt; maxLoops; i++) { ...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Avoid</a:t>
            </a:r>
            <a:r>
              <a:rPr lang="en-US" sz="2400" dirty="0" smtClean="0"/>
              <a:t> local declarations that hide declarations at higher levels. </a:t>
            </a:r>
            <a:endParaRPr lang="ru-RU" sz="2400" dirty="0" smtClean="0"/>
          </a:p>
          <a:p>
            <a:pPr indent="539750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indent="539750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pPr indent="539750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count; //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AVOID!</a:t>
            </a:r>
          </a:p>
          <a:p>
            <a:pPr indent="539750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539750"/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799" y="1528353"/>
            <a:ext cx="11109961" cy="4336870"/>
          </a:xfrm>
        </p:spPr>
        <p:txBody>
          <a:bodyPr/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Convention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File Organization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Indentation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Comments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Declarations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Statement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Naming Conventions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Programming Practices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Example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Declarations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53975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  <a:r>
              <a:rPr lang="en-US" sz="2400" dirty="0" smtClean="0"/>
              <a:t> to initialize local variables where they’re declared.</a:t>
            </a:r>
          </a:p>
          <a:p>
            <a:pPr indent="53975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 space </a:t>
            </a:r>
            <a:r>
              <a:rPr lang="en-US" sz="2400" dirty="0" smtClean="0"/>
              <a:t>between a method name and the parenthesis “(“ starting its parameter list</a:t>
            </a:r>
          </a:p>
          <a:p>
            <a:pPr indent="53975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US" sz="2400" dirty="0" smtClean="0"/>
              <a:t> brace “{” appears at the end of the same line as the declaration statement</a:t>
            </a:r>
          </a:p>
          <a:p>
            <a:pPr indent="53975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Closing</a:t>
            </a:r>
            <a:r>
              <a:rPr lang="en-US" sz="2400" dirty="0" smtClean="0"/>
              <a:t> brace “}” starts a line by itself indented to match its corresponding opening statement</a:t>
            </a:r>
          </a:p>
          <a:p>
            <a:pPr indent="539750"/>
            <a:r>
              <a:rPr lang="en-US" sz="2400" dirty="0" smtClean="0"/>
              <a:t>Methods are separated by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blank line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indent="539750"/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Declarations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Sample extends Object {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ivar1;</a:t>
            </a:r>
          </a:p>
          <a:p>
            <a:pPr indent="442913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ivar2;</a:t>
            </a:r>
          </a:p>
          <a:p>
            <a:pPr indent="44291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Sample(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j)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ivar1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44291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ivar2 = j;</a:t>
            </a:r>
          </a:p>
          <a:p>
            <a:pPr indent="442913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44291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emptyMethod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indent="44291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442913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Each line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en-US" sz="2400" dirty="0" smtClean="0"/>
              <a:t> contain at most one statement</a:t>
            </a:r>
          </a:p>
          <a:p>
            <a:pPr indent="442913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--; </a:t>
            </a:r>
            <a:r>
              <a:rPr lang="en-US" sz="2400" dirty="0" smtClean="0"/>
              <a:t>// </a:t>
            </a:r>
            <a:r>
              <a:rPr lang="en-US" sz="2400" dirty="0" smtClean="0">
                <a:solidFill>
                  <a:srgbClr val="FF0000"/>
                </a:solidFill>
              </a:rPr>
              <a:t>AVOID!</a:t>
            </a:r>
          </a:p>
          <a:p>
            <a:r>
              <a:rPr lang="en-US" sz="2400" dirty="0" smtClean="0"/>
              <a:t>The if-else class of statements should have the following form:</a:t>
            </a:r>
            <a:endParaRPr lang="en-US" sz="2400" dirty="0" smtClean="0">
              <a:solidFill>
                <a:srgbClr val="FF0000"/>
              </a:solidFill>
            </a:endParaRP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condition) {</a:t>
            </a:r>
          </a:p>
          <a:p>
            <a:pPr indent="442913">
              <a:spcBef>
                <a:spcPts val="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indent="442913">
              <a:spcBef>
                <a:spcPts val="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else if 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condition) {</a:t>
            </a:r>
          </a:p>
          <a:p>
            <a:pPr indent="442913">
              <a:spcBef>
                <a:spcPts val="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442913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condition) //</a:t>
            </a:r>
            <a:r>
              <a:rPr lang="en-US" sz="24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AVOID!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THE BRACES {}!</a:t>
            </a:r>
          </a:p>
          <a:p>
            <a:pPr indent="442913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statement;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indent="442913">
              <a:spcBef>
                <a:spcPts val="0"/>
              </a:spcBef>
            </a:pP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statement should have the following form: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initialization; condition; update) {</a:t>
            </a:r>
          </a:p>
          <a:p>
            <a:pPr indent="53975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  statements;</a:t>
            </a:r>
          </a:p>
          <a:p>
            <a:pPr indent="539750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An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empty for </a:t>
            </a:r>
            <a:r>
              <a:rPr lang="en-US" sz="2400" dirty="0" smtClean="0"/>
              <a:t>should have the following form: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initialization; condition; update);</a:t>
            </a:r>
          </a:p>
          <a:p>
            <a:pPr indent="539750"/>
            <a:endParaRPr lang="en-US" sz="2400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A switch statement should have the following form: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condition) {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ABC:</a:t>
            </a:r>
          </a:p>
          <a:p>
            <a:pPr indent="442913">
              <a:spcBef>
                <a:spcPts val="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  statements;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/* falls through */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DEF:</a:t>
            </a:r>
          </a:p>
          <a:p>
            <a:pPr indent="442913">
              <a:spcBef>
                <a:spcPts val="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  statements;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indent="442913">
              <a:spcBef>
                <a:spcPts val="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  statements;</a:t>
            </a:r>
          </a:p>
          <a:p>
            <a:pPr indent="442913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indent="442913">
              <a:spcBef>
                <a:spcPts val="0"/>
              </a:spcBef>
            </a:pP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539750"/>
            <a:endParaRPr lang="en-US" sz="2400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try-catch</a:t>
            </a:r>
            <a:r>
              <a:rPr lang="en-US" sz="2400" dirty="0" smtClean="0"/>
              <a:t> statement should have the following format:</a:t>
            </a:r>
          </a:p>
          <a:p>
            <a:pPr indent="53975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indent="53975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  statements;</a:t>
            </a:r>
          </a:p>
          <a:p>
            <a:pPr indent="53975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ExceptionClass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indent="53975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indent="539750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dirty="0" smtClean="0">
                <a:latin typeface="Courier New" pitchFamily="49" charset="0"/>
              </a:rPr>
              <a:t>	  statements;</a:t>
            </a:r>
          </a:p>
          <a:p>
            <a:pPr indent="539750"/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 indent="539750"/>
            <a:endParaRPr lang="en-US" sz="2400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US" sz="2400" dirty="0" smtClean="0"/>
              <a:t> blank lines should always be used in the following circumstances:</a:t>
            </a:r>
          </a:p>
          <a:p>
            <a:pPr indent="360363"/>
            <a:r>
              <a:rPr lang="en-US" sz="2400" dirty="0" smtClean="0"/>
              <a:t>• Between sections of a source file</a:t>
            </a:r>
          </a:p>
          <a:p>
            <a:pPr indent="360363"/>
            <a:r>
              <a:rPr lang="en-US" sz="2400" dirty="0" smtClean="0"/>
              <a:t>• Between class and interface definitions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One</a:t>
            </a:r>
            <a:r>
              <a:rPr lang="en-US" sz="2400" dirty="0" smtClean="0"/>
              <a:t> blank line should always be used in the following circumstances:</a:t>
            </a:r>
          </a:p>
          <a:p>
            <a:pPr indent="360363"/>
            <a:r>
              <a:rPr lang="en-US" sz="2400" dirty="0" smtClean="0"/>
              <a:t>• Between methods</a:t>
            </a:r>
          </a:p>
          <a:p>
            <a:pPr indent="360363"/>
            <a:r>
              <a:rPr lang="en-US" sz="2400" dirty="0" smtClean="0"/>
              <a:t>• Between the local variables in a method and its first statement</a:t>
            </a:r>
          </a:p>
          <a:p>
            <a:pPr indent="360363"/>
            <a:r>
              <a:rPr lang="en-US" sz="2400" dirty="0" smtClean="0"/>
              <a:t>• Before a block or single-line comment</a:t>
            </a:r>
          </a:p>
          <a:p>
            <a:pPr indent="360363"/>
            <a:r>
              <a:rPr lang="en-US" sz="2400" dirty="0" smtClean="0"/>
              <a:t>• Between logical sections inside a method to improve readability</a:t>
            </a:r>
            <a:endParaRPr lang="en-US" sz="2400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Blank spaces </a:t>
            </a:r>
            <a:r>
              <a:rPr lang="en-US" sz="2400" dirty="0" smtClean="0"/>
              <a:t>should be used in the following circumstances:</a:t>
            </a:r>
          </a:p>
          <a:p>
            <a:pPr marL="179388" indent="360363">
              <a:buFont typeface="Arial" pitchFamily="34" charset="0"/>
              <a:buChar char="•"/>
            </a:pPr>
            <a:r>
              <a:rPr lang="en-US" sz="2400" dirty="0" smtClean="0"/>
              <a:t>A keyword followed by a parenthesis should be separated by a space</a:t>
            </a:r>
          </a:p>
          <a:p>
            <a:pPr marL="179388" indent="360363">
              <a:buFont typeface="Arial" pitchFamily="34" charset="0"/>
              <a:buChar char="•"/>
            </a:pPr>
            <a:r>
              <a:rPr lang="en-US" sz="2400" dirty="0" smtClean="0"/>
              <a:t>A blank space should appear after commas in argument lists</a:t>
            </a:r>
          </a:p>
          <a:p>
            <a:pPr marL="179388" indent="360363">
              <a:buFont typeface="Arial" pitchFamily="34" charset="0"/>
              <a:buChar char="•"/>
            </a:pPr>
            <a:r>
              <a:rPr lang="en-US" sz="2400" dirty="0" smtClean="0"/>
              <a:t>All binary operators except 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dirty="0" smtClean="0"/>
              <a:t>” should be separated from their operands by spaces. </a:t>
            </a:r>
          </a:p>
          <a:p>
            <a:pPr marL="179388" indent="360363">
              <a:buFont typeface="Arial" pitchFamily="34" charset="0"/>
              <a:buChar char="•"/>
            </a:pPr>
            <a:r>
              <a:rPr lang="en-US" sz="2400" dirty="0" smtClean="0"/>
              <a:t>Blank spaces </a:t>
            </a:r>
            <a:r>
              <a:rPr lang="en-US" sz="2400" dirty="0" smtClean="0">
                <a:solidFill>
                  <a:srgbClr val="FF0000"/>
                </a:solidFill>
              </a:rPr>
              <a:t>should never </a:t>
            </a:r>
            <a:r>
              <a:rPr lang="en-US" sz="2400" dirty="0" smtClean="0"/>
              <a:t>separate unary operators such as unary minus, increment (“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++</a:t>
            </a:r>
            <a:r>
              <a:rPr lang="en-US" sz="2400" dirty="0" smtClean="0"/>
              <a:t>”), and decrement (“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sz="2400" dirty="0" smtClean="0"/>
              <a:t>”) from their operands</a:t>
            </a:r>
          </a:p>
          <a:p>
            <a:pPr marL="179388" indent="360363">
              <a:buFont typeface="Arial" pitchFamily="34" charset="0"/>
              <a:buChar char="•"/>
            </a:pPr>
            <a:r>
              <a:rPr lang="en-US" sz="2400" dirty="0" smtClean="0"/>
              <a:t>The expressions in a for statement should be separated by blank spaces</a:t>
            </a:r>
          </a:p>
          <a:p>
            <a:pPr marL="179388" indent="360363">
              <a:buFont typeface="Arial" pitchFamily="34" charset="0"/>
              <a:buChar char="•"/>
            </a:pPr>
            <a:r>
              <a:rPr lang="en-US" sz="2400" dirty="0" smtClean="0"/>
              <a:t>Casts should be followed by a blank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Naming Conventions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Package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com.sun.eng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Class names should be nouns, in mixed case with the first letter of each internal word capitalized</a:t>
            </a:r>
          </a:p>
          <a:p>
            <a:pPr indent="44291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ImageSprite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/>
              <a:t>Interface names should be capitalized like class names</a:t>
            </a:r>
          </a:p>
          <a:p>
            <a:r>
              <a:rPr lang="en-US" sz="2400" dirty="0" smtClean="0"/>
              <a:t>Methods should be verbs, in mixed case with the first letter lowercase, with the first letter of each internal word capitalized.</a:t>
            </a:r>
          </a:p>
          <a:p>
            <a:pPr indent="442913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runFast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Naming Conventions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Variable names should be short yet meaningful and mnemonic</a:t>
            </a:r>
          </a:p>
          <a:p>
            <a:r>
              <a:rPr lang="en-US" sz="2400" dirty="0" smtClean="0"/>
              <a:t>One-character variable names should be avoided except for temporary 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throwaway</a:t>
            </a:r>
            <a:r>
              <a:rPr lang="en-US" sz="2400" dirty="0" smtClean="0"/>
              <a:t>” variables.</a:t>
            </a:r>
          </a:p>
          <a:p>
            <a:r>
              <a:rPr lang="en-US" sz="2400" dirty="0" smtClean="0"/>
              <a:t> Common names for temporary variables are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j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2400" dirty="0" smtClean="0"/>
              <a:t> for integers;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c, d,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dirty="0" smtClean="0"/>
              <a:t> for </a:t>
            </a:r>
            <a:r>
              <a:rPr lang="en-US" sz="2400" dirty="0" err="1" smtClean="0"/>
              <a:t>characers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names of variables declared class constants should be all uppercase with words separated by underscores</a:t>
            </a:r>
          </a:p>
          <a:p>
            <a:pPr indent="539750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MIN_WIDTH = 4;</a:t>
            </a: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 Conventions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360363" algn="just"/>
            <a:r>
              <a:rPr lang="en-US" sz="2400" dirty="0" smtClean="0"/>
              <a:t>• 80% of the lifetime cost of a piece of software goes to maintenance.</a:t>
            </a:r>
          </a:p>
          <a:p>
            <a:pPr indent="360363" algn="just"/>
            <a:r>
              <a:rPr lang="en-US" sz="2400" dirty="0" smtClean="0"/>
              <a:t>• Hardly any software is maintained for its whole life by the original author.</a:t>
            </a:r>
          </a:p>
          <a:p>
            <a:pPr indent="360363" algn="just"/>
            <a:r>
              <a:rPr lang="en-US" sz="2400" dirty="0" smtClean="0"/>
              <a:t>• Code conventions improve the readability of the software, allowing engineers to understand new code more quickly and thoroughly.</a:t>
            </a:r>
          </a:p>
          <a:p>
            <a:pPr indent="360363" algn="just"/>
            <a:r>
              <a:rPr lang="en-US" sz="2400" dirty="0" smtClean="0"/>
              <a:t>• If you ship your source code as a product, you need to make sure it is as well packaged and clean as any other product you create.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Programming Practices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Avoid using an object to access a class (static) variable or method. Use a class name instead.</a:t>
            </a:r>
          </a:p>
          <a:p>
            <a:pPr indent="803275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 //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indent="803275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AClass.classMethod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 //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indent="803275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anObject.classMethod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 //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AVOID!</a:t>
            </a:r>
          </a:p>
          <a:p>
            <a:pPr indent="803275"/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Numerical constants (literals) should not be coded directly, except for </a:t>
            </a:r>
            <a:r>
              <a:rPr lang="en-US" sz="2400" dirty="0" smtClean="0">
                <a:solidFill>
                  <a:srgbClr val="FF0000"/>
                </a:solidFill>
              </a:rPr>
              <a:t>-1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, which can appear in a for loop as counter values.</a:t>
            </a:r>
          </a:p>
          <a:p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Programming Practices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720725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fooBar.fChar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barFoo.lchar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'c'; //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AVOID!</a:t>
            </a:r>
          </a:p>
          <a:p>
            <a:pPr indent="720725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d = (a = b + c) + r; // 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AVOID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indent="7207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pPr indent="7207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 = a + r; //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indent="7207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(a == b &amp;&amp; c == d) //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indent="720725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((a == b) &amp;&amp; (c == d)) //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indent="720725"/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 Examples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Copyright (c) 1993-1996 Sun Microsystems, Inc. All Rights Reserved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 software is the confidential and proprietary…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java.blah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java.blah.blahdy.BlahBlah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 description goes here.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* @version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1.10 04 Oct 1996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* @author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Lastname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 Examples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Blah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class implementation comment can go 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*/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classVar1 documentation comment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classVar1;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classVar2 documentation comment that happens to be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more than one line long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private static Object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classVar2;</a:t>
            </a: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 Examples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instanceVar1 documentation comment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Object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instanceVar1;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instanceVar2 documentation comment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instanceVar2;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instanceVar3 documentation comment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private Object[]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instanceVar3;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...method documentation comment...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Blah()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...implementation goes here...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 Examples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documentation comment...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...implementation goes here...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doSomethingElse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documentation comment...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someParam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// ...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implementation goes here...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</a:t>
            </a:r>
            <a:r>
              <a:rPr lang="en-US" sz="4000" b="1" dirty="0" err="1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javadoc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Tags</a:t>
            </a: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@author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/>
              <a:t>Adds the </a:t>
            </a:r>
            <a:r>
              <a:rPr lang="en-US" dirty="0" smtClean="0"/>
              <a:t>author of a class</a:t>
            </a:r>
            <a:r>
              <a:rPr lang="en-US" dirty="0" smtClean="0"/>
              <a:t>.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@deprecated</a:t>
            </a:r>
            <a:r>
              <a:rPr lang="en-US" dirty="0" smtClean="0"/>
              <a:t>	Adds </a:t>
            </a:r>
            <a:r>
              <a:rPr lang="en-US" dirty="0" smtClean="0"/>
              <a:t>a comment indicating that this API should no longer be </a:t>
            </a:r>
            <a:r>
              <a:rPr lang="en-US" dirty="0" smtClean="0"/>
              <a:t>used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@exception</a:t>
            </a:r>
            <a:r>
              <a:rPr lang="en-US" dirty="0" smtClean="0"/>
              <a:t>	Adds </a:t>
            </a:r>
            <a:r>
              <a:rPr lang="en-US" dirty="0" smtClean="0"/>
              <a:t>a </a:t>
            </a:r>
            <a:r>
              <a:rPr lang="en-US" b="1" dirty="0" smtClean="0"/>
              <a:t>Throws</a:t>
            </a:r>
            <a:r>
              <a:rPr lang="en-US" dirty="0" smtClean="0"/>
              <a:t> subheading to the generated documentation, with the </a:t>
            </a:r>
            <a:r>
              <a:rPr lang="en-US" dirty="0" err="1" smtClean="0"/>
              <a:t>classname</a:t>
            </a:r>
            <a:r>
              <a:rPr lang="en-US" dirty="0" smtClean="0"/>
              <a:t> and description text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param</a:t>
            </a:r>
            <a:r>
              <a:rPr lang="en-US" dirty="0" smtClean="0"/>
              <a:t>	Adds </a:t>
            </a:r>
            <a:r>
              <a:rPr lang="en-US" dirty="0" smtClean="0"/>
              <a:t>a parameter with the specified parameter-name followed by the </a:t>
            </a:r>
            <a:r>
              <a:rPr lang="en-US" dirty="0" smtClean="0"/>
              <a:t>specified </a:t>
            </a:r>
            <a:r>
              <a:rPr lang="en-US" dirty="0" smtClean="0"/>
              <a:t>description to the "Parameters" section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	Adds </a:t>
            </a:r>
            <a:r>
              <a:rPr lang="en-US" dirty="0" smtClean="0"/>
              <a:t>a "Returns" </a:t>
            </a:r>
            <a:r>
              <a:rPr lang="en-US" dirty="0" smtClean="0"/>
              <a:t>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version</a:t>
            </a:r>
            <a:r>
              <a:rPr lang="en-US" dirty="0" smtClean="0"/>
              <a:t>	Adds </a:t>
            </a:r>
            <a:r>
              <a:rPr lang="en-US" dirty="0" smtClean="0"/>
              <a:t>a "Version" subheading with the specified version-text to the generated docs when the -version option is used. </a:t>
            </a:r>
            <a:r>
              <a:rPr lang="en-US" dirty="0" err="1" smtClean="0"/>
              <a:t>ection</a:t>
            </a:r>
            <a:r>
              <a:rPr lang="en-US" dirty="0" smtClean="0"/>
              <a:t> with the description text.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organization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/>
              <a:t>• A file consists of sections that should be separated by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blank lines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and an optional comment identifying each section.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Files longer than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2000</a:t>
            </a:r>
            <a:r>
              <a:rPr lang="en-US" sz="2400" dirty="0" smtClean="0"/>
              <a:t> lines are cumbersome and should be </a:t>
            </a:r>
            <a:r>
              <a:rPr lang="en-US" sz="2400" dirty="0" smtClean="0">
                <a:solidFill>
                  <a:srgbClr val="FF0000"/>
                </a:solidFill>
              </a:rPr>
              <a:t>avoided</a:t>
            </a:r>
            <a:r>
              <a:rPr lang="en-US" sz="2400" dirty="0" smtClean="0"/>
              <a:t>.</a:t>
            </a:r>
          </a:p>
          <a:p>
            <a:pPr indent="263525"/>
            <a:endParaRPr lang="en-US" sz="2400" dirty="0" smtClean="0"/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Java source </a:t>
            </a:r>
            <a:r>
              <a:rPr lang="en-US" sz="2400" dirty="0" smtClean="0"/>
              <a:t>file contains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single public class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r>
              <a:rPr lang="en-US" sz="2400" dirty="0" smtClean="0"/>
              <a:t>. 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When private classes and interfaces are associated with a public class, you can put them in the same source file as the public class. 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The public class should be the first class or interface in the file.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organization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263525"/>
            <a:r>
              <a:rPr lang="en-US" sz="2400" dirty="0" smtClean="0"/>
              <a:t>Java source files have the following ordering: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Beginning comments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Package and Import statements; for example:</a:t>
            </a:r>
          </a:p>
          <a:p>
            <a:pPr indent="803275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java.applet.Applet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indent="803275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import java.awt.*;</a:t>
            </a:r>
          </a:p>
          <a:p>
            <a:pPr indent="803275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import java.net.*;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Class and interface declarations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organization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360363" algn="just"/>
            <a:r>
              <a:rPr lang="en-US" sz="2400" dirty="0" smtClean="0"/>
              <a:t>All source files should begin with a c-style comment that lists the programmer(s), the date, a copyright notice, and also a brief description of the purpose of the program. </a:t>
            </a:r>
          </a:p>
          <a:p>
            <a:pPr indent="360363"/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indent="36036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indent="360363"/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  <a:p>
            <a:pPr indent="36036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  <a:p>
            <a:pPr indent="360363"/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  <a:p>
            <a:pPr indent="36036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Copyright notice</a:t>
            </a:r>
          </a:p>
          <a:p>
            <a:pPr indent="360363"/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organization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360363" algn="just"/>
            <a:r>
              <a:rPr lang="en-US" sz="2400" dirty="0" smtClean="0"/>
              <a:t>The first non-comment line of most Java source files is a package statement. After that, import statements can follow</a:t>
            </a:r>
          </a:p>
          <a:p>
            <a:pPr indent="360363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package java.awt;</a:t>
            </a:r>
          </a:p>
          <a:p>
            <a:pPr indent="360363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java.awt.peer.CanvasPeer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Class/interface documentation comment (/**...*/)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Class or interface statement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Class/interface implementation comment (/*...*/)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Class (static) variables (First public, then protected, and then private)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Instance variables (First public, then protected, and then private)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Constructors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Methods (grouped by functionality)</a:t>
            </a:r>
          </a:p>
          <a:p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Indentation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Indentation –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four</a:t>
            </a:r>
            <a:r>
              <a:rPr lang="en-US" sz="2400" dirty="0" smtClean="0"/>
              <a:t> spaces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Avoid</a:t>
            </a:r>
            <a:r>
              <a:rPr lang="en-US" sz="2400" dirty="0" smtClean="0"/>
              <a:t> lines longer than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80</a:t>
            </a:r>
            <a:r>
              <a:rPr lang="en-US" sz="2400" dirty="0" smtClean="0"/>
              <a:t> characters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In documentation no more than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70</a:t>
            </a:r>
            <a:r>
              <a:rPr lang="en-US" sz="2400" dirty="0" smtClean="0"/>
              <a:t> characters.</a:t>
            </a:r>
          </a:p>
          <a:p>
            <a:pPr indent="263525">
              <a:buFont typeface="Arial" pitchFamily="34" charset="0"/>
              <a:buChar char="•"/>
            </a:pPr>
            <a:r>
              <a:rPr lang="en-US" sz="2400" dirty="0" smtClean="0"/>
              <a:t>Wrapping Lines</a:t>
            </a:r>
          </a:p>
          <a:p>
            <a:pPr indent="803275"/>
            <a:r>
              <a:rPr lang="en-US" sz="2400" dirty="0" smtClean="0"/>
              <a:t>• Break after a comma.</a:t>
            </a:r>
          </a:p>
          <a:p>
            <a:pPr indent="803275"/>
            <a:r>
              <a:rPr lang="en-US" sz="2400" dirty="0" smtClean="0"/>
              <a:t>• Break before an operator.</a:t>
            </a:r>
          </a:p>
          <a:p>
            <a:pPr indent="803275"/>
            <a:r>
              <a:rPr lang="en-US" sz="2400" dirty="0" smtClean="0"/>
              <a:t>• Align the new line with the beginning of the expression at the same </a:t>
            </a:r>
          </a:p>
          <a:p>
            <a:pPr indent="803275"/>
            <a:r>
              <a:rPr lang="en-US" sz="2400" dirty="0" smtClean="0"/>
              <a:t> level on the previous line or just indent 8 spaces instead.</a:t>
            </a:r>
          </a:p>
          <a:p>
            <a:pPr indent="263525">
              <a:buFont typeface="Arial" pitchFamily="34" charset="0"/>
              <a:buChar char="•"/>
            </a:pP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212" y="685801"/>
            <a:ext cx="10630988" cy="6596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Indentation</a:t>
            </a:r>
            <a:endParaRPr lang="ru-RU" sz="40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685800" y="1528353"/>
            <a:ext cx="11035146" cy="4336870"/>
          </a:xfrm>
        </p:spPr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function(longExpression1, longExpression2, longExpression3,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longExpression4, longExpression5);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function1(longExpression1,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function2(longExpression2,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	longExpression3));</a:t>
            </a:r>
            <a:endParaRPr lang="ru-RU" sz="24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ftServeTemplate" id="{1EECC8DE-A8A5-45A7-969A-C21752D4B3E4}" vid="{0103479C-70CD-40C7-BA0E-A151EE336BCC}"/>
    </a:ext>
  </a:extLst>
</a:theme>
</file>

<file path=ppt/theme/themeOverride1.xml><?xml version="1.0" encoding="utf-8"?>
<a:themeOverride xmlns:a="http://schemas.openxmlformats.org/drawingml/2006/main">
  <a:clrScheme name="SOFTSERV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00B188"/>
    </a:accent1>
    <a:accent2>
      <a:srgbClr val="9F26B5"/>
    </a:accent2>
    <a:accent3>
      <a:srgbClr val="4E5FAB"/>
    </a:accent3>
    <a:accent4>
      <a:srgbClr val="95D600"/>
    </a:accent4>
    <a:accent5>
      <a:srgbClr val="D41B5D"/>
    </a:accent5>
    <a:accent6>
      <a:srgbClr val="00A6CE"/>
    </a:accent6>
    <a:hlink>
      <a:srgbClr val="00A6CE"/>
    </a:hlink>
    <a:folHlink>
      <a:srgbClr val="4E5FAB"/>
    </a:folHlink>
  </a:clrScheme>
</a:themeOverride>
</file>

<file path=ppt/theme/themeOverride2.xml><?xml version="1.0" encoding="utf-8"?>
<a:themeOverride xmlns:a="http://schemas.openxmlformats.org/drawingml/2006/main">
  <a:clrScheme name="SOFTSERV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00B188"/>
    </a:accent1>
    <a:accent2>
      <a:srgbClr val="9F26B5"/>
    </a:accent2>
    <a:accent3>
      <a:srgbClr val="4E5FAB"/>
    </a:accent3>
    <a:accent4>
      <a:srgbClr val="95D600"/>
    </a:accent4>
    <a:accent5>
      <a:srgbClr val="D41B5D"/>
    </a:accent5>
    <a:accent6>
      <a:srgbClr val="00A6CE"/>
    </a:accent6>
    <a:hlink>
      <a:srgbClr val="00A6CE"/>
    </a:hlink>
    <a:folHlink>
      <a:srgbClr val="4E5FAB"/>
    </a:folHlink>
  </a:clrScheme>
</a:themeOverride>
</file>

<file path=ppt/theme/themeOverride3.xml><?xml version="1.0" encoding="utf-8"?>
<a:themeOverride xmlns:a="http://schemas.openxmlformats.org/drawingml/2006/main">
  <a:clrScheme name="SOFTSERV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00B188"/>
    </a:accent1>
    <a:accent2>
      <a:srgbClr val="9F26B5"/>
    </a:accent2>
    <a:accent3>
      <a:srgbClr val="4E5FAB"/>
    </a:accent3>
    <a:accent4>
      <a:srgbClr val="95D600"/>
    </a:accent4>
    <a:accent5>
      <a:srgbClr val="D41B5D"/>
    </a:accent5>
    <a:accent6>
      <a:srgbClr val="00A6CE"/>
    </a:accent6>
    <a:hlink>
      <a:srgbClr val="00A6CE"/>
    </a:hlink>
    <a:folHlink>
      <a:srgbClr val="4E5FA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1357</TotalTime>
  <Words>1555</Words>
  <Application>Microsoft Office PowerPoint</Application>
  <PresentationFormat>Довільний</PresentationFormat>
  <Paragraphs>321</Paragraphs>
  <Slides>36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36</vt:i4>
      </vt:variant>
    </vt:vector>
  </HeadingPairs>
  <TitlesOfParts>
    <vt:vector size="44" baseType="lpstr">
      <vt:lpstr>Arial</vt:lpstr>
      <vt:lpstr>Proxima Nova Black</vt:lpstr>
      <vt:lpstr>Open Sans</vt:lpstr>
      <vt:lpstr>Segoe UI</vt:lpstr>
      <vt:lpstr>Calibri</vt:lpstr>
      <vt:lpstr>Courier New</vt:lpstr>
      <vt:lpstr>DARK THEME</vt:lpstr>
      <vt:lpstr>LIGHT-THEME</vt:lpstr>
      <vt:lpstr>JAVA CODE CONVENTION</vt:lpstr>
      <vt:lpstr>AGENDA</vt:lpstr>
      <vt:lpstr>Code Conventions</vt:lpstr>
      <vt:lpstr>File organization</vt:lpstr>
      <vt:lpstr>File organization</vt:lpstr>
      <vt:lpstr>File organization</vt:lpstr>
      <vt:lpstr>File organization</vt:lpstr>
      <vt:lpstr>Indentation</vt:lpstr>
      <vt:lpstr>Indentation</vt:lpstr>
      <vt:lpstr>Indentation</vt:lpstr>
      <vt:lpstr>Indentation</vt:lpstr>
      <vt:lpstr>Indentation</vt:lpstr>
      <vt:lpstr>Comments</vt:lpstr>
      <vt:lpstr>Comments</vt:lpstr>
      <vt:lpstr>Comments</vt:lpstr>
      <vt:lpstr>Comments</vt:lpstr>
      <vt:lpstr>Declarations</vt:lpstr>
      <vt:lpstr>Declarations</vt:lpstr>
      <vt:lpstr>Declarations</vt:lpstr>
      <vt:lpstr>Declarations</vt:lpstr>
      <vt:lpstr>Declarations</vt:lpstr>
      <vt:lpstr>Statements</vt:lpstr>
      <vt:lpstr>Statements</vt:lpstr>
      <vt:lpstr>Statements</vt:lpstr>
      <vt:lpstr>Statements</vt:lpstr>
      <vt:lpstr>Statements</vt:lpstr>
      <vt:lpstr>Statements</vt:lpstr>
      <vt:lpstr>Naming Conventions</vt:lpstr>
      <vt:lpstr>Naming Conventions</vt:lpstr>
      <vt:lpstr>Programming Practices</vt:lpstr>
      <vt:lpstr>Programming Practices</vt:lpstr>
      <vt:lpstr>Code Examples</vt:lpstr>
      <vt:lpstr>Code Examples</vt:lpstr>
      <vt:lpstr>Code Examples</vt:lpstr>
      <vt:lpstr>Code Examples</vt:lpstr>
      <vt:lpstr>The javadoc Tags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Yura</cp:lastModifiedBy>
  <cp:revision>79</cp:revision>
  <dcterms:created xsi:type="dcterms:W3CDTF">2018-12-11T16:43:22Z</dcterms:created>
  <dcterms:modified xsi:type="dcterms:W3CDTF">2019-03-04T08:17:43Z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