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 id="2147483656" r:id="rId5"/>
  </p:sldMasterIdLst>
  <p:sldIdLst>
    <p:sldId id="257" r:id="rId6"/>
    <p:sldId id="258" r:id="rId7"/>
    <p:sldId id="260" r:id="rId8"/>
    <p:sldId id="261" r:id="rId9"/>
    <p:sldId id="286" r:id="rId10"/>
    <p:sldId id="263" r:id="rId11"/>
    <p:sldId id="264" r:id="rId12"/>
    <p:sldId id="265" r:id="rId13"/>
    <p:sldId id="266" r:id="rId14"/>
    <p:sldId id="267" r:id="rId15"/>
    <p:sldId id="268" r:id="rId16"/>
    <p:sldId id="269" r:id="rId17"/>
    <p:sldId id="270" r:id="rId18"/>
    <p:sldId id="293" r:id="rId19"/>
    <p:sldId id="294" r:id="rId20"/>
    <p:sldId id="287" r:id="rId21"/>
    <p:sldId id="271" r:id="rId22"/>
    <p:sldId id="272" r:id="rId23"/>
    <p:sldId id="273" r:id="rId24"/>
    <p:sldId id="274" r:id="rId25"/>
    <p:sldId id="275" r:id="rId26"/>
    <p:sldId id="276" r:id="rId27"/>
    <p:sldId id="279" r:id="rId28"/>
    <p:sldId id="280" r:id="rId29"/>
    <p:sldId id="277" r:id="rId30"/>
    <p:sldId id="278" r:id="rId31"/>
    <p:sldId id="281" r:id="rId32"/>
    <p:sldId id="282" r:id="rId33"/>
    <p:sldId id="283" r:id="rId34"/>
    <p:sldId id="284" r:id="rId35"/>
    <p:sldId id="285" r:id="rId36"/>
    <p:sldId id="288" r:id="rId37"/>
    <p:sldId id="289" r:id="rId38"/>
    <p:sldId id="292" r:id="rId39"/>
  </p:sldIdLst>
  <p:sldSz cx="12192000" cy="6858000"/>
  <p:notesSz cx="6858000" cy="9144000"/>
  <p:embeddedFontLst>
    <p:embeddedFont>
      <p:font typeface="Proxima Nova Black" charset="0"/>
      <p:bold r:id="rId40"/>
    </p:embeddedFont>
    <p:embeddedFont>
      <p:font typeface="Open Sans" charset="0"/>
      <p:regular r:id="rId41"/>
      <p:bold r:id="rId42"/>
      <p:italic r:id="rId43"/>
      <p:boldItalic r:id="rId44"/>
    </p:embeddedFont>
    <p:embeddedFont>
      <p:font typeface="Calibri" pitchFamily="34" charset="0"/>
      <p:regular r:id="rId45"/>
      <p:bold r:id="rId46"/>
      <p:italic r:id="rId47"/>
      <p:boldItalic r:id="rId48"/>
    </p:embeddedFont>
    <p:embeddedFont>
      <p:font typeface="Segoe UI" pitchFamily="34" charset="0"/>
      <p:regular r:id="rId49"/>
      <p:bold r:id="rId50"/>
      <p:italic r:id="rId51"/>
      <p:boldItalic r:id="rId5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86957" autoAdjust="0"/>
  </p:normalViewPr>
  <p:slideViewPr>
    <p:cSldViewPr snapToGrid="0">
      <p:cViewPr varScale="1">
        <p:scale>
          <a:sx n="69" d="100"/>
          <a:sy n="69" d="100"/>
        </p:scale>
        <p:origin x="-684" y="-1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font" Target="fonts/font2.fntdata"/><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10.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5.fntdata"/><Relationship Id="rId52" Type="http://schemas.openxmlformats.org/officeDocument/2006/relationships/font" Target="fonts/font13.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font" Target="fonts/font12.fntdata"/><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DARK-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smtClean="0"/>
              <a:t>TITLE</a:t>
            </a:r>
            <a:r>
              <a:rPr lang="uk-UA" dirty="0" smtClean="0"/>
              <a:t/>
            </a:r>
            <a:br>
              <a:rPr lang="uk-UA" dirty="0" smtClean="0"/>
            </a:br>
            <a:r>
              <a:rPr lang="en-US" dirty="0" smtClean="0"/>
              <a:t>TO</a:t>
            </a:r>
            <a:r>
              <a:rPr lang="uk-UA" dirty="0" smtClean="0"/>
              <a:t> </a:t>
            </a:r>
            <a:r>
              <a:rPr lang="en-US" dirty="0" smtClean="0"/>
              <a:t>BE</a:t>
            </a:r>
            <a:r>
              <a:rPr lang="uk-UA" dirty="0" smtClean="0"/>
              <a:t> </a:t>
            </a:r>
            <a:r>
              <a:rPr lang="en-US" dirty="0" smtClean="0"/>
              <a:t>CAPI</a:t>
            </a:r>
            <a:r>
              <a:rPr lang="uk-UA" dirty="0" smtClean="0"/>
              <a:t/>
            </a:r>
            <a:br>
              <a:rPr lang="uk-UA" dirty="0" smtClean="0"/>
            </a:br>
            <a:r>
              <a:rPr lang="en-US" dirty="0" smtClean="0"/>
              <a:t>TALIZED</a:t>
            </a:r>
            <a:endParaRPr lang="en-US" dirty="0"/>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xmlns="" val="57075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CLICK TO EDIT THE TITLE</a:t>
            </a:r>
            <a:endParaRPr lang="en-US" dirty="0"/>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smtClean="0"/>
              <a:t>Click icon to add picture</a:t>
            </a:r>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212739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 BE CAPITALIZED</a:t>
            </a:r>
            <a:endParaRPr lang="en-US" dirty="0"/>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smtClean="0"/>
              <a:t>Click icon to add picture</a:t>
            </a:r>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3802025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a:t>
            </a:r>
            <a:r>
              <a:rPr lang="uk-UA" dirty="0" smtClean="0"/>
              <a:t> С</a:t>
            </a:r>
            <a:r>
              <a:rPr lang="en-US" dirty="0" smtClean="0"/>
              <a:t>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smtClean="0"/>
              <a:t>Click icon to add picture</a:t>
            </a:r>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Tree>
    <p:extLst>
      <p:ext uri="{BB962C8B-B14F-4D97-AF65-F5344CB8AC3E}">
        <p14:creationId xmlns:p14="http://schemas.microsoft.com/office/powerpoint/2010/main" xmlns="" val="3734514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r>
              <a:rPr lang="en-US" smtClean="0"/>
              <a:t>Click icon to add chart</a:t>
            </a:r>
            <a:endParaRPr lang="en-US"/>
          </a:p>
        </p:txBody>
      </p:sp>
    </p:spTree>
    <p:extLst>
      <p:ext uri="{BB962C8B-B14F-4D97-AF65-F5344CB8AC3E}">
        <p14:creationId xmlns:p14="http://schemas.microsoft.com/office/powerpoint/2010/main" xmlns="" val="1685435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r>
              <a:rPr lang="en-US" smtClean="0"/>
              <a:t>Click icon to add chart</a:t>
            </a:r>
            <a:endParaRPr lang="en-US"/>
          </a:p>
        </p:txBody>
      </p:sp>
    </p:spTree>
    <p:extLst>
      <p:ext uri="{BB962C8B-B14F-4D97-AF65-F5344CB8AC3E}">
        <p14:creationId xmlns:p14="http://schemas.microsoft.com/office/powerpoint/2010/main" xmlns="" val="4022539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smtClean="0"/>
              <a:t>TITLE</a:t>
            </a:r>
            <a:r>
              <a:rPr lang="uk-UA" dirty="0" smtClean="0"/>
              <a:t/>
            </a:r>
            <a:br>
              <a:rPr lang="uk-UA" dirty="0" smtClean="0"/>
            </a:br>
            <a:r>
              <a:rPr lang="en-US" dirty="0" smtClean="0"/>
              <a:t>TO</a:t>
            </a:r>
            <a:r>
              <a:rPr lang="uk-UA" dirty="0" smtClean="0"/>
              <a:t> </a:t>
            </a:r>
            <a:r>
              <a:rPr lang="en-US" dirty="0" smtClean="0"/>
              <a:t>BE</a:t>
            </a:r>
            <a:r>
              <a:rPr lang="uk-UA" dirty="0" smtClean="0"/>
              <a:t> </a:t>
            </a:r>
            <a:r>
              <a:rPr lang="en-US" dirty="0" smtClean="0"/>
              <a:t>CAPI</a:t>
            </a:r>
            <a:r>
              <a:rPr lang="uk-UA" dirty="0" smtClean="0"/>
              <a:t/>
            </a:r>
            <a:br>
              <a:rPr lang="uk-UA" dirty="0" smtClean="0"/>
            </a:br>
            <a:r>
              <a:rPr lang="en-US" dirty="0" smtClean="0"/>
              <a:t>TALIZED</a:t>
            </a:r>
            <a:endParaRPr lang="en-US" dirty="0"/>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xmlns="" val="4242457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smtClean="0"/>
              <a:t>TITLE TO BE CAPITALIZED</a:t>
            </a:r>
            <a:endParaRPr lang="en-US" dirty="0"/>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xmlns="" val="2667753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37189386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2770168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21419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smtClean="0"/>
              <a:t>TITLE TO BE CAPITALIZED</a:t>
            </a:r>
            <a:endParaRPr lang="en-US" dirty="0"/>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xmlns="" val="966486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3886897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3874876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Tree>
    <p:extLst>
      <p:ext uri="{BB962C8B-B14F-4D97-AF65-F5344CB8AC3E}">
        <p14:creationId xmlns:p14="http://schemas.microsoft.com/office/powerpoint/2010/main" xmlns="" val="11286899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35842787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CLICK TO EDIT THE TITLE</a:t>
            </a:r>
            <a:endParaRPr lang="en-US" dirty="0"/>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22855464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 BE CAPITALIZED</a:t>
            </a:r>
            <a:endParaRPr lang="en-US" dirty="0"/>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559046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a:t>
            </a:r>
            <a:r>
              <a:rPr lang="uk-UA" dirty="0" smtClean="0"/>
              <a:t> С</a:t>
            </a:r>
            <a:r>
              <a:rPr lang="en-US" dirty="0" smtClean="0"/>
              <a:t>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Tree>
    <p:extLst>
      <p:ext uri="{BB962C8B-B14F-4D97-AF65-F5344CB8AC3E}">
        <p14:creationId xmlns:p14="http://schemas.microsoft.com/office/powerpoint/2010/main" xmlns="" val="1780709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xmlns="" val="2298992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xmlns="" val="131024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225463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1977726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266044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260788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4" name="Oval 3"/>
          <p:cNvSpPr/>
          <p:nvPr userDrawn="1"/>
        </p:nvSpPr>
        <p:spPr>
          <a:xfrm>
            <a:off x="917664"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6" name="TextBox 25"/>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256236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cxnSp>
        <p:nvCxnSpPr>
          <p:cNvPr id="6" name="Straight Connector 5"/>
          <p:cNvCxnSpPr/>
          <p:nvPr userDrawn="1"/>
        </p:nvCxnSpPr>
        <p:spPr>
          <a:xfrm>
            <a:off x="-28575" y="2743200"/>
            <a:ext cx="12252960" cy="0"/>
          </a:xfrm>
          <a:prstGeom prst="line">
            <a:avLst/>
          </a:prstGeom>
          <a:ln w="1905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9" name="TextBox 3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986282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DARK">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smtClean="0"/>
              <a:t>Click icon to add picture</a:t>
            </a:r>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353376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3.emf"/><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6"/>
          <a:stretch>
            <a:fillRect/>
          </a:stretch>
        </p:blipFill>
        <p:spPr>
          <a:xfrm>
            <a:off x="9959145" y="5906728"/>
            <a:ext cx="1547055" cy="265471"/>
          </a:xfrm>
          <a:prstGeom prst="rect">
            <a:avLst/>
          </a:prstGeom>
        </p:spPr>
      </p:pic>
    </p:spTree>
    <p:extLst>
      <p:ext uri="{BB962C8B-B14F-4D97-AF65-F5344CB8AC3E}">
        <p14:creationId xmlns:p14="http://schemas.microsoft.com/office/powerpoint/2010/main" xmlns="" val="1934738578"/>
      </p:ext>
    </p:extLst>
  </p:cSld>
  <p:clrMap bg1="dk1" tx1="lt1" bg2="dk2" tx2="lt2" accent1="accent1" accent2="accent2" accent3="accent3" accent4="accent4" accent5="accent5" accent6="accent6" hlink="hlink" folHlink="folHlink"/>
  <p:sldLayoutIdLst>
    <p:sldLayoutId id="2147483649" r:id="rId1"/>
    <p:sldLayoutId id="2147483674" r:id="rId2"/>
    <p:sldLayoutId id="2147483652" r:id="rId3"/>
    <p:sldLayoutId id="2147483654" r:id="rId4"/>
    <p:sldLayoutId id="2147483657" r:id="rId5"/>
    <p:sldLayoutId id="2147483661" r:id="rId6"/>
    <p:sldLayoutId id="2147483663" r:id="rId7"/>
    <p:sldLayoutId id="2147483665" r:id="rId8"/>
    <p:sldLayoutId id="2147483667" r:id="rId9"/>
    <p:sldLayoutId id="2147483670" r:id="rId10"/>
    <p:sldLayoutId id="2147483669" r:id="rId11"/>
    <p:sldLayoutId id="2147483671" r:id="rId12"/>
    <p:sldLayoutId id="2147483672" r:id="rId13"/>
    <p:sldLayoutId id="214748367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guide id="3" pos="432" userDrawn="1">
          <p15:clr>
            <a:srgbClr val="F26B43"/>
          </p15:clr>
        </p15:guide>
        <p15:guide id="4" pos="7248" userDrawn="1">
          <p15:clr>
            <a:srgbClr val="F26B43"/>
          </p15:clr>
        </p15:guide>
        <p15:guide id="5" orient="horz" pos="432" userDrawn="1">
          <p15:clr>
            <a:srgbClr val="F26B43"/>
          </p15:clr>
        </p15:guide>
        <p15:guide id="6" orient="horz" pos="864" userDrawn="1">
          <p15:clr>
            <a:srgbClr val="F26B43"/>
          </p15:clr>
        </p15:guide>
        <p15:guide id="7" orient="horz" pos="3456" userDrawn="1">
          <p15:clr>
            <a:srgbClr val="F26B43"/>
          </p15:clr>
        </p15:guide>
        <p15:guide id="8" orient="horz" pos="3888" userDrawn="1">
          <p15:clr>
            <a:srgbClr val="F26B43"/>
          </p15:clr>
        </p15:guide>
        <p15:guide id="9" pos="1680" userDrawn="1">
          <p15:clr>
            <a:srgbClr val="F26B43"/>
          </p15:clr>
        </p15:guide>
        <p15:guide id="10" pos="1824" userDrawn="1">
          <p15:clr>
            <a:srgbClr val="F26B43"/>
          </p15:clr>
        </p15:guide>
        <p15:guide id="11" pos="2616" userDrawn="1">
          <p15:clr>
            <a:srgbClr val="F26B43"/>
          </p15:clr>
        </p15:guide>
        <p15:guide id="12" pos="3072" userDrawn="1">
          <p15:clr>
            <a:srgbClr val="F26B43"/>
          </p15:clr>
        </p15:guide>
        <p15:guide id="13" pos="2760" userDrawn="1">
          <p15:clr>
            <a:srgbClr val="F26B43"/>
          </p15:clr>
        </p15:guide>
        <p15:guide id="14" pos="3216" userDrawn="1">
          <p15:clr>
            <a:srgbClr val="F26B43"/>
          </p15:clr>
        </p15:guide>
        <p15:guide id="15" pos="4464" userDrawn="1">
          <p15:clr>
            <a:srgbClr val="F26B43"/>
          </p15:clr>
        </p15:guide>
        <p15:guide id="16" pos="4608" userDrawn="1">
          <p15:clr>
            <a:srgbClr val="F26B43"/>
          </p15:clr>
        </p15:guide>
        <p15:guide id="17" pos="4920" userDrawn="1">
          <p15:clr>
            <a:srgbClr val="F26B43"/>
          </p15:clr>
        </p15:guide>
        <p15:guide id="18" pos="5064" userDrawn="1">
          <p15:clr>
            <a:srgbClr val="F26B43"/>
          </p15:clr>
        </p15:guide>
        <p15:guide id="19" pos="5856" userDrawn="1">
          <p15:clr>
            <a:srgbClr val="F26B43"/>
          </p15:clr>
        </p15:guide>
        <p15:guide id="20" pos="6000" userDrawn="1">
          <p15:clr>
            <a:srgbClr val="F26B43"/>
          </p15:clr>
        </p15:guide>
        <p15:guide id="21" orient="horz" pos="1296" userDrawn="1">
          <p15:clr>
            <a:srgbClr val="F26B43"/>
          </p15:clr>
        </p15:guide>
        <p15:guide id="22" orient="horz" pos="1728" userDrawn="1">
          <p15:clr>
            <a:srgbClr val="F26B43"/>
          </p15:clr>
        </p15:guide>
        <p15:guide id="23" pos="3768" userDrawn="1">
          <p15:clr>
            <a:srgbClr val="F26B43"/>
          </p15:clr>
        </p15:guide>
        <p15:guide id="24" pos="391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xmlns=""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hyperlink" Target="https://www.baeldung.com/spring-lazy-annotation" TargetMode="Externa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8072" y="1824165"/>
            <a:ext cx="12390783" cy="6683071"/>
          </a:xfrm>
        </p:spPr>
        <p:txBody>
          <a:bodyPr/>
          <a:lstStyle/>
          <a:p>
            <a:r>
              <a:rPr lang="en-US" sz="9600" dirty="0" smtClean="0">
                <a:latin typeface="Proxima Nova Black" panose="02000506030000020004" pitchFamily="2" charset="0"/>
              </a:rPr>
              <a:t>SPRING</a:t>
            </a:r>
            <a:br>
              <a:rPr lang="en-US" sz="9600" dirty="0" smtClean="0">
                <a:latin typeface="Proxima Nova Black" panose="02000506030000020004" pitchFamily="2" charset="0"/>
              </a:rPr>
            </a:br>
            <a:r>
              <a:rPr lang="en-US" sz="9600" dirty="0" smtClean="0">
                <a:latin typeface="Proxima Nova Black" panose="02000506030000020004" pitchFamily="2" charset="0"/>
              </a:rPr>
              <a:t>ANNOTATIONS</a:t>
            </a:r>
            <a:endParaRPr lang="en-US" sz="9600" dirty="0">
              <a:latin typeface="Proxima Nova Black" panose="02000506030000020004" pitchFamily="2" charset="0"/>
            </a:endParaRPr>
          </a:p>
        </p:txBody>
      </p:sp>
      <p:sp>
        <p:nvSpPr>
          <p:cNvPr id="3" name="Text Placeholder 2"/>
          <p:cNvSpPr>
            <a:spLocks noGrp="1"/>
          </p:cNvSpPr>
          <p:nvPr>
            <p:ph type="body" sz="quarter" idx="10"/>
          </p:nvPr>
        </p:nvSpPr>
        <p:spPr/>
        <p:txBody>
          <a:bodyPr/>
          <a:lstStyle/>
          <a:p>
            <a:r>
              <a:rPr lang="en-US" dirty="0" err="1" smtClean="0"/>
              <a:t>Yurii</a:t>
            </a:r>
            <a:r>
              <a:rPr lang="en-US" dirty="0" smtClean="0"/>
              <a:t> </a:t>
            </a:r>
            <a:r>
              <a:rPr lang="en-US" dirty="0" err="1" smtClean="0"/>
              <a:t>Mota</a:t>
            </a:r>
            <a:endParaRPr lang="en-US" dirty="0"/>
          </a:p>
        </p:txBody>
      </p:sp>
    </p:spTree>
    <p:extLst>
      <p:ext uri="{BB962C8B-B14F-4D97-AF65-F5344CB8AC3E}">
        <p14:creationId xmlns:p14="http://schemas.microsoft.com/office/powerpoint/2010/main" xmlns="" val="1552756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875212" y="489858"/>
            <a:ext cx="10630988" cy="659673"/>
          </a:xfrm>
        </p:spPr>
        <p:txBody>
          <a:bodyPr/>
          <a:lstStyle/>
          <a:p>
            <a:r>
              <a:rPr lang="en-US" sz="2800" b="1" dirty="0" smtClean="0">
                <a:solidFill>
                  <a:schemeClr val="accent3">
                    <a:lumMod val="75000"/>
                  </a:schemeClr>
                </a:solidFill>
                <a:latin typeface="Segoe UI" pitchFamily="34" charset="0"/>
                <a:ea typeface="Segoe UI" pitchFamily="34" charset="0"/>
                <a:cs typeface="Segoe UI" pitchFamily="34" charset="0"/>
              </a:rPr>
              <a:t>Annotation </a:t>
            </a:r>
            <a:r>
              <a:rPr lang="en-US" sz="2800" b="1" dirty="0" smtClean="0">
                <a:solidFill>
                  <a:schemeClr val="accent3">
                    <a:lumMod val="75000"/>
                  </a:schemeClr>
                </a:solidFill>
                <a:latin typeface="Segoe UI" pitchFamily="34" charset="0"/>
                <a:ea typeface="Segoe UI" pitchFamily="34" charset="0"/>
                <a:cs typeface="Segoe UI" pitchFamily="34" charset="0"/>
              </a:rPr>
              <a:t>Based Configuration</a:t>
            </a:r>
            <a:r>
              <a:rPr lang="en-US" sz="4000" dirty="0" smtClean="0"/>
              <a:t/>
            </a:r>
            <a:br>
              <a:rPr lang="en-US" sz="4000" dirty="0" smtClean="0"/>
            </a:br>
            <a:endParaRPr lang="ru-RU" sz="4000" b="1" dirty="0">
              <a:solidFill>
                <a:schemeClr val="accent3">
                  <a:lumMod val="75000"/>
                </a:schemeClr>
              </a:solidFill>
              <a:latin typeface="Segoe UI" pitchFamily="34" charset="0"/>
              <a:ea typeface="Segoe UI" pitchFamily="34" charset="0"/>
              <a:cs typeface="Segoe UI" pitchFamily="34" charset="0"/>
            </a:endParaRPr>
          </a:p>
        </p:txBody>
      </p:sp>
      <p:sp>
        <p:nvSpPr>
          <p:cNvPr id="9" name="Місце для тексту 8"/>
          <p:cNvSpPr>
            <a:spLocks noGrp="1"/>
          </p:cNvSpPr>
          <p:nvPr>
            <p:ph type="body" sz="quarter" idx="10"/>
          </p:nvPr>
        </p:nvSpPr>
        <p:spPr>
          <a:xfrm>
            <a:off x="685800" y="1045029"/>
            <a:ext cx="11035146" cy="4820194"/>
          </a:xfrm>
        </p:spPr>
        <p:txBody>
          <a:bodyPr/>
          <a:lstStyle/>
          <a:p>
            <a:r>
              <a:rPr lang="en-US" sz="2400" dirty="0" smtClean="0"/>
              <a:t> </a:t>
            </a:r>
            <a:r>
              <a:rPr lang="en-US" sz="2400" dirty="0" smtClean="0"/>
              <a:t>  </a:t>
            </a:r>
            <a:r>
              <a:rPr lang="en-US" sz="1800" dirty="0" smtClean="0"/>
              <a:t>Using constructor injection:</a:t>
            </a:r>
          </a:p>
          <a:p>
            <a:pPr fontAlgn="base"/>
            <a:r>
              <a:rPr lang="en-US" sz="1800" dirty="0" smtClean="0">
                <a:solidFill>
                  <a:schemeClr val="accent4">
                    <a:lumMod val="75000"/>
                  </a:schemeClr>
                </a:solidFill>
                <a:latin typeface="Courier New" pitchFamily="49" charset="0"/>
                <a:cs typeface="Courier New" pitchFamily="49" charset="0"/>
              </a:rPr>
              <a:t>@</a:t>
            </a:r>
            <a:r>
              <a:rPr lang="en-US" sz="1800" dirty="0" err="1" smtClean="0">
                <a:solidFill>
                  <a:schemeClr val="accent4">
                    <a:lumMod val="75000"/>
                  </a:schemeClr>
                </a:solidFill>
                <a:latin typeface="Courier New" pitchFamily="49" charset="0"/>
                <a:cs typeface="Courier New" pitchFamily="49" charset="0"/>
              </a:rPr>
              <a:t>Autowired</a:t>
            </a:r>
            <a:endParaRPr lang="en-US" sz="1800" dirty="0" smtClean="0">
              <a:solidFill>
                <a:schemeClr val="accent4">
                  <a:lumMod val="75000"/>
                </a:schemeClr>
              </a:solidFill>
              <a:latin typeface="Courier New" pitchFamily="49" charset="0"/>
              <a:cs typeface="Courier New" pitchFamily="49" charset="0"/>
            </a:endParaRPr>
          </a:p>
          <a:p>
            <a:pPr fontAlgn="base"/>
            <a:r>
              <a:rPr lang="en-US" sz="1800" dirty="0" smtClean="0">
                <a:latin typeface="Courier New" pitchFamily="49" charset="0"/>
                <a:cs typeface="Courier New" pitchFamily="49" charset="0"/>
              </a:rPr>
              <a:t>Biker(</a:t>
            </a:r>
            <a:r>
              <a:rPr lang="en-US" sz="1800" dirty="0" smtClean="0">
                <a:solidFill>
                  <a:schemeClr val="accent4">
                    <a:lumMod val="75000"/>
                  </a:schemeClr>
                </a:solidFill>
                <a:latin typeface="Courier New" pitchFamily="49" charset="0"/>
                <a:cs typeface="Courier New" pitchFamily="49" charset="0"/>
              </a:rPr>
              <a:t>@Qualifier</a:t>
            </a:r>
            <a:r>
              <a:rPr lang="en-US" sz="1800" dirty="0" smtClean="0">
                <a:latin typeface="Courier New" pitchFamily="49" charset="0"/>
                <a:cs typeface="Courier New" pitchFamily="49" charset="0"/>
              </a:rPr>
              <a:t>("bike") Vehicle </a:t>
            </a:r>
            <a:r>
              <a:rPr lang="en-US" sz="1800" dirty="0" err="1" smtClean="0">
                <a:latin typeface="Courier New" pitchFamily="49" charset="0"/>
                <a:cs typeface="Courier New" pitchFamily="49" charset="0"/>
              </a:rPr>
              <a:t>vehicle</a:t>
            </a:r>
            <a:r>
              <a:rPr lang="en-US" sz="1800" dirty="0" smtClean="0">
                <a:latin typeface="Courier New" pitchFamily="49" charset="0"/>
                <a:cs typeface="Courier New" pitchFamily="49" charset="0"/>
              </a:rPr>
              <a:t>) {</a:t>
            </a:r>
          </a:p>
          <a:p>
            <a:pPr fontAlgn="base"/>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this.vehicle</a:t>
            </a:r>
            <a:r>
              <a:rPr lang="en-US" sz="1800" dirty="0" smtClean="0">
                <a:latin typeface="Courier New" pitchFamily="49" charset="0"/>
                <a:cs typeface="Courier New" pitchFamily="49" charset="0"/>
              </a:rPr>
              <a:t> = vehicle;</a:t>
            </a:r>
          </a:p>
          <a:p>
            <a:pPr fontAlgn="base"/>
            <a:r>
              <a:rPr lang="en-US" sz="1800" dirty="0" smtClean="0">
                <a:latin typeface="Courier New" pitchFamily="49" charset="0"/>
                <a:cs typeface="Courier New" pitchFamily="49" charset="0"/>
              </a:rPr>
              <a:t>}</a:t>
            </a:r>
          </a:p>
          <a:p>
            <a:pPr fontAlgn="base"/>
            <a:endParaRPr lang="en-US" sz="1800" dirty="0" smtClean="0"/>
          </a:p>
          <a:p>
            <a:r>
              <a:rPr lang="en-US" sz="1800" dirty="0" smtClean="0"/>
              <a:t>Using setter injection:</a:t>
            </a:r>
          </a:p>
          <a:p>
            <a:pPr fontAlgn="base"/>
            <a:r>
              <a:rPr lang="en-US" sz="1800" dirty="0" smtClean="0">
                <a:solidFill>
                  <a:schemeClr val="accent4">
                    <a:lumMod val="75000"/>
                  </a:schemeClr>
                </a:solidFill>
                <a:latin typeface="Courier New" pitchFamily="49" charset="0"/>
                <a:cs typeface="Courier New" pitchFamily="49" charset="0"/>
              </a:rPr>
              <a:t>@</a:t>
            </a:r>
            <a:r>
              <a:rPr lang="en-US" sz="1800" dirty="0" err="1" smtClean="0">
                <a:solidFill>
                  <a:schemeClr val="accent4">
                    <a:lumMod val="75000"/>
                  </a:schemeClr>
                </a:solidFill>
                <a:latin typeface="Courier New" pitchFamily="49" charset="0"/>
                <a:cs typeface="Courier New" pitchFamily="49" charset="0"/>
              </a:rPr>
              <a:t>Autowired</a:t>
            </a:r>
            <a:endParaRPr lang="en-US" sz="1800" dirty="0" smtClean="0">
              <a:solidFill>
                <a:schemeClr val="accent4">
                  <a:lumMod val="75000"/>
                </a:schemeClr>
              </a:solidFill>
              <a:latin typeface="Courier New" pitchFamily="49" charset="0"/>
              <a:cs typeface="Courier New" pitchFamily="49" charset="0"/>
            </a:endParaRPr>
          </a:p>
          <a:p>
            <a:pPr fontAlgn="base"/>
            <a:r>
              <a:rPr lang="en-US" sz="1800" dirty="0" smtClean="0">
                <a:latin typeface="Courier New" pitchFamily="49" charset="0"/>
                <a:cs typeface="Courier New" pitchFamily="49" charset="0"/>
              </a:rPr>
              <a:t>void </a:t>
            </a:r>
            <a:r>
              <a:rPr lang="en-US" sz="1800" dirty="0" err="1" smtClean="0">
                <a:latin typeface="Courier New" pitchFamily="49" charset="0"/>
                <a:cs typeface="Courier New" pitchFamily="49" charset="0"/>
              </a:rPr>
              <a:t>setVehicle</a:t>
            </a:r>
            <a:r>
              <a:rPr lang="en-US" sz="1800" dirty="0" smtClean="0">
                <a:latin typeface="Courier New" pitchFamily="49" charset="0"/>
                <a:cs typeface="Courier New" pitchFamily="49" charset="0"/>
              </a:rPr>
              <a:t>(</a:t>
            </a:r>
            <a:r>
              <a:rPr lang="en-US" sz="1800" dirty="0" smtClean="0">
                <a:solidFill>
                  <a:schemeClr val="accent4">
                    <a:lumMod val="75000"/>
                  </a:schemeClr>
                </a:solidFill>
                <a:latin typeface="Courier New" pitchFamily="49" charset="0"/>
                <a:cs typeface="Courier New" pitchFamily="49" charset="0"/>
              </a:rPr>
              <a:t>@Qualifier</a:t>
            </a:r>
            <a:r>
              <a:rPr lang="en-US" sz="1800" dirty="0" smtClean="0">
                <a:latin typeface="Courier New" pitchFamily="49" charset="0"/>
                <a:cs typeface="Courier New" pitchFamily="49" charset="0"/>
              </a:rPr>
              <a:t>("bike") Vehicle </a:t>
            </a:r>
            <a:r>
              <a:rPr lang="en-US" sz="1800" dirty="0" err="1" smtClean="0">
                <a:latin typeface="Courier New" pitchFamily="49" charset="0"/>
                <a:cs typeface="Courier New" pitchFamily="49" charset="0"/>
              </a:rPr>
              <a:t>vehicle</a:t>
            </a:r>
            <a:r>
              <a:rPr lang="en-US" sz="1800" dirty="0" smtClean="0">
                <a:latin typeface="Courier New" pitchFamily="49" charset="0"/>
                <a:cs typeface="Courier New" pitchFamily="49" charset="0"/>
              </a:rPr>
              <a:t>) {</a:t>
            </a:r>
          </a:p>
          <a:p>
            <a:pPr fontAlgn="base"/>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this.vehicle</a:t>
            </a:r>
            <a:r>
              <a:rPr lang="en-US" sz="1800" dirty="0" smtClean="0">
                <a:latin typeface="Courier New" pitchFamily="49" charset="0"/>
                <a:cs typeface="Courier New" pitchFamily="49" charset="0"/>
              </a:rPr>
              <a:t> = vehicle;</a:t>
            </a:r>
          </a:p>
          <a:p>
            <a:pPr fontAlgn="base"/>
            <a:r>
              <a:rPr lang="en-US" sz="1800" dirty="0" smtClean="0">
                <a:latin typeface="Courier New" pitchFamily="49" charset="0"/>
                <a:cs typeface="Courier New" pitchFamily="49" charset="0"/>
              </a:rPr>
              <a:t>}</a:t>
            </a:r>
          </a:p>
          <a:p>
            <a:pPr fontAlgn="base"/>
            <a:endParaRPr lang="en-US" sz="1800" dirty="0" smtClean="0">
              <a:latin typeface="Courier New" pitchFamily="49" charset="0"/>
              <a:cs typeface="Courier New" pitchFamily="49" charset="0"/>
            </a:endParaRPr>
          </a:p>
          <a:p>
            <a:pPr fontAlgn="base"/>
            <a:endParaRPr lang="en-US" sz="1800" dirty="0" smtClean="0">
              <a:latin typeface="Courier New" pitchFamily="49" charset="0"/>
              <a:cs typeface="Courier New" pitchFamily="49" charset="0"/>
            </a:endParaRPr>
          </a:p>
          <a:p>
            <a:pPr algn="just"/>
            <a:endParaRPr lang="en-US" sz="2400" dirty="0"/>
          </a:p>
        </p:txBody>
      </p:sp>
    </p:spTree>
    <p:extLst>
      <p:ext uri="{BB962C8B-B14F-4D97-AF65-F5344CB8AC3E}">
        <p14:creationId xmlns:p14="http://schemas.microsoft.com/office/powerpoint/2010/main" xmlns="" val="30688828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875212" y="489858"/>
            <a:ext cx="10630988" cy="659673"/>
          </a:xfrm>
        </p:spPr>
        <p:txBody>
          <a:bodyPr/>
          <a:lstStyle/>
          <a:p>
            <a:r>
              <a:rPr lang="en-US" sz="2800" b="1" dirty="0" smtClean="0">
                <a:solidFill>
                  <a:schemeClr val="accent3">
                    <a:lumMod val="75000"/>
                  </a:schemeClr>
                </a:solidFill>
                <a:latin typeface="Segoe UI" pitchFamily="34" charset="0"/>
                <a:ea typeface="Segoe UI" pitchFamily="34" charset="0"/>
                <a:cs typeface="Segoe UI" pitchFamily="34" charset="0"/>
              </a:rPr>
              <a:t>Annotation Based Configuration </a:t>
            </a:r>
            <a:r>
              <a:rPr lang="en-US" sz="4000" dirty="0" smtClean="0"/>
              <a:t/>
            </a:r>
            <a:br>
              <a:rPr lang="en-US" sz="4000" dirty="0" smtClean="0"/>
            </a:br>
            <a:endParaRPr lang="ru-RU" sz="4000" b="1" dirty="0">
              <a:solidFill>
                <a:schemeClr val="accent3">
                  <a:lumMod val="75000"/>
                </a:schemeClr>
              </a:solidFill>
              <a:latin typeface="Segoe UI" pitchFamily="34" charset="0"/>
              <a:ea typeface="Segoe UI" pitchFamily="34" charset="0"/>
              <a:cs typeface="Segoe UI" pitchFamily="34" charset="0"/>
            </a:endParaRPr>
          </a:p>
        </p:txBody>
      </p:sp>
      <p:sp>
        <p:nvSpPr>
          <p:cNvPr id="9" name="Місце для тексту 8"/>
          <p:cNvSpPr>
            <a:spLocks noGrp="1"/>
          </p:cNvSpPr>
          <p:nvPr>
            <p:ph type="body" sz="quarter" idx="10"/>
          </p:nvPr>
        </p:nvSpPr>
        <p:spPr>
          <a:xfrm>
            <a:off x="685800" y="1045029"/>
            <a:ext cx="11035146" cy="4820194"/>
          </a:xfrm>
        </p:spPr>
        <p:txBody>
          <a:bodyPr/>
          <a:lstStyle/>
          <a:p>
            <a:r>
              <a:rPr lang="en-US" sz="1800" dirty="0" smtClean="0"/>
              <a:t>	Alternatively:</a:t>
            </a:r>
          </a:p>
          <a:p>
            <a:pPr fontAlgn="base"/>
            <a:r>
              <a:rPr lang="en-US" sz="1800" dirty="0" smtClean="0">
                <a:solidFill>
                  <a:schemeClr val="accent4">
                    <a:lumMod val="75000"/>
                  </a:schemeClr>
                </a:solidFill>
                <a:latin typeface="Courier New" pitchFamily="49" charset="0"/>
                <a:cs typeface="Courier New" pitchFamily="49" charset="0"/>
              </a:rPr>
              <a:t>@</a:t>
            </a:r>
            <a:r>
              <a:rPr lang="en-US" sz="1800" dirty="0" err="1" smtClean="0">
                <a:solidFill>
                  <a:schemeClr val="accent4">
                    <a:lumMod val="75000"/>
                  </a:schemeClr>
                </a:solidFill>
                <a:latin typeface="Courier New" pitchFamily="49" charset="0"/>
                <a:cs typeface="Courier New" pitchFamily="49" charset="0"/>
              </a:rPr>
              <a:t>Autowired</a:t>
            </a:r>
            <a:endParaRPr lang="en-US" sz="1800" dirty="0" smtClean="0">
              <a:solidFill>
                <a:schemeClr val="accent4">
                  <a:lumMod val="75000"/>
                </a:schemeClr>
              </a:solidFill>
              <a:latin typeface="Courier New" pitchFamily="49" charset="0"/>
              <a:cs typeface="Courier New" pitchFamily="49" charset="0"/>
            </a:endParaRPr>
          </a:p>
          <a:p>
            <a:pPr fontAlgn="base"/>
            <a:r>
              <a:rPr lang="en-US" sz="1800" dirty="0" smtClean="0">
                <a:solidFill>
                  <a:schemeClr val="accent4">
                    <a:lumMod val="75000"/>
                  </a:schemeClr>
                </a:solidFill>
                <a:latin typeface="Courier New" pitchFamily="49" charset="0"/>
                <a:cs typeface="Courier New" pitchFamily="49" charset="0"/>
              </a:rPr>
              <a:t>@Qualifier</a:t>
            </a:r>
            <a:r>
              <a:rPr lang="en-US" sz="1800" dirty="0" smtClean="0">
                <a:latin typeface="Courier New" pitchFamily="49" charset="0"/>
                <a:cs typeface="Courier New" pitchFamily="49" charset="0"/>
              </a:rPr>
              <a:t>("bike")</a:t>
            </a:r>
          </a:p>
          <a:p>
            <a:pPr fontAlgn="base"/>
            <a:r>
              <a:rPr lang="en-US" sz="1800" dirty="0" smtClean="0">
                <a:latin typeface="Courier New" pitchFamily="49" charset="0"/>
                <a:cs typeface="Courier New" pitchFamily="49" charset="0"/>
              </a:rPr>
              <a:t>void </a:t>
            </a:r>
            <a:r>
              <a:rPr lang="en-US" sz="1800" dirty="0" err="1" smtClean="0">
                <a:latin typeface="Courier New" pitchFamily="49" charset="0"/>
                <a:cs typeface="Courier New" pitchFamily="49" charset="0"/>
              </a:rPr>
              <a:t>setVehicle</a:t>
            </a:r>
            <a:r>
              <a:rPr lang="en-US" sz="1800" dirty="0" smtClean="0">
                <a:latin typeface="Courier New" pitchFamily="49" charset="0"/>
                <a:cs typeface="Courier New" pitchFamily="49" charset="0"/>
              </a:rPr>
              <a:t>(Vehicle </a:t>
            </a:r>
            <a:r>
              <a:rPr lang="en-US" sz="1800" dirty="0" err="1" smtClean="0">
                <a:latin typeface="Courier New" pitchFamily="49" charset="0"/>
                <a:cs typeface="Courier New" pitchFamily="49" charset="0"/>
              </a:rPr>
              <a:t>vehicle</a:t>
            </a:r>
            <a:r>
              <a:rPr lang="en-US" sz="1800" dirty="0" smtClean="0">
                <a:latin typeface="Courier New" pitchFamily="49" charset="0"/>
                <a:cs typeface="Courier New" pitchFamily="49" charset="0"/>
              </a:rPr>
              <a:t>) {</a:t>
            </a:r>
          </a:p>
          <a:p>
            <a:pPr fontAlgn="base"/>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this.vehicle</a:t>
            </a:r>
            <a:r>
              <a:rPr lang="en-US" sz="1800" dirty="0" smtClean="0">
                <a:latin typeface="Courier New" pitchFamily="49" charset="0"/>
                <a:cs typeface="Courier New" pitchFamily="49" charset="0"/>
              </a:rPr>
              <a:t> = vehicle;</a:t>
            </a:r>
          </a:p>
          <a:p>
            <a:pPr fontAlgn="base"/>
            <a:r>
              <a:rPr lang="en-US" sz="1800" dirty="0" smtClean="0">
                <a:latin typeface="Courier New" pitchFamily="49" charset="0"/>
                <a:cs typeface="Courier New" pitchFamily="49" charset="0"/>
              </a:rPr>
              <a:t>}</a:t>
            </a:r>
          </a:p>
          <a:p>
            <a:r>
              <a:rPr lang="en-US" sz="1800" dirty="0" smtClean="0"/>
              <a:t>	Using </a:t>
            </a:r>
            <a:r>
              <a:rPr lang="en-US" sz="1800" dirty="0" smtClean="0"/>
              <a:t>field injection:</a:t>
            </a:r>
          </a:p>
          <a:p>
            <a:pPr fontAlgn="base"/>
            <a:r>
              <a:rPr lang="en-US" sz="1800" dirty="0" smtClean="0">
                <a:solidFill>
                  <a:schemeClr val="accent4">
                    <a:lumMod val="75000"/>
                  </a:schemeClr>
                </a:solidFill>
                <a:latin typeface="Courier New" pitchFamily="49" charset="0"/>
                <a:cs typeface="Courier New" pitchFamily="49" charset="0"/>
              </a:rPr>
              <a:t>@</a:t>
            </a:r>
            <a:r>
              <a:rPr lang="en-US" sz="1800" dirty="0" err="1" smtClean="0">
                <a:solidFill>
                  <a:schemeClr val="accent4">
                    <a:lumMod val="75000"/>
                  </a:schemeClr>
                </a:solidFill>
                <a:latin typeface="Courier New" pitchFamily="49" charset="0"/>
                <a:cs typeface="Courier New" pitchFamily="49" charset="0"/>
              </a:rPr>
              <a:t>Autowired</a:t>
            </a:r>
            <a:endParaRPr lang="en-US" sz="1800" dirty="0" smtClean="0">
              <a:solidFill>
                <a:schemeClr val="accent4">
                  <a:lumMod val="75000"/>
                </a:schemeClr>
              </a:solidFill>
              <a:latin typeface="Courier New" pitchFamily="49" charset="0"/>
              <a:cs typeface="Courier New" pitchFamily="49" charset="0"/>
            </a:endParaRPr>
          </a:p>
          <a:p>
            <a:pPr fontAlgn="base"/>
            <a:r>
              <a:rPr lang="en-US" sz="1800" dirty="0" smtClean="0">
                <a:solidFill>
                  <a:schemeClr val="accent4">
                    <a:lumMod val="75000"/>
                  </a:schemeClr>
                </a:solidFill>
                <a:latin typeface="Courier New" pitchFamily="49" charset="0"/>
                <a:cs typeface="Courier New" pitchFamily="49" charset="0"/>
              </a:rPr>
              <a:t>@Qualifier</a:t>
            </a:r>
            <a:r>
              <a:rPr lang="en-US" sz="1800" dirty="0" smtClean="0">
                <a:latin typeface="Courier New" pitchFamily="49" charset="0"/>
                <a:cs typeface="Courier New" pitchFamily="49" charset="0"/>
              </a:rPr>
              <a:t>("bike")</a:t>
            </a:r>
          </a:p>
          <a:p>
            <a:pPr fontAlgn="base"/>
            <a:r>
              <a:rPr lang="en-US" sz="1800" dirty="0" smtClean="0">
                <a:latin typeface="Courier New" pitchFamily="49" charset="0"/>
                <a:cs typeface="Courier New" pitchFamily="49" charset="0"/>
              </a:rPr>
              <a:t>Vehicle </a:t>
            </a:r>
            <a:r>
              <a:rPr lang="en-US" sz="1800" dirty="0" err="1" smtClean="0">
                <a:latin typeface="Courier New" pitchFamily="49" charset="0"/>
                <a:cs typeface="Courier New" pitchFamily="49" charset="0"/>
              </a:rPr>
              <a:t>vehicle</a:t>
            </a:r>
            <a:r>
              <a:rPr lang="en-US" sz="1800" dirty="0" smtClean="0">
                <a:latin typeface="Courier New" pitchFamily="49" charset="0"/>
                <a:cs typeface="Courier New" pitchFamily="49" charset="0"/>
              </a:rPr>
              <a:t>;</a:t>
            </a:r>
          </a:p>
          <a:p>
            <a:endParaRPr lang="en-US" sz="1800" dirty="0" smtClean="0"/>
          </a:p>
          <a:p>
            <a:pPr fontAlgn="base"/>
            <a:endParaRPr lang="en-US" sz="1800" dirty="0" smtClean="0">
              <a:latin typeface="Courier New" pitchFamily="49" charset="0"/>
              <a:cs typeface="Courier New" pitchFamily="49" charset="0"/>
            </a:endParaRPr>
          </a:p>
          <a:p>
            <a:pPr fontAlgn="base"/>
            <a:endParaRPr lang="en-US" sz="1800" dirty="0" smtClean="0">
              <a:latin typeface="Courier New" pitchFamily="49" charset="0"/>
              <a:cs typeface="Courier New" pitchFamily="49" charset="0"/>
            </a:endParaRPr>
          </a:p>
          <a:p>
            <a:pPr algn="just"/>
            <a:endParaRPr lang="en-US" sz="2400" dirty="0"/>
          </a:p>
        </p:txBody>
      </p:sp>
    </p:spTree>
    <p:extLst>
      <p:ext uri="{BB962C8B-B14F-4D97-AF65-F5344CB8AC3E}">
        <p14:creationId xmlns:p14="http://schemas.microsoft.com/office/powerpoint/2010/main" xmlns="" val="30688828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875212" y="489858"/>
            <a:ext cx="10630988" cy="659673"/>
          </a:xfrm>
        </p:spPr>
        <p:txBody>
          <a:bodyPr/>
          <a:lstStyle/>
          <a:p>
            <a:r>
              <a:rPr lang="en-US" sz="2800" b="1" dirty="0" smtClean="0">
                <a:solidFill>
                  <a:schemeClr val="accent3">
                    <a:lumMod val="75000"/>
                  </a:schemeClr>
                </a:solidFill>
                <a:latin typeface="Segoe UI" pitchFamily="34" charset="0"/>
                <a:ea typeface="Segoe UI" pitchFamily="34" charset="0"/>
                <a:cs typeface="Segoe UI" pitchFamily="34" charset="0"/>
              </a:rPr>
              <a:t>Java </a:t>
            </a:r>
            <a:r>
              <a:rPr lang="en-US" sz="2800" b="1" dirty="0" smtClean="0">
                <a:solidFill>
                  <a:schemeClr val="accent3">
                    <a:lumMod val="75000"/>
                  </a:schemeClr>
                </a:solidFill>
                <a:latin typeface="Segoe UI" pitchFamily="34" charset="0"/>
                <a:ea typeface="Segoe UI" pitchFamily="34" charset="0"/>
                <a:cs typeface="Segoe UI" pitchFamily="34" charset="0"/>
              </a:rPr>
              <a:t>Based Configuration</a:t>
            </a:r>
            <a:r>
              <a:rPr lang="en-US" sz="2800" dirty="0" smtClean="0"/>
              <a:t/>
            </a:r>
            <a:br>
              <a:rPr lang="en-US" sz="2800" dirty="0" smtClean="0"/>
            </a:br>
            <a:r>
              <a:rPr lang="en-US" sz="4000" dirty="0" smtClean="0"/>
              <a:t/>
            </a:r>
            <a:br>
              <a:rPr lang="en-US" sz="4000" dirty="0" smtClean="0"/>
            </a:br>
            <a:endParaRPr lang="ru-RU" sz="4000" b="1" dirty="0">
              <a:solidFill>
                <a:schemeClr val="accent3">
                  <a:lumMod val="75000"/>
                </a:schemeClr>
              </a:solidFill>
              <a:latin typeface="Segoe UI" pitchFamily="34" charset="0"/>
              <a:ea typeface="Segoe UI" pitchFamily="34" charset="0"/>
              <a:cs typeface="Segoe UI" pitchFamily="34" charset="0"/>
            </a:endParaRPr>
          </a:p>
        </p:txBody>
      </p:sp>
      <p:sp>
        <p:nvSpPr>
          <p:cNvPr id="9" name="Місце для тексту 8"/>
          <p:cNvSpPr>
            <a:spLocks noGrp="1"/>
          </p:cNvSpPr>
          <p:nvPr>
            <p:ph type="body" sz="quarter" idx="10"/>
          </p:nvPr>
        </p:nvSpPr>
        <p:spPr>
          <a:xfrm>
            <a:off x="685800" y="1045029"/>
            <a:ext cx="11035146" cy="4820194"/>
          </a:xfrm>
        </p:spPr>
        <p:txBody>
          <a:bodyPr/>
          <a:lstStyle/>
          <a:p>
            <a:r>
              <a:rPr lang="en-US" sz="2400" dirty="0" smtClean="0">
                <a:solidFill>
                  <a:schemeClr val="accent4">
                    <a:lumMod val="75000"/>
                  </a:schemeClr>
                </a:solidFill>
              </a:rPr>
              <a:t>@Configuration </a:t>
            </a:r>
            <a:r>
              <a:rPr lang="en-US" sz="2400" dirty="0" smtClean="0"/>
              <a:t>&amp; </a:t>
            </a:r>
            <a:r>
              <a:rPr lang="en-US" sz="2400" dirty="0" smtClean="0">
                <a:solidFill>
                  <a:schemeClr val="accent4">
                    <a:lumMod val="75000"/>
                  </a:schemeClr>
                </a:solidFill>
              </a:rPr>
              <a:t>@Bean </a:t>
            </a:r>
            <a:r>
              <a:rPr lang="en-US" sz="2400" dirty="0" smtClean="0"/>
              <a:t>Annotations</a:t>
            </a:r>
          </a:p>
          <a:p>
            <a:r>
              <a:rPr lang="en-US" sz="2400" i="1" dirty="0" smtClean="0">
                <a:solidFill>
                  <a:schemeClr val="accent4">
                    <a:lumMod val="75000"/>
                  </a:schemeClr>
                </a:solidFill>
              </a:rPr>
              <a:t>@Bean</a:t>
            </a:r>
            <a:r>
              <a:rPr lang="en-US" sz="2400" dirty="0" smtClean="0"/>
              <a:t> marks a factory method which instantiates a Spring bean</a:t>
            </a:r>
            <a:r>
              <a:rPr lang="en-US" sz="2400" dirty="0" smtClean="0"/>
              <a:t>:</a:t>
            </a:r>
          </a:p>
          <a:p>
            <a:pPr fontAlgn="base"/>
            <a:r>
              <a:rPr lang="en-US" sz="1800" dirty="0" smtClean="0">
                <a:solidFill>
                  <a:schemeClr val="accent4">
                    <a:lumMod val="75000"/>
                  </a:schemeClr>
                </a:solidFill>
                <a:latin typeface="Courier New" pitchFamily="49" charset="0"/>
                <a:cs typeface="Courier New" pitchFamily="49" charset="0"/>
              </a:rPr>
              <a:t>@Bean</a:t>
            </a:r>
          </a:p>
          <a:p>
            <a:pPr fontAlgn="base"/>
            <a:r>
              <a:rPr lang="en-US" sz="1800" dirty="0" smtClean="0">
                <a:latin typeface="Courier New" pitchFamily="49" charset="0"/>
                <a:cs typeface="Courier New" pitchFamily="49" charset="0"/>
              </a:rPr>
              <a:t>Engine </a:t>
            </a:r>
            <a:r>
              <a:rPr lang="en-US" sz="1800" dirty="0" err="1" smtClean="0">
                <a:latin typeface="Courier New" pitchFamily="49" charset="0"/>
                <a:cs typeface="Courier New" pitchFamily="49" charset="0"/>
              </a:rPr>
              <a:t>engine</a:t>
            </a:r>
            <a:r>
              <a:rPr lang="en-US" sz="1800" dirty="0" smtClean="0">
                <a:latin typeface="Courier New" pitchFamily="49" charset="0"/>
                <a:cs typeface="Courier New" pitchFamily="49" charset="0"/>
              </a:rPr>
              <a:t>() {</a:t>
            </a:r>
          </a:p>
          <a:p>
            <a:pPr fontAlgn="base"/>
            <a:r>
              <a:rPr lang="en-US" sz="1800" dirty="0" smtClean="0">
                <a:latin typeface="Courier New" pitchFamily="49" charset="0"/>
                <a:cs typeface="Courier New" pitchFamily="49" charset="0"/>
              </a:rPr>
              <a:t>    return new Engine();</a:t>
            </a:r>
          </a:p>
          <a:p>
            <a:pPr fontAlgn="base"/>
            <a:r>
              <a:rPr lang="en-US" sz="1800" dirty="0" smtClean="0">
                <a:latin typeface="Courier New" pitchFamily="49" charset="0"/>
                <a:cs typeface="Courier New" pitchFamily="49" charset="0"/>
              </a:rPr>
              <a:t>}</a:t>
            </a:r>
          </a:p>
          <a:p>
            <a:pPr algn="just"/>
            <a:r>
              <a:rPr lang="en-US" sz="2400" dirty="0" smtClean="0"/>
              <a:t>Spring calls these methods when a new instance of the return type is required.</a:t>
            </a:r>
          </a:p>
          <a:p>
            <a:pPr algn="just"/>
            <a:r>
              <a:rPr lang="en-US" sz="2400" dirty="0" smtClean="0"/>
              <a:t>The resulting bean has the same name as the factory method. If we want to name it differently, we can do so with the name or the value arguments of this annotation (the argument value is an alias for the argument name):</a:t>
            </a:r>
          </a:p>
          <a:p>
            <a:endParaRPr lang="en-US" sz="2400" dirty="0" smtClean="0"/>
          </a:p>
          <a:p>
            <a:endParaRPr lang="en-US" sz="2400" dirty="0"/>
          </a:p>
        </p:txBody>
      </p:sp>
    </p:spTree>
    <p:extLst>
      <p:ext uri="{BB962C8B-B14F-4D97-AF65-F5344CB8AC3E}">
        <p14:creationId xmlns:p14="http://schemas.microsoft.com/office/powerpoint/2010/main" xmlns="" val="30688828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875212" y="489858"/>
            <a:ext cx="10630988" cy="659673"/>
          </a:xfrm>
        </p:spPr>
        <p:txBody>
          <a:bodyPr/>
          <a:lstStyle/>
          <a:p>
            <a:r>
              <a:rPr lang="en-US" sz="2800" b="1" dirty="0" smtClean="0">
                <a:solidFill>
                  <a:schemeClr val="accent3">
                    <a:lumMod val="75000"/>
                  </a:schemeClr>
                </a:solidFill>
                <a:latin typeface="Segoe UI" pitchFamily="34" charset="0"/>
                <a:ea typeface="Segoe UI" pitchFamily="34" charset="0"/>
                <a:cs typeface="Segoe UI" pitchFamily="34" charset="0"/>
              </a:rPr>
              <a:t>Java </a:t>
            </a:r>
            <a:r>
              <a:rPr lang="en-US" sz="2800" b="1" dirty="0" smtClean="0">
                <a:solidFill>
                  <a:schemeClr val="accent3">
                    <a:lumMod val="75000"/>
                  </a:schemeClr>
                </a:solidFill>
                <a:latin typeface="Segoe UI" pitchFamily="34" charset="0"/>
                <a:ea typeface="Segoe UI" pitchFamily="34" charset="0"/>
                <a:cs typeface="Segoe UI" pitchFamily="34" charset="0"/>
              </a:rPr>
              <a:t>Based Configuration</a:t>
            </a:r>
            <a:r>
              <a:rPr lang="en-US" sz="2800" dirty="0" smtClean="0"/>
              <a:t/>
            </a:r>
            <a:br>
              <a:rPr lang="en-US" sz="2800" dirty="0" smtClean="0"/>
            </a:br>
            <a:r>
              <a:rPr lang="en-US" sz="4000" dirty="0" smtClean="0"/>
              <a:t/>
            </a:r>
            <a:br>
              <a:rPr lang="en-US" sz="4000" dirty="0" smtClean="0"/>
            </a:br>
            <a:endParaRPr lang="ru-RU" sz="4000" b="1" dirty="0">
              <a:solidFill>
                <a:schemeClr val="accent3">
                  <a:lumMod val="75000"/>
                </a:schemeClr>
              </a:solidFill>
              <a:latin typeface="Segoe UI" pitchFamily="34" charset="0"/>
              <a:ea typeface="Segoe UI" pitchFamily="34" charset="0"/>
              <a:cs typeface="Segoe UI" pitchFamily="34" charset="0"/>
            </a:endParaRPr>
          </a:p>
        </p:txBody>
      </p:sp>
      <p:sp>
        <p:nvSpPr>
          <p:cNvPr id="9" name="Місце для тексту 8"/>
          <p:cNvSpPr>
            <a:spLocks noGrp="1"/>
          </p:cNvSpPr>
          <p:nvPr>
            <p:ph type="body" sz="quarter" idx="10"/>
          </p:nvPr>
        </p:nvSpPr>
        <p:spPr>
          <a:xfrm>
            <a:off x="685800" y="1045029"/>
            <a:ext cx="11035146" cy="4820194"/>
          </a:xfrm>
        </p:spPr>
        <p:txBody>
          <a:bodyPr/>
          <a:lstStyle/>
          <a:p>
            <a:pPr fontAlgn="base"/>
            <a:r>
              <a:rPr lang="en-US" sz="1800" dirty="0" smtClean="0">
                <a:solidFill>
                  <a:schemeClr val="accent4">
                    <a:lumMod val="75000"/>
                  </a:schemeClr>
                </a:solidFill>
                <a:latin typeface="Courier New" pitchFamily="49" charset="0"/>
                <a:cs typeface="Courier New" pitchFamily="49" charset="0"/>
              </a:rPr>
              <a:t>@Bean</a:t>
            </a:r>
            <a:r>
              <a:rPr lang="en-US" sz="1800" dirty="0" smtClean="0">
                <a:latin typeface="Courier New" pitchFamily="49" charset="0"/>
                <a:cs typeface="Courier New" pitchFamily="49" charset="0"/>
              </a:rPr>
              <a:t>("engine")</a:t>
            </a:r>
          </a:p>
          <a:p>
            <a:pPr fontAlgn="base"/>
            <a:r>
              <a:rPr lang="en-US" sz="1800" dirty="0" smtClean="0">
                <a:latin typeface="Courier New" pitchFamily="49" charset="0"/>
                <a:cs typeface="Courier New" pitchFamily="49" charset="0"/>
              </a:rPr>
              <a:t>Engine </a:t>
            </a:r>
            <a:r>
              <a:rPr lang="en-US" sz="1800" dirty="0" err="1" smtClean="0">
                <a:latin typeface="Courier New" pitchFamily="49" charset="0"/>
                <a:cs typeface="Courier New" pitchFamily="49" charset="0"/>
              </a:rPr>
              <a:t>getEngine</a:t>
            </a:r>
            <a:r>
              <a:rPr lang="en-US" sz="1800" dirty="0" smtClean="0">
                <a:latin typeface="Courier New" pitchFamily="49" charset="0"/>
                <a:cs typeface="Courier New" pitchFamily="49" charset="0"/>
              </a:rPr>
              <a:t>() {</a:t>
            </a:r>
          </a:p>
          <a:p>
            <a:pPr fontAlgn="base"/>
            <a:r>
              <a:rPr lang="en-US" sz="1800" dirty="0" smtClean="0">
                <a:latin typeface="Courier New" pitchFamily="49" charset="0"/>
                <a:cs typeface="Courier New" pitchFamily="49" charset="0"/>
              </a:rPr>
              <a:t>    return new Engine();</a:t>
            </a:r>
          </a:p>
          <a:p>
            <a:pPr fontAlgn="base"/>
            <a:r>
              <a:rPr lang="en-US" sz="1800" dirty="0" smtClean="0">
                <a:latin typeface="Courier New" pitchFamily="49" charset="0"/>
                <a:cs typeface="Courier New" pitchFamily="49" charset="0"/>
              </a:rPr>
              <a:t>}</a:t>
            </a:r>
          </a:p>
          <a:p>
            <a:r>
              <a:rPr lang="en-US" sz="2400" dirty="0" smtClean="0"/>
              <a:t>Note, that all methods annotated with @Bean must </a:t>
            </a:r>
            <a:r>
              <a:rPr lang="en-US" sz="2400" dirty="0" smtClean="0"/>
              <a:t>be in </a:t>
            </a:r>
            <a:r>
              <a:rPr lang="en-US" sz="2400" dirty="0" smtClean="0"/>
              <a:t>  @Configuration classes</a:t>
            </a:r>
            <a:r>
              <a:rPr lang="en-US" sz="2400" dirty="0" smtClean="0"/>
              <a:t>.</a:t>
            </a:r>
          </a:p>
          <a:p>
            <a:r>
              <a:rPr lang="en-US" sz="1800" dirty="0" smtClean="0">
                <a:solidFill>
                  <a:schemeClr val="accent4">
                    <a:lumMod val="75000"/>
                  </a:schemeClr>
                </a:solidFill>
                <a:latin typeface="Courier New" pitchFamily="49" charset="0"/>
                <a:cs typeface="Courier New" pitchFamily="49" charset="0"/>
              </a:rPr>
              <a:t>@</a:t>
            </a:r>
            <a:r>
              <a:rPr lang="en-US" sz="1800" dirty="0" smtClean="0">
                <a:solidFill>
                  <a:schemeClr val="accent4">
                    <a:lumMod val="75000"/>
                  </a:schemeClr>
                </a:solidFill>
                <a:latin typeface="Courier New" pitchFamily="49" charset="0"/>
                <a:cs typeface="Courier New" pitchFamily="49" charset="0"/>
              </a:rPr>
              <a:t>Configuration </a:t>
            </a:r>
            <a:endParaRPr lang="en-US" sz="1800" dirty="0" smtClean="0">
              <a:solidFill>
                <a:schemeClr val="accent4">
                  <a:lumMod val="75000"/>
                </a:schemeClr>
              </a:solidFill>
              <a:latin typeface="Courier New" pitchFamily="49" charset="0"/>
              <a:cs typeface="Courier New" pitchFamily="49" charset="0"/>
            </a:endParaRPr>
          </a:p>
          <a:p>
            <a:r>
              <a:rPr lang="en-US" sz="1800" dirty="0" smtClean="0">
                <a:latin typeface="Courier New" pitchFamily="49" charset="0"/>
                <a:cs typeface="Courier New" pitchFamily="49" charset="0"/>
              </a:rPr>
              <a:t>public </a:t>
            </a:r>
            <a:r>
              <a:rPr lang="en-US" sz="1800" dirty="0" smtClean="0">
                <a:latin typeface="Courier New" pitchFamily="49" charset="0"/>
                <a:cs typeface="Courier New" pitchFamily="49" charset="0"/>
              </a:rPr>
              <a:t>class </a:t>
            </a:r>
            <a:r>
              <a:rPr lang="en-US" sz="1800" dirty="0" err="1" smtClean="0">
                <a:latin typeface="Courier New" pitchFamily="49" charset="0"/>
                <a:cs typeface="Courier New" pitchFamily="49" charset="0"/>
              </a:rPr>
              <a:t>HelloWorldConfig</a:t>
            </a:r>
            <a:r>
              <a:rPr lang="en-US" sz="1800" dirty="0" smtClean="0">
                <a:latin typeface="Courier New" pitchFamily="49" charset="0"/>
                <a:cs typeface="Courier New" pitchFamily="49" charset="0"/>
              </a:rPr>
              <a:t> { </a:t>
            </a:r>
          </a:p>
          <a:p>
            <a:r>
              <a:rPr lang="en-US" sz="1800" dirty="0" smtClean="0">
                <a:solidFill>
                  <a:schemeClr val="accent4">
                    <a:lumMod val="75000"/>
                  </a:schemeClr>
                </a:solidFill>
                <a:latin typeface="Courier New" pitchFamily="49" charset="0"/>
                <a:cs typeface="Courier New" pitchFamily="49" charset="0"/>
              </a:rPr>
              <a:t>    @</a:t>
            </a:r>
            <a:r>
              <a:rPr lang="en-US" sz="1800" dirty="0" smtClean="0">
                <a:solidFill>
                  <a:schemeClr val="accent4">
                    <a:lumMod val="75000"/>
                  </a:schemeClr>
                </a:solidFill>
                <a:latin typeface="Courier New" pitchFamily="49" charset="0"/>
                <a:cs typeface="Courier New" pitchFamily="49" charset="0"/>
              </a:rPr>
              <a:t>Bean </a:t>
            </a:r>
          </a:p>
          <a:p>
            <a:r>
              <a:rPr lang="en-US" sz="1800" dirty="0" smtClean="0">
                <a:latin typeface="Courier New" pitchFamily="49" charset="0"/>
                <a:cs typeface="Courier New" pitchFamily="49" charset="0"/>
              </a:rPr>
              <a:t>    public </a:t>
            </a:r>
            <a:r>
              <a:rPr lang="en-US" sz="1800" dirty="0" err="1" smtClean="0">
                <a:latin typeface="Courier New" pitchFamily="49" charset="0"/>
                <a:cs typeface="Courier New" pitchFamily="49" charset="0"/>
              </a:rPr>
              <a:t>HelloWorld</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helloWorld</a:t>
            </a:r>
            <a:r>
              <a:rPr lang="en-US" sz="1800" dirty="0" smtClean="0">
                <a:latin typeface="Courier New" pitchFamily="49" charset="0"/>
                <a:cs typeface="Courier New" pitchFamily="49" charset="0"/>
              </a:rPr>
              <a:t>(){ </a:t>
            </a:r>
          </a:p>
          <a:p>
            <a:r>
              <a:rPr lang="en-US" sz="1800" dirty="0" smtClean="0">
                <a:latin typeface="Courier New" pitchFamily="49" charset="0"/>
                <a:cs typeface="Courier New" pitchFamily="49" charset="0"/>
              </a:rPr>
              <a:t> </a:t>
            </a:r>
            <a:r>
              <a:rPr lang="en-US" sz="1800" dirty="0" smtClean="0">
                <a:latin typeface="Courier New" pitchFamily="49" charset="0"/>
                <a:cs typeface="Courier New" pitchFamily="49" charset="0"/>
              </a:rPr>
              <a:t>      return </a:t>
            </a:r>
            <a:r>
              <a:rPr lang="en-US" sz="1800" dirty="0" smtClean="0">
                <a:latin typeface="Courier New" pitchFamily="49" charset="0"/>
                <a:cs typeface="Courier New" pitchFamily="49" charset="0"/>
              </a:rPr>
              <a:t>new </a:t>
            </a:r>
            <a:r>
              <a:rPr lang="en-US" sz="1800" dirty="0" err="1" smtClean="0">
                <a:latin typeface="Courier New" pitchFamily="49" charset="0"/>
                <a:cs typeface="Courier New" pitchFamily="49" charset="0"/>
              </a:rPr>
              <a:t>HelloWorld</a:t>
            </a:r>
            <a:r>
              <a:rPr lang="en-US" sz="1800" dirty="0" smtClean="0">
                <a:latin typeface="Courier New" pitchFamily="49" charset="0"/>
                <a:cs typeface="Courier New" pitchFamily="49" charset="0"/>
              </a:rPr>
              <a:t>(); </a:t>
            </a:r>
          </a:p>
          <a:p>
            <a:r>
              <a:rPr lang="en-US" sz="1800" dirty="0" smtClean="0">
                <a:latin typeface="Courier New" pitchFamily="49" charset="0"/>
                <a:cs typeface="Courier New" pitchFamily="49" charset="0"/>
              </a:rPr>
              <a:t>  } </a:t>
            </a:r>
            <a:endParaRPr lang="en-US" sz="1800" dirty="0" smtClean="0">
              <a:latin typeface="Courier New" pitchFamily="49" charset="0"/>
              <a:cs typeface="Courier New" pitchFamily="49" charset="0"/>
            </a:endParaRPr>
          </a:p>
          <a:p>
            <a:r>
              <a:rPr lang="en-US" sz="1800" dirty="0" smtClean="0">
                <a:latin typeface="Courier New" pitchFamily="49" charset="0"/>
                <a:cs typeface="Courier New" pitchFamily="49" charset="0"/>
              </a:rPr>
              <a:t>}</a:t>
            </a:r>
          </a:p>
          <a:p>
            <a:endParaRPr lang="en-US" sz="2400" dirty="0"/>
          </a:p>
        </p:txBody>
      </p:sp>
    </p:spTree>
    <p:extLst>
      <p:ext uri="{BB962C8B-B14F-4D97-AF65-F5344CB8AC3E}">
        <p14:creationId xmlns:p14="http://schemas.microsoft.com/office/powerpoint/2010/main" xmlns="" val="30688828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875212" y="489858"/>
            <a:ext cx="10630988" cy="659673"/>
          </a:xfrm>
        </p:spPr>
        <p:txBody>
          <a:bodyPr/>
          <a:lstStyle/>
          <a:p>
            <a:r>
              <a:rPr lang="en-US" sz="2800" b="1" dirty="0" smtClean="0">
                <a:solidFill>
                  <a:schemeClr val="accent3">
                    <a:lumMod val="75000"/>
                  </a:schemeClr>
                </a:solidFill>
                <a:latin typeface="Segoe UI" pitchFamily="34" charset="0"/>
                <a:ea typeface="Segoe UI" pitchFamily="34" charset="0"/>
                <a:cs typeface="Segoe UI" pitchFamily="34" charset="0"/>
              </a:rPr>
              <a:t>Java </a:t>
            </a:r>
            <a:r>
              <a:rPr lang="en-US" sz="2800" b="1" dirty="0" smtClean="0">
                <a:solidFill>
                  <a:schemeClr val="accent3">
                    <a:lumMod val="75000"/>
                  </a:schemeClr>
                </a:solidFill>
                <a:latin typeface="Segoe UI" pitchFamily="34" charset="0"/>
                <a:ea typeface="Segoe UI" pitchFamily="34" charset="0"/>
                <a:cs typeface="Segoe UI" pitchFamily="34" charset="0"/>
              </a:rPr>
              <a:t>Based Configuration</a:t>
            </a:r>
            <a:r>
              <a:rPr lang="en-US" sz="2800" dirty="0" smtClean="0"/>
              <a:t/>
            </a:r>
            <a:br>
              <a:rPr lang="en-US" sz="2800" dirty="0" smtClean="0"/>
            </a:br>
            <a:r>
              <a:rPr lang="en-US" sz="4000" dirty="0" smtClean="0"/>
              <a:t/>
            </a:r>
            <a:br>
              <a:rPr lang="en-US" sz="4000" dirty="0" smtClean="0"/>
            </a:br>
            <a:endParaRPr lang="ru-RU" sz="4000" b="1" dirty="0">
              <a:solidFill>
                <a:schemeClr val="accent3">
                  <a:lumMod val="75000"/>
                </a:schemeClr>
              </a:solidFill>
              <a:latin typeface="Segoe UI" pitchFamily="34" charset="0"/>
              <a:ea typeface="Segoe UI" pitchFamily="34" charset="0"/>
              <a:cs typeface="Segoe UI" pitchFamily="34" charset="0"/>
            </a:endParaRPr>
          </a:p>
        </p:txBody>
      </p:sp>
      <p:sp>
        <p:nvSpPr>
          <p:cNvPr id="9" name="Місце для тексту 8"/>
          <p:cNvSpPr>
            <a:spLocks noGrp="1"/>
          </p:cNvSpPr>
          <p:nvPr>
            <p:ph type="body" sz="quarter" idx="10"/>
          </p:nvPr>
        </p:nvSpPr>
        <p:spPr>
          <a:xfrm>
            <a:off x="685800" y="1045029"/>
            <a:ext cx="11035146" cy="4820194"/>
          </a:xfrm>
        </p:spPr>
        <p:txBody>
          <a:bodyPr/>
          <a:lstStyle/>
          <a:p>
            <a:pPr algn="just" fontAlgn="base"/>
            <a:r>
              <a:rPr lang="en-US" sz="2400" dirty="0" smtClean="0"/>
              <a:t>Here, the method name is annotated with </a:t>
            </a:r>
            <a:r>
              <a:rPr lang="en-US" sz="2400" dirty="0" smtClean="0">
                <a:solidFill>
                  <a:schemeClr val="accent4">
                    <a:lumMod val="75000"/>
                  </a:schemeClr>
                </a:solidFill>
              </a:rPr>
              <a:t>@Bean </a:t>
            </a:r>
            <a:r>
              <a:rPr lang="en-US" sz="2400" dirty="0" smtClean="0"/>
              <a:t>works as bean ID and it creates and returns the actual bean. Your configuration class can have a declaration for more than one </a:t>
            </a:r>
            <a:r>
              <a:rPr lang="en-US" sz="2400" dirty="0" smtClean="0">
                <a:solidFill>
                  <a:schemeClr val="accent4">
                    <a:lumMod val="75000"/>
                  </a:schemeClr>
                </a:solidFill>
              </a:rPr>
              <a:t>@Bean</a:t>
            </a:r>
            <a:r>
              <a:rPr lang="en-US" sz="2400" dirty="0" smtClean="0"/>
              <a:t>. Once your configuration classes are defined, you can load and provide them to Spring container using </a:t>
            </a:r>
            <a:r>
              <a:rPr lang="en-US" sz="2400" i="1" dirty="0" err="1" smtClean="0"/>
              <a:t>AnnotationConfigApplicationContext</a:t>
            </a:r>
            <a:r>
              <a:rPr lang="en-US" sz="2400" dirty="0" smtClean="0"/>
              <a:t> as follows </a:t>
            </a:r>
            <a:r>
              <a:rPr lang="en-US" sz="2400" dirty="0" smtClean="0"/>
              <a:t>−</a:t>
            </a:r>
          </a:p>
          <a:p>
            <a:pPr fontAlgn="base"/>
            <a:r>
              <a:rPr lang="en-US" sz="1800" dirty="0" smtClean="0">
                <a:latin typeface="Courier New" pitchFamily="49" charset="0"/>
                <a:cs typeface="Courier New" pitchFamily="49" charset="0"/>
              </a:rPr>
              <a:t>public static void main(String[] </a:t>
            </a:r>
            <a:r>
              <a:rPr lang="en-US" sz="1800" dirty="0" err="1" smtClean="0">
                <a:latin typeface="Courier New" pitchFamily="49" charset="0"/>
                <a:cs typeface="Courier New" pitchFamily="49" charset="0"/>
              </a:rPr>
              <a:t>args</a:t>
            </a:r>
            <a:r>
              <a:rPr lang="en-US" sz="1800" dirty="0" smtClean="0">
                <a:latin typeface="Courier New" pitchFamily="49" charset="0"/>
                <a:cs typeface="Courier New" pitchFamily="49" charset="0"/>
              </a:rPr>
              <a:t>) { </a:t>
            </a:r>
            <a:endParaRPr lang="en-US" sz="1800" dirty="0" smtClean="0">
              <a:latin typeface="Courier New" pitchFamily="49" charset="0"/>
              <a:cs typeface="Courier New" pitchFamily="49" charset="0"/>
            </a:endParaRPr>
          </a:p>
          <a:p>
            <a:pPr fontAlgn="base"/>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ApplicationContext</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ctx</a:t>
            </a:r>
            <a:r>
              <a:rPr lang="en-US" sz="1800" dirty="0" smtClean="0">
                <a:latin typeface="Courier New" pitchFamily="49" charset="0"/>
                <a:cs typeface="Courier New" pitchFamily="49" charset="0"/>
              </a:rPr>
              <a:t> = </a:t>
            </a:r>
            <a:r>
              <a:rPr lang="en-US" sz="1800" dirty="0" smtClean="0">
                <a:latin typeface="Courier New" pitchFamily="49" charset="0"/>
                <a:cs typeface="Courier New" pitchFamily="49" charset="0"/>
              </a:rPr>
              <a:t>new </a:t>
            </a:r>
            <a:r>
              <a:rPr lang="en-US" sz="1800" dirty="0" err="1" smtClean="0">
                <a:latin typeface="Courier New" pitchFamily="49" charset="0"/>
                <a:cs typeface="Courier New" pitchFamily="49" charset="0"/>
              </a:rPr>
              <a:t>AnnotationConfigApplicationContext</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HelloWorldConfig.class</a:t>
            </a:r>
            <a:r>
              <a:rPr lang="en-US" sz="1800" dirty="0" smtClean="0">
                <a:latin typeface="Courier New" pitchFamily="49" charset="0"/>
                <a:cs typeface="Courier New" pitchFamily="49" charset="0"/>
              </a:rPr>
              <a:t>); </a:t>
            </a:r>
            <a:endParaRPr lang="en-US" sz="1800" dirty="0" smtClean="0">
              <a:latin typeface="Courier New" pitchFamily="49" charset="0"/>
              <a:cs typeface="Courier New" pitchFamily="49" charset="0"/>
            </a:endParaRPr>
          </a:p>
          <a:p>
            <a:pPr fontAlgn="base"/>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HelloWorld</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helloWorld</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ctx.getBean</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HelloWorld.class</a:t>
            </a:r>
            <a:r>
              <a:rPr lang="en-US" sz="1800" dirty="0" smtClean="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helloWorld.setMessage</a:t>
            </a:r>
            <a:r>
              <a:rPr lang="en-US" sz="1800" dirty="0" smtClean="0">
                <a:latin typeface="Courier New" pitchFamily="49" charset="0"/>
                <a:cs typeface="Courier New" pitchFamily="49" charset="0"/>
              </a:rPr>
              <a:t>("Hello World!"); </a:t>
            </a:r>
            <a:r>
              <a:rPr lang="en-US" sz="1800" dirty="0" smtClean="0">
                <a:latin typeface="Courier New" pitchFamily="49" charset="0"/>
                <a:cs typeface="Courier New" pitchFamily="49" charset="0"/>
              </a:rPr>
              <a:t>	</a:t>
            </a:r>
          </a:p>
          <a:p>
            <a:pPr fontAlgn="base"/>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helloWorld.getMessage</a:t>
            </a:r>
            <a:r>
              <a:rPr lang="en-US" sz="1800" dirty="0" smtClean="0">
                <a:latin typeface="Courier New" pitchFamily="49" charset="0"/>
                <a:cs typeface="Courier New" pitchFamily="49" charset="0"/>
              </a:rPr>
              <a:t>(); </a:t>
            </a:r>
            <a:endParaRPr lang="en-US" sz="1800" dirty="0" smtClean="0">
              <a:latin typeface="Courier New" pitchFamily="49" charset="0"/>
              <a:cs typeface="Courier New" pitchFamily="49" charset="0"/>
            </a:endParaRPr>
          </a:p>
          <a:p>
            <a:pPr fontAlgn="base"/>
            <a:r>
              <a:rPr lang="en-US" sz="1800" dirty="0" smtClean="0">
                <a:latin typeface="Courier New" pitchFamily="49" charset="0"/>
                <a:cs typeface="Courier New" pitchFamily="49" charset="0"/>
              </a:rPr>
              <a:t>}</a:t>
            </a:r>
            <a:endParaRPr lang="en-US" sz="1800" dirty="0" smtClean="0">
              <a:latin typeface="Courier New" pitchFamily="49" charset="0"/>
              <a:cs typeface="Courier New" pitchFamily="49" charset="0"/>
            </a:endParaRPr>
          </a:p>
        </p:txBody>
      </p:sp>
    </p:spTree>
    <p:extLst>
      <p:ext uri="{BB962C8B-B14F-4D97-AF65-F5344CB8AC3E}">
        <p14:creationId xmlns:p14="http://schemas.microsoft.com/office/powerpoint/2010/main" xmlns="" val="30688828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875212" y="489858"/>
            <a:ext cx="10630988" cy="659673"/>
          </a:xfrm>
        </p:spPr>
        <p:txBody>
          <a:bodyPr/>
          <a:lstStyle/>
          <a:p>
            <a:r>
              <a:rPr lang="en-US" sz="2800" b="1" dirty="0" smtClean="0">
                <a:solidFill>
                  <a:schemeClr val="accent3">
                    <a:lumMod val="75000"/>
                  </a:schemeClr>
                </a:solidFill>
                <a:latin typeface="Segoe UI" pitchFamily="34" charset="0"/>
                <a:ea typeface="Segoe UI" pitchFamily="34" charset="0"/>
                <a:cs typeface="Segoe UI" pitchFamily="34" charset="0"/>
              </a:rPr>
              <a:t>Java </a:t>
            </a:r>
            <a:r>
              <a:rPr lang="en-US" sz="2800" b="1" dirty="0" smtClean="0">
                <a:solidFill>
                  <a:schemeClr val="accent3">
                    <a:lumMod val="75000"/>
                  </a:schemeClr>
                </a:solidFill>
                <a:latin typeface="Segoe UI" pitchFamily="34" charset="0"/>
                <a:ea typeface="Segoe UI" pitchFamily="34" charset="0"/>
                <a:cs typeface="Segoe UI" pitchFamily="34" charset="0"/>
              </a:rPr>
              <a:t>Based Configuration</a:t>
            </a:r>
            <a:r>
              <a:rPr lang="en-US" sz="2800" dirty="0" smtClean="0"/>
              <a:t/>
            </a:r>
            <a:br>
              <a:rPr lang="en-US" sz="2800" dirty="0" smtClean="0"/>
            </a:br>
            <a:r>
              <a:rPr lang="en-US" sz="4000" dirty="0" smtClean="0"/>
              <a:t/>
            </a:r>
            <a:br>
              <a:rPr lang="en-US" sz="4000" dirty="0" smtClean="0"/>
            </a:br>
            <a:endParaRPr lang="ru-RU" sz="4000" b="1" dirty="0">
              <a:solidFill>
                <a:schemeClr val="accent3">
                  <a:lumMod val="75000"/>
                </a:schemeClr>
              </a:solidFill>
              <a:latin typeface="Segoe UI" pitchFamily="34" charset="0"/>
              <a:ea typeface="Segoe UI" pitchFamily="34" charset="0"/>
              <a:cs typeface="Segoe UI" pitchFamily="34" charset="0"/>
            </a:endParaRPr>
          </a:p>
        </p:txBody>
      </p:sp>
      <p:sp>
        <p:nvSpPr>
          <p:cNvPr id="9" name="Місце для тексту 8"/>
          <p:cNvSpPr>
            <a:spLocks noGrp="1"/>
          </p:cNvSpPr>
          <p:nvPr>
            <p:ph type="body" sz="quarter" idx="10"/>
          </p:nvPr>
        </p:nvSpPr>
        <p:spPr>
          <a:xfrm>
            <a:off x="685800" y="1045029"/>
            <a:ext cx="11035146" cy="4820194"/>
          </a:xfrm>
        </p:spPr>
        <p:txBody>
          <a:bodyPr/>
          <a:lstStyle/>
          <a:p>
            <a:r>
              <a:rPr lang="en-US" sz="2400" dirty="0" smtClean="0"/>
              <a:t>You can load various configuration classes as follows −</a:t>
            </a:r>
          </a:p>
          <a:p>
            <a:r>
              <a:rPr lang="en-US" dirty="0" smtClean="0">
                <a:latin typeface="Courier New" pitchFamily="49" charset="0"/>
                <a:cs typeface="Courier New" pitchFamily="49" charset="0"/>
              </a:rPr>
              <a:t>public static void main(String[] </a:t>
            </a:r>
            <a:r>
              <a:rPr lang="en-US" dirty="0" err="1" smtClean="0">
                <a:latin typeface="Courier New" pitchFamily="49" charset="0"/>
                <a:cs typeface="Courier New" pitchFamily="49" charset="0"/>
              </a:rPr>
              <a:t>args</a:t>
            </a:r>
            <a:r>
              <a:rPr lang="en-US" dirty="0" smtClean="0">
                <a:latin typeface="Courier New" pitchFamily="49" charset="0"/>
                <a:cs typeface="Courier New" pitchFamily="49" charset="0"/>
              </a:rPr>
              <a:t>) { </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AnnotationConfigApplicationContext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ctx</a:t>
            </a:r>
            <a:r>
              <a:rPr lang="en-US" dirty="0" smtClean="0">
                <a:latin typeface="Courier New" pitchFamily="49" charset="0"/>
                <a:cs typeface="Courier New" pitchFamily="49" charset="0"/>
              </a:rPr>
              <a:t> = new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AnnotationConfigApplicationContext</a:t>
            </a:r>
            <a:r>
              <a:rPr lang="en-US" dirty="0" smtClean="0">
                <a:latin typeface="Courier New" pitchFamily="49" charset="0"/>
                <a:cs typeface="Courier New" pitchFamily="49" charset="0"/>
              </a:rPr>
              <a:t>( ); </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ctx.register</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AppConfig.class</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OtherConfig.class</a:t>
            </a:r>
            <a:r>
              <a:rPr lang="en-US" dirty="0" smtClean="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ctx.register</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AdditionalConfig.class</a:t>
            </a:r>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ctx.refresh</a:t>
            </a:r>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MyService</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myService</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ctx.getBean</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MyService.class</a:t>
            </a:r>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myService.doStuff</a:t>
            </a:r>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a:t>
            </a:r>
          </a:p>
        </p:txBody>
      </p:sp>
    </p:spTree>
    <p:extLst>
      <p:ext uri="{BB962C8B-B14F-4D97-AF65-F5344CB8AC3E}">
        <p14:creationId xmlns:p14="http://schemas.microsoft.com/office/powerpoint/2010/main" xmlns="" val="30688828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875212" y="489858"/>
            <a:ext cx="10630988" cy="659673"/>
          </a:xfrm>
        </p:spPr>
        <p:txBody>
          <a:bodyPr/>
          <a:lstStyle/>
          <a:p>
            <a:r>
              <a:rPr lang="en-US" sz="2800" b="1" dirty="0" smtClean="0">
                <a:solidFill>
                  <a:schemeClr val="accent3">
                    <a:lumMod val="75000"/>
                  </a:schemeClr>
                </a:solidFill>
                <a:latin typeface="Segoe UI" pitchFamily="34" charset="0"/>
                <a:ea typeface="Segoe UI" pitchFamily="34" charset="0"/>
                <a:cs typeface="Segoe UI" pitchFamily="34" charset="0"/>
              </a:rPr>
              <a:t>Java </a:t>
            </a:r>
            <a:r>
              <a:rPr lang="en-US" sz="2800" b="1" dirty="0" smtClean="0">
                <a:solidFill>
                  <a:schemeClr val="accent3">
                    <a:lumMod val="75000"/>
                  </a:schemeClr>
                </a:solidFill>
                <a:latin typeface="Segoe UI" pitchFamily="34" charset="0"/>
                <a:ea typeface="Segoe UI" pitchFamily="34" charset="0"/>
                <a:cs typeface="Segoe UI" pitchFamily="34" charset="0"/>
              </a:rPr>
              <a:t>Based Configuration</a:t>
            </a:r>
            <a:r>
              <a:rPr lang="en-US" sz="2800" dirty="0" smtClean="0"/>
              <a:t/>
            </a:r>
            <a:br>
              <a:rPr lang="en-US" sz="2800" dirty="0" smtClean="0"/>
            </a:br>
            <a:r>
              <a:rPr lang="en-US" sz="4000" dirty="0" smtClean="0"/>
              <a:t/>
            </a:r>
            <a:br>
              <a:rPr lang="en-US" sz="4000" dirty="0" smtClean="0"/>
            </a:br>
            <a:endParaRPr lang="ru-RU" sz="4000" b="1" dirty="0">
              <a:solidFill>
                <a:schemeClr val="accent3">
                  <a:lumMod val="75000"/>
                </a:schemeClr>
              </a:solidFill>
              <a:latin typeface="Segoe UI" pitchFamily="34" charset="0"/>
              <a:ea typeface="Segoe UI" pitchFamily="34" charset="0"/>
              <a:cs typeface="Segoe UI" pitchFamily="34" charset="0"/>
            </a:endParaRPr>
          </a:p>
        </p:txBody>
      </p:sp>
      <p:sp>
        <p:nvSpPr>
          <p:cNvPr id="9" name="Місце для тексту 8"/>
          <p:cNvSpPr>
            <a:spLocks noGrp="1"/>
          </p:cNvSpPr>
          <p:nvPr>
            <p:ph type="body" sz="quarter" idx="10"/>
          </p:nvPr>
        </p:nvSpPr>
        <p:spPr>
          <a:xfrm>
            <a:off x="685800" y="1045029"/>
            <a:ext cx="11035146" cy="4820194"/>
          </a:xfrm>
        </p:spPr>
        <p:txBody>
          <a:bodyPr/>
          <a:lstStyle/>
          <a:p>
            <a:r>
              <a:rPr lang="en-US" sz="2400" b="1" dirty="0" smtClean="0"/>
              <a:t>@</a:t>
            </a:r>
            <a:r>
              <a:rPr lang="en-US" sz="2400" b="1" dirty="0" err="1" smtClean="0"/>
              <a:t>ComponentScan</a:t>
            </a:r>
            <a:endParaRPr lang="en-US" sz="2400" b="1" dirty="0" smtClean="0"/>
          </a:p>
          <a:p>
            <a:pPr algn="just">
              <a:lnSpc>
                <a:spcPct val="150000"/>
              </a:lnSpc>
            </a:pPr>
            <a:r>
              <a:rPr lang="en-US" sz="2400" dirty="0" smtClean="0"/>
              <a:t>This annotation is used with the @Configuration annotation to allow Spring to know the packages to scan for annotated components. @</a:t>
            </a:r>
            <a:r>
              <a:rPr lang="en-US" sz="2400" dirty="0" err="1" smtClean="0"/>
              <a:t>ComponentScan</a:t>
            </a:r>
            <a:r>
              <a:rPr lang="en-US" sz="2400" dirty="0" smtClean="0"/>
              <a:t> is also used to specify base packages using </a:t>
            </a:r>
            <a:r>
              <a:rPr lang="en-US" sz="2400" dirty="0" err="1" smtClean="0"/>
              <a:t>basePackageClasses</a:t>
            </a:r>
            <a:r>
              <a:rPr lang="en-US" sz="2400" dirty="0" smtClean="0"/>
              <a:t> or </a:t>
            </a:r>
            <a:r>
              <a:rPr lang="en-US" sz="2400" dirty="0" err="1" smtClean="0"/>
              <a:t>basePackage</a:t>
            </a:r>
            <a:r>
              <a:rPr lang="en-US" sz="2400" dirty="0" smtClean="0"/>
              <a:t> attributes to scan. If specific packages are not defined, scanning will occur from the package of the class that declares this annotation.</a:t>
            </a:r>
          </a:p>
          <a:p>
            <a:endParaRPr lang="en-US" sz="1800" dirty="0" smtClean="0">
              <a:latin typeface="Courier New" pitchFamily="49" charset="0"/>
              <a:cs typeface="Courier New" pitchFamily="49" charset="0"/>
            </a:endParaRPr>
          </a:p>
          <a:p>
            <a:endParaRPr lang="en-US" sz="2400" dirty="0"/>
          </a:p>
        </p:txBody>
      </p:sp>
    </p:spTree>
    <p:extLst>
      <p:ext uri="{BB962C8B-B14F-4D97-AF65-F5344CB8AC3E}">
        <p14:creationId xmlns:p14="http://schemas.microsoft.com/office/powerpoint/2010/main" xmlns="" val="30688828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875212" y="489858"/>
            <a:ext cx="10630988" cy="659673"/>
          </a:xfrm>
        </p:spPr>
        <p:txBody>
          <a:bodyPr/>
          <a:lstStyle/>
          <a:p>
            <a:r>
              <a:rPr lang="en-US" sz="2800" b="1" dirty="0" smtClean="0">
                <a:solidFill>
                  <a:schemeClr val="accent3">
                    <a:lumMod val="75000"/>
                  </a:schemeClr>
                </a:solidFill>
                <a:latin typeface="Segoe UI" pitchFamily="34" charset="0"/>
                <a:ea typeface="Segoe UI" pitchFamily="34" charset="0"/>
                <a:cs typeface="Segoe UI" pitchFamily="34" charset="0"/>
              </a:rPr>
              <a:t>Java Core Annotations</a:t>
            </a:r>
            <a:r>
              <a:rPr lang="en-US" sz="2800" dirty="0" smtClean="0"/>
              <a:t/>
            </a:r>
            <a:br>
              <a:rPr lang="en-US" sz="2800" dirty="0" smtClean="0"/>
            </a:br>
            <a:r>
              <a:rPr lang="en-US" sz="4000" dirty="0" smtClean="0"/>
              <a:t/>
            </a:r>
            <a:br>
              <a:rPr lang="en-US" sz="4000" dirty="0" smtClean="0"/>
            </a:br>
            <a:endParaRPr lang="ru-RU" sz="4000" b="1" dirty="0">
              <a:solidFill>
                <a:schemeClr val="accent3">
                  <a:lumMod val="75000"/>
                </a:schemeClr>
              </a:solidFill>
              <a:latin typeface="Segoe UI" pitchFamily="34" charset="0"/>
              <a:ea typeface="Segoe UI" pitchFamily="34" charset="0"/>
              <a:cs typeface="Segoe UI" pitchFamily="34" charset="0"/>
            </a:endParaRPr>
          </a:p>
        </p:txBody>
      </p:sp>
      <p:sp>
        <p:nvSpPr>
          <p:cNvPr id="9" name="Місце для тексту 8"/>
          <p:cNvSpPr>
            <a:spLocks noGrp="1"/>
          </p:cNvSpPr>
          <p:nvPr>
            <p:ph type="body" sz="quarter" idx="10"/>
          </p:nvPr>
        </p:nvSpPr>
        <p:spPr>
          <a:xfrm>
            <a:off x="685800" y="1045029"/>
            <a:ext cx="11035146" cy="4820194"/>
          </a:xfrm>
        </p:spPr>
        <p:txBody>
          <a:bodyPr/>
          <a:lstStyle/>
          <a:p>
            <a:r>
              <a:rPr lang="en-US" sz="2400" b="1" dirty="0" smtClean="0"/>
              <a:t>@Value</a:t>
            </a:r>
          </a:p>
          <a:p>
            <a:r>
              <a:rPr lang="en-US" sz="2400" dirty="0" smtClean="0"/>
              <a:t>We can use </a:t>
            </a:r>
            <a:r>
              <a:rPr lang="en-US" sz="2400" dirty="0" smtClean="0">
                <a:solidFill>
                  <a:schemeClr val="accent4">
                    <a:lumMod val="75000"/>
                  </a:schemeClr>
                </a:solidFill>
              </a:rPr>
              <a:t>@Value</a:t>
            </a:r>
            <a:r>
              <a:rPr lang="en-US" sz="2400" dirty="0" smtClean="0"/>
              <a:t> for injecting property values into beans. It’s compatible with constructor, setter, and field injection.</a:t>
            </a:r>
          </a:p>
          <a:p>
            <a:r>
              <a:rPr lang="en-US" sz="2400" dirty="0" smtClean="0"/>
              <a:t>Constructor injection:</a:t>
            </a:r>
          </a:p>
          <a:p>
            <a:pPr fontAlgn="base"/>
            <a:r>
              <a:rPr lang="en-US" sz="1800" dirty="0" smtClean="0">
                <a:latin typeface="Courier New" pitchFamily="49" charset="0"/>
                <a:cs typeface="Courier New" pitchFamily="49" charset="0"/>
              </a:rPr>
              <a:t>Engine</a:t>
            </a:r>
            <a:r>
              <a:rPr lang="en-US" sz="1800" dirty="0" smtClean="0">
                <a:solidFill>
                  <a:schemeClr val="accent4">
                    <a:lumMod val="75000"/>
                  </a:schemeClr>
                </a:solidFill>
                <a:latin typeface="Courier New" pitchFamily="49" charset="0"/>
                <a:cs typeface="Courier New" pitchFamily="49" charset="0"/>
              </a:rPr>
              <a:t>(@Value</a:t>
            </a:r>
            <a:r>
              <a:rPr lang="en-US" sz="1800" dirty="0" smtClean="0">
                <a:latin typeface="Courier New" pitchFamily="49" charset="0"/>
                <a:cs typeface="Courier New" pitchFamily="49" charset="0"/>
              </a:rPr>
              <a:t>("8") </a:t>
            </a: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cylinderCount</a:t>
            </a:r>
            <a:r>
              <a:rPr lang="en-US" sz="1800" dirty="0" smtClean="0">
                <a:latin typeface="Courier New" pitchFamily="49" charset="0"/>
                <a:cs typeface="Courier New" pitchFamily="49" charset="0"/>
              </a:rPr>
              <a:t>) {</a:t>
            </a:r>
          </a:p>
          <a:p>
            <a:pPr fontAlgn="base"/>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this.cylinderCount</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cylinderCount</a:t>
            </a:r>
            <a:r>
              <a:rPr lang="en-US" sz="1800" dirty="0" smtClean="0">
                <a:latin typeface="Courier New" pitchFamily="49" charset="0"/>
                <a:cs typeface="Courier New" pitchFamily="49" charset="0"/>
              </a:rPr>
              <a:t>;</a:t>
            </a:r>
          </a:p>
          <a:p>
            <a:pPr fontAlgn="base"/>
            <a:r>
              <a:rPr lang="en-US" sz="1800" dirty="0" smtClean="0">
                <a:latin typeface="Courier New" pitchFamily="49" charset="0"/>
                <a:cs typeface="Courier New" pitchFamily="49" charset="0"/>
              </a:rPr>
              <a:t>}</a:t>
            </a:r>
          </a:p>
          <a:p>
            <a:r>
              <a:rPr lang="en-US" sz="2400" dirty="0" smtClean="0"/>
              <a:t>Setter injection:</a:t>
            </a:r>
          </a:p>
          <a:p>
            <a:pPr fontAlgn="base"/>
            <a:r>
              <a:rPr lang="en-US" sz="1800" dirty="0" smtClean="0">
                <a:solidFill>
                  <a:schemeClr val="accent4">
                    <a:lumMod val="75000"/>
                  </a:schemeClr>
                </a:solidFill>
                <a:latin typeface="Courier New" pitchFamily="49" charset="0"/>
                <a:cs typeface="Courier New" pitchFamily="49" charset="0"/>
              </a:rPr>
              <a:t>@</a:t>
            </a:r>
            <a:r>
              <a:rPr lang="en-US" sz="1800" dirty="0" err="1" smtClean="0">
                <a:solidFill>
                  <a:schemeClr val="accent4">
                    <a:lumMod val="75000"/>
                  </a:schemeClr>
                </a:solidFill>
                <a:latin typeface="Courier New" pitchFamily="49" charset="0"/>
                <a:cs typeface="Courier New" pitchFamily="49" charset="0"/>
              </a:rPr>
              <a:t>Autowired</a:t>
            </a:r>
            <a:endParaRPr lang="en-US" sz="1800" dirty="0" smtClean="0">
              <a:solidFill>
                <a:schemeClr val="accent4">
                  <a:lumMod val="75000"/>
                </a:schemeClr>
              </a:solidFill>
              <a:latin typeface="Courier New" pitchFamily="49" charset="0"/>
              <a:cs typeface="Courier New" pitchFamily="49" charset="0"/>
            </a:endParaRPr>
          </a:p>
          <a:p>
            <a:pPr fontAlgn="base"/>
            <a:r>
              <a:rPr lang="en-US" sz="1800" dirty="0" smtClean="0">
                <a:latin typeface="Courier New" pitchFamily="49" charset="0"/>
                <a:cs typeface="Courier New" pitchFamily="49" charset="0"/>
              </a:rPr>
              <a:t>void </a:t>
            </a:r>
            <a:r>
              <a:rPr lang="en-US" sz="1800" dirty="0" err="1" smtClean="0">
                <a:latin typeface="Courier New" pitchFamily="49" charset="0"/>
                <a:cs typeface="Courier New" pitchFamily="49" charset="0"/>
              </a:rPr>
              <a:t>setCylinderCount</a:t>
            </a:r>
            <a:r>
              <a:rPr lang="en-US" sz="1800" dirty="0" smtClean="0">
                <a:solidFill>
                  <a:schemeClr val="accent4">
                    <a:lumMod val="75000"/>
                  </a:schemeClr>
                </a:solidFill>
                <a:latin typeface="Courier New" pitchFamily="49" charset="0"/>
                <a:cs typeface="Courier New" pitchFamily="49" charset="0"/>
              </a:rPr>
              <a:t>(@Value</a:t>
            </a:r>
            <a:r>
              <a:rPr lang="en-US" sz="1800" dirty="0" smtClean="0">
                <a:latin typeface="Courier New" pitchFamily="49" charset="0"/>
                <a:cs typeface="Courier New" pitchFamily="49" charset="0"/>
              </a:rPr>
              <a:t>("8") </a:t>
            </a: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cylinderCount</a:t>
            </a:r>
            <a:r>
              <a:rPr lang="en-US" sz="1800" dirty="0" smtClean="0">
                <a:latin typeface="Courier New" pitchFamily="49" charset="0"/>
                <a:cs typeface="Courier New" pitchFamily="49" charset="0"/>
              </a:rPr>
              <a:t>) {</a:t>
            </a:r>
          </a:p>
          <a:p>
            <a:pPr fontAlgn="base"/>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this.cylinderCount</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cylinderCount</a:t>
            </a:r>
            <a:r>
              <a:rPr lang="en-US" sz="1800" dirty="0" smtClean="0">
                <a:latin typeface="Courier New" pitchFamily="49" charset="0"/>
                <a:cs typeface="Courier New" pitchFamily="49" charset="0"/>
              </a:rPr>
              <a:t>;</a:t>
            </a:r>
          </a:p>
          <a:p>
            <a:pPr fontAlgn="base"/>
            <a:r>
              <a:rPr lang="en-US" sz="1800" dirty="0" smtClean="0">
                <a:latin typeface="Courier New" pitchFamily="49" charset="0"/>
                <a:cs typeface="Courier New" pitchFamily="49" charset="0"/>
              </a:rPr>
              <a:t>}</a:t>
            </a:r>
          </a:p>
          <a:p>
            <a:endParaRPr lang="en-US" sz="2400" dirty="0"/>
          </a:p>
        </p:txBody>
      </p:sp>
    </p:spTree>
    <p:extLst>
      <p:ext uri="{BB962C8B-B14F-4D97-AF65-F5344CB8AC3E}">
        <p14:creationId xmlns:p14="http://schemas.microsoft.com/office/powerpoint/2010/main" xmlns="" val="30688828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875212" y="489858"/>
            <a:ext cx="10630988" cy="659673"/>
          </a:xfrm>
        </p:spPr>
        <p:txBody>
          <a:bodyPr/>
          <a:lstStyle/>
          <a:p>
            <a:r>
              <a:rPr lang="en-US" sz="2800" b="1" dirty="0" smtClean="0">
                <a:solidFill>
                  <a:schemeClr val="accent3">
                    <a:lumMod val="75000"/>
                  </a:schemeClr>
                </a:solidFill>
                <a:latin typeface="Segoe UI" pitchFamily="34" charset="0"/>
                <a:ea typeface="Segoe UI" pitchFamily="34" charset="0"/>
                <a:cs typeface="Segoe UI" pitchFamily="34" charset="0"/>
              </a:rPr>
              <a:t>Java Core Annotations</a:t>
            </a:r>
            <a:r>
              <a:rPr lang="en-US" sz="2800" dirty="0" smtClean="0"/>
              <a:t/>
            </a:r>
            <a:br>
              <a:rPr lang="en-US" sz="2800" dirty="0" smtClean="0"/>
            </a:br>
            <a:r>
              <a:rPr lang="en-US" sz="4000" dirty="0" smtClean="0"/>
              <a:t/>
            </a:r>
            <a:br>
              <a:rPr lang="en-US" sz="4000" dirty="0" smtClean="0"/>
            </a:br>
            <a:endParaRPr lang="ru-RU" sz="4000" b="1" dirty="0">
              <a:solidFill>
                <a:schemeClr val="accent3">
                  <a:lumMod val="75000"/>
                </a:schemeClr>
              </a:solidFill>
              <a:latin typeface="Segoe UI" pitchFamily="34" charset="0"/>
              <a:ea typeface="Segoe UI" pitchFamily="34" charset="0"/>
              <a:cs typeface="Segoe UI" pitchFamily="34" charset="0"/>
            </a:endParaRPr>
          </a:p>
        </p:txBody>
      </p:sp>
      <p:sp>
        <p:nvSpPr>
          <p:cNvPr id="9" name="Місце для тексту 8"/>
          <p:cNvSpPr>
            <a:spLocks noGrp="1"/>
          </p:cNvSpPr>
          <p:nvPr>
            <p:ph type="body" sz="quarter" idx="10"/>
          </p:nvPr>
        </p:nvSpPr>
        <p:spPr>
          <a:xfrm>
            <a:off x="685800" y="1045029"/>
            <a:ext cx="11035146" cy="4820194"/>
          </a:xfrm>
        </p:spPr>
        <p:txBody>
          <a:bodyPr/>
          <a:lstStyle/>
          <a:p>
            <a:r>
              <a:rPr lang="en-US" sz="2400" dirty="0" smtClean="0"/>
              <a:t>Alternatively</a:t>
            </a:r>
            <a:r>
              <a:rPr lang="en-US" sz="2400" dirty="0" smtClean="0"/>
              <a:t>:</a:t>
            </a:r>
          </a:p>
          <a:p>
            <a:pPr fontAlgn="base"/>
            <a:r>
              <a:rPr lang="en-US" sz="1800" dirty="0" smtClean="0">
                <a:solidFill>
                  <a:schemeClr val="accent4">
                    <a:lumMod val="75000"/>
                  </a:schemeClr>
                </a:solidFill>
                <a:latin typeface="Courier New" pitchFamily="49" charset="0"/>
                <a:cs typeface="Courier New" pitchFamily="49" charset="0"/>
              </a:rPr>
              <a:t>@Value</a:t>
            </a:r>
            <a:r>
              <a:rPr lang="en-US" sz="1800" dirty="0" smtClean="0">
                <a:latin typeface="Courier New" pitchFamily="49" charset="0"/>
                <a:cs typeface="Courier New" pitchFamily="49" charset="0"/>
              </a:rPr>
              <a:t>("8")</a:t>
            </a:r>
          </a:p>
          <a:p>
            <a:pPr fontAlgn="base"/>
            <a:r>
              <a:rPr lang="en-US" sz="1800" dirty="0" smtClean="0">
                <a:latin typeface="Courier New" pitchFamily="49" charset="0"/>
                <a:cs typeface="Courier New" pitchFamily="49" charset="0"/>
              </a:rPr>
              <a:t>void </a:t>
            </a:r>
            <a:r>
              <a:rPr lang="en-US" sz="1800" dirty="0" err="1" smtClean="0">
                <a:latin typeface="Courier New" pitchFamily="49" charset="0"/>
                <a:cs typeface="Courier New" pitchFamily="49" charset="0"/>
              </a:rPr>
              <a:t>setCylinderCount</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cylinderCount</a:t>
            </a:r>
            <a:r>
              <a:rPr lang="en-US" sz="1800" dirty="0" smtClean="0">
                <a:latin typeface="Courier New" pitchFamily="49" charset="0"/>
                <a:cs typeface="Courier New" pitchFamily="49" charset="0"/>
              </a:rPr>
              <a:t>) {</a:t>
            </a:r>
          </a:p>
          <a:p>
            <a:pPr fontAlgn="base"/>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this.cylinderCount</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cylinderCount</a:t>
            </a:r>
            <a:r>
              <a:rPr lang="en-US" sz="1800" dirty="0" smtClean="0">
                <a:latin typeface="Courier New" pitchFamily="49" charset="0"/>
                <a:cs typeface="Courier New" pitchFamily="49" charset="0"/>
              </a:rPr>
              <a:t>;</a:t>
            </a:r>
          </a:p>
          <a:p>
            <a:pPr fontAlgn="base"/>
            <a:r>
              <a:rPr lang="en-US" sz="1800" dirty="0" smtClean="0">
                <a:latin typeface="Courier New" pitchFamily="49" charset="0"/>
                <a:cs typeface="Courier New" pitchFamily="49" charset="0"/>
              </a:rPr>
              <a:t>}</a:t>
            </a:r>
          </a:p>
          <a:p>
            <a:r>
              <a:rPr lang="en-US" sz="2400" dirty="0" smtClean="0"/>
              <a:t>Field injection:</a:t>
            </a:r>
          </a:p>
          <a:p>
            <a:pPr fontAlgn="base"/>
            <a:r>
              <a:rPr lang="en-US" sz="1800" dirty="0" smtClean="0">
                <a:solidFill>
                  <a:schemeClr val="accent4">
                    <a:lumMod val="75000"/>
                  </a:schemeClr>
                </a:solidFill>
                <a:latin typeface="Courier New" pitchFamily="49" charset="0"/>
                <a:cs typeface="Courier New" pitchFamily="49" charset="0"/>
              </a:rPr>
              <a:t>@Value</a:t>
            </a:r>
            <a:r>
              <a:rPr lang="en-US" sz="1800" dirty="0" smtClean="0">
                <a:latin typeface="Courier New" pitchFamily="49" charset="0"/>
                <a:cs typeface="Courier New" pitchFamily="49" charset="0"/>
              </a:rPr>
              <a:t>("8")</a:t>
            </a:r>
          </a:p>
          <a:p>
            <a:pPr fontAlgn="base"/>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cylinderCount</a:t>
            </a:r>
            <a:r>
              <a:rPr lang="en-US" sz="1800" dirty="0" smtClean="0">
                <a:latin typeface="Courier New" pitchFamily="49" charset="0"/>
                <a:cs typeface="Courier New" pitchFamily="49" charset="0"/>
              </a:rPr>
              <a:t>;</a:t>
            </a:r>
          </a:p>
          <a:p>
            <a:endParaRPr lang="en-US" sz="2400" dirty="0"/>
          </a:p>
        </p:txBody>
      </p:sp>
    </p:spTree>
    <p:extLst>
      <p:ext uri="{BB962C8B-B14F-4D97-AF65-F5344CB8AC3E}">
        <p14:creationId xmlns:p14="http://schemas.microsoft.com/office/powerpoint/2010/main" xmlns="" val="30688828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875212" y="489858"/>
            <a:ext cx="10630988" cy="659673"/>
          </a:xfrm>
        </p:spPr>
        <p:txBody>
          <a:bodyPr/>
          <a:lstStyle/>
          <a:p>
            <a:r>
              <a:rPr lang="en-US" sz="2800" b="1" dirty="0" smtClean="0">
                <a:solidFill>
                  <a:schemeClr val="accent3">
                    <a:lumMod val="75000"/>
                  </a:schemeClr>
                </a:solidFill>
                <a:latin typeface="Segoe UI" pitchFamily="34" charset="0"/>
                <a:ea typeface="Segoe UI" pitchFamily="34" charset="0"/>
                <a:cs typeface="Segoe UI" pitchFamily="34" charset="0"/>
              </a:rPr>
              <a:t>Java Core Annotations</a:t>
            </a:r>
            <a:r>
              <a:rPr lang="en-US" sz="2800" dirty="0" smtClean="0"/>
              <a:t/>
            </a:r>
            <a:br>
              <a:rPr lang="en-US" sz="2800" dirty="0" smtClean="0"/>
            </a:br>
            <a:r>
              <a:rPr lang="en-US" sz="4000" dirty="0" smtClean="0"/>
              <a:t/>
            </a:r>
            <a:br>
              <a:rPr lang="en-US" sz="4000" dirty="0" smtClean="0"/>
            </a:br>
            <a:endParaRPr lang="ru-RU" sz="4000" b="1" dirty="0">
              <a:solidFill>
                <a:schemeClr val="accent3">
                  <a:lumMod val="75000"/>
                </a:schemeClr>
              </a:solidFill>
              <a:latin typeface="Segoe UI" pitchFamily="34" charset="0"/>
              <a:ea typeface="Segoe UI" pitchFamily="34" charset="0"/>
              <a:cs typeface="Segoe UI" pitchFamily="34" charset="0"/>
            </a:endParaRPr>
          </a:p>
        </p:txBody>
      </p:sp>
      <p:sp>
        <p:nvSpPr>
          <p:cNvPr id="9" name="Місце для тексту 8"/>
          <p:cNvSpPr>
            <a:spLocks noGrp="1"/>
          </p:cNvSpPr>
          <p:nvPr>
            <p:ph type="body" sz="quarter" idx="10"/>
          </p:nvPr>
        </p:nvSpPr>
        <p:spPr>
          <a:xfrm>
            <a:off x="685800" y="1045029"/>
            <a:ext cx="11035146" cy="4820194"/>
          </a:xfrm>
        </p:spPr>
        <p:txBody>
          <a:bodyPr/>
          <a:lstStyle/>
          <a:p>
            <a:pPr>
              <a:lnSpc>
                <a:spcPct val="150000"/>
              </a:lnSpc>
            </a:pPr>
            <a:r>
              <a:rPr lang="en-US" sz="2400" b="1" i="1" dirty="0" smtClean="0"/>
              <a:t>@Lazy</a:t>
            </a:r>
            <a:endParaRPr lang="en-US" sz="2400" b="1" dirty="0" smtClean="0"/>
          </a:p>
          <a:p>
            <a:pPr>
              <a:lnSpc>
                <a:spcPct val="150000"/>
              </a:lnSpc>
            </a:pPr>
            <a:r>
              <a:rPr lang="en-US" sz="2400" dirty="0" smtClean="0"/>
              <a:t>We use </a:t>
            </a:r>
            <a:r>
              <a:rPr lang="en-US" sz="2400" i="1" dirty="0" smtClean="0">
                <a:hlinkClick r:id="rId2"/>
              </a:rPr>
              <a:t>@Lazy</a:t>
            </a:r>
            <a:r>
              <a:rPr lang="en-US" sz="2400" dirty="0" smtClean="0"/>
              <a:t> when we want to initialize our bean lazily. By default, Spring creates all singleton beans eagerly at the startup/bootstrapping of the application context.</a:t>
            </a:r>
          </a:p>
          <a:p>
            <a:pPr>
              <a:lnSpc>
                <a:spcPct val="150000"/>
              </a:lnSpc>
            </a:pPr>
            <a:r>
              <a:rPr lang="en-US" sz="2400" dirty="0" smtClean="0"/>
              <a:t>However, there are cases when</a:t>
            </a:r>
            <a:r>
              <a:rPr lang="en-US" sz="2400" b="1" dirty="0" smtClean="0"/>
              <a:t> we need to create a bean when we request it, not at application startup</a:t>
            </a:r>
            <a:r>
              <a:rPr lang="en-US" sz="2400" dirty="0" smtClean="0"/>
              <a:t>.</a:t>
            </a:r>
          </a:p>
          <a:p>
            <a:pPr>
              <a:lnSpc>
                <a:spcPct val="150000"/>
              </a:lnSpc>
            </a:pPr>
            <a:r>
              <a:rPr lang="en-US" sz="2400" dirty="0" smtClean="0"/>
              <a:t>This annotation behaves differently depending on where we exactly place it. </a:t>
            </a:r>
            <a:endParaRPr lang="en-US" sz="2400" dirty="0"/>
          </a:p>
        </p:txBody>
      </p:sp>
    </p:spTree>
    <p:extLst>
      <p:ext uri="{BB962C8B-B14F-4D97-AF65-F5344CB8AC3E}">
        <p14:creationId xmlns:p14="http://schemas.microsoft.com/office/powerpoint/2010/main" xmlns="" val="3068882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875212" y="685801"/>
            <a:ext cx="10630988" cy="659673"/>
          </a:xfrm>
        </p:spPr>
        <p:txBody>
          <a:bodyPr/>
          <a:lstStyle/>
          <a:p>
            <a:pPr algn="ctr"/>
            <a:r>
              <a:rPr lang="en-US" dirty="0" smtClean="0">
                <a:solidFill>
                  <a:schemeClr val="accent3">
                    <a:lumMod val="75000"/>
                  </a:schemeClr>
                </a:solidFill>
              </a:rPr>
              <a:t>AGENDA</a:t>
            </a:r>
            <a:endParaRPr lang="ru-RU" dirty="0">
              <a:solidFill>
                <a:schemeClr val="accent3">
                  <a:lumMod val="75000"/>
                </a:schemeClr>
              </a:solidFill>
            </a:endParaRPr>
          </a:p>
        </p:txBody>
      </p:sp>
      <p:sp>
        <p:nvSpPr>
          <p:cNvPr id="9" name="Місце для тексту 8"/>
          <p:cNvSpPr>
            <a:spLocks noGrp="1"/>
          </p:cNvSpPr>
          <p:nvPr>
            <p:ph type="body" sz="quarter" idx="10"/>
          </p:nvPr>
        </p:nvSpPr>
        <p:spPr>
          <a:xfrm>
            <a:off x="685799" y="1528353"/>
            <a:ext cx="11109961" cy="4336870"/>
          </a:xfrm>
        </p:spPr>
        <p:txBody>
          <a:bodyPr/>
          <a:lstStyle/>
          <a:p>
            <a:pPr marL="228600" indent="-228600" fontAlgn="base">
              <a:spcBef>
                <a:spcPct val="20000"/>
              </a:spcBef>
              <a:spcAft>
                <a:spcPct val="0"/>
              </a:spcAft>
              <a:buClr>
                <a:srgbClr val="32469A"/>
              </a:buClr>
              <a:buFont typeface="Calibri" pitchFamily="34" charset="0"/>
              <a:buChar char="▪"/>
            </a:pPr>
            <a:r>
              <a:rPr lang="en-US" sz="2800" dirty="0" smtClean="0">
                <a:solidFill>
                  <a:schemeClr val="accent6">
                    <a:lumMod val="75000"/>
                  </a:schemeClr>
                </a:solidFill>
              </a:rPr>
              <a:t>Annotation </a:t>
            </a:r>
            <a:r>
              <a:rPr lang="en-US" sz="2800" dirty="0" smtClean="0">
                <a:solidFill>
                  <a:schemeClr val="accent6">
                    <a:lumMod val="75000"/>
                  </a:schemeClr>
                </a:solidFill>
              </a:rPr>
              <a:t>Based Configuration</a:t>
            </a:r>
          </a:p>
          <a:p>
            <a:pPr marL="228600" indent="-228600" fontAlgn="base">
              <a:spcBef>
                <a:spcPct val="20000"/>
              </a:spcBef>
              <a:spcAft>
                <a:spcPct val="0"/>
              </a:spcAft>
              <a:buClr>
                <a:srgbClr val="32469A"/>
              </a:buClr>
              <a:buFont typeface="Calibri" pitchFamily="34" charset="0"/>
              <a:buChar char="▪"/>
            </a:pPr>
            <a:r>
              <a:rPr lang="en-US" sz="2800" dirty="0" smtClean="0">
                <a:solidFill>
                  <a:schemeClr val="accent6">
                    <a:lumMod val="75000"/>
                  </a:schemeClr>
                </a:solidFill>
              </a:rPr>
              <a:t>Java Core Annotations</a:t>
            </a:r>
          </a:p>
          <a:p>
            <a:pPr marL="228600" indent="-228600" fontAlgn="base">
              <a:spcBef>
                <a:spcPct val="20000"/>
              </a:spcBef>
              <a:spcAft>
                <a:spcPct val="0"/>
              </a:spcAft>
              <a:buClr>
                <a:srgbClr val="32469A"/>
              </a:buClr>
              <a:buFont typeface="Calibri" pitchFamily="34" charset="0"/>
              <a:buChar char="▪"/>
            </a:pPr>
            <a:r>
              <a:rPr lang="en-US" sz="2800" dirty="0" smtClean="0">
                <a:solidFill>
                  <a:schemeClr val="accent6">
                    <a:lumMod val="75000"/>
                  </a:schemeClr>
                </a:solidFill>
              </a:rPr>
              <a:t>Context Configuration Annotations</a:t>
            </a:r>
          </a:p>
          <a:p>
            <a:pPr marL="228600" indent="-228600" fontAlgn="base">
              <a:spcBef>
                <a:spcPct val="20000"/>
              </a:spcBef>
              <a:spcAft>
                <a:spcPct val="0"/>
              </a:spcAft>
              <a:buClr>
                <a:srgbClr val="32469A"/>
              </a:buClr>
              <a:buFont typeface="Calibri" pitchFamily="34" charset="0"/>
              <a:buChar char="▪"/>
            </a:pPr>
            <a:r>
              <a:rPr lang="en-US" sz="2800" dirty="0" smtClean="0">
                <a:solidFill>
                  <a:schemeClr val="accent6">
                    <a:lumMod val="75000"/>
                  </a:schemeClr>
                </a:solidFill>
              </a:rPr>
              <a:t>Spring Framework Stereotype Annotations</a:t>
            </a:r>
          </a:p>
          <a:p>
            <a:pPr marL="228600" indent="-228600" fontAlgn="base">
              <a:spcBef>
                <a:spcPct val="20000"/>
              </a:spcBef>
              <a:spcAft>
                <a:spcPct val="0"/>
              </a:spcAft>
              <a:buClr>
                <a:srgbClr val="32469A"/>
              </a:buClr>
              <a:buFont typeface="Calibri" pitchFamily="34" charset="0"/>
              <a:buChar char="▪"/>
            </a:pPr>
            <a:r>
              <a:rPr lang="en-US" sz="2800" dirty="0" smtClean="0">
                <a:solidFill>
                  <a:schemeClr val="accent6">
                    <a:lumMod val="75000"/>
                  </a:schemeClr>
                </a:solidFill>
              </a:rPr>
              <a:t>Spring Boot Annotations</a:t>
            </a:r>
          </a:p>
          <a:p>
            <a:pPr marL="228600" indent="-228600" fontAlgn="base">
              <a:spcBef>
                <a:spcPct val="20000"/>
              </a:spcBef>
              <a:spcAft>
                <a:spcPct val="0"/>
              </a:spcAft>
              <a:buClr>
                <a:srgbClr val="32469A"/>
              </a:buClr>
              <a:buFont typeface="Calibri" pitchFamily="34" charset="0"/>
              <a:buChar char="▪"/>
            </a:pPr>
            <a:r>
              <a:rPr lang="en-US" sz="2800" dirty="0" smtClean="0">
                <a:solidFill>
                  <a:schemeClr val="accent6">
                    <a:lumMod val="75000"/>
                  </a:schemeClr>
                </a:solidFill>
              </a:rPr>
              <a:t>Spring MVC and REST Annotations</a:t>
            </a:r>
          </a:p>
          <a:p>
            <a:pPr marL="228600" indent="-228600" fontAlgn="base">
              <a:spcBef>
                <a:spcPct val="20000"/>
              </a:spcBef>
              <a:spcAft>
                <a:spcPct val="0"/>
              </a:spcAft>
              <a:buClr>
                <a:srgbClr val="32469A"/>
              </a:buClr>
              <a:buFont typeface="Calibri" pitchFamily="34" charset="0"/>
              <a:buChar char="▪"/>
            </a:pPr>
            <a:endParaRPr lang="ru-RU" dirty="0"/>
          </a:p>
        </p:txBody>
      </p:sp>
    </p:spTree>
    <p:extLst>
      <p:ext uri="{BB962C8B-B14F-4D97-AF65-F5344CB8AC3E}">
        <p14:creationId xmlns:p14="http://schemas.microsoft.com/office/powerpoint/2010/main" xmlns="" val="30688828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875212" y="489858"/>
            <a:ext cx="10630988" cy="659673"/>
          </a:xfrm>
        </p:spPr>
        <p:txBody>
          <a:bodyPr/>
          <a:lstStyle/>
          <a:p>
            <a:r>
              <a:rPr lang="en-US" sz="2800" b="1" dirty="0" smtClean="0">
                <a:solidFill>
                  <a:schemeClr val="accent3">
                    <a:lumMod val="75000"/>
                  </a:schemeClr>
                </a:solidFill>
                <a:latin typeface="Segoe UI" pitchFamily="34" charset="0"/>
                <a:ea typeface="Segoe UI" pitchFamily="34" charset="0"/>
                <a:cs typeface="Segoe UI" pitchFamily="34" charset="0"/>
              </a:rPr>
              <a:t>Java Core Annotations</a:t>
            </a:r>
            <a:r>
              <a:rPr lang="en-US" sz="2800" dirty="0" smtClean="0"/>
              <a:t/>
            </a:r>
            <a:br>
              <a:rPr lang="en-US" sz="2800" dirty="0" smtClean="0"/>
            </a:br>
            <a:r>
              <a:rPr lang="en-US" sz="4000" dirty="0" smtClean="0"/>
              <a:t/>
            </a:r>
            <a:br>
              <a:rPr lang="en-US" sz="4000" dirty="0" smtClean="0"/>
            </a:br>
            <a:endParaRPr lang="ru-RU" sz="4000" b="1" dirty="0">
              <a:solidFill>
                <a:schemeClr val="accent3">
                  <a:lumMod val="75000"/>
                </a:schemeClr>
              </a:solidFill>
              <a:latin typeface="Segoe UI" pitchFamily="34" charset="0"/>
              <a:ea typeface="Segoe UI" pitchFamily="34" charset="0"/>
              <a:cs typeface="Segoe UI" pitchFamily="34" charset="0"/>
            </a:endParaRPr>
          </a:p>
        </p:txBody>
      </p:sp>
      <p:sp>
        <p:nvSpPr>
          <p:cNvPr id="9" name="Місце для тексту 8"/>
          <p:cNvSpPr>
            <a:spLocks noGrp="1"/>
          </p:cNvSpPr>
          <p:nvPr>
            <p:ph type="body" sz="quarter" idx="10"/>
          </p:nvPr>
        </p:nvSpPr>
        <p:spPr>
          <a:xfrm>
            <a:off x="685800" y="1045029"/>
            <a:ext cx="11035146" cy="4820194"/>
          </a:xfrm>
        </p:spPr>
        <p:txBody>
          <a:bodyPr/>
          <a:lstStyle/>
          <a:p>
            <a:r>
              <a:rPr lang="en-US" sz="2400" dirty="0" smtClean="0"/>
              <a:t>We can put it on:</a:t>
            </a:r>
          </a:p>
          <a:p>
            <a:r>
              <a:rPr lang="en-US" sz="2400" dirty="0" smtClean="0"/>
              <a:t>a </a:t>
            </a:r>
            <a:r>
              <a:rPr lang="en-US" sz="2400" i="1" dirty="0" smtClean="0"/>
              <a:t>@Bean</a:t>
            </a:r>
            <a:r>
              <a:rPr lang="en-US" sz="2400" dirty="0" smtClean="0"/>
              <a:t> annotated bean factory method, to delay the method call (hence the bean creation)</a:t>
            </a:r>
          </a:p>
          <a:p>
            <a:r>
              <a:rPr lang="en-US" sz="2400" dirty="0" smtClean="0"/>
              <a:t>a @</a:t>
            </a:r>
            <a:r>
              <a:rPr lang="en-US" sz="2400" i="1" dirty="0" smtClean="0"/>
              <a:t>Configuration</a:t>
            </a:r>
            <a:r>
              <a:rPr lang="en-US" sz="2400" dirty="0" smtClean="0"/>
              <a:t> class and all contained </a:t>
            </a:r>
            <a:r>
              <a:rPr lang="en-US" sz="2400" i="1" dirty="0" smtClean="0"/>
              <a:t>@Bean</a:t>
            </a:r>
            <a:r>
              <a:rPr lang="en-US" sz="2400" dirty="0" smtClean="0"/>
              <a:t> methods will be affected</a:t>
            </a:r>
          </a:p>
          <a:p>
            <a:r>
              <a:rPr lang="en-US" sz="2400" dirty="0" smtClean="0"/>
              <a:t>a </a:t>
            </a:r>
            <a:r>
              <a:rPr lang="en-US" sz="2400" i="1" dirty="0" smtClean="0"/>
              <a:t>@Component</a:t>
            </a:r>
            <a:r>
              <a:rPr lang="en-US" sz="2400" dirty="0" smtClean="0"/>
              <a:t> class, which is not a </a:t>
            </a:r>
            <a:r>
              <a:rPr lang="en-US" sz="2400" i="1" dirty="0" smtClean="0"/>
              <a:t>@Configuration</a:t>
            </a:r>
            <a:r>
              <a:rPr lang="en-US" sz="2400" dirty="0" smtClean="0"/>
              <a:t> class, this bean will be initialized lazily</a:t>
            </a:r>
          </a:p>
          <a:p>
            <a:r>
              <a:rPr lang="en-US" sz="2400" dirty="0" smtClean="0"/>
              <a:t>an </a:t>
            </a:r>
            <a:r>
              <a:rPr lang="en-US" sz="2400" i="1" dirty="0" smtClean="0"/>
              <a:t>@</a:t>
            </a:r>
            <a:r>
              <a:rPr lang="en-US" sz="2400" i="1" dirty="0" err="1" smtClean="0"/>
              <a:t>Autowired</a:t>
            </a:r>
            <a:r>
              <a:rPr lang="en-US" sz="2400" dirty="0" smtClean="0"/>
              <a:t> constructor, setter, or field, to load the dependency itself lazily (via proxy</a:t>
            </a:r>
            <a:r>
              <a:rPr lang="en-US" sz="2400" dirty="0" smtClean="0"/>
              <a:t>)</a:t>
            </a:r>
          </a:p>
          <a:p>
            <a:r>
              <a:rPr lang="en-US" sz="2400" dirty="0" smtClean="0"/>
              <a:t>This annotation has an argument named </a:t>
            </a:r>
            <a:r>
              <a:rPr lang="en-US" sz="2400" i="1" dirty="0" smtClean="0"/>
              <a:t>value</a:t>
            </a:r>
            <a:r>
              <a:rPr lang="en-US" sz="2400" dirty="0" smtClean="0"/>
              <a:t> with the default value of </a:t>
            </a:r>
            <a:r>
              <a:rPr lang="en-US" sz="2400" i="1" dirty="0" smtClean="0"/>
              <a:t>true</a:t>
            </a:r>
            <a:r>
              <a:rPr lang="en-US" sz="2400" dirty="0" smtClean="0"/>
              <a:t>. It is useful to override the default behavior.</a:t>
            </a:r>
          </a:p>
        </p:txBody>
      </p:sp>
    </p:spTree>
    <p:extLst>
      <p:ext uri="{BB962C8B-B14F-4D97-AF65-F5344CB8AC3E}">
        <p14:creationId xmlns:p14="http://schemas.microsoft.com/office/powerpoint/2010/main" xmlns="" val="30688828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875212" y="489858"/>
            <a:ext cx="10630988" cy="659673"/>
          </a:xfrm>
        </p:spPr>
        <p:txBody>
          <a:bodyPr/>
          <a:lstStyle/>
          <a:p>
            <a:r>
              <a:rPr lang="en-US" sz="2800" b="1" dirty="0" smtClean="0">
                <a:solidFill>
                  <a:schemeClr val="accent3">
                    <a:lumMod val="75000"/>
                  </a:schemeClr>
                </a:solidFill>
                <a:latin typeface="Segoe UI" pitchFamily="34" charset="0"/>
                <a:ea typeface="Segoe UI" pitchFamily="34" charset="0"/>
                <a:cs typeface="Segoe UI" pitchFamily="34" charset="0"/>
              </a:rPr>
              <a:t>Java Core Annotations</a:t>
            </a:r>
            <a:r>
              <a:rPr lang="en-US" sz="2800" dirty="0" smtClean="0"/>
              <a:t/>
            </a:r>
            <a:br>
              <a:rPr lang="en-US" sz="2800" dirty="0" smtClean="0"/>
            </a:br>
            <a:r>
              <a:rPr lang="en-US" sz="4000" dirty="0" smtClean="0"/>
              <a:t/>
            </a:r>
            <a:br>
              <a:rPr lang="en-US" sz="4000" dirty="0" smtClean="0"/>
            </a:br>
            <a:endParaRPr lang="ru-RU" sz="4000" b="1" dirty="0">
              <a:solidFill>
                <a:schemeClr val="accent3">
                  <a:lumMod val="75000"/>
                </a:schemeClr>
              </a:solidFill>
              <a:latin typeface="Segoe UI" pitchFamily="34" charset="0"/>
              <a:ea typeface="Segoe UI" pitchFamily="34" charset="0"/>
              <a:cs typeface="Segoe UI" pitchFamily="34" charset="0"/>
            </a:endParaRPr>
          </a:p>
        </p:txBody>
      </p:sp>
      <p:sp>
        <p:nvSpPr>
          <p:cNvPr id="9" name="Місце для тексту 8"/>
          <p:cNvSpPr>
            <a:spLocks noGrp="1"/>
          </p:cNvSpPr>
          <p:nvPr>
            <p:ph type="body" sz="quarter" idx="10"/>
          </p:nvPr>
        </p:nvSpPr>
        <p:spPr>
          <a:xfrm>
            <a:off x="685800" y="1045029"/>
            <a:ext cx="11035146" cy="4820194"/>
          </a:xfrm>
        </p:spPr>
        <p:txBody>
          <a:bodyPr/>
          <a:lstStyle/>
          <a:p>
            <a:r>
              <a:rPr lang="en-US" sz="2400" dirty="0" smtClean="0"/>
              <a:t>For example, marking beans to be eagerly loaded when the global setting is lazy, or configure specific </a:t>
            </a:r>
            <a:r>
              <a:rPr lang="en-US" sz="2400" i="1" dirty="0" smtClean="0"/>
              <a:t>@Bean</a:t>
            </a:r>
            <a:r>
              <a:rPr lang="en-US" sz="2400" dirty="0" smtClean="0"/>
              <a:t> methods to eager loading in a </a:t>
            </a:r>
            <a:r>
              <a:rPr lang="en-US" sz="2400" i="1" dirty="0" smtClean="0"/>
              <a:t>@Configuration</a:t>
            </a:r>
            <a:r>
              <a:rPr lang="en-US" sz="2400" dirty="0" smtClean="0"/>
              <a:t> class marked with </a:t>
            </a:r>
            <a:r>
              <a:rPr lang="en-US" sz="2400" i="1" dirty="0" smtClean="0"/>
              <a:t>@Lazy</a:t>
            </a:r>
            <a:r>
              <a:rPr lang="en-US" sz="2400" dirty="0" smtClean="0"/>
              <a:t>:</a:t>
            </a:r>
          </a:p>
          <a:p>
            <a:pPr fontAlgn="base"/>
            <a:r>
              <a:rPr lang="en-US" sz="1800" dirty="0" smtClean="0">
                <a:solidFill>
                  <a:schemeClr val="accent4">
                    <a:lumMod val="75000"/>
                  </a:schemeClr>
                </a:solidFill>
                <a:latin typeface="Courier New" pitchFamily="49" charset="0"/>
                <a:cs typeface="Courier New" pitchFamily="49" charset="0"/>
              </a:rPr>
              <a:t>@Configuration</a:t>
            </a:r>
          </a:p>
          <a:p>
            <a:pPr fontAlgn="base"/>
            <a:r>
              <a:rPr lang="en-US" sz="1800" dirty="0" smtClean="0">
                <a:solidFill>
                  <a:schemeClr val="accent4">
                    <a:lumMod val="75000"/>
                  </a:schemeClr>
                </a:solidFill>
                <a:latin typeface="Courier New" pitchFamily="49" charset="0"/>
                <a:cs typeface="Courier New" pitchFamily="49" charset="0"/>
              </a:rPr>
              <a:t>@Lazy</a:t>
            </a:r>
          </a:p>
          <a:p>
            <a:pPr fontAlgn="base"/>
            <a:r>
              <a:rPr lang="en-US" sz="1800" dirty="0" smtClean="0">
                <a:latin typeface="Courier New" pitchFamily="49" charset="0"/>
                <a:cs typeface="Courier New" pitchFamily="49" charset="0"/>
              </a:rPr>
              <a:t>class </a:t>
            </a:r>
            <a:r>
              <a:rPr lang="en-US" sz="1800" dirty="0" err="1" smtClean="0">
                <a:latin typeface="Courier New" pitchFamily="49" charset="0"/>
                <a:cs typeface="Courier New" pitchFamily="49" charset="0"/>
              </a:rPr>
              <a:t>VehicleFactoryConfig</a:t>
            </a:r>
            <a:r>
              <a:rPr lang="en-US" sz="1800" dirty="0" smtClean="0">
                <a:latin typeface="Courier New" pitchFamily="49" charset="0"/>
                <a:cs typeface="Courier New" pitchFamily="49" charset="0"/>
              </a:rPr>
              <a:t> {</a:t>
            </a:r>
          </a:p>
          <a:p>
            <a:pPr fontAlgn="base"/>
            <a:r>
              <a:rPr lang="en-US" sz="1800" dirty="0" smtClean="0">
                <a:latin typeface="Courier New" pitchFamily="49" charset="0"/>
                <a:cs typeface="Courier New" pitchFamily="49" charset="0"/>
              </a:rPr>
              <a:t> </a:t>
            </a:r>
          </a:p>
          <a:p>
            <a:pPr fontAlgn="base"/>
            <a:r>
              <a:rPr lang="en-US" sz="1800" dirty="0" smtClean="0">
                <a:latin typeface="Courier New" pitchFamily="49" charset="0"/>
                <a:cs typeface="Courier New" pitchFamily="49" charset="0"/>
              </a:rPr>
              <a:t>    </a:t>
            </a:r>
            <a:r>
              <a:rPr lang="en-US" sz="1800" dirty="0" smtClean="0">
                <a:solidFill>
                  <a:schemeClr val="accent4">
                    <a:lumMod val="75000"/>
                  </a:schemeClr>
                </a:solidFill>
                <a:latin typeface="Courier New" pitchFamily="49" charset="0"/>
                <a:cs typeface="Courier New" pitchFamily="49" charset="0"/>
              </a:rPr>
              <a:t>@Bean</a:t>
            </a:r>
          </a:p>
          <a:p>
            <a:pPr fontAlgn="base"/>
            <a:r>
              <a:rPr lang="en-US" sz="1800" dirty="0" smtClean="0">
                <a:latin typeface="Courier New" pitchFamily="49" charset="0"/>
                <a:cs typeface="Courier New" pitchFamily="49" charset="0"/>
              </a:rPr>
              <a:t>    </a:t>
            </a:r>
            <a:r>
              <a:rPr lang="en-US" sz="1800" dirty="0" smtClean="0">
                <a:solidFill>
                  <a:schemeClr val="accent4">
                    <a:lumMod val="75000"/>
                  </a:schemeClr>
                </a:solidFill>
                <a:latin typeface="Courier New" pitchFamily="49" charset="0"/>
                <a:cs typeface="Courier New" pitchFamily="49" charset="0"/>
              </a:rPr>
              <a:t>@Lazy(false</a:t>
            </a:r>
            <a:r>
              <a:rPr lang="en-US" sz="1800" dirty="0" smtClean="0">
                <a:latin typeface="Courier New" pitchFamily="49" charset="0"/>
                <a:cs typeface="Courier New" pitchFamily="49" charset="0"/>
              </a:rPr>
              <a:t>)</a:t>
            </a:r>
          </a:p>
          <a:p>
            <a:pPr fontAlgn="base"/>
            <a:r>
              <a:rPr lang="en-US" sz="1800" dirty="0" smtClean="0">
                <a:latin typeface="Courier New" pitchFamily="49" charset="0"/>
                <a:cs typeface="Courier New" pitchFamily="49" charset="0"/>
              </a:rPr>
              <a:t>    Engine </a:t>
            </a:r>
            <a:r>
              <a:rPr lang="en-US" sz="1800" dirty="0" err="1" smtClean="0">
                <a:latin typeface="Courier New" pitchFamily="49" charset="0"/>
                <a:cs typeface="Courier New" pitchFamily="49" charset="0"/>
              </a:rPr>
              <a:t>engine</a:t>
            </a:r>
            <a:r>
              <a:rPr lang="en-US" sz="1800" dirty="0" smtClean="0">
                <a:latin typeface="Courier New" pitchFamily="49" charset="0"/>
                <a:cs typeface="Courier New" pitchFamily="49" charset="0"/>
              </a:rPr>
              <a:t>() {</a:t>
            </a:r>
          </a:p>
          <a:p>
            <a:pPr fontAlgn="base"/>
            <a:r>
              <a:rPr lang="en-US" sz="1800" dirty="0" smtClean="0">
                <a:latin typeface="Courier New" pitchFamily="49" charset="0"/>
                <a:cs typeface="Courier New" pitchFamily="49" charset="0"/>
              </a:rPr>
              <a:t>        return new Engine();</a:t>
            </a:r>
          </a:p>
          <a:p>
            <a:pPr fontAlgn="base"/>
            <a:r>
              <a:rPr lang="en-US" sz="1800" dirty="0" smtClean="0">
                <a:latin typeface="Courier New" pitchFamily="49" charset="0"/>
                <a:cs typeface="Courier New" pitchFamily="49" charset="0"/>
              </a:rPr>
              <a:t>    }</a:t>
            </a:r>
          </a:p>
          <a:p>
            <a:pPr fontAlgn="base"/>
            <a:r>
              <a:rPr lang="en-US" sz="1800" dirty="0" smtClean="0">
                <a:latin typeface="Courier New" pitchFamily="49" charset="0"/>
                <a:cs typeface="Courier New" pitchFamily="49" charset="0"/>
              </a:rPr>
              <a:t>}</a:t>
            </a:r>
          </a:p>
          <a:p>
            <a:endParaRPr lang="en-US" sz="2400" dirty="0" smtClean="0"/>
          </a:p>
        </p:txBody>
      </p:sp>
    </p:spTree>
    <p:extLst>
      <p:ext uri="{BB962C8B-B14F-4D97-AF65-F5344CB8AC3E}">
        <p14:creationId xmlns:p14="http://schemas.microsoft.com/office/powerpoint/2010/main" xmlns="" val="30688828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875212" y="489858"/>
            <a:ext cx="10630988" cy="659673"/>
          </a:xfrm>
        </p:spPr>
        <p:txBody>
          <a:bodyPr/>
          <a:lstStyle/>
          <a:p>
            <a:r>
              <a:rPr lang="en-US" sz="2800" b="1" dirty="0" smtClean="0">
                <a:solidFill>
                  <a:schemeClr val="accent3">
                    <a:lumMod val="75000"/>
                  </a:schemeClr>
                </a:solidFill>
                <a:latin typeface="Segoe UI" pitchFamily="34" charset="0"/>
                <a:ea typeface="Segoe UI" pitchFamily="34" charset="0"/>
                <a:cs typeface="Segoe UI" pitchFamily="34" charset="0"/>
              </a:rPr>
              <a:t>Java Core Annotations</a:t>
            </a:r>
            <a:r>
              <a:rPr lang="en-US" sz="2800" dirty="0" smtClean="0"/>
              <a:t/>
            </a:r>
            <a:br>
              <a:rPr lang="en-US" sz="2800" dirty="0" smtClean="0"/>
            </a:br>
            <a:r>
              <a:rPr lang="en-US" sz="4000" dirty="0" smtClean="0"/>
              <a:t/>
            </a:r>
            <a:br>
              <a:rPr lang="en-US" sz="4000" dirty="0" smtClean="0"/>
            </a:br>
            <a:endParaRPr lang="ru-RU" sz="4000" b="1" dirty="0">
              <a:solidFill>
                <a:schemeClr val="accent3">
                  <a:lumMod val="75000"/>
                </a:schemeClr>
              </a:solidFill>
              <a:latin typeface="Segoe UI" pitchFamily="34" charset="0"/>
              <a:ea typeface="Segoe UI" pitchFamily="34" charset="0"/>
              <a:cs typeface="Segoe UI" pitchFamily="34" charset="0"/>
            </a:endParaRPr>
          </a:p>
        </p:txBody>
      </p:sp>
      <p:sp>
        <p:nvSpPr>
          <p:cNvPr id="9" name="Місце для тексту 8"/>
          <p:cNvSpPr>
            <a:spLocks noGrp="1"/>
          </p:cNvSpPr>
          <p:nvPr>
            <p:ph type="body" sz="quarter" idx="10"/>
          </p:nvPr>
        </p:nvSpPr>
        <p:spPr>
          <a:xfrm>
            <a:off x="685800" y="1045029"/>
            <a:ext cx="11035146" cy="4820194"/>
          </a:xfrm>
        </p:spPr>
        <p:txBody>
          <a:bodyPr/>
          <a:lstStyle/>
          <a:p>
            <a:r>
              <a:rPr lang="en-US" sz="2400" b="1" i="1" dirty="0" smtClean="0"/>
              <a:t>@Scope</a:t>
            </a:r>
            <a:endParaRPr lang="en-US" sz="2400" b="1" dirty="0" smtClean="0"/>
          </a:p>
          <a:p>
            <a:pPr>
              <a:lnSpc>
                <a:spcPct val="150000"/>
              </a:lnSpc>
            </a:pPr>
            <a:r>
              <a:rPr lang="en-US" sz="2400" dirty="0" smtClean="0"/>
              <a:t>We use </a:t>
            </a:r>
            <a:r>
              <a:rPr lang="en-US" sz="2400" i="1" dirty="0" smtClean="0"/>
              <a:t>@Scope</a:t>
            </a:r>
            <a:r>
              <a:rPr lang="en-US" sz="2400" dirty="0" smtClean="0"/>
              <a:t> to define the scope of a </a:t>
            </a:r>
            <a:r>
              <a:rPr lang="en-US" sz="2400" i="1" dirty="0" smtClean="0"/>
              <a:t>@Component</a:t>
            </a:r>
            <a:r>
              <a:rPr lang="en-US" sz="2400" dirty="0" smtClean="0"/>
              <a:t> class or a </a:t>
            </a:r>
            <a:r>
              <a:rPr lang="en-US" sz="2400" i="1" dirty="0" smtClean="0"/>
              <a:t>@Bean</a:t>
            </a:r>
            <a:r>
              <a:rPr lang="en-US" sz="2400" dirty="0" smtClean="0"/>
              <a:t> definition</a:t>
            </a:r>
            <a:r>
              <a:rPr lang="en-US" sz="2400" i="1" dirty="0" smtClean="0"/>
              <a:t>. </a:t>
            </a:r>
            <a:r>
              <a:rPr lang="en-US" sz="2400" dirty="0" smtClean="0"/>
              <a:t>It can be either </a:t>
            </a:r>
            <a:r>
              <a:rPr lang="en-US" sz="2400" i="1" dirty="0" smtClean="0"/>
              <a:t>singleton, prototype, request, session, </a:t>
            </a:r>
            <a:r>
              <a:rPr lang="en-US" sz="2400" i="1" dirty="0" err="1" smtClean="0"/>
              <a:t>globalSession</a:t>
            </a:r>
            <a:r>
              <a:rPr lang="en-US" sz="2400" dirty="0" smtClean="0"/>
              <a:t> or some custom scope</a:t>
            </a:r>
            <a:r>
              <a:rPr lang="en-US" sz="2400" dirty="0" smtClean="0"/>
              <a:t>.</a:t>
            </a:r>
          </a:p>
          <a:p>
            <a:pPr fontAlgn="base"/>
            <a:r>
              <a:rPr lang="en-US" sz="1800" dirty="0" smtClean="0">
                <a:solidFill>
                  <a:schemeClr val="accent4">
                    <a:lumMod val="75000"/>
                  </a:schemeClr>
                </a:solidFill>
                <a:latin typeface="Courier New" pitchFamily="49" charset="0"/>
                <a:cs typeface="Courier New" pitchFamily="49" charset="0"/>
              </a:rPr>
              <a:t>@Component</a:t>
            </a:r>
          </a:p>
          <a:p>
            <a:pPr fontAlgn="base"/>
            <a:r>
              <a:rPr lang="en-US" sz="1800" dirty="0" smtClean="0">
                <a:solidFill>
                  <a:schemeClr val="accent4">
                    <a:lumMod val="75000"/>
                  </a:schemeClr>
                </a:solidFill>
                <a:latin typeface="Courier New" pitchFamily="49" charset="0"/>
                <a:cs typeface="Courier New" pitchFamily="49" charset="0"/>
              </a:rPr>
              <a:t>@Scope</a:t>
            </a:r>
            <a:r>
              <a:rPr lang="en-US" sz="1800" dirty="0" smtClean="0">
                <a:latin typeface="Courier New" pitchFamily="49" charset="0"/>
                <a:cs typeface="Courier New" pitchFamily="49" charset="0"/>
              </a:rPr>
              <a:t>("prototype")</a:t>
            </a:r>
          </a:p>
          <a:p>
            <a:pPr fontAlgn="base"/>
            <a:r>
              <a:rPr lang="en-US" sz="1800" dirty="0" smtClean="0">
                <a:latin typeface="Courier New" pitchFamily="49" charset="0"/>
                <a:cs typeface="Courier New" pitchFamily="49" charset="0"/>
              </a:rPr>
              <a:t>class Engine {}</a:t>
            </a:r>
          </a:p>
          <a:p>
            <a:endParaRPr lang="en-US" sz="2400" dirty="0" smtClean="0"/>
          </a:p>
          <a:p>
            <a:endParaRPr lang="en-US" sz="2400" dirty="0" smtClean="0"/>
          </a:p>
        </p:txBody>
      </p:sp>
    </p:spTree>
    <p:extLst>
      <p:ext uri="{BB962C8B-B14F-4D97-AF65-F5344CB8AC3E}">
        <p14:creationId xmlns:p14="http://schemas.microsoft.com/office/powerpoint/2010/main" xmlns="" val="30688828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875212" y="489858"/>
            <a:ext cx="10630988" cy="659673"/>
          </a:xfrm>
        </p:spPr>
        <p:txBody>
          <a:bodyPr/>
          <a:lstStyle/>
          <a:p>
            <a:r>
              <a:rPr lang="en-US" sz="2800" b="1" dirty="0" smtClean="0">
                <a:solidFill>
                  <a:schemeClr val="accent3">
                    <a:lumMod val="75000"/>
                  </a:schemeClr>
                </a:solidFill>
                <a:latin typeface="Segoe UI" pitchFamily="34" charset="0"/>
                <a:ea typeface="Segoe UI" pitchFamily="34" charset="0"/>
                <a:cs typeface="Segoe UI" pitchFamily="34" charset="0"/>
              </a:rPr>
              <a:t>Context </a:t>
            </a:r>
            <a:r>
              <a:rPr lang="en-US" sz="2800" b="1" dirty="0" smtClean="0">
                <a:solidFill>
                  <a:schemeClr val="accent3">
                    <a:lumMod val="75000"/>
                  </a:schemeClr>
                </a:solidFill>
                <a:latin typeface="Segoe UI" pitchFamily="34" charset="0"/>
                <a:ea typeface="Segoe UI" pitchFamily="34" charset="0"/>
                <a:cs typeface="Segoe UI" pitchFamily="34" charset="0"/>
              </a:rPr>
              <a:t>Configuration Annotations</a:t>
            </a:r>
            <a:r>
              <a:rPr lang="en-US" sz="2800" b="1" dirty="0" smtClean="0"/>
              <a:t/>
            </a:r>
            <a:br>
              <a:rPr lang="en-US" sz="2800" b="1" dirty="0" smtClean="0"/>
            </a:br>
            <a:r>
              <a:rPr lang="en-US" sz="2800" dirty="0" smtClean="0"/>
              <a:t/>
            </a:r>
            <a:br>
              <a:rPr lang="en-US" sz="2800" dirty="0" smtClean="0"/>
            </a:br>
            <a:r>
              <a:rPr lang="en-US" sz="4000" dirty="0" smtClean="0"/>
              <a:t/>
            </a:r>
            <a:br>
              <a:rPr lang="en-US" sz="4000" dirty="0" smtClean="0"/>
            </a:br>
            <a:endParaRPr lang="ru-RU" sz="4000" b="1" dirty="0">
              <a:solidFill>
                <a:schemeClr val="accent3">
                  <a:lumMod val="75000"/>
                </a:schemeClr>
              </a:solidFill>
              <a:latin typeface="Segoe UI" pitchFamily="34" charset="0"/>
              <a:ea typeface="Segoe UI" pitchFamily="34" charset="0"/>
              <a:cs typeface="Segoe UI" pitchFamily="34" charset="0"/>
            </a:endParaRPr>
          </a:p>
        </p:txBody>
      </p:sp>
      <p:sp>
        <p:nvSpPr>
          <p:cNvPr id="9" name="Місце для тексту 8"/>
          <p:cNvSpPr>
            <a:spLocks noGrp="1"/>
          </p:cNvSpPr>
          <p:nvPr>
            <p:ph type="body" sz="quarter" idx="10"/>
          </p:nvPr>
        </p:nvSpPr>
        <p:spPr>
          <a:xfrm>
            <a:off x="685800" y="1045029"/>
            <a:ext cx="11035146" cy="4820194"/>
          </a:xfrm>
        </p:spPr>
        <p:txBody>
          <a:bodyPr/>
          <a:lstStyle/>
          <a:p>
            <a:r>
              <a:rPr lang="en-US" sz="2400" dirty="0" smtClean="0"/>
              <a:t>We can configure the application context with the annotations described in this section.</a:t>
            </a:r>
          </a:p>
          <a:p>
            <a:r>
              <a:rPr lang="en-US" sz="2400" b="1" i="1" dirty="0" smtClean="0"/>
              <a:t>@</a:t>
            </a:r>
            <a:r>
              <a:rPr lang="en-US" sz="2400" b="1" i="1" dirty="0" smtClean="0"/>
              <a:t>Profile</a:t>
            </a:r>
            <a:endParaRPr lang="en-US" sz="2400" b="1" dirty="0" smtClean="0"/>
          </a:p>
          <a:p>
            <a:r>
              <a:rPr lang="en-US" sz="2400" dirty="0" smtClean="0"/>
              <a:t>If we want Spring to </a:t>
            </a:r>
            <a:r>
              <a:rPr lang="en-US" sz="2400" b="1" dirty="0" smtClean="0"/>
              <a:t>use a </a:t>
            </a:r>
            <a:r>
              <a:rPr lang="en-US" sz="2400" b="1" i="1" dirty="0" smtClean="0"/>
              <a:t>@Component</a:t>
            </a:r>
            <a:r>
              <a:rPr lang="en-US" sz="2400" b="1" dirty="0" smtClean="0"/>
              <a:t> class or a </a:t>
            </a:r>
            <a:r>
              <a:rPr lang="en-US" sz="2400" b="1" i="1" dirty="0" smtClean="0"/>
              <a:t>@Bean</a:t>
            </a:r>
            <a:r>
              <a:rPr lang="en-US" sz="2400" b="1" dirty="0" smtClean="0"/>
              <a:t> method only when a specific profile is active</a:t>
            </a:r>
            <a:r>
              <a:rPr lang="en-US" sz="2400" dirty="0" smtClean="0"/>
              <a:t>, we can mark it with </a:t>
            </a:r>
            <a:r>
              <a:rPr lang="en-US" sz="2400" i="1" dirty="0" smtClean="0"/>
              <a:t>@Profile</a:t>
            </a:r>
            <a:r>
              <a:rPr lang="en-US" sz="2400" dirty="0" smtClean="0"/>
              <a:t>. We can configure the name of the profile with the </a:t>
            </a:r>
            <a:r>
              <a:rPr lang="en-US" sz="2400" i="1" dirty="0" smtClean="0"/>
              <a:t>value </a:t>
            </a:r>
            <a:r>
              <a:rPr lang="en-US" sz="2400" dirty="0" smtClean="0"/>
              <a:t>argument </a:t>
            </a:r>
            <a:r>
              <a:rPr lang="en-US" sz="2400" dirty="0" smtClean="0"/>
              <a:t>of the annotation:</a:t>
            </a:r>
          </a:p>
          <a:p>
            <a:pPr fontAlgn="base"/>
            <a:r>
              <a:rPr lang="en-US" sz="1800" dirty="0" smtClean="0">
                <a:solidFill>
                  <a:schemeClr val="accent4">
                    <a:lumMod val="75000"/>
                  </a:schemeClr>
                </a:solidFill>
                <a:latin typeface="Courier New" pitchFamily="49" charset="0"/>
                <a:cs typeface="Courier New" pitchFamily="49" charset="0"/>
              </a:rPr>
              <a:t>@Component</a:t>
            </a:r>
          </a:p>
          <a:p>
            <a:pPr fontAlgn="base"/>
            <a:r>
              <a:rPr lang="en-US" sz="1800" dirty="0" smtClean="0">
                <a:solidFill>
                  <a:schemeClr val="accent4">
                    <a:lumMod val="75000"/>
                  </a:schemeClr>
                </a:solidFill>
                <a:latin typeface="Courier New" pitchFamily="49" charset="0"/>
                <a:cs typeface="Courier New" pitchFamily="49" charset="0"/>
              </a:rPr>
              <a:t>@Profile</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sportDay</a:t>
            </a:r>
            <a:r>
              <a:rPr lang="en-US" sz="1800" dirty="0" smtClean="0">
                <a:latin typeface="Courier New" pitchFamily="49" charset="0"/>
                <a:cs typeface="Courier New" pitchFamily="49" charset="0"/>
              </a:rPr>
              <a:t>")</a:t>
            </a:r>
          </a:p>
          <a:p>
            <a:pPr fontAlgn="base"/>
            <a:r>
              <a:rPr lang="en-US" sz="1800" dirty="0" smtClean="0">
                <a:latin typeface="Courier New" pitchFamily="49" charset="0"/>
                <a:cs typeface="Courier New" pitchFamily="49" charset="0"/>
              </a:rPr>
              <a:t>class Bike implements Vehicle {}</a:t>
            </a:r>
          </a:p>
          <a:p>
            <a:pPr fontAlgn="base"/>
            <a:endParaRPr lang="en-US" sz="1800" dirty="0" smtClean="0">
              <a:latin typeface="Courier New" pitchFamily="49" charset="0"/>
              <a:cs typeface="Courier New" pitchFamily="49" charset="0"/>
            </a:endParaRPr>
          </a:p>
          <a:p>
            <a:endParaRPr lang="en-US" sz="2400" dirty="0" smtClean="0"/>
          </a:p>
          <a:p>
            <a:endParaRPr lang="en-US" sz="2400" dirty="0" smtClean="0"/>
          </a:p>
        </p:txBody>
      </p:sp>
    </p:spTree>
    <p:extLst>
      <p:ext uri="{BB962C8B-B14F-4D97-AF65-F5344CB8AC3E}">
        <p14:creationId xmlns:p14="http://schemas.microsoft.com/office/powerpoint/2010/main" xmlns="" val="30688828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875212" y="489858"/>
            <a:ext cx="10630988" cy="659673"/>
          </a:xfrm>
        </p:spPr>
        <p:txBody>
          <a:bodyPr/>
          <a:lstStyle/>
          <a:p>
            <a:r>
              <a:rPr lang="en-US" sz="2800" b="1" dirty="0" smtClean="0">
                <a:solidFill>
                  <a:schemeClr val="accent3">
                    <a:lumMod val="75000"/>
                  </a:schemeClr>
                </a:solidFill>
                <a:latin typeface="Segoe UI" pitchFamily="34" charset="0"/>
                <a:ea typeface="Segoe UI" pitchFamily="34" charset="0"/>
                <a:cs typeface="Segoe UI" pitchFamily="34" charset="0"/>
              </a:rPr>
              <a:t>Context </a:t>
            </a:r>
            <a:r>
              <a:rPr lang="en-US" sz="2800" b="1" dirty="0" smtClean="0">
                <a:solidFill>
                  <a:schemeClr val="accent3">
                    <a:lumMod val="75000"/>
                  </a:schemeClr>
                </a:solidFill>
                <a:latin typeface="Segoe UI" pitchFamily="34" charset="0"/>
                <a:ea typeface="Segoe UI" pitchFamily="34" charset="0"/>
                <a:cs typeface="Segoe UI" pitchFamily="34" charset="0"/>
              </a:rPr>
              <a:t>Configuration Annotations</a:t>
            </a:r>
            <a:r>
              <a:rPr lang="en-US" sz="2800" b="1" dirty="0" smtClean="0"/>
              <a:t/>
            </a:r>
            <a:br>
              <a:rPr lang="en-US" sz="2800" b="1" dirty="0" smtClean="0"/>
            </a:br>
            <a:r>
              <a:rPr lang="en-US" sz="2800" dirty="0" smtClean="0"/>
              <a:t/>
            </a:r>
            <a:br>
              <a:rPr lang="en-US" sz="2800" dirty="0" smtClean="0"/>
            </a:br>
            <a:r>
              <a:rPr lang="en-US" sz="4000" dirty="0" smtClean="0"/>
              <a:t/>
            </a:r>
            <a:br>
              <a:rPr lang="en-US" sz="4000" dirty="0" smtClean="0"/>
            </a:br>
            <a:endParaRPr lang="ru-RU" sz="4000" b="1" dirty="0">
              <a:solidFill>
                <a:schemeClr val="accent3">
                  <a:lumMod val="75000"/>
                </a:schemeClr>
              </a:solidFill>
              <a:latin typeface="Segoe UI" pitchFamily="34" charset="0"/>
              <a:ea typeface="Segoe UI" pitchFamily="34" charset="0"/>
              <a:cs typeface="Segoe UI" pitchFamily="34" charset="0"/>
            </a:endParaRPr>
          </a:p>
        </p:txBody>
      </p:sp>
      <p:sp>
        <p:nvSpPr>
          <p:cNvPr id="9" name="Місце для тексту 8"/>
          <p:cNvSpPr>
            <a:spLocks noGrp="1"/>
          </p:cNvSpPr>
          <p:nvPr>
            <p:ph type="body" sz="quarter" idx="10"/>
          </p:nvPr>
        </p:nvSpPr>
        <p:spPr>
          <a:xfrm>
            <a:off x="685800" y="1045029"/>
            <a:ext cx="11035146" cy="4820194"/>
          </a:xfrm>
        </p:spPr>
        <p:txBody>
          <a:bodyPr/>
          <a:lstStyle/>
          <a:p>
            <a:r>
              <a:rPr lang="en-US" sz="2400" b="1" i="1" dirty="0" smtClean="0"/>
              <a:t>@Import</a:t>
            </a:r>
            <a:endParaRPr lang="en-US" sz="2400" b="1" dirty="0" smtClean="0"/>
          </a:p>
          <a:p>
            <a:pPr algn="just"/>
            <a:r>
              <a:rPr lang="en-US" sz="2400" dirty="0" smtClean="0"/>
              <a:t>We can use </a:t>
            </a:r>
            <a:r>
              <a:rPr lang="en-US" sz="2400" b="1" dirty="0" smtClean="0"/>
              <a:t>specific </a:t>
            </a:r>
            <a:r>
              <a:rPr lang="en-US" sz="2400" b="1" i="1" dirty="0" smtClean="0"/>
              <a:t>@Configuration</a:t>
            </a:r>
            <a:r>
              <a:rPr lang="en-US" sz="2400" b="1" dirty="0" smtClean="0"/>
              <a:t> classes without component scanning</a:t>
            </a:r>
            <a:r>
              <a:rPr lang="en-US" sz="2400" dirty="0" smtClean="0"/>
              <a:t> with this annotation. We can provide those classes with </a:t>
            </a:r>
            <a:r>
              <a:rPr lang="en-US" sz="2400" i="1" dirty="0" smtClean="0"/>
              <a:t>@Import</a:t>
            </a:r>
            <a:r>
              <a:rPr lang="en-US" sz="2400" dirty="0" smtClean="0"/>
              <a:t>‘s </a:t>
            </a:r>
            <a:r>
              <a:rPr lang="en-US" sz="2400" i="1" dirty="0" smtClean="0"/>
              <a:t>value</a:t>
            </a:r>
            <a:r>
              <a:rPr lang="en-US" sz="2400" dirty="0" smtClean="0"/>
              <a:t> argument</a:t>
            </a:r>
            <a:r>
              <a:rPr lang="en-US" sz="2400" dirty="0" smtClean="0"/>
              <a:t>:</a:t>
            </a:r>
          </a:p>
          <a:p>
            <a:endParaRPr lang="en-US" sz="2400" dirty="0" smtClean="0"/>
          </a:p>
          <a:p>
            <a:pPr fontAlgn="base"/>
            <a:r>
              <a:rPr lang="en-US" sz="1800" dirty="0" smtClean="0">
                <a:solidFill>
                  <a:schemeClr val="accent4">
                    <a:lumMod val="75000"/>
                  </a:schemeClr>
                </a:solidFill>
                <a:latin typeface="Courier New" pitchFamily="49" charset="0"/>
                <a:cs typeface="Courier New" pitchFamily="49" charset="0"/>
              </a:rPr>
              <a:t>@Import(</a:t>
            </a:r>
            <a:r>
              <a:rPr lang="en-US" sz="1800" dirty="0" err="1" smtClean="0">
                <a:solidFill>
                  <a:schemeClr val="accent4">
                    <a:lumMod val="75000"/>
                  </a:schemeClr>
                </a:solidFill>
                <a:latin typeface="Courier New" pitchFamily="49" charset="0"/>
                <a:cs typeface="Courier New" pitchFamily="49" charset="0"/>
              </a:rPr>
              <a:t>VehiclePartSupplier.class</a:t>
            </a:r>
            <a:r>
              <a:rPr lang="en-US" sz="1800" dirty="0" smtClean="0">
                <a:latin typeface="Courier New" pitchFamily="49" charset="0"/>
                <a:cs typeface="Courier New" pitchFamily="49" charset="0"/>
              </a:rPr>
              <a:t>)</a:t>
            </a:r>
          </a:p>
          <a:p>
            <a:pPr fontAlgn="base"/>
            <a:r>
              <a:rPr lang="en-US" sz="1800" dirty="0" smtClean="0">
                <a:latin typeface="Courier New" pitchFamily="49" charset="0"/>
                <a:cs typeface="Courier New" pitchFamily="49" charset="0"/>
              </a:rPr>
              <a:t>class </a:t>
            </a:r>
            <a:r>
              <a:rPr lang="en-US" sz="1800" dirty="0" err="1" smtClean="0">
                <a:latin typeface="Courier New" pitchFamily="49" charset="0"/>
                <a:cs typeface="Courier New" pitchFamily="49" charset="0"/>
              </a:rPr>
              <a:t>VehicleFactoryConfig</a:t>
            </a:r>
            <a:r>
              <a:rPr lang="en-US" sz="1800" dirty="0" smtClean="0">
                <a:latin typeface="Courier New" pitchFamily="49" charset="0"/>
                <a:cs typeface="Courier New" pitchFamily="49" charset="0"/>
              </a:rPr>
              <a:t> {}</a:t>
            </a:r>
          </a:p>
          <a:p>
            <a:endParaRPr lang="en-US" sz="2400" dirty="0" smtClean="0"/>
          </a:p>
          <a:p>
            <a:pPr fontAlgn="base"/>
            <a:endParaRPr lang="en-US" sz="1800" dirty="0" smtClean="0">
              <a:latin typeface="Courier New" pitchFamily="49" charset="0"/>
              <a:cs typeface="Courier New" pitchFamily="49" charset="0"/>
            </a:endParaRPr>
          </a:p>
          <a:p>
            <a:endParaRPr lang="en-US" sz="2400" dirty="0" smtClean="0"/>
          </a:p>
          <a:p>
            <a:endParaRPr lang="en-US" sz="2400" dirty="0" smtClean="0"/>
          </a:p>
        </p:txBody>
      </p:sp>
    </p:spTree>
    <p:extLst>
      <p:ext uri="{BB962C8B-B14F-4D97-AF65-F5344CB8AC3E}">
        <p14:creationId xmlns:p14="http://schemas.microsoft.com/office/powerpoint/2010/main" xmlns="" val="30688828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875212" y="489858"/>
            <a:ext cx="10630988" cy="659673"/>
          </a:xfrm>
        </p:spPr>
        <p:txBody>
          <a:bodyPr/>
          <a:lstStyle/>
          <a:p>
            <a:r>
              <a:rPr lang="en-US" sz="2800" b="1" dirty="0" smtClean="0">
                <a:solidFill>
                  <a:schemeClr val="accent3">
                    <a:lumMod val="75000"/>
                  </a:schemeClr>
                </a:solidFill>
                <a:latin typeface="Segoe UI" pitchFamily="34" charset="0"/>
                <a:ea typeface="Segoe UI" pitchFamily="34" charset="0"/>
                <a:cs typeface="Segoe UI" pitchFamily="34" charset="0"/>
              </a:rPr>
              <a:t>Spring </a:t>
            </a:r>
            <a:r>
              <a:rPr lang="en-US" sz="2800" b="1" dirty="0" smtClean="0">
                <a:solidFill>
                  <a:schemeClr val="accent3">
                    <a:lumMod val="75000"/>
                  </a:schemeClr>
                </a:solidFill>
                <a:latin typeface="Segoe UI" pitchFamily="34" charset="0"/>
                <a:ea typeface="Segoe UI" pitchFamily="34" charset="0"/>
                <a:cs typeface="Segoe UI" pitchFamily="34" charset="0"/>
              </a:rPr>
              <a:t>Framework Stereotype Annotations</a:t>
            </a:r>
            <a:r>
              <a:rPr lang="en-US" sz="2800" dirty="0" smtClean="0"/>
              <a:t/>
            </a:r>
            <a:br>
              <a:rPr lang="en-US" sz="2800" dirty="0" smtClean="0"/>
            </a:br>
            <a:r>
              <a:rPr lang="en-US" sz="2800" dirty="0" smtClean="0"/>
              <a:t/>
            </a:r>
            <a:br>
              <a:rPr lang="en-US" sz="2800" dirty="0" smtClean="0"/>
            </a:br>
            <a:r>
              <a:rPr lang="en-US" sz="4000" dirty="0" smtClean="0"/>
              <a:t/>
            </a:r>
            <a:br>
              <a:rPr lang="en-US" sz="4000" dirty="0" smtClean="0"/>
            </a:br>
            <a:endParaRPr lang="ru-RU" sz="4000" b="1" dirty="0">
              <a:solidFill>
                <a:schemeClr val="accent3">
                  <a:lumMod val="75000"/>
                </a:schemeClr>
              </a:solidFill>
              <a:latin typeface="Segoe UI" pitchFamily="34" charset="0"/>
              <a:ea typeface="Segoe UI" pitchFamily="34" charset="0"/>
              <a:cs typeface="Segoe UI" pitchFamily="34" charset="0"/>
            </a:endParaRPr>
          </a:p>
        </p:txBody>
      </p:sp>
      <p:sp>
        <p:nvSpPr>
          <p:cNvPr id="9" name="Місце для тексту 8"/>
          <p:cNvSpPr>
            <a:spLocks noGrp="1"/>
          </p:cNvSpPr>
          <p:nvPr>
            <p:ph type="body" sz="quarter" idx="10"/>
          </p:nvPr>
        </p:nvSpPr>
        <p:spPr>
          <a:xfrm>
            <a:off x="685800" y="1045029"/>
            <a:ext cx="11035146" cy="4820194"/>
          </a:xfrm>
        </p:spPr>
        <p:txBody>
          <a:bodyPr/>
          <a:lstStyle/>
          <a:p>
            <a:pPr algn="just"/>
            <a:r>
              <a:rPr lang="en-US" sz="2400" b="1" i="1" dirty="0" smtClean="0"/>
              <a:t>@Component</a:t>
            </a:r>
          </a:p>
          <a:p>
            <a:pPr algn="just"/>
            <a:r>
              <a:rPr lang="en-US" sz="2400" dirty="0" smtClean="0"/>
              <a:t>This annotation is used on classes to indicate a Spring component. The @Component annotation marks the Java class as a bean or say component so that the component-scanning mechanism of Spring can add into the application context.</a:t>
            </a:r>
          </a:p>
          <a:p>
            <a:pPr algn="just"/>
            <a:r>
              <a:rPr lang="en-US" sz="2400" b="1" i="1" dirty="0" smtClean="0"/>
              <a:t>@Controller</a:t>
            </a:r>
          </a:p>
          <a:p>
            <a:pPr algn="just"/>
            <a:r>
              <a:rPr lang="en-US" sz="2400" dirty="0" smtClean="0"/>
              <a:t>The @Controller  annotation is used to indicate the class is a Spring controller. This annotation can be used to identify controllers for Spring MVC or Spring </a:t>
            </a:r>
            <a:r>
              <a:rPr lang="en-US" sz="2400" dirty="0" err="1" smtClean="0"/>
              <a:t>WebFlux</a:t>
            </a:r>
            <a:r>
              <a:rPr lang="en-US" sz="2400" dirty="0" smtClean="0"/>
              <a:t>.</a:t>
            </a:r>
          </a:p>
          <a:p>
            <a:endParaRPr lang="en-US" sz="2400" dirty="0" smtClean="0"/>
          </a:p>
          <a:p>
            <a:endParaRPr lang="en-US" sz="2400" dirty="0" smtClean="0"/>
          </a:p>
        </p:txBody>
      </p:sp>
    </p:spTree>
    <p:extLst>
      <p:ext uri="{BB962C8B-B14F-4D97-AF65-F5344CB8AC3E}">
        <p14:creationId xmlns:p14="http://schemas.microsoft.com/office/powerpoint/2010/main" xmlns="" val="30688828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875212" y="489858"/>
            <a:ext cx="10630988" cy="659673"/>
          </a:xfrm>
        </p:spPr>
        <p:txBody>
          <a:bodyPr/>
          <a:lstStyle/>
          <a:p>
            <a:r>
              <a:rPr lang="en-US" sz="2800" b="1" dirty="0" smtClean="0">
                <a:solidFill>
                  <a:schemeClr val="accent3">
                    <a:lumMod val="75000"/>
                  </a:schemeClr>
                </a:solidFill>
                <a:latin typeface="Segoe UI" pitchFamily="34" charset="0"/>
                <a:ea typeface="Segoe UI" pitchFamily="34" charset="0"/>
                <a:cs typeface="Segoe UI" pitchFamily="34" charset="0"/>
              </a:rPr>
              <a:t>Spring </a:t>
            </a:r>
            <a:r>
              <a:rPr lang="en-US" sz="2800" b="1" dirty="0" smtClean="0">
                <a:solidFill>
                  <a:schemeClr val="accent3">
                    <a:lumMod val="75000"/>
                  </a:schemeClr>
                </a:solidFill>
                <a:latin typeface="Segoe UI" pitchFamily="34" charset="0"/>
                <a:ea typeface="Segoe UI" pitchFamily="34" charset="0"/>
                <a:cs typeface="Segoe UI" pitchFamily="34" charset="0"/>
              </a:rPr>
              <a:t>Framework Stereotype Annotations</a:t>
            </a:r>
            <a:r>
              <a:rPr lang="en-US" sz="2800" dirty="0" smtClean="0"/>
              <a:t/>
            </a:r>
            <a:br>
              <a:rPr lang="en-US" sz="2800" dirty="0" smtClean="0"/>
            </a:br>
            <a:r>
              <a:rPr lang="en-US" sz="2800" dirty="0" smtClean="0"/>
              <a:t/>
            </a:r>
            <a:br>
              <a:rPr lang="en-US" sz="2800" dirty="0" smtClean="0"/>
            </a:br>
            <a:r>
              <a:rPr lang="en-US" sz="4000" dirty="0" smtClean="0"/>
              <a:t/>
            </a:r>
            <a:br>
              <a:rPr lang="en-US" sz="4000" dirty="0" smtClean="0"/>
            </a:br>
            <a:endParaRPr lang="ru-RU" sz="4000" b="1" dirty="0">
              <a:solidFill>
                <a:schemeClr val="accent3">
                  <a:lumMod val="75000"/>
                </a:schemeClr>
              </a:solidFill>
              <a:latin typeface="Segoe UI" pitchFamily="34" charset="0"/>
              <a:ea typeface="Segoe UI" pitchFamily="34" charset="0"/>
              <a:cs typeface="Segoe UI" pitchFamily="34" charset="0"/>
            </a:endParaRPr>
          </a:p>
        </p:txBody>
      </p:sp>
      <p:sp>
        <p:nvSpPr>
          <p:cNvPr id="9" name="Місце для тексту 8"/>
          <p:cNvSpPr>
            <a:spLocks noGrp="1"/>
          </p:cNvSpPr>
          <p:nvPr>
            <p:ph type="body" sz="quarter" idx="10"/>
          </p:nvPr>
        </p:nvSpPr>
        <p:spPr>
          <a:xfrm>
            <a:off x="685800" y="1045029"/>
            <a:ext cx="11035146" cy="4820194"/>
          </a:xfrm>
        </p:spPr>
        <p:txBody>
          <a:bodyPr/>
          <a:lstStyle/>
          <a:p>
            <a:pPr algn="just"/>
            <a:r>
              <a:rPr lang="en-US" sz="2400" b="1" i="1" dirty="0" smtClean="0"/>
              <a:t>@Service</a:t>
            </a:r>
          </a:p>
          <a:p>
            <a:pPr algn="just"/>
            <a:r>
              <a:rPr lang="en-US" sz="2400" dirty="0" smtClean="0"/>
              <a:t>This annotation is used on a class. The @Service marks a Java class that performs some service, such as execute business logic, perform calculations and call external APIs. This annotation is a specialized form of </a:t>
            </a:r>
            <a:r>
              <a:rPr lang="en-US" sz="2400" dirty="0" smtClean="0"/>
              <a:t>the @</a:t>
            </a:r>
            <a:r>
              <a:rPr lang="en-US" sz="2400" dirty="0" smtClean="0"/>
              <a:t>Component annotation intended to be used in the service layer.</a:t>
            </a:r>
          </a:p>
          <a:p>
            <a:pPr algn="just"/>
            <a:r>
              <a:rPr lang="en-US" sz="2400" b="1" i="1" dirty="0" smtClean="0"/>
              <a:t>@Repository</a:t>
            </a:r>
          </a:p>
          <a:p>
            <a:pPr algn="just"/>
            <a:r>
              <a:rPr lang="en-US" sz="2400" dirty="0" smtClean="0"/>
              <a:t>This annotation is used on Java classes which directly access the database. The @Repository annotation works as marker for any class that fulfills the role of repository or Data Access Object.</a:t>
            </a:r>
          </a:p>
          <a:p>
            <a:pPr algn="just"/>
            <a:r>
              <a:rPr lang="en-US" sz="2400" dirty="0" smtClean="0"/>
              <a:t>This annotation has a automatic translation feature. For example, when an exception occurs in the @</a:t>
            </a:r>
            <a:r>
              <a:rPr lang="en-US" sz="2400" dirty="0" smtClean="0"/>
              <a:t>Repository there </a:t>
            </a:r>
            <a:r>
              <a:rPr lang="en-US" sz="2400" dirty="0" smtClean="0"/>
              <a:t>is a handler for that exception and there is no need to add a try catch block.</a:t>
            </a:r>
          </a:p>
          <a:p>
            <a:endParaRPr lang="en-US" sz="2400" dirty="0" smtClean="0"/>
          </a:p>
          <a:p>
            <a:endParaRPr lang="en-US" sz="2400" dirty="0" smtClean="0"/>
          </a:p>
        </p:txBody>
      </p:sp>
    </p:spTree>
    <p:extLst>
      <p:ext uri="{BB962C8B-B14F-4D97-AF65-F5344CB8AC3E}">
        <p14:creationId xmlns:p14="http://schemas.microsoft.com/office/powerpoint/2010/main" xmlns="" val="30688828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875212" y="489858"/>
            <a:ext cx="10630988" cy="659673"/>
          </a:xfrm>
        </p:spPr>
        <p:txBody>
          <a:bodyPr/>
          <a:lstStyle/>
          <a:p>
            <a:r>
              <a:rPr lang="en-US" sz="2800" b="1" dirty="0" smtClean="0">
                <a:solidFill>
                  <a:schemeClr val="accent3">
                    <a:lumMod val="75000"/>
                  </a:schemeClr>
                </a:solidFill>
                <a:latin typeface="Segoe UI" pitchFamily="34" charset="0"/>
                <a:ea typeface="Segoe UI" pitchFamily="34" charset="0"/>
                <a:cs typeface="Segoe UI" pitchFamily="34" charset="0"/>
              </a:rPr>
              <a:t>Spring </a:t>
            </a:r>
            <a:r>
              <a:rPr lang="en-US" sz="2800" b="1" dirty="0" smtClean="0">
                <a:solidFill>
                  <a:schemeClr val="accent3">
                    <a:lumMod val="75000"/>
                  </a:schemeClr>
                </a:solidFill>
                <a:latin typeface="Segoe UI" pitchFamily="34" charset="0"/>
                <a:ea typeface="Segoe UI" pitchFamily="34" charset="0"/>
                <a:cs typeface="Segoe UI" pitchFamily="34" charset="0"/>
              </a:rPr>
              <a:t>Boot Annotations</a:t>
            </a: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4000" dirty="0" smtClean="0"/>
              <a:t/>
            </a:r>
            <a:br>
              <a:rPr lang="en-US" sz="4000" dirty="0" smtClean="0"/>
            </a:br>
            <a:endParaRPr lang="ru-RU" sz="4000" b="1" dirty="0">
              <a:solidFill>
                <a:schemeClr val="accent3">
                  <a:lumMod val="75000"/>
                </a:schemeClr>
              </a:solidFill>
              <a:latin typeface="Segoe UI" pitchFamily="34" charset="0"/>
              <a:ea typeface="Segoe UI" pitchFamily="34" charset="0"/>
              <a:cs typeface="Segoe UI" pitchFamily="34" charset="0"/>
            </a:endParaRPr>
          </a:p>
        </p:txBody>
      </p:sp>
      <p:sp>
        <p:nvSpPr>
          <p:cNvPr id="9" name="Місце для тексту 8"/>
          <p:cNvSpPr>
            <a:spLocks noGrp="1"/>
          </p:cNvSpPr>
          <p:nvPr>
            <p:ph type="body" sz="quarter" idx="10"/>
          </p:nvPr>
        </p:nvSpPr>
        <p:spPr>
          <a:xfrm>
            <a:off x="685800" y="1045029"/>
            <a:ext cx="11035146" cy="4820194"/>
          </a:xfrm>
        </p:spPr>
        <p:txBody>
          <a:bodyPr/>
          <a:lstStyle/>
          <a:p>
            <a:pPr algn="just"/>
            <a:r>
              <a:rPr lang="en-US" sz="2400" b="1" i="1" dirty="0" smtClean="0"/>
              <a:t>@</a:t>
            </a:r>
            <a:r>
              <a:rPr lang="en-US" sz="2400" b="1" i="1" dirty="0" err="1" smtClean="0"/>
              <a:t>EnableAutoConfiguration</a:t>
            </a:r>
            <a:endParaRPr lang="en-US" sz="2400" b="1" i="1" dirty="0" smtClean="0"/>
          </a:p>
          <a:p>
            <a:pPr algn="just"/>
            <a:r>
              <a:rPr lang="en-US" sz="2400" dirty="0" smtClean="0"/>
              <a:t>This annotation is usually placed on the main application class. The @</a:t>
            </a:r>
            <a:r>
              <a:rPr lang="en-US" sz="2400" dirty="0" err="1" smtClean="0"/>
              <a:t>EnableAutoConfiguration</a:t>
            </a:r>
            <a:r>
              <a:rPr lang="en-US" sz="2400" dirty="0" smtClean="0"/>
              <a:t> annotation implicitly defines a base “search package”. This annotation tells Spring Boot to start adding beans based on </a:t>
            </a:r>
            <a:r>
              <a:rPr lang="en-US" sz="2400" dirty="0" err="1" smtClean="0"/>
              <a:t>classpath</a:t>
            </a:r>
            <a:r>
              <a:rPr lang="en-US" sz="2400" dirty="0" smtClean="0"/>
              <a:t> settings, other beans, and various property settings.</a:t>
            </a:r>
          </a:p>
          <a:p>
            <a:pPr algn="just"/>
            <a:r>
              <a:rPr lang="en-US" sz="2400" b="1" i="1" dirty="0" smtClean="0"/>
              <a:t>@</a:t>
            </a:r>
            <a:r>
              <a:rPr lang="en-US" sz="2400" b="1" i="1" dirty="0" err="1" smtClean="0"/>
              <a:t>SpringBootApplication</a:t>
            </a:r>
            <a:endParaRPr lang="en-US" sz="2400" b="1" i="1" dirty="0" smtClean="0"/>
          </a:p>
          <a:p>
            <a:pPr algn="just"/>
            <a:r>
              <a:rPr lang="en-US" sz="2400" dirty="0" smtClean="0"/>
              <a:t>This annotation is used on the application class while setting up a Spring Boot project. The class that is annotated with the @</a:t>
            </a:r>
            <a:r>
              <a:rPr lang="en-US" sz="2400" dirty="0" err="1" smtClean="0"/>
              <a:t>SpringBootApplication</a:t>
            </a:r>
            <a:r>
              <a:rPr lang="en-US" sz="2400" dirty="0" smtClean="0"/>
              <a:t> must be kept in the base package. </a:t>
            </a:r>
          </a:p>
          <a:p>
            <a:endParaRPr lang="en-US" sz="2400" dirty="0" smtClean="0"/>
          </a:p>
        </p:txBody>
      </p:sp>
    </p:spTree>
    <p:extLst>
      <p:ext uri="{BB962C8B-B14F-4D97-AF65-F5344CB8AC3E}">
        <p14:creationId xmlns:p14="http://schemas.microsoft.com/office/powerpoint/2010/main" xmlns="" val="30688828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875212" y="489858"/>
            <a:ext cx="10630988" cy="659673"/>
          </a:xfrm>
        </p:spPr>
        <p:txBody>
          <a:bodyPr/>
          <a:lstStyle/>
          <a:p>
            <a:r>
              <a:rPr lang="en-US" sz="2800" b="1" dirty="0" smtClean="0">
                <a:solidFill>
                  <a:schemeClr val="accent3">
                    <a:lumMod val="75000"/>
                  </a:schemeClr>
                </a:solidFill>
                <a:latin typeface="Segoe UI" pitchFamily="34" charset="0"/>
                <a:ea typeface="Segoe UI" pitchFamily="34" charset="0"/>
                <a:cs typeface="Segoe UI" pitchFamily="34" charset="0"/>
              </a:rPr>
              <a:t>Spring </a:t>
            </a:r>
            <a:r>
              <a:rPr lang="en-US" sz="2800" b="1" dirty="0" smtClean="0">
                <a:solidFill>
                  <a:schemeClr val="accent3">
                    <a:lumMod val="75000"/>
                  </a:schemeClr>
                </a:solidFill>
                <a:latin typeface="Segoe UI" pitchFamily="34" charset="0"/>
                <a:ea typeface="Segoe UI" pitchFamily="34" charset="0"/>
                <a:cs typeface="Segoe UI" pitchFamily="34" charset="0"/>
              </a:rPr>
              <a:t>Boot Annotations</a:t>
            </a: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4000" dirty="0" smtClean="0"/>
              <a:t/>
            </a:r>
            <a:br>
              <a:rPr lang="en-US" sz="4000" dirty="0" smtClean="0"/>
            </a:br>
            <a:endParaRPr lang="ru-RU" sz="4000" b="1" dirty="0">
              <a:solidFill>
                <a:schemeClr val="accent3">
                  <a:lumMod val="75000"/>
                </a:schemeClr>
              </a:solidFill>
              <a:latin typeface="Segoe UI" pitchFamily="34" charset="0"/>
              <a:ea typeface="Segoe UI" pitchFamily="34" charset="0"/>
              <a:cs typeface="Segoe UI" pitchFamily="34" charset="0"/>
            </a:endParaRPr>
          </a:p>
        </p:txBody>
      </p:sp>
      <p:sp>
        <p:nvSpPr>
          <p:cNvPr id="9" name="Місце для тексту 8"/>
          <p:cNvSpPr>
            <a:spLocks noGrp="1"/>
          </p:cNvSpPr>
          <p:nvPr>
            <p:ph type="body" sz="quarter" idx="10"/>
          </p:nvPr>
        </p:nvSpPr>
        <p:spPr>
          <a:xfrm>
            <a:off x="685800" y="1045029"/>
            <a:ext cx="11035146" cy="4820194"/>
          </a:xfrm>
        </p:spPr>
        <p:txBody>
          <a:bodyPr/>
          <a:lstStyle/>
          <a:p>
            <a:r>
              <a:rPr lang="en-US" sz="2400" dirty="0" smtClean="0"/>
              <a:t>The one thing that </a:t>
            </a:r>
            <a:r>
              <a:rPr lang="en-US" sz="2400" dirty="0" err="1" smtClean="0"/>
              <a:t>the@SpringBootApplication</a:t>
            </a:r>
            <a:r>
              <a:rPr lang="en-US" sz="2400" dirty="0" smtClean="0"/>
              <a:t> does is a component scan. But it will scan only its sub-packages. As an example, if you put the class annotated with @</a:t>
            </a:r>
            <a:r>
              <a:rPr lang="en-US" sz="2400" dirty="0" err="1" smtClean="0"/>
              <a:t>SpringBootApplication</a:t>
            </a:r>
            <a:r>
              <a:rPr lang="en-US" sz="2400" dirty="0" smtClean="0"/>
              <a:t> in </a:t>
            </a:r>
            <a:r>
              <a:rPr lang="en-US" sz="2400" dirty="0" err="1" smtClean="0"/>
              <a:t>com.example</a:t>
            </a:r>
            <a:r>
              <a:rPr lang="en-US" sz="2400" dirty="0" smtClean="0"/>
              <a:t> then @</a:t>
            </a:r>
            <a:r>
              <a:rPr lang="en-US" sz="2400" dirty="0" err="1" smtClean="0"/>
              <a:t>SpringBootApplication</a:t>
            </a:r>
            <a:r>
              <a:rPr lang="en-US" sz="2400" dirty="0" smtClean="0"/>
              <a:t> will scan all its sub-packages, such as </a:t>
            </a:r>
            <a:r>
              <a:rPr lang="en-US" sz="2400" dirty="0" err="1" smtClean="0"/>
              <a:t>com.example.a</a:t>
            </a:r>
            <a:r>
              <a:rPr lang="en-US" sz="2400" dirty="0" smtClean="0"/>
              <a:t>, </a:t>
            </a:r>
            <a:r>
              <a:rPr lang="en-US" sz="2400" dirty="0" err="1" smtClean="0"/>
              <a:t>com.example.b</a:t>
            </a:r>
            <a:r>
              <a:rPr lang="en-US" sz="2400" dirty="0" smtClean="0"/>
              <a:t>, and </a:t>
            </a:r>
            <a:r>
              <a:rPr lang="en-US" sz="2400" dirty="0" err="1" smtClean="0"/>
              <a:t>com.example.a.x</a:t>
            </a:r>
            <a:r>
              <a:rPr lang="en-US" sz="2400" dirty="0" smtClean="0"/>
              <a:t>.</a:t>
            </a:r>
          </a:p>
          <a:p>
            <a:r>
              <a:rPr lang="en-US" sz="2400" dirty="0" smtClean="0"/>
              <a:t>The @</a:t>
            </a:r>
            <a:r>
              <a:rPr lang="en-US" sz="2400" dirty="0" err="1" smtClean="0"/>
              <a:t>SpringBootApplication</a:t>
            </a:r>
            <a:r>
              <a:rPr lang="en-US" sz="2400" dirty="0" smtClean="0"/>
              <a:t> is a convenient annotation that adds all the following:</a:t>
            </a:r>
          </a:p>
          <a:p>
            <a:r>
              <a:rPr lang="en-US" sz="2400" dirty="0" smtClean="0"/>
              <a:t>@Configuration</a:t>
            </a:r>
          </a:p>
          <a:p>
            <a:r>
              <a:rPr lang="en-US" sz="2400" dirty="0" smtClean="0"/>
              <a:t>@</a:t>
            </a:r>
            <a:r>
              <a:rPr lang="en-US" sz="2400" dirty="0" err="1" smtClean="0"/>
              <a:t>EnableAutoConfiguration</a:t>
            </a:r>
            <a:endParaRPr lang="en-US" sz="2400" dirty="0" smtClean="0"/>
          </a:p>
          <a:p>
            <a:r>
              <a:rPr lang="en-US" sz="2400" dirty="0" smtClean="0"/>
              <a:t>@</a:t>
            </a:r>
            <a:r>
              <a:rPr lang="en-US" sz="2400" dirty="0" err="1" smtClean="0"/>
              <a:t>ComponentScan</a:t>
            </a:r>
            <a:endParaRPr lang="en-US" sz="2400" dirty="0" smtClean="0"/>
          </a:p>
          <a:p>
            <a:pPr algn="just"/>
            <a:r>
              <a:rPr lang="en-US" sz="2400" dirty="0" smtClean="0"/>
              <a:t> </a:t>
            </a:r>
            <a:endParaRPr lang="en-US" sz="2400" dirty="0" smtClean="0"/>
          </a:p>
          <a:p>
            <a:endParaRPr lang="en-US" sz="2400" dirty="0" smtClean="0"/>
          </a:p>
        </p:txBody>
      </p:sp>
    </p:spTree>
    <p:extLst>
      <p:ext uri="{BB962C8B-B14F-4D97-AF65-F5344CB8AC3E}">
        <p14:creationId xmlns:p14="http://schemas.microsoft.com/office/powerpoint/2010/main" xmlns="" val="30688828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875212" y="489858"/>
            <a:ext cx="10630988" cy="659673"/>
          </a:xfrm>
        </p:spPr>
        <p:txBody>
          <a:bodyPr/>
          <a:lstStyle/>
          <a:p>
            <a:r>
              <a:rPr lang="en-US" sz="2800" b="1" dirty="0" smtClean="0">
                <a:solidFill>
                  <a:schemeClr val="accent3">
                    <a:lumMod val="75000"/>
                  </a:schemeClr>
                </a:solidFill>
                <a:latin typeface="Segoe UI" pitchFamily="34" charset="0"/>
                <a:ea typeface="Segoe UI" pitchFamily="34" charset="0"/>
                <a:cs typeface="Segoe UI" pitchFamily="34" charset="0"/>
              </a:rPr>
              <a:t>Spring </a:t>
            </a:r>
            <a:r>
              <a:rPr lang="en-US" sz="2800" b="1" dirty="0" smtClean="0">
                <a:solidFill>
                  <a:schemeClr val="accent3">
                    <a:lumMod val="75000"/>
                  </a:schemeClr>
                </a:solidFill>
                <a:latin typeface="Segoe UI" pitchFamily="34" charset="0"/>
                <a:ea typeface="Segoe UI" pitchFamily="34" charset="0"/>
                <a:cs typeface="Segoe UI" pitchFamily="34" charset="0"/>
              </a:rPr>
              <a:t>MVC and REST Annotations</a:t>
            </a: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4000" dirty="0" smtClean="0"/>
              <a:t/>
            </a:r>
            <a:br>
              <a:rPr lang="en-US" sz="4000" dirty="0" smtClean="0"/>
            </a:br>
            <a:endParaRPr lang="ru-RU" sz="4000" b="1" dirty="0">
              <a:solidFill>
                <a:schemeClr val="accent3">
                  <a:lumMod val="75000"/>
                </a:schemeClr>
              </a:solidFill>
              <a:latin typeface="Segoe UI" pitchFamily="34" charset="0"/>
              <a:ea typeface="Segoe UI" pitchFamily="34" charset="0"/>
              <a:cs typeface="Segoe UI" pitchFamily="34" charset="0"/>
            </a:endParaRPr>
          </a:p>
        </p:txBody>
      </p:sp>
      <p:sp>
        <p:nvSpPr>
          <p:cNvPr id="9" name="Місце для тексту 8"/>
          <p:cNvSpPr>
            <a:spLocks noGrp="1"/>
          </p:cNvSpPr>
          <p:nvPr>
            <p:ph type="body" sz="quarter" idx="10"/>
          </p:nvPr>
        </p:nvSpPr>
        <p:spPr>
          <a:xfrm>
            <a:off x="685800" y="1045029"/>
            <a:ext cx="11035146" cy="4820194"/>
          </a:xfrm>
        </p:spPr>
        <p:txBody>
          <a:bodyPr/>
          <a:lstStyle/>
          <a:p>
            <a:pPr algn="just">
              <a:lnSpc>
                <a:spcPct val="150000"/>
              </a:lnSpc>
            </a:pPr>
            <a:r>
              <a:rPr lang="en-US" sz="2400" b="1" i="1" dirty="0" smtClean="0"/>
              <a:t>@Controller</a:t>
            </a:r>
          </a:p>
          <a:p>
            <a:pPr algn="just">
              <a:lnSpc>
                <a:spcPct val="150000"/>
              </a:lnSpc>
            </a:pPr>
            <a:r>
              <a:rPr lang="en-US" sz="2400" dirty="0" smtClean="0"/>
              <a:t>This annotation is used on Java classes that play the role of controller in your application. The @</a:t>
            </a:r>
            <a:r>
              <a:rPr lang="en-US" sz="2400" dirty="0" smtClean="0"/>
              <a:t>Controller annotation </a:t>
            </a:r>
            <a:r>
              <a:rPr lang="en-US" sz="2400" dirty="0" smtClean="0"/>
              <a:t>allows </a:t>
            </a:r>
            <a:r>
              <a:rPr lang="en-US" sz="2400" dirty="0" err="1" smtClean="0"/>
              <a:t>autodetection</a:t>
            </a:r>
            <a:r>
              <a:rPr lang="en-US" sz="2400" dirty="0" smtClean="0"/>
              <a:t> of component classes in the </a:t>
            </a:r>
            <a:r>
              <a:rPr lang="en-US" sz="2400" dirty="0" err="1" smtClean="0"/>
              <a:t>classpath</a:t>
            </a:r>
            <a:r>
              <a:rPr lang="en-US" sz="2400" dirty="0" smtClean="0"/>
              <a:t> and auto-registering bean definitions for them. To enable </a:t>
            </a:r>
            <a:r>
              <a:rPr lang="en-US" sz="2400" dirty="0" err="1" smtClean="0"/>
              <a:t>autodetection</a:t>
            </a:r>
            <a:r>
              <a:rPr lang="en-US" sz="2400" dirty="0" smtClean="0"/>
              <a:t> of such annotated controllers, you can add component scanning to your configuration. The Java class annotated with @Controller is capable of handling multiple request mappings.</a:t>
            </a:r>
          </a:p>
          <a:p>
            <a:pPr algn="just">
              <a:lnSpc>
                <a:spcPct val="150000"/>
              </a:lnSpc>
            </a:pPr>
            <a:r>
              <a:rPr lang="en-US" sz="2400" dirty="0" smtClean="0"/>
              <a:t>This annotation can be used with Spring MVC and Spring </a:t>
            </a:r>
            <a:r>
              <a:rPr lang="en-US" sz="2400" dirty="0" err="1" smtClean="0"/>
              <a:t>WebFlux</a:t>
            </a:r>
            <a:r>
              <a:rPr lang="en-US" sz="2400" dirty="0" smtClean="0"/>
              <a:t>.</a:t>
            </a:r>
          </a:p>
          <a:p>
            <a:pPr algn="just">
              <a:lnSpc>
                <a:spcPct val="150000"/>
              </a:lnSpc>
            </a:pPr>
            <a:r>
              <a:rPr lang="en-US" sz="2400" dirty="0" smtClean="0"/>
              <a:t> </a:t>
            </a:r>
            <a:endParaRPr lang="en-US" sz="2400" dirty="0" smtClean="0"/>
          </a:p>
          <a:p>
            <a:pPr algn="just">
              <a:lnSpc>
                <a:spcPct val="150000"/>
              </a:lnSpc>
            </a:pPr>
            <a:endParaRPr lang="en-US" sz="2400" dirty="0" smtClean="0"/>
          </a:p>
        </p:txBody>
      </p:sp>
    </p:spTree>
    <p:extLst>
      <p:ext uri="{BB962C8B-B14F-4D97-AF65-F5344CB8AC3E}">
        <p14:creationId xmlns:p14="http://schemas.microsoft.com/office/powerpoint/2010/main" xmlns="" val="30688828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875212" y="685801"/>
            <a:ext cx="10630988" cy="659673"/>
          </a:xfrm>
        </p:spPr>
        <p:txBody>
          <a:bodyPr/>
          <a:lstStyle/>
          <a:p>
            <a:r>
              <a:rPr lang="en-US" sz="4000" b="1" dirty="0" smtClean="0">
                <a:solidFill>
                  <a:schemeClr val="accent3">
                    <a:lumMod val="75000"/>
                  </a:schemeClr>
                </a:solidFill>
                <a:latin typeface="Segoe UI" pitchFamily="34" charset="0"/>
                <a:ea typeface="Segoe UI" pitchFamily="34" charset="0"/>
                <a:cs typeface="Segoe UI" pitchFamily="34" charset="0"/>
              </a:rPr>
              <a:t>Spring annotations</a:t>
            </a:r>
            <a:endParaRPr lang="ru-RU" sz="4000" b="1" dirty="0">
              <a:solidFill>
                <a:schemeClr val="accent3">
                  <a:lumMod val="75000"/>
                </a:schemeClr>
              </a:solidFill>
              <a:latin typeface="Segoe UI" pitchFamily="34" charset="0"/>
              <a:ea typeface="Segoe UI" pitchFamily="34" charset="0"/>
              <a:cs typeface="Segoe UI" pitchFamily="34" charset="0"/>
            </a:endParaRPr>
          </a:p>
        </p:txBody>
      </p:sp>
      <p:sp>
        <p:nvSpPr>
          <p:cNvPr id="9" name="Місце для тексту 8"/>
          <p:cNvSpPr>
            <a:spLocks noGrp="1"/>
          </p:cNvSpPr>
          <p:nvPr>
            <p:ph type="body" sz="quarter" idx="10"/>
          </p:nvPr>
        </p:nvSpPr>
        <p:spPr>
          <a:xfrm>
            <a:off x="685800" y="1528353"/>
            <a:ext cx="11035146" cy="4336870"/>
          </a:xfrm>
        </p:spPr>
        <p:txBody>
          <a:bodyPr/>
          <a:lstStyle/>
          <a:p>
            <a:pPr algn="just"/>
            <a:r>
              <a:rPr lang="en-US" sz="2400" dirty="0" smtClean="0"/>
              <a:t>Starting from Spring 2.5 it became possible to configure the dependency injection using </a:t>
            </a:r>
            <a:r>
              <a:rPr lang="en-US" sz="2400" b="1" dirty="0" smtClean="0"/>
              <a:t>annotations</a:t>
            </a:r>
            <a:r>
              <a:rPr lang="en-US" sz="2400" dirty="0" smtClean="0"/>
              <a:t>. So instead of using XML to describe a bean wiring, you can move the bean configuration into the component class itself by using annotations on the relevant class, method, or field declaration.</a:t>
            </a:r>
          </a:p>
          <a:p>
            <a:pPr algn="just"/>
            <a:r>
              <a:rPr lang="en-US" sz="2400" dirty="0" smtClean="0"/>
              <a:t>Annotation injection is performed before XML injection. Thus, the latter configuration will override the former for properties wired through both approaches.</a:t>
            </a:r>
          </a:p>
          <a:p>
            <a:pPr algn="just"/>
            <a:r>
              <a:rPr lang="en-US" sz="2400" dirty="0" smtClean="0"/>
              <a:t>Annotation wiring is not turned on in the Spring container by default. So, before we can use annotation-based wiring, we will need to enable it in our Spring configuration file. So consider the following configuration file in case you want to use any annotation in your Spring application.</a:t>
            </a:r>
            <a:endParaRPr lang="en-US" sz="2400" dirty="0"/>
          </a:p>
        </p:txBody>
      </p:sp>
    </p:spTree>
    <p:extLst>
      <p:ext uri="{BB962C8B-B14F-4D97-AF65-F5344CB8AC3E}">
        <p14:creationId xmlns:p14="http://schemas.microsoft.com/office/powerpoint/2010/main" xmlns="" val="30688828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875212" y="489858"/>
            <a:ext cx="10630988" cy="659673"/>
          </a:xfrm>
        </p:spPr>
        <p:txBody>
          <a:bodyPr/>
          <a:lstStyle/>
          <a:p>
            <a:r>
              <a:rPr lang="en-US" sz="2800" b="1" dirty="0" smtClean="0">
                <a:solidFill>
                  <a:schemeClr val="accent3">
                    <a:lumMod val="75000"/>
                  </a:schemeClr>
                </a:solidFill>
                <a:latin typeface="Segoe UI" pitchFamily="34" charset="0"/>
                <a:ea typeface="Segoe UI" pitchFamily="34" charset="0"/>
                <a:cs typeface="Segoe UI" pitchFamily="34" charset="0"/>
              </a:rPr>
              <a:t>Spring </a:t>
            </a:r>
            <a:r>
              <a:rPr lang="en-US" sz="2800" b="1" dirty="0" smtClean="0">
                <a:solidFill>
                  <a:schemeClr val="accent3">
                    <a:lumMod val="75000"/>
                  </a:schemeClr>
                </a:solidFill>
                <a:latin typeface="Segoe UI" pitchFamily="34" charset="0"/>
                <a:ea typeface="Segoe UI" pitchFamily="34" charset="0"/>
                <a:cs typeface="Segoe UI" pitchFamily="34" charset="0"/>
              </a:rPr>
              <a:t>MVC and REST Annotations</a:t>
            </a: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4000" dirty="0" smtClean="0"/>
              <a:t/>
            </a:r>
            <a:br>
              <a:rPr lang="en-US" sz="4000" dirty="0" smtClean="0"/>
            </a:br>
            <a:endParaRPr lang="ru-RU" sz="4000" b="1" dirty="0">
              <a:solidFill>
                <a:schemeClr val="accent3">
                  <a:lumMod val="75000"/>
                </a:schemeClr>
              </a:solidFill>
              <a:latin typeface="Segoe UI" pitchFamily="34" charset="0"/>
              <a:ea typeface="Segoe UI" pitchFamily="34" charset="0"/>
              <a:cs typeface="Segoe UI" pitchFamily="34" charset="0"/>
            </a:endParaRPr>
          </a:p>
        </p:txBody>
      </p:sp>
      <p:sp>
        <p:nvSpPr>
          <p:cNvPr id="9" name="Місце для тексту 8"/>
          <p:cNvSpPr>
            <a:spLocks noGrp="1"/>
          </p:cNvSpPr>
          <p:nvPr>
            <p:ph type="body" sz="quarter" idx="10"/>
          </p:nvPr>
        </p:nvSpPr>
        <p:spPr>
          <a:xfrm>
            <a:off x="685800" y="1045029"/>
            <a:ext cx="11035146" cy="4820194"/>
          </a:xfrm>
        </p:spPr>
        <p:txBody>
          <a:bodyPr/>
          <a:lstStyle/>
          <a:p>
            <a:pPr algn="just">
              <a:lnSpc>
                <a:spcPct val="150000"/>
              </a:lnSpc>
            </a:pPr>
            <a:r>
              <a:rPr lang="en-US" sz="2400" b="1" i="1" dirty="0" smtClean="0"/>
              <a:t>@</a:t>
            </a:r>
            <a:r>
              <a:rPr lang="en-US" sz="2400" b="1" i="1" dirty="0" err="1" smtClean="0"/>
              <a:t>RequestMapping</a:t>
            </a:r>
            <a:endParaRPr lang="en-US" sz="2400" b="1" i="1" dirty="0" smtClean="0"/>
          </a:p>
          <a:p>
            <a:pPr algn="just">
              <a:lnSpc>
                <a:spcPct val="150000"/>
              </a:lnSpc>
            </a:pPr>
            <a:r>
              <a:rPr lang="en-US" sz="2400" dirty="0" smtClean="0"/>
              <a:t>This </a:t>
            </a:r>
            <a:r>
              <a:rPr lang="en-US" sz="2400" dirty="0" smtClean="0"/>
              <a:t>annotation is used both at class and method level. The @</a:t>
            </a:r>
            <a:r>
              <a:rPr lang="en-US" sz="2400" dirty="0" err="1" smtClean="0"/>
              <a:t>RequestMapping</a:t>
            </a:r>
            <a:r>
              <a:rPr lang="en-US" sz="2400" dirty="0" smtClean="0"/>
              <a:t> annotation is used to map web requests onto specific handler classes and handler methods. When @</a:t>
            </a:r>
            <a:r>
              <a:rPr lang="en-US" sz="2400" dirty="0" err="1" smtClean="0"/>
              <a:t>RequestMapping</a:t>
            </a:r>
            <a:r>
              <a:rPr lang="en-US" sz="2400" dirty="0" smtClean="0"/>
              <a:t> is used on class level it creates a base </a:t>
            </a:r>
            <a:r>
              <a:rPr lang="en-US" sz="2400" dirty="0" smtClean="0"/>
              <a:t>URL </a:t>
            </a:r>
            <a:r>
              <a:rPr lang="en-US" sz="2400" dirty="0" smtClean="0"/>
              <a:t>for which the controller will be used. When this annotation is used on methods it will give you the </a:t>
            </a:r>
            <a:r>
              <a:rPr lang="en-US" sz="2400" dirty="0" smtClean="0"/>
              <a:t>URL </a:t>
            </a:r>
            <a:r>
              <a:rPr lang="en-US" sz="2400" dirty="0" smtClean="0"/>
              <a:t>on which the handler methods will be executed. From this you can infer that the class level request mapping will remain the same whereas each handler method will have their own request mapping.</a:t>
            </a:r>
            <a:r>
              <a:rPr lang="en-US" sz="2400" dirty="0" smtClean="0"/>
              <a:t> </a:t>
            </a:r>
            <a:endParaRPr lang="en-US" sz="2400" dirty="0" smtClean="0"/>
          </a:p>
          <a:p>
            <a:pPr algn="just">
              <a:lnSpc>
                <a:spcPct val="150000"/>
              </a:lnSpc>
            </a:pPr>
            <a:endParaRPr lang="en-US" sz="2400" dirty="0" smtClean="0"/>
          </a:p>
        </p:txBody>
      </p:sp>
    </p:spTree>
    <p:extLst>
      <p:ext uri="{BB962C8B-B14F-4D97-AF65-F5344CB8AC3E}">
        <p14:creationId xmlns:p14="http://schemas.microsoft.com/office/powerpoint/2010/main" xmlns="" val="30688828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875212" y="489858"/>
            <a:ext cx="10630988" cy="659673"/>
          </a:xfrm>
        </p:spPr>
        <p:txBody>
          <a:bodyPr/>
          <a:lstStyle/>
          <a:p>
            <a:r>
              <a:rPr lang="en-US" sz="2800" b="1" dirty="0" smtClean="0">
                <a:solidFill>
                  <a:schemeClr val="accent3">
                    <a:lumMod val="75000"/>
                  </a:schemeClr>
                </a:solidFill>
                <a:latin typeface="Segoe UI" pitchFamily="34" charset="0"/>
                <a:ea typeface="Segoe UI" pitchFamily="34" charset="0"/>
                <a:cs typeface="Segoe UI" pitchFamily="34" charset="0"/>
              </a:rPr>
              <a:t>Spring </a:t>
            </a:r>
            <a:r>
              <a:rPr lang="en-US" sz="2800" b="1" dirty="0" smtClean="0">
                <a:solidFill>
                  <a:schemeClr val="accent3">
                    <a:lumMod val="75000"/>
                  </a:schemeClr>
                </a:solidFill>
                <a:latin typeface="Segoe UI" pitchFamily="34" charset="0"/>
                <a:ea typeface="Segoe UI" pitchFamily="34" charset="0"/>
                <a:cs typeface="Segoe UI" pitchFamily="34" charset="0"/>
              </a:rPr>
              <a:t>MVC and REST Annotations</a:t>
            </a: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4000" dirty="0" smtClean="0"/>
              <a:t/>
            </a:r>
            <a:br>
              <a:rPr lang="en-US" sz="4000" dirty="0" smtClean="0"/>
            </a:br>
            <a:endParaRPr lang="ru-RU" sz="4000" b="1" dirty="0">
              <a:solidFill>
                <a:schemeClr val="accent3">
                  <a:lumMod val="75000"/>
                </a:schemeClr>
              </a:solidFill>
              <a:latin typeface="Segoe UI" pitchFamily="34" charset="0"/>
              <a:ea typeface="Segoe UI" pitchFamily="34" charset="0"/>
              <a:cs typeface="Segoe UI" pitchFamily="34" charset="0"/>
            </a:endParaRPr>
          </a:p>
        </p:txBody>
      </p:sp>
      <p:sp>
        <p:nvSpPr>
          <p:cNvPr id="9" name="Місце для тексту 8"/>
          <p:cNvSpPr>
            <a:spLocks noGrp="1"/>
          </p:cNvSpPr>
          <p:nvPr>
            <p:ph type="body" sz="quarter" idx="10"/>
          </p:nvPr>
        </p:nvSpPr>
        <p:spPr>
          <a:xfrm>
            <a:off x="685800" y="1045029"/>
            <a:ext cx="11035146" cy="4820194"/>
          </a:xfrm>
        </p:spPr>
        <p:txBody>
          <a:bodyPr/>
          <a:lstStyle/>
          <a:p>
            <a:r>
              <a:rPr lang="en-US" sz="2400" b="1" i="1" dirty="0" smtClean="0"/>
              <a:t>@</a:t>
            </a:r>
            <a:r>
              <a:rPr lang="en-US" sz="2400" b="1" i="1" dirty="0" err="1" smtClean="0"/>
              <a:t>CookieValue</a:t>
            </a:r>
            <a:endParaRPr lang="en-US" sz="2400" b="1" i="1" dirty="0" smtClean="0"/>
          </a:p>
          <a:p>
            <a:r>
              <a:rPr lang="en-US" sz="2400" dirty="0" smtClean="0"/>
              <a:t>This annotation is used at method parameter level. @</a:t>
            </a:r>
            <a:r>
              <a:rPr lang="en-US" sz="2400" dirty="0" err="1" smtClean="0"/>
              <a:t>CookieValue</a:t>
            </a:r>
            <a:r>
              <a:rPr lang="en-US" sz="2400" dirty="0" smtClean="0"/>
              <a:t> is used as argument of request mapping method. The HTTP cookie is bound to the @</a:t>
            </a:r>
            <a:r>
              <a:rPr lang="en-US" sz="2400" dirty="0" err="1" smtClean="0"/>
              <a:t>CookieValue</a:t>
            </a:r>
            <a:r>
              <a:rPr lang="en-US" sz="2400" dirty="0" smtClean="0"/>
              <a:t> parameter for a given cookie name. This annotation is used in the method annotated with @</a:t>
            </a:r>
            <a:r>
              <a:rPr lang="en-US" sz="2400" dirty="0" err="1" smtClean="0"/>
              <a:t>RequestMapping</a:t>
            </a:r>
            <a:r>
              <a:rPr lang="en-US" sz="2400" dirty="0" smtClean="0"/>
              <a:t>.</a:t>
            </a:r>
            <a:br>
              <a:rPr lang="en-US" sz="2400" dirty="0" smtClean="0"/>
            </a:br>
            <a:r>
              <a:rPr lang="en-US" sz="2400" dirty="0" smtClean="0"/>
              <a:t>Let us consider that the following cookie value is received with a http request:</a:t>
            </a:r>
          </a:p>
          <a:p>
            <a:r>
              <a:rPr lang="en-US" sz="1800" dirty="0" smtClean="0"/>
              <a:t>JSESSIONID=418AB76CD83EF94U85YD34W</a:t>
            </a:r>
          </a:p>
          <a:p>
            <a:r>
              <a:rPr lang="en-US" sz="2400" dirty="0" smtClean="0"/>
              <a:t>To get the value of the cookie, use @</a:t>
            </a:r>
            <a:r>
              <a:rPr lang="en-US" sz="2400" dirty="0" err="1" smtClean="0"/>
              <a:t>CookieValue</a:t>
            </a:r>
            <a:r>
              <a:rPr lang="en-US" sz="2400" dirty="0" smtClean="0"/>
              <a:t> like this:</a:t>
            </a:r>
          </a:p>
          <a:p>
            <a:pPr fontAlgn="t"/>
            <a:r>
              <a:rPr lang="en-US" sz="1800" dirty="0" smtClean="0">
                <a:solidFill>
                  <a:schemeClr val="accent4">
                    <a:lumMod val="75000"/>
                  </a:schemeClr>
                </a:solidFill>
                <a:latin typeface="Courier New" pitchFamily="49" charset="0"/>
                <a:cs typeface="Courier New" pitchFamily="49" charset="0"/>
              </a:rPr>
              <a:t>@</a:t>
            </a:r>
            <a:r>
              <a:rPr lang="en-US" sz="1800" dirty="0" err="1" smtClean="0">
                <a:solidFill>
                  <a:schemeClr val="accent4">
                    <a:lumMod val="75000"/>
                  </a:schemeClr>
                </a:solidFill>
                <a:latin typeface="Courier New" pitchFamily="49" charset="0"/>
                <a:cs typeface="Courier New" pitchFamily="49" charset="0"/>
              </a:rPr>
              <a:t>RequestMapping</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cookieValue</a:t>
            </a:r>
            <a:r>
              <a:rPr lang="en-US" sz="1800" dirty="0" smtClean="0">
                <a:latin typeface="Courier New" pitchFamily="49" charset="0"/>
                <a:cs typeface="Courier New" pitchFamily="49" charset="0"/>
              </a:rPr>
              <a:t>")</a:t>
            </a:r>
          </a:p>
          <a:p>
            <a:pPr fontAlgn="t"/>
            <a:r>
              <a:rPr lang="en-US" sz="1800" dirty="0" smtClean="0">
                <a:latin typeface="Courier New" pitchFamily="49" charset="0"/>
                <a:cs typeface="Courier New" pitchFamily="49" charset="0"/>
              </a:rPr>
              <a:t>  public void </a:t>
            </a:r>
            <a:r>
              <a:rPr lang="en-US" sz="1800" dirty="0" err="1" smtClean="0">
                <a:latin typeface="Courier New" pitchFamily="49" charset="0"/>
                <a:cs typeface="Courier New" pitchFamily="49" charset="0"/>
              </a:rPr>
              <a:t>getCookieValue</a:t>
            </a:r>
            <a:r>
              <a:rPr lang="en-US" sz="1800" dirty="0" smtClean="0">
                <a:latin typeface="Courier New" pitchFamily="49" charset="0"/>
                <a:cs typeface="Courier New" pitchFamily="49" charset="0"/>
              </a:rPr>
              <a:t>(</a:t>
            </a:r>
            <a:r>
              <a:rPr lang="en-US" sz="1800" dirty="0" smtClean="0">
                <a:solidFill>
                  <a:schemeClr val="accent4">
                    <a:lumMod val="75000"/>
                  </a:schemeClr>
                </a:solidFill>
                <a:latin typeface="Courier New" pitchFamily="49" charset="0"/>
                <a:cs typeface="Courier New" pitchFamily="49" charset="0"/>
              </a:rPr>
              <a:t>@</a:t>
            </a:r>
            <a:r>
              <a:rPr lang="en-US" sz="1800" dirty="0" err="1" smtClean="0">
                <a:solidFill>
                  <a:schemeClr val="accent4">
                    <a:lumMod val="75000"/>
                  </a:schemeClr>
                </a:solidFill>
                <a:latin typeface="Courier New" pitchFamily="49" charset="0"/>
                <a:cs typeface="Courier New" pitchFamily="49" charset="0"/>
              </a:rPr>
              <a:t>CookieValue</a:t>
            </a:r>
            <a:r>
              <a:rPr lang="en-US" sz="1800" dirty="0" smtClean="0">
                <a:solidFill>
                  <a:schemeClr val="accent4">
                    <a:lumMod val="75000"/>
                  </a:schemeClr>
                </a:solidFill>
                <a:latin typeface="Courier New" pitchFamily="49" charset="0"/>
                <a:cs typeface="Courier New" pitchFamily="49" charset="0"/>
              </a:rPr>
              <a:t> </a:t>
            </a:r>
            <a:r>
              <a:rPr lang="en-US" sz="1800" dirty="0" smtClean="0">
                <a:latin typeface="Courier New" pitchFamily="49" charset="0"/>
                <a:cs typeface="Courier New" pitchFamily="49" charset="0"/>
              </a:rPr>
              <a:t>"JSESSIONID" String cookie){</a:t>
            </a:r>
          </a:p>
          <a:p>
            <a:pPr fontAlgn="t"/>
            <a:r>
              <a:rPr lang="en-US" sz="1800" dirty="0" smtClean="0">
                <a:latin typeface="Courier New" pitchFamily="49" charset="0"/>
                <a:cs typeface="Courier New" pitchFamily="49" charset="0"/>
              </a:rPr>
              <a:t>}</a:t>
            </a:r>
          </a:p>
          <a:p>
            <a:pPr algn="just">
              <a:lnSpc>
                <a:spcPct val="150000"/>
              </a:lnSpc>
            </a:pPr>
            <a:endParaRPr lang="en-US" sz="2400" dirty="0" smtClean="0"/>
          </a:p>
        </p:txBody>
      </p:sp>
    </p:spTree>
    <p:extLst>
      <p:ext uri="{BB962C8B-B14F-4D97-AF65-F5344CB8AC3E}">
        <p14:creationId xmlns:p14="http://schemas.microsoft.com/office/powerpoint/2010/main" xmlns="" val="30688828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875212" y="489858"/>
            <a:ext cx="10630988" cy="659673"/>
          </a:xfrm>
        </p:spPr>
        <p:txBody>
          <a:bodyPr/>
          <a:lstStyle/>
          <a:p>
            <a:r>
              <a:rPr lang="en-US" sz="2800" b="1" dirty="0" smtClean="0">
                <a:solidFill>
                  <a:schemeClr val="accent3">
                    <a:lumMod val="75000"/>
                  </a:schemeClr>
                </a:solidFill>
                <a:latin typeface="Segoe UI" pitchFamily="34" charset="0"/>
                <a:ea typeface="Segoe UI" pitchFamily="34" charset="0"/>
                <a:cs typeface="Segoe UI" pitchFamily="34" charset="0"/>
              </a:rPr>
              <a:t>Spring </a:t>
            </a:r>
            <a:r>
              <a:rPr lang="en-US" sz="2800" b="1" dirty="0" smtClean="0">
                <a:solidFill>
                  <a:schemeClr val="accent3">
                    <a:lumMod val="75000"/>
                  </a:schemeClr>
                </a:solidFill>
                <a:latin typeface="Segoe UI" pitchFamily="34" charset="0"/>
                <a:ea typeface="Segoe UI" pitchFamily="34" charset="0"/>
                <a:cs typeface="Segoe UI" pitchFamily="34" charset="0"/>
              </a:rPr>
              <a:t>MVC and REST Annotations</a:t>
            </a: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4000" dirty="0" smtClean="0"/>
              <a:t/>
            </a:r>
            <a:br>
              <a:rPr lang="en-US" sz="4000" dirty="0" smtClean="0"/>
            </a:br>
            <a:endParaRPr lang="ru-RU" sz="4000" b="1" dirty="0">
              <a:solidFill>
                <a:schemeClr val="accent3">
                  <a:lumMod val="75000"/>
                </a:schemeClr>
              </a:solidFill>
              <a:latin typeface="Segoe UI" pitchFamily="34" charset="0"/>
              <a:ea typeface="Segoe UI" pitchFamily="34" charset="0"/>
              <a:cs typeface="Segoe UI" pitchFamily="34" charset="0"/>
            </a:endParaRPr>
          </a:p>
        </p:txBody>
      </p:sp>
      <p:sp>
        <p:nvSpPr>
          <p:cNvPr id="9" name="Місце для тексту 8"/>
          <p:cNvSpPr>
            <a:spLocks noGrp="1"/>
          </p:cNvSpPr>
          <p:nvPr>
            <p:ph type="body" sz="quarter" idx="10"/>
          </p:nvPr>
        </p:nvSpPr>
        <p:spPr>
          <a:xfrm>
            <a:off x="685800" y="1045029"/>
            <a:ext cx="11035146" cy="4820194"/>
          </a:xfrm>
        </p:spPr>
        <p:txBody>
          <a:bodyPr/>
          <a:lstStyle/>
          <a:p>
            <a:pPr algn="just">
              <a:lnSpc>
                <a:spcPct val="150000"/>
              </a:lnSpc>
            </a:pPr>
            <a:r>
              <a:rPr lang="en-US" sz="2400" b="1" dirty="0" smtClean="0"/>
              <a:t>Composed @</a:t>
            </a:r>
            <a:r>
              <a:rPr lang="en-US" sz="2400" b="1" dirty="0" err="1" smtClean="0"/>
              <a:t>RequestMapping</a:t>
            </a:r>
            <a:r>
              <a:rPr lang="en-US" sz="2400" b="1" dirty="0" smtClean="0"/>
              <a:t> Variants</a:t>
            </a:r>
          </a:p>
          <a:p>
            <a:pPr algn="just">
              <a:lnSpc>
                <a:spcPct val="150000"/>
              </a:lnSpc>
            </a:pPr>
            <a:r>
              <a:rPr lang="en-US" sz="2400" dirty="0" smtClean="0"/>
              <a:t>Spring framework 4.3 introduced the following method-level variants of @</a:t>
            </a:r>
            <a:r>
              <a:rPr lang="en-US" sz="2400" dirty="0" err="1" smtClean="0"/>
              <a:t>RequestMapping</a:t>
            </a:r>
            <a:r>
              <a:rPr lang="en-US" sz="2400" dirty="0" smtClean="0"/>
              <a:t> annotation to better express the semantics of the annotated methods. Using these annotations has become the standard </a:t>
            </a:r>
            <a:r>
              <a:rPr lang="en-US" sz="2400" dirty="0" err="1" smtClean="0"/>
              <a:t>ays</a:t>
            </a:r>
            <a:r>
              <a:rPr lang="en-US" sz="2400" dirty="0" smtClean="0"/>
              <a:t> of defining the endpoints. They act as wrappers to @</a:t>
            </a:r>
            <a:r>
              <a:rPr lang="en-US" sz="2400" dirty="0" err="1" smtClean="0"/>
              <a:t>RequestMapping</a:t>
            </a:r>
            <a:r>
              <a:rPr lang="en-US" sz="2400" dirty="0" smtClean="0"/>
              <a:t>.</a:t>
            </a:r>
          </a:p>
          <a:p>
            <a:pPr algn="just">
              <a:lnSpc>
                <a:spcPct val="150000"/>
              </a:lnSpc>
            </a:pPr>
            <a:r>
              <a:rPr lang="en-US" sz="2400" dirty="0" smtClean="0"/>
              <a:t>These annotations can be used with Spring MVC and Spring </a:t>
            </a:r>
            <a:r>
              <a:rPr lang="en-US" sz="2400" dirty="0" err="1" smtClean="0"/>
              <a:t>WebFlux</a:t>
            </a:r>
            <a:r>
              <a:rPr lang="en-US" sz="2400" dirty="0" smtClean="0"/>
              <a:t>.</a:t>
            </a:r>
          </a:p>
          <a:p>
            <a:pPr algn="just">
              <a:lnSpc>
                <a:spcPct val="150000"/>
              </a:lnSpc>
            </a:pPr>
            <a:endParaRPr lang="en-US" sz="2400" dirty="0" smtClean="0"/>
          </a:p>
        </p:txBody>
      </p:sp>
    </p:spTree>
    <p:extLst>
      <p:ext uri="{BB962C8B-B14F-4D97-AF65-F5344CB8AC3E}">
        <p14:creationId xmlns:p14="http://schemas.microsoft.com/office/powerpoint/2010/main" xmlns="" val="30688828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875212" y="489858"/>
            <a:ext cx="10630988" cy="659673"/>
          </a:xfrm>
        </p:spPr>
        <p:txBody>
          <a:bodyPr/>
          <a:lstStyle/>
          <a:p>
            <a:r>
              <a:rPr lang="en-US" sz="2800" b="1" dirty="0" smtClean="0">
                <a:solidFill>
                  <a:schemeClr val="accent3">
                    <a:lumMod val="75000"/>
                  </a:schemeClr>
                </a:solidFill>
                <a:latin typeface="Segoe UI" pitchFamily="34" charset="0"/>
                <a:ea typeface="Segoe UI" pitchFamily="34" charset="0"/>
                <a:cs typeface="Segoe UI" pitchFamily="34" charset="0"/>
              </a:rPr>
              <a:t>Spring </a:t>
            </a:r>
            <a:r>
              <a:rPr lang="en-US" sz="2800" b="1" dirty="0" smtClean="0">
                <a:solidFill>
                  <a:schemeClr val="accent3">
                    <a:lumMod val="75000"/>
                  </a:schemeClr>
                </a:solidFill>
                <a:latin typeface="Segoe UI" pitchFamily="34" charset="0"/>
                <a:ea typeface="Segoe UI" pitchFamily="34" charset="0"/>
                <a:cs typeface="Segoe UI" pitchFamily="34" charset="0"/>
              </a:rPr>
              <a:t>MVC and REST Annotations</a:t>
            </a: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4000" dirty="0" smtClean="0"/>
              <a:t/>
            </a:r>
            <a:br>
              <a:rPr lang="en-US" sz="4000" dirty="0" smtClean="0"/>
            </a:br>
            <a:endParaRPr lang="ru-RU" sz="4000" b="1" dirty="0">
              <a:solidFill>
                <a:schemeClr val="accent3">
                  <a:lumMod val="75000"/>
                </a:schemeClr>
              </a:solidFill>
              <a:latin typeface="Segoe UI" pitchFamily="34" charset="0"/>
              <a:ea typeface="Segoe UI" pitchFamily="34" charset="0"/>
              <a:cs typeface="Segoe UI" pitchFamily="34" charset="0"/>
            </a:endParaRPr>
          </a:p>
        </p:txBody>
      </p:sp>
      <p:sp>
        <p:nvSpPr>
          <p:cNvPr id="9" name="Місце для тексту 8"/>
          <p:cNvSpPr>
            <a:spLocks noGrp="1"/>
          </p:cNvSpPr>
          <p:nvPr>
            <p:ph type="body" sz="quarter" idx="10"/>
          </p:nvPr>
        </p:nvSpPr>
        <p:spPr>
          <a:xfrm>
            <a:off x="685800" y="1045029"/>
            <a:ext cx="11035146" cy="4820194"/>
          </a:xfrm>
        </p:spPr>
        <p:txBody>
          <a:bodyPr/>
          <a:lstStyle/>
          <a:p>
            <a:r>
              <a:rPr lang="en-US" sz="2400" b="1" dirty="0" smtClean="0"/>
              <a:t>@</a:t>
            </a:r>
            <a:r>
              <a:rPr lang="en-US" sz="2400" b="1" dirty="0" err="1" smtClean="0"/>
              <a:t>GetMapping</a:t>
            </a:r>
            <a:endParaRPr lang="en-US" sz="2400" b="1" dirty="0" smtClean="0"/>
          </a:p>
          <a:p>
            <a:r>
              <a:rPr lang="en-US" sz="2400" dirty="0" smtClean="0"/>
              <a:t>This annotation is used for mapping HTTP GET requests onto specific handler methods. @</a:t>
            </a:r>
            <a:r>
              <a:rPr lang="en-US" sz="2400" dirty="0" err="1" smtClean="0"/>
              <a:t>GetMapping</a:t>
            </a:r>
            <a:r>
              <a:rPr lang="en-US" sz="2400" dirty="0" smtClean="0"/>
              <a:t> is a composed annotation that acts as a shortcut for @</a:t>
            </a:r>
            <a:r>
              <a:rPr lang="en-US" sz="2400" dirty="0" err="1" smtClean="0"/>
              <a:t>RequestMapping</a:t>
            </a:r>
            <a:r>
              <a:rPr lang="en-US" sz="2400" dirty="0" smtClean="0"/>
              <a:t>(method = </a:t>
            </a:r>
            <a:r>
              <a:rPr lang="en-US" sz="2400" dirty="0" err="1" smtClean="0"/>
              <a:t>RequestMethod.GET</a:t>
            </a:r>
            <a:r>
              <a:rPr lang="en-US" sz="2400" dirty="0" smtClean="0"/>
              <a:t>).</a:t>
            </a:r>
          </a:p>
          <a:p>
            <a:r>
              <a:rPr lang="en-US" sz="2400" b="1" dirty="0" smtClean="0"/>
              <a:t>@</a:t>
            </a:r>
            <a:r>
              <a:rPr lang="en-US" sz="2400" b="1" dirty="0" err="1" smtClean="0"/>
              <a:t>PostMapping</a:t>
            </a:r>
            <a:endParaRPr lang="en-US" sz="2400" b="1" dirty="0" smtClean="0"/>
          </a:p>
          <a:p>
            <a:r>
              <a:rPr lang="en-US" sz="2400" dirty="0" smtClean="0"/>
              <a:t>This annotation is used for mapping HTTP POST requests onto specific handler methods. @</a:t>
            </a:r>
            <a:r>
              <a:rPr lang="en-US" sz="2400" dirty="0" err="1" smtClean="0"/>
              <a:t>PostMapping</a:t>
            </a:r>
            <a:r>
              <a:rPr lang="en-US" sz="2400" dirty="0" smtClean="0"/>
              <a:t> is a composed annotation that acts as a shortcut for @</a:t>
            </a:r>
            <a:r>
              <a:rPr lang="en-US" sz="2400" dirty="0" err="1" smtClean="0"/>
              <a:t>RequestMapping</a:t>
            </a:r>
            <a:r>
              <a:rPr lang="en-US" sz="2400" dirty="0" smtClean="0"/>
              <a:t>(method = RequestMethod.POST).</a:t>
            </a:r>
          </a:p>
          <a:p>
            <a:r>
              <a:rPr lang="en-US" sz="2400" b="1" dirty="0" smtClean="0"/>
              <a:t>@</a:t>
            </a:r>
            <a:r>
              <a:rPr lang="en-US" sz="2400" b="1" dirty="0" err="1" smtClean="0"/>
              <a:t>PutMapping</a:t>
            </a:r>
            <a:endParaRPr lang="en-US" sz="2400" b="1" dirty="0" smtClean="0"/>
          </a:p>
          <a:p>
            <a:r>
              <a:rPr lang="en-US" sz="2400" dirty="0" smtClean="0"/>
              <a:t>This annotation is used for mapping HTTP PUT requests onto specific handler methods. @</a:t>
            </a:r>
            <a:r>
              <a:rPr lang="en-US" sz="2400" dirty="0" err="1" smtClean="0"/>
              <a:t>PutMapping</a:t>
            </a:r>
            <a:r>
              <a:rPr lang="en-US" sz="2400" dirty="0" smtClean="0"/>
              <a:t> is a composed annotation that acts as a shortcut for @</a:t>
            </a:r>
            <a:r>
              <a:rPr lang="en-US" sz="2400" dirty="0" err="1" smtClean="0"/>
              <a:t>RequestMapping</a:t>
            </a:r>
            <a:r>
              <a:rPr lang="en-US" sz="2400" dirty="0" smtClean="0"/>
              <a:t>(method = </a:t>
            </a:r>
            <a:r>
              <a:rPr lang="en-US" sz="2400" dirty="0" err="1" smtClean="0"/>
              <a:t>RequestMethod.PUT</a:t>
            </a:r>
            <a:r>
              <a:rPr lang="en-US" sz="2400" dirty="0" smtClean="0"/>
              <a:t>).</a:t>
            </a:r>
          </a:p>
          <a:p>
            <a:pPr algn="just">
              <a:lnSpc>
                <a:spcPct val="150000"/>
              </a:lnSpc>
            </a:pPr>
            <a:endParaRPr lang="en-US" sz="2400" dirty="0" smtClean="0"/>
          </a:p>
        </p:txBody>
      </p:sp>
    </p:spTree>
    <p:extLst>
      <p:ext uri="{BB962C8B-B14F-4D97-AF65-F5344CB8AC3E}">
        <p14:creationId xmlns:p14="http://schemas.microsoft.com/office/powerpoint/2010/main" xmlns="" val="30688828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875212" y="489858"/>
            <a:ext cx="10630988" cy="659673"/>
          </a:xfrm>
        </p:spPr>
        <p:txBody>
          <a:bodyPr/>
          <a:lstStyle/>
          <a:p>
            <a:r>
              <a:rPr lang="en-US" sz="2800" b="1" dirty="0" smtClean="0">
                <a:solidFill>
                  <a:schemeClr val="accent3">
                    <a:lumMod val="75000"/>
                  </a:schemeClr>
                </a:solidFill>
                <a:latin typeface="Segoe UI" pitchFamily="34" charset="0"/>
                <a:ea typeface="Segoe UI" pitchFamily="34" charset="0"/>
                <a:cs typeface="Segoe UI" pitchFamily="34" charset="0"/>
              </a:rPr>
              <a:t>Spring </a:t>
            </a:r>
            <a:r>
              <a:rPr lang="en-US" sz="2800" b="1" dirty="0" smtClean="0">
                <a:solidFill>
                  <a:schemeClr val="accent3">
                    <a:lumMod val="75000"/>
                  </a:schemeClr>
                </a:solidFill>
                <a:latin typeface="Segoe UI" pitchFamily="34" charset="0"/>
                <a:ea typeface="Segoe UI" pitchFamily="34" charset="0"/>
                <a:cs typeface="Segoe UI" pitchFamily="34" charset="0"/>
              </a:rPr>
              <a:t>MVC and REST Annotations</a:t>
            </a: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4000" dirty="0" smtClean="0"/>
              <a:t/>
            </a:r>
            <a:br>
              <a:rPr lang="en-US" sz="4000" dirty="0" smtClean="0"/>
            </a:br>
            <a:endParaRPr lang="ru-RU" sz="4000" b="1" dirty="0">
              <a:solidFill>
                <a:schemeClr val="accent3">
                  <a:lumMod val="75000"/>
                </a:schemeClr>
              </a:solidFill>
              <a:latin typeface="Segoe UI" pitchFamily="34" charset="0"/>
              <a:ea typeface="Segoe UI" pitchFamily="34" charset="0"/>
              <a:cs typeface="Segoe UI" pitchFamily="34" charset="0"/>
            </a:endParaRPr>
          </a:p>
        </p:txBody>
      </p:sp>
      <p:sp>
        <p:nvSpPr>
          <p:cNvPr id="9" name="Місце для тексту 8"/>
          <p:cNvSpPr>
            <a:spLocks noGrp="1"/>
          </p:cNvSpPr>
          <p:nvPr>
            <p:ph type="body" sz="quarter" idx="10"/>
          </p:nvPr>
        </p:nvSpPr>
        <p:spPr>
          <a:xfrm>
            <a:off x="644236" y="920338"/>
            <a:ext cx="11035146" cy="4820194"/>
          </a:xfrm>
        </p:spPr>
        <p:txBody>
          <a:bodyPr/>
          <a:lstStyle/>
          <a:p>
            <a:pPr algn="just"/>
            <a:r>
              <a:rPr lang="en-US" sz="2400" b="1" dirty="0" smtClean="0"/>
              <a:t>@</a:t>
            </a:r>
            <a:r>
              <a:rPr lang="en-US" sz="2400" b="1" dirty="0" err="1" smtClean="0"/>
              <a:t>PatchMapping</a:t>
            </a:r>
            <a:endParaRPr lang="en-US" sz="2400" b="1" dirty="0" smtClean="0"/>
          </a:p>
          <a:p>
            <a:pPr algn="just"/>
            <a:r>
              <a:rPr lang="en-US" sz="2400" dirty="0" smtClean="0"/>
              <a:t>This annotation is used for mapping HTTP PATCH requests onto specific handler methods. @</a:t>
            </a:r>
            <a:r>
              <a:rPr lang="en-US" sz="2400" dirty="0" err="1" smtClean="0"/>
              <a:t>PatchMapping</a:t>
            </a:r>
            <a:r>
              <a:rPr lang="en-US" sz="2400" dirty="0" smtClean="0"/>
              <a:t> is a composed annotation that acts as a shortcut for @</a:t>
            </a:r>
            <a:r>
              <a:rPr lang="en-US" sz="2400" dirty="0" err="1" smtClean="0"/>
              <a:t>RequestMapping</a:t>
            </a:r>
            <a:r>
              <a:rPr lang="en-US" sz="2400" dirty="0" smtClean="0"/>
              <a:t>(method = </a:t>
            </a:r>
            <a:r>
              <a:rPr lang="en-US" sz="2400" dirty="0" err="1" smtClean="0"/>
              <a:t>RequestMethod.PATCH</a:t>
            </a:r>
            <a:r>
              <a:rPr lang="en-US" sz="2400" dirty="0" smtClean="0"/>
              <a:t>).</a:t>
            </a:r>
          </a:p>
          <a:p>
            <a:pPr algn="just"/>
            <a:r>
              <a:rPr lang="en-US" sz="2400" b="1" dirty="0" smtClean="0"/>
              <a:t>@</a:t>
            </a:r>
            <a:r>
              <a:rPr lang="en-US" sz="2400" b="1" dirty="0" err="1" smtClean="0"/>
              <a:t>DeleteMapping</a:t>
            </a:r>
            <a:endParaRPr lang="en-US" sz="2400" b="1" dirty="0" smtClean="0"/>
          </a:p>
          <a:p>
            <a:pPr algn="just"/>
            <a:r>
              <a:rPr lang="en-US" sz="2400" dirty="0" smtClean="0"/>
              <a:t>This annotation is used for mapping HTTP DELETE requests onto specific handler methods. @</a:t>
            </a:r>
            <a:r>
              <a:rPr lang="en-US" sz="2400" dirty="0" err="1" smtClean="0"/>
              <a:t>DeleteMapping</a:t>
            </a:r>
            <a:r>
              <a:rPr lang="en-US" sz="2400" dirty="0" smtClean="0"/>
              <a:t> is a composed annotation that acts as a shortcut for @</a:t>
            </a:r>
            <a:r>
              <a:rPr lang="en-US" sz="2400" dirty="0" err="1" smtClean="0"/>
              <a:t>RequestMapping</a:t>
            </a:r>
            <a:r>
              <a:rPr lang="en-US" sz="2400" dirty="0" smtClean="0"/>
              <a:t>(method = </a:t>
            </a:r>
            <a:r>
              <a:rPr lang="en-US" sz="2400" dirty="0" err="1" smtClean="0"/>
              <a:t>RequestMethod.DELETE</a:t>
            </a:r>
            <a:r>
              <a:rPr lang="en-US" sz="2400" dirty="0" smtClean="0"/>
              <a:t>).</a:t>
            </a:r>
          </a:p>
          <a:p>
            <a:pPr algn="just"/>
            <a:r>
              <a:rPr lang="en-US" sz="2400" b="1" dirty="0" smtClean="0"/>
              <a:t>@</a:t>
            </a:r>
            <a:r>
              <a:rPr lang="en-US" sz="2400" b="1" dirty="0" err="1" smtClean="0"/>
              <a:t>ExceptionHandler</a:t>
            </a:r>
            <a:endParaRPr lang="en-US" sz="2400" b="1" dirty="0" smtClean="0"/>
          </a:p>
          <a:p>
            <a:pPr algn="just"/>
            <a:r>
              <a:rPr lang="en-US" sz="2400" dirty="0" smtClean="0"/>
              <a:t>This annotation is used at method levels to handle exceptions at the controller level. The @</a:t>
            </a:r>
            <a:r>
              <a:rPr lang="en-US" sz="2400" dirty="0" err="1" smtClean="0"/>
              <a:t>ExceptionHandler</a:t>
            </a:r>
            <a:r>
              <a:rPr lang="en-US" sz="2400" dirty="0" smtClean="0"/>
              <a:t> annotation is used to define the class of exception it will catch. You can use this annotation on methods that should be invoked to handle an </a:t>
            </a:r>
            <a:r>
              <a:rPr lang="en-US" sz="2400" dirty="0" smtClean="0"/>
              <a:t>exception</a:t>
            </a:r>
            <a:endParaRPr lang="en-US" sz="2400" dirty="0" smtClean="0"/>
          </a:p>
          <a:p>
            <a:pPr algn="just">
              <a:lnSpc>
                <a:spcPct val="150000"/>
              </a:lnSpc>
            </a:pPr>
            <a:endParaRPr lang="en-US" sz="2400" dirty="0" smtClean="0"/>
          </a:p>
        </p:txBody>
      </p:sp>
    </p:spTree>
    <p:extLst>
      <p:ext uri="{BB962C8B-B14F-4D97-AF65-F5344CB8AC3E}">
        <p14:creationId xmlns:p14="http://schemas.microsoft.com/office/powerpoint/2010/main" xmlns="" val="3068882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875212" y="476795"/>
            <a:ext cx="10630988" cy="502919"/>
          </a:xfrm>
        </p:spPr>
        <p:txBody>
          <a:bodyPr/>
          <a:lstStyle/>
          <a:p>
            <a:r>
              <a:rPr lang="en-US" sz="2800" b="1" dirty="0" smtClean="0">
                <a:solidFill>
                  <a:schemeClr val="accent3">
                    <a:lumMod val="75000"/>
                  </a:schemeClr>
                </a:solidFill>
                <a:latin typeface="Segoe UI" pitchFamily="34" charset="0"/>
                <a:ea typeface="Segoe UI" pitchFamily="34" charset="0"/>
                <a:cs typeface="Segoe UI" pitchFamily="34" charset="0"/>
              </a:rPr>
              <a:t>Spring annotations</a:t>
            </a:r>
            <a:endParaRPr lang="ru-RU" sz="2800" b="1" dirty="0">
              <a:solidFill>
                <a:schemeClr val="accent3">
                  <a:lumMod val="75000"/>
                </a:schemeClr>
              </a:solidFill>
              <a:latin typeface="Segoe UI" pitchFamily="34" charset="0"/>
              <a:ea typeface="Segoe UI" pitchFamily="34" charset="0"/>
              <a:cs typeface="Segoe UI" pitchFamily="34" charset="0"/>
            </a:endParaRPr>
          </a:p>
        </p:txBody>
      </p:sp>
      <p:sp>
        <p:nvSpPr>
          <p:cNvPr id="9" name="Місце для тексту 8"/>
          <p:cNvSpPr>
            <a:spLocks noGrp="1"/>
          </p:cNvSpPr>
          <p:nvPr>
            <p:ph type="body" sz="quarter" idx="10"/>
          </p:nvPr>
        </p:nvSpPr>
        <p:spPr>
          <a:xfrm>
            <a:off x="685800" y="1528353"/>
            <a:ext cx="11035146" cy="4336870"/>
          </a:xfrm>
        </p:spPr>
        <p:txBody>
          <a:bodyPr/>
          <a:lstStyle/>
          <a:p>
            <a:pPr algn="just"/>
            <a:endParaRPr lang="en-US" sz="2400" dirty="0"/>
          </a:p>
        </p:txBody>
      </p:sp>
      <p:pic>
        <p:nvPicPr>
          <p:cNvPr id="1027" name="Picture 3"/>
          <p:cNvPicPr>
            <a:picLocks noChangeAspect="1" noChangeArrowheads="1"/>
          </p:cNvPicPr>
          <p:nvPr/>
        </p:nvPicPr>
        <p:blipFill>
          <a:blip r:embed="rId2"/>
          <a:srcRect/>
          <a:stretch>
            <a:fillRect/>
          </a:stretch>
        </p:blipFill>
        <p:spPr bwMode="auto">
          <a:xfrm>
            <a:off x="690699" y="1541282"/>
            <a:ext cx="9686430" cy="3775301"/>
          </a:xfrm>
          <a:prstGeom prst="rect">
            <a:avLst/>
          </a:prstGeom>
          <a:noFill/>
          <a:ln w="9525">
            <a:noFill/>
            <a:miter lim="800000"/>
            <a:headEnd/>
            <a:tailEnd/>
          </a:ln>
          <a:effectLst/>
        </p:spPr>
      </p:pic>
    </p:spTree>
    <p:extLst>
      <p:ext uri="{BB962C8B-B14F-4D97-AF65-F5344CB8AC3E}">
        <p14:creationId xmlns:p14="http://schemas.microsoft.com/office/powerpoint/2010/main" xmlns="" val="30688828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875212" y="476795"/>
            <a:ext cx="10630988" cy="502919"/>
          </a:xfrm>
        </p:spPr>
        <p:txBody>
          <a:bodyPr/>
          <a:lstStyle/>
          <a:p>
            <a:r>
              <a:rPr lang="en-US" sz="2800" b="1" dirty="0" smtClean="0">
                <a:solidFill>
                  <a:schemeClr val="accent3">
                    <a:lumMod val="75000"/>
                  </a:schemeClr>
                </a:solidFill>
                <a:latin typeface="Segoe UI" pitchFamily="34" charset="0"/>
                <a:ea typeface="Segoe UI" pitchFamily="34" charset="0"/>
                <a:cs typeface="Segoe UI" pitchFamily="34" charset="0"/>
              </a:rPr>
              <a:t>Spring annotations</a:t>
            </a:r>
            <a:endParaRPr lang="ru-RU" sz="2800" b="1" dirty="0">
              <a:solidFill>
                <a:schemeClr val="accent3">
                  <a:lumMod val="75000"/>
                </a:schemeClr>
              </a:solidFill>
              <a:latin typeface="Segoe UI" pitchFamily="34" charset="0"/>
              <a:ea typeface="Segoe UI" pitchFamily="34" charset="0"/>
              <a:cs typeface="Segoe UI" pitchFamily="34" charset="0"/>
            </a:endParaRPr>
          </a:p>
        </p:txBody>
      </p:sp>
      <p:sp>
        <p:nvSpPr>
          <p:cNvPr id="9" name="Місце для тексту 8"/>
          <p:cNvSpPr>
            <a:spLocks noGrp="1"/>
          </p:cNvSpPr>
          <p:nvPr>
            <p:ph type="body" sz="quarter" idx="10"/>
          </p:nvPr>
        </p:nvSpPr>
        <p:spPr>
          <a:xfrm>
            <a:off x="685800" y="1066800"/>
            <a:ext cx="11035146" cy="4798423"/>
          </a:xfrm>
        </p:spPr>
        <p:txBody>
          <a:bodyPr/>
          <a:lstStyle/>
          <a:p>
            <a:r>
              <a:rPr lang="en-US" sz="1600" dirty="0" smtClean="0"/>
              <a:t>&lt;!-- https://mvnrepository.com/artifact/org.springframework/spring-core --&gt;</a:t>
            </a:r>
          </a:p>
          <a:p>
            <a:r>
              <a:rPr lang="en-US" sz="1600" dirty="0" smtClean="0"/>
              <a:t>&lt;dependency&gt;</a:t>
            </a:r>
          </a:p>
          <a:p>
            <a:r>
              <a:rPr lang="en-US" sz="1600" dirty="0" smtClean="0"/>
              <a:t>    &lt;</a:t>
            </a:r>
            <a:r>
              <a:rPr lang="en-US" sz="1600" dirty="0" err="1" smtClean="0"/>
              <a:t>groupId</a:t>
            </a:r>
            <a:r>
              <a:rPr lang="en-US" sz="1600" dirty="0" smtClean="0"/>
              <a:t>&gt;</a:t>
            </a:r>
            <a:r>
              <a:rPr lang="en-US" sz="1600" dirty="0" err="1" smtClean="0"/>
              <a:t>org.springframework</a:t>
            </a:r>
            <a:r>
              <a:rPr lang="en-US" sz="1600" dirty="0" smtClean="0"/>
              <a:t>&lt;/</a:t>
            </a:r>
            <a:r>
              <a:rPr lang="en-US" sz="1600" dirty="0" err="1" smtClean="0"/>
              <a:t>groupId</a:t>
            </a:r>
            <a:r>
              <a:rPr lang="en-US" sz="1600" dirty="0" smtClean="0"/>
              <a:t>&gt;</a:t>
            </a:r>
          </a:p>
          <a:p>
            <a:r>
              <a:rPr lang="en-US" sz="1600" dirty="0" smtClean="0"/>
              <a:t>    &lt;</a:t>
            </a:r>
            <a:r>
              <a:rPr lang="en-US" sz="1600" dirty="0" err="1" smtClean="0"/>
              <a:t>artifactId</a:t>
            </a:r>
            <a:r>
              <a:rPr lang="en-US" sz="1600" dirty="0" smtClean="0"/>
              <a:t>&gt;spring-core&lt;/</a:t>
            </a:r>
            <a:r>
              <a:rPr lang="en-US" sz="1600" dirty="0" err="1" smtClean="0"/>
              <a:t>artifactId</a:t>
            </a:r>
            <a:r>
              <a:rPr lang="en-US" sz="1600" dirty="0" smtClean="0"/>
              <a:t>&gt;</a:t>
            </a:r>
          </a:p>
          <a:p>
            <a:r>
              <a:rPr lang="en-US" sz="1600" dirty="0" smtClean="0"/>
              <a:t>    &lt;version&gt;5.1.6.RELEASE&lt;/version&gt;</a:t>
            </a:r>
          </a:p>
          <a:p>
            <a:r>
              <a:rPr lang="en-US" sz="1600" dirty="0" smtClean="0"/>
              <a:t>&lt;/dependency&gt;</a:t>
            </a:r>
          </a:p>
          <a:p>
            <a:endParaRPr lang="en-US" sz="1600" dirty="0" smtClean="0"/>
          </a:p>
          <a:p>
            <a:r>
              <a:rPr lang="en-US" sz="1600" dirty="0" smtClean="0"/>
              <a:t>&lt;!-- https://mvnrepository.com/artifact/org.springframework.boot/spring-boot --&gt;</a:t>
            </a:r>
          </a:p>
          <a:p>
            <a:r>
              <a:rPr lang="en-US" sz="1600" dirty="0" smtClean="0"/>
              <a:t>&lt;dependency&gt;</a:t>
            </a:r>
          </a:p>
          <a:p>
            <a:r>
              <a:rPr lang="en-US" sz="1600" dirty="0" smtClean="0"/>
              <a:t>    &lt;</a:t>
            </a:r>
            <a:r>
              <a:rPr lang="en-US" sz="1600" dirty="0" err="1" smtClean="0"/>
              <a:t>groupId</a:t>
            </a:r>
            <a:r>
              <a:rPr lang="en-US" sz="1600" dirty="0" smtClean="0"/>
              <a:t>&gt;</a:t>
            </a:r>
            <a:r>
              <a:rPr lang="en-US" sz="1600" dirty="0" err="1" smtClean="0"/>
              <a:t>org.springframework.boot</a:t>
            </a:r>
            <a:r>
              <a:rPr lang="en-US" sz="1600" dirty="0" smtClean="0"/>
              <a:t>&lt;/</a:t>
            </a:r>
            <a:r>
              <a:rPr lang="en-US" sz="1600" dirty="0" err="1" smtClean="0"/>
              <a:t>groupId</a:t>
            </a:r>
            <a:r>
              <a:rPr lang="en-US" sz="1600" dirty="0" smtClean="0"/>
              <a:t>&gt;</a:t>
            </a:r>
          </a:p>
          <a:p>
            <a:r>
              <a:rPr lang="en-US" sz="1600" dirty="0" smtClean="0"/>
              <a:t>    &lt;</a:t>
            </a:r>
            <a:r>
              <a:rPr lang="en-US" sz="1600" dirty="0" err="1" smtClean="0"/>
              <a:t>artifactId</a:t>
            </a:r>
            <a:r>
              <a:rPr lang="en-US" sz="1600" dirty="0" smtClean="0"/>
              <a:t>&gt;spring-boot&lt;/</a:t>
            </a:r>
            <a:r>
              <a:rPr lang="en-US" sz="1600" dirty="0" err="1" smtClean="0"/>
              <a:t>artifactId</a:t>
            </a:r>
            <a:r>
              <a:rPr lang="en-US" sz="1600" dirty="0" smtClean="0"/>
              <a:t>&gt;</a:t>
            </a:r>
          </a:p>
          <a:p>
            <a:r>
              <a:rPr lang="en-US" sz="1600" dirty="0" smtClean="0"/>
              <a:t>    &lt;version&gt;2.1.3.RELEASE&lt;/version&gt;</a:t>
            </a:r>
          </a:p>
          <a:p>
            <a:r>
              <a:rPr lang="en-US" sz="1600" dirty="0" smtClean="0"/>
              <a:t>&lt;/dependency&gt;</a:t>
            </a:r>
          </a:p>
          <a:p>
            <a:pPr algn="just"/>
            <a:endParaRPr lang="en-US" sz="1600" dirty="0"/>
          </a:p>
        </p:txBody>
      </p:sp>
    </p:spTree>
    <p:extLst>
      <p:ext uri="{BB962C8B-B14F-4D97-AF65-F5344CB8AC3E}">
        <p14:creationId xmlns:p14="http://schemas.microsoft.com/office/powerpoint/2010/main" xmlns="" val="3068882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875212" y="489858"/>
            <a:ext cx="10630988" cy="659673"/>
          </a:xfrm>
        </p:spPr>
        <p:txBody>
          <a:bodyPr/>
          <a:lstStyle/>
          <a:p>
            <a:r>
              <a:rPr lang="en-US" sz="2800" b="1" dirty="0" smtClean="0">
                <a:solidFill>
                  <a:schemeClr val="accent3">
                    <a:lumMod val="75000"/>
                  </a:schemeClr>
                </a:solidFill>
                <a:latin typeface="Segoe UI" pitchFamily="34" charset="0"/>
                <a:ea typeface="Segoe UI" pitchFamily="34" charset="0"/>
                <a:cs typeface="Segoe UI" pitchFamily="34" charset="0"/>
              </a:rPr>
              <a:t>Annotation </a:t>
            </a:r>
            <a:r>
              <a:rPr lang="en-US" sz="2800" b="1" dirty="0" smtClean="0">
                <a:solidFill>
                  <a:schemeClr val="accent3">
                    <a:lumMod val="75000"/>
                  </a:schemeClr>
                </a:solidFill>
                <a:latin typeface="Segoe UI" pitchFamily="34" charset="0"/>
                <a:ea typeface="Segoe UI" pitchFamily="34" charset="0"/>
                <a:cs typeface="Segoe UI" pitchFamily="34" charset="0"/>
              </a:rPr>
              <a:t>Based Configuration</a:t>
            </a:r>
            <a:r>
              <a:rPr lang="en-US" sz="4000" dirty="0" smtClean="0"/>
              <a:t/>
            </a:r>
            <a:br>
              <a:rPr lang="en-US" sz="4000" dirty="0" smtClean="0"/>
            </a:br>
            <a:endParaRPr lang="ru-RU" sz="4000" b="1" dirty="0">
              <a:solidFill>
                <a:schemeClr val="accent3">
                  <a:lumMod val="75000"/>
                </a:schemeClr>
              </a:solidFill>
              <a:latin typeface="Segoe UI" pitchFamily="34" charset="0"/>
              <a:ea typeface="Segoe UI" pitchFamily="34" charset="0"/>
              <a:cs typeface="Segoe UI" pitchFamily="34" charset="0"/>
            </a:endParaRPr>
          </a:p>
        </p:txBody>
      </p:sp>
      <p:sp>
        <p:nvSpPr>
          <p:cNvPr id="9" name="Місце для тексту 8"/>
          <p:cNvSpPr>
            <a:spLocks noGrp="1"/>
          </p:cNvSpPr>
          <p:nvPr>
            <p:ph type="body" sz="quarter" idx="10"/>
          </p:nvPr>
        </p:nvSpPr>
        <p:spPr>
          <a:xfrm>
            <a:off x="685800" y="1045029"/>
            <a:ext cx="11035146" cy="4820194"/>
          </a:xfrm>
        </p:spPr>
        <p:txBody>
          <a:bodyPr/>
          <a:lstStyle/>
          <a:p>
            <a:r>
              <a:rPr lang="en-US" sz="2400" b="1" i="1" dirty="0" smtClean="0"/>
              <a:t>@</a:t>
            </a:r>
            <a:r>
              <a:rPr lang="en-US" sz="2400" b="1" i="1" dirty="0" err="1" smtClean="0"/>
              <a:t>Autowired</a:t>
            </a:r>
            <a:endParaRPr lang="en-US" sz="2400" b="1" dirty="0" smtClean="0"/>
          </a:p>
          <a:p>
            <a:r>
              <a:rPr lang="en-US" sz="2400" dirty="0" smtClean="0"/>
              <a:t>We can use the </a:t>
            </a:r>
            <a:r>
              <a:rPr lang="en-US" sz="2400" i="1" dirty="0" smtClean="0">
                <a:solidFill>
                  <a:schemeClr val="accent4">
                    <a:lumMod val="75000"/>
                  </a:schemeClr>
                </a:solidFill>
              </a:rPr>
              <a:t>@</a:t>
            </a:r>
            <a:r>
              <a:rPr lang="en-US" sz="2400" i="1" dirty="0" err="1" smtClean="0">
                <a:solidFill>
                  <a:schemeClr val="accent4">
                    <a:lumMod val="75000"/>
                  </a:schemeClr>
                </a:solidFill>
              </a:rPr>
              <a:t>Autowired</a:t>
            </a:r>
            <a:r>
              <a:rPr lang="en-US" sz="2400" dirty="0" smtClean="0">
                <a:solidFill>
                  <a:schemeClr val="accent4">
                    <a:lumMod val="75000"/>
                  </a:schemeClr>
                </a:solidFill>
              </a:rPr>
              <a:t> </a:t>
            </a:r>
            <a:r>
              <a:rPr lang="en-US" sz="2400" dirty="0" smtClean="0"/>
              <a:t>to </a:t>
            </a:r>
            <a:r>
              <a:rPr lang="en-US" sz="2400" b="1" dirty="0" smtClean="0"/>
              <a:t>mark a dependency which Spring is going to resolve and inject</a:t>
            </a:r>
            <a:r>
              <a:rPr lang="en-US" sz="2400" dirty="0" smtClean="0"/>
              <a:t>. We can use this annotation with a constructor, setter, or field injection.</a:t>
            </a:r>
          </a:p>
          <a:p>
            <a:r>
              <a:rPr lang="en-US" sz="2400" dirty="0" smtClean="0"/>
              <a:t>	Constructor </a:t>
            </a:r>
            <a:r>
              <a:rPr lang="en-US" sz="2400" dirty="0" smtClean="0"/>
              <a:t>injection:</a:t>
            </a:r>
          </a:p>
          <a:p>
            <a:pPr fontAlgn="base"/>
            <a:r>
              <a:rPr lang="en-US" sz="1800" dirty="0" smtClean="0">
                <a:latin typeface="Courier New" pitchFamily="49" charset="0"/>
                <a:cs typeface="Courier New" pitchFamily="49" charset="0"/>
              </a:rPr>
              <a:t>class Car {</a:t>
            </a:r>
          </a:p>
          <a:p>
            <a:pPr fontAlgn="base"/>
            <a:r>
              <a:rPr lang="en-US" sz="1800" dirty="0" smtClean="0">
                <a:latin typeface="Courier New" pitchFamily="49" charset="0"/>
                <a:cs typeface="Courier New" pitchFamily="49" charset="0"/>
              </a:rPr>
              <a:t>    Engine </a:t>
            </a:r>
            <a:r>
              <a:rPr lang="en-US" sz="1800" dirty="0" err="1" smtClean="0">
                <a:latin typeface="Courier New" pitchFamily="49" charset="0"/>
                <a:cs typeface="Courier New" pitchFamily="49" charset="0"/>
              </a:rPr>
              <a:t>engine</a:t>
            </a:r>
            <a:r>
              <a:rPr lang="en-US" sz="1800" dirty="0" smtClean="0">
                <a:latin typeface="Courier New" pitchFamily="49" charset="0"/>
                <a:cs typeface="Courier New" pitchFamily="49" charset="0"/>
              </a:rPr>
              <a:t>;</a:t>
            </a:r>
          </a:p>
          <a:p>
            <a:pPr fontAlgn="base"/>
            <a:r>
              <a:rPr lang="en-US" sz="1800" dirty="0" smtClean="0">
                <a:latin typeface="Courier New" pitchFamily="49" charset="0"/>
                <a:cs typeface="Courier New" pitchFamily="49" charset="0"/>
              </a:rPr>
              <a:t> </a:t>
            </a:r>
          </a:p>
          <a:p>
            <a:pPr fontAlgn="base"/>
            <a:r>
              <a:rPr lang="en-US" sz="1800" dirty="0" smtClean="0">
                <a:latin typeface="Courier New" pitchFamily="49" charset="0"/>
                <a:cs typeface="Courier New" pitchFamily="49" charset="0"/>
              </a:rPr>
              <a:t>    </a:t>
            </a:r>
            <a:r>
              <a:rPr lang="en-US" sz="1800" dirty="0" smtClean="0">
                <a:solidFill>
                  <a:schemeClr val="accent4">
                    <a:lumMod val="75000"/>
                  </a:schemeClr>
                </a:solidFill>
                <a:latin typeface="Courier New" pitchFamily="49" charset="0"/>
                <a:cs typeface="Courier New" pitchFamily="49" charset="0"/>
              </a:rPr>
              <a:t>@</a:t>
            </a:r>
            <a:r>
              <a:rPr lang="en-US" sz="1800" dirty="0" err="1" smtClean="0">
                <a:solidFill>
                  <a:schemeClr val="accent4">
                    <a:lumMod val="75000"/>
                  </a:schemeClr>
                </a:solidFill>
                <a:latin typeface="Courier New" pitchFamily="49" charset="0"/>
                <a:cs typeface="Courier New" pitchFamily="49" charset="0"/>
              </a:rPr>
              <a:t>Autowired</a:t>
            </a:r>
            <a:endParaRPr lang="en-US" sz="1800" dirty="0" smtClean="0">
              <a:solidFill>
                <a:schemeClr val="accent4">
                  <a:lumMod val="75000"/>
                </a:schemeClr>
              </a:solidFill>
              <a:latin typeface="Courier New" pitchFamily="49" charset="0"/>
              <a:cs typeface="Courier New" pitchFamily="49" charset="0"/>
            </a:endParaRPr>
          </a:p>
          <a:p>
            <a:pPr fontAlgn="base"/>
            <a:r>
              <a:rPr lang="en-US" sz="1800" dirty="0" smtClean="0">
                <a:latin typeface="Courier New" pitchFamily="49" charset="0"/>
                <a:cs typeface="Courier New" pitchFamily="49" charset="0"/>
              </a:rPr>
              <a:t>    Car(Engine </a:t>
            </a:r>
            <a:r>
              <a:rPr lang="en-US" sz="1800" dirty="0" err="1" smtClean="0">
                <a:latin typeface="Courier New" pitchFamily="49" charset="0"/>
                <a:cs typeface="Courier New" pitchFamily="49" charset="0"/>
              </a:rPr>
              <a:t>engine</a:t>
            </a:r>
            <a:r>
              <a:rPr lang="en-US" sz="1800" dirty="0" smtClean="0">
                <a:latin typeface="Courier New" pitchFamily="49" charset="0"/>
                <a:cs typeface="Courier New" pitchFamily="49" charset="0"/>
              </a:rPr>
              <a:t>) {</a:t>
            </a:r>
          </a:p>
          <a:p>
            <a:pPr fontAlgn="base"/>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this.engine</a:t>
            </a:r>
            <a:r>
              <a:rPr lang="en-US" sz="1800" dirty="0" smtClean="0">
                <a:latin typeface="Courier New" pitchFamily="49" charset="0"/>
                <a:cs typeface="Courier New" pitchFamily="49" charset="0"/>
              </a:rPr>
              <a:t> = engine;</a:t>
            </a:r>
          </a:p>
          <a:p>
            <a:pPr fontAlgn="base"/>
            <a:r>
              <a:rPr lang="en-US" sz="1800" dirty="0" smtClean="0">
                <a:latin typeface="Courier New" pitchFamily="49" charset="0"/>
                <a:cs typeface="Courier New" pitchFamily="49" charset="0"/>
              </a:rPr>
              <a:t>    }</a:t>
            </a:r>
          </a:p>
          <a:p>
            <a:pPr fontAlgn="base"/>
            <a:r>
              <a:rPr lang="en-US" sz="1800" dirty="0" smtClean="0">
                <a:latin typeface="Courier New" pitchFamily="49" charset="0"/>
                <a:cs typeface="Courier New" pitchFamily="49" charset="0"/>
              </a:rPr>
              <a:t>}</a:t>
            </a:r>
          </a:p>
          <a:p>
            <a:pPr algn="just"/>
            <a:endParaRPr lang="en-US" sz="2400" dirty="0"/>
          </a:p>
        </p:txBody>
      </p:sp>
    </p:spTree>
    <p:extLst>
      <p:ext uri="{BB962C8B-B14F-4D97-AF65-F5344CB8AC3E}">
        <p14:creationId xmlns:p14="http://schemas.microsoft.com/office/powerpoint/2010/main" xmlns="" val="30688828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875212" y="489858"/>
            <a:ext cx="10630988" cy="659673"/>
          </a:xfrm>
        </p:spPr>
        <p:txBody>
          <a:bodyPr/>
          <a:lstStyle/>
          <a:p>
            <a:r>
              <a:rPr lang="en-US" sz="2800" b="1" dirty="0" smtClean="0">
                <a:solidFill>
                  <a:schemeClr val="accent3">
                    <a:lumMod val="75000"/>
                  </a:schemeClr>
                </a:solidFill>
                <a:latin typeface="Segoe UI" pitchFamily="34" charset="0"/>
                <a:ea typeface="Segoe UI" pitchFamily="34" charset="0"/>
                <a:cs typeface="Segoe UI" pitchFamily="34" charset="0"/>
              </a:rPr>
              <a:t>Annotation </a:t>
            </a:r>
            <a:r>
              <a:rPr lang="en-US" sz="2800" b="1" dirty="0" smtClean="0">
                <a:solidFill>
                  <a:schemeClr val="accent3">
                    <a:lumMod val="75000"/>
                  </a:schemeClr>
                </a:solidFill>
                <a:latin typeface="Segoe UI" pitchFamily="34" charset="0"/>
                <a:ea typeface="Segoe UI" pitchFamily="34" charset="0"/>
                <a:cs typeface="Segoe UI" pitchFamily="34" charset="0"/>
              </a:rPr>
              <a:t>Based Configuration</a:t>
            </a:r>
            <a:r>
              <a:rPr lang="en-US" sz="4000" dirty="0" smtClean="0"/>
              <a:t/>
            </a:r>
            <a:br>
              <a:rPr lang="en-US" sz="4000" dirty="0" smtClean="0"/>
            </a:br>
            <a:endParaRPr lang="ru-RU" sz="4000" b="1" dirty="0">
              <a:solidFill>
                <a:schemeClr val="accent3">
                  <a:lumMod val="75000"/>
                </a:schemeClr>
              </a:solidFill>
              <a:latin typeface="Segoe UI" pitchFamily="34" charset="0"/>
              <a:ea typeface="Segoe UI" pitchFamily="34" charset="0"/>
              <a:cs typeface="Segoe UI" pitchFamily="34" charset="0"/>
            </a:endParaRPr>
          </a:p>
        </p:txBody>
      </p:sp>
      <p:sp>
        <p:nvSpPr>
          <p:cNvPr id="9" name="Місце для тексту 8"/>
          <p:cNvSpPr>
            <a:spLocks noGrp="1"/>
          </p:cNvSpPr>
          <p:nvPr>
            <p:ph type="body" sz="quarter" idx="10"/>
          </p:nvPr>
        </p:nvSpPr>
        <p:spPr>
          <a:xfrm>
            <a:off x="685800" y="1045029"/>
            <a:ext cx="11035146" cy="4820194"/>
          </a:xfrm>
        </p:spPr>
        <p:txBody>
          <a:bodyPr/>
          <a:lstStyle/>
          <a:p>
            <a:r>
              <a:rPr lang="en-US" sz="2400" dirty="0" smtClean="0"/>
              <a:t>	Setter </a:t>
            </a:r>
            <a:r>
              <a:rPr lang="en-US" sz="2400" dirty="0" smtClean="0"/>
              <a:t>injection</a:t>
            </a:r>
            <a:r>
              <a:rPr lang="en-US" sz="2400" dirty="0" smtClean="0"/>
              <a:t>:</a:t>
            </a:r>
          </a:p>
          <a:p>
            <a:pPr fontAlgn="base">
              <a:spcBef>
                <a:spcPts val="0"/>
              </a:spcBef>
            </a:pPr>
            <a:r>
              <a:rPr lang="en-US" sz="1800" dirty="0" smtClean="0">
                <a:latin typeface="Courier New" pitchFamily="49" charset="0"/>
                <a:cs typeface="Courier New" pitchFamily="49" charset="0"/>
              </a:rPr>
              <a:t>class Car {</a:t>
            </a:r>
          </a:p>
          <a:p>
            <a:pPr fontAlgn="base">
              <a:spcBef>
                <a:spcPts val="0"/>
              </a:spcBef>
            </a:pPr>
            <a:r>
              <a:rPr lang="en-US" sz="1800" dirty="0" smtClean="0">
                <a:latin typeface="Courier New" pitchFamily="49" charset="0"/>
                <a:cs typeface="Courier New" pitchFamily="49" charset="0"/>
              </a:rPr>
              <a:t>    Engine </a:t>
            </a:r>
            <a:r>
              <a:rPr lang="en-US" sz="1800" dirty="0" err="1" smtClean="0">
                <a:latin typeface="Courier New" pitchFamily="49" charset="0"/>
                <a:cs typeface="Courier New" pitchFamily="49" charset="0"/>
              </a:rPr>
              <a:t>engine</a:t>
            </a:r>
            <a:r>
              <a:rPr lang="en-US" sz="1800" dirty="0" smtClean="0">
                <a:latin typeface="Courier New" pitchFamily="49" charset="0"/>
                <a:cs typeface="Courier New" pitchFamily="49" charset="0"/>
              </a:rPr>
              <a:t>;</a:t>
            </a:r>
          </a:p>
          <a:p>
            <a:pPr fontAlgn="base">
              <a:spcBef>
                <a:spcPts val="0"/>
              </a:spcBef>
            </a:pPr>
            <a:r>
              <a:rPr lang="en-US" sz="1800" dirty="0" smtClean="0">
                <a:latin typeface="Courier New" pitchFamily="49" charset="0"/>
                <a:cs typeface="Courier New" pitchFamily="49" charset="0"/>
              </a:rPr>
              <a:t> </a:t>
            </a:r>
          </a:p>
          <a:p>
            <a:pPr fontAlgn="base">
              <a:spcBef>
                <a:spcPts val="0"/>
              </a:spcBef>
            </a:pPr>
            <a:r>
              <a:rPr lang="en-US" sz="1800" dirty="0" smtClean="0">
                <a:latin typeface="Courier New" pitchFamily="49" charset="0"/>
                <a:cs typeface="Courier New" pitchFamily="49" charset="0"/>
              </a:rPr>
              <a:t>    </a:t>
            </a:r>
            <a:r>
              <a:rPr lang="en-US" sz="1800" dirty="0" smtClean="0">
                <a:solidFill>
                  <a:schemeClr val="accent4">
                    <a:lumMod val="75000"/>
                  </a:schemeClr>
                </a:solidFill>
                <a:latin typeface="Courier New" pitchFamily="49" charset="0"/>
                <a:cs typeface="Courier New" pitchFamily="49" charset="0"/>
              </a:rPr>
              <a:t>@</a:t>
            </a:r>
            <a:r>
              <a:rPr lang="en-US" sz="1800" dirty="0" err="1" smtClean="0">
                <a:solidFill>
                  <a:schemeClr val="accent4">
                    <a:lumMod val="75000"/>
                  </a:schemeClr>
                </a:solidFill>
                <a:latin typeface="Courier New" pitchFamily="49" charset="0"/>
                <a:cs typeface="Courier New" pitchFamily="49" charset="0"/>
              </a:rPr>
              <a:t>Autowired</a:t>
            </a:r>
            <a:endParaRPr lang="en-US" sz="1800" dirty="0" smtClean="0">
              <a:solidFill>
                <a:schemeClr val="accent4">
                  <a:lumMod val="75000"/>
                </a:schemeClr>
              </a:solidFill>
              <a:latin typeface="Courier New" pitchFamily="49" charset="0"/>
              <a:cs typeface="Courier New" pitchFamily="49" charset="0"/>
            </a:endParaRPr>
          </a:p>
          <a:p>
            <a:pPr fontAlgn="base">
              <a:spcBef>
                <a:spcPts val="0"/>
              </a:spcBef>
            </a:pPr>
            <a:r>
              <a:rPr lang="en-US" sz="1800" dirty="0" smtClean="0">
                <a:latin typeface="Courier New" pitchFamily="49" charset="0"/>
                <a:cs typeface="Courier New" pitchFamily="49" charset="0"/>
              </a:rPr>
              <a:t>    void </a:t>
            </a:r>
            <a:r>
              <a:rPr lang="en-US" sz="1800" dirty="0" err="1" smtClean="0">
                <a:latin typeface="Courier New" pitchFamily="49" charset="0"/>
                <a:cs typeface="Courier New" pitchFamily="49" charset="0"/>
              </a:rPr>
              <a:t>setEngine</a:t>
            </a:r>
            <a:r>
              <a:rPr lang="en-US" sz="1800" dirty="0" smtClean="0">
                <a:latin typeface="Courier New" pitchFamily="49" charset="0"/>
                <a:cs typeface="Courier New" pitchFamily="49" charset="0"/>
              </a:rPr>
              <a:t>(Engine </a:t>
            </a:r>
            <a:r>
              <a:rPr lang="en-US" sz="1800" dirty="0" err="1" smtClean="0">
                <a:latin typeface="Courier New" pitchFamily="49" charset="0"/>
                <a:cs typeface="Courier New" pitchFamily="49" charset="0"/>
              </a:rPr>
              <a:t>engine</a:t>
            </a:r>
            <a:r>
              <a:rPr lang="en-US" sz="1800" dirty="0" smtClean="0">
                <a:latin typeface="Courier New" pitchFamily="49" charset="0"/>
                <a:cs typeface="Courier New" pitchFamily="49" charset="0"/>
              </a:rPr>
              <a:t>) {</a:t>
            </a:r>
          </a:p>
          <a:p>
            <a:pPr fontAlgn="base">
              <a:spcBef>
                <a:spcPts val="0"/>
              </a:spcBef>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this.engine</a:t>
            </a:r>
            <a:r>
              <a:rPr lang="en-US" sz="1800" dirty="0" smtClean="0">
                <a:latin typeface="Courier New" pitchFamily="49" charset="0"/>
                <a:cs typeface="Courier New" pitchFamily="49" charset="0"/>
              </a:rPr>
              <a:t> = engine;</a:t>
            </a:r>
          </a:p>
          <a:p>
            <a:pPr fontAlgn="base">
              <a:spcBef>
                <a:spcPts val="0"/>
              </a:spcBef>
            </a:pPr>
            <a:r>
              <a:rPr lang="en-US" sz="1800" dirty="0" smtClean="0">
                <a:latin typeface="Courier New" pitchFamily="49" charset="0"/>
                <a:cs typeface="Courier New" pitchFamily="49" charset="0"/>
              </a:rPr>
              <a:t>    }</a:t>
            </a:r>
          </a:p>
          <a:p>
            <a:pPr fontAlgn="base">
              <a:spcBef>
                <a:spcPts val="0"/>
              </a:spcBef>
            </a:pPr>
            <a:r>
              <a:rPr lang="en-US" sz="1800" dirty="0" smtClean="0">
                <a:latin typeface="Courier New" pitchFamily="49" charset="0"/>
                <a:cs typeface="Courier New" pitchFamily="49" charset="0"/>
              </a:rPr>
              <a:t>}</a:t>
            </a:r>
          </a:p>
          <a:p>
            <a:r>
              <a:rPr lang="en-US" sz="2400" dirty="0" smtClean="0"/>
              <a:t>	Field </a:t>
            </a:r>
            <a:r>
              <a:rPr lang="en-US" sz="2400" dirty="0" smtClean="0"/>
              <a:t>injection</a:t>
            </a:r>
            <a:r>
              <a:rPr lang="en-US" sz="2400" dirty="0" smtClean="0"/>
              <a:t>:</a:t>
            </a:r>
          </a:p>
          <a:p>
            <a:pPr fontAlgn="base"/>
            <a:r>
              <a:rPr lang="en-US" sz="1800" dirty="0" smtClean="0">
                <a:latin typeface="Courier New" pitchFamily="49" charset="0"/>
                <a:cs typeface="Courier New" pitchFamily="49" charset="0"/>
              </a:rPr>
              <a:t>class Car {</a:t>
            </a:r>
          </a:p>
          <a:p>
            <a:pPr fontAlgn="base"/>
            <a:r>
              <a:rPr lang="en-US" sz="1800" dirty="0" smtClean="0">
                <a:latin typeface="Courier New" pitchFamily="49" charset="0"/>
                <a:cs typeface="Courier New" pitchFamily="49" charset="0"/>
              </a:rPr>
              <a:t>    </a:t>
            </a:r>
            <a:r>
              <a:rPr lang="en-US" sz="1800" dirty="0" smtClean="0">
                <a:solidFill>
                  <a:schemeClr val="accent4">
                    <a:lumMod val="75000"/>
                  </a:schemeClr>
                </a:solidFill>
                <a:latin typeface="Courier New" pitchFamily="49" charset="0"/>
                <a:cs typeface="Courier New" pitchFamily="49" charset="0"/>
              </a:rPr>
              <a:t>@</a:t>
            </a:r>
            <a:r>
              <a:rPr lang="en-US" sz="1800" dirty="0" err="1" smtClean="0">
                <a:solidFill>
                  <a:schemeClr val="accent4">
                    <a:lumMod val="75000"/>
                  </a:schemeClr>
                </a:solidFill>
                <a:latin typeface="Courier New" pitchFamily="49" charset="0"/>
                <a:cs typeface="Courier New" pitchFamily="49" charset="0"/>
              </a:rPr>
              <a:t>Autowired</a:t>
            </a:r>
            <a:endParaRPr lang="en-US" sz="1800" dirty="0" smtClean="0">
              <a:solidFill>
                <a:schemeClr val="accent4">
                  <a:lumMod val="75000"/>
                </a:schemeClr>
              </a:solidFill>
              <a:latin typeface="Courier New" pitchFamily="49" charset="0"/>
              <a:cs typeface="Courier New" pitchFamily="49" charset="0"/>
            </a:endParaRPr>
          </a:p>
          <a:p>
            <a:pPr fontAlgn="base"/>
            <a:r>
              <a:rPr lang="en-US" sz="1800" dirty="0" smtClean="0">
                <a:latin typeface="Courier New" pitchFamily="49" charset="0"/>
                <a:cs typeface="Courier New" pitchFamily="49" charset="0"/>
              </a:rPr>
              <a:t>    Engine </a:t>
            </a:r>
            <a:r>
              <a:rPr lang="en-US" sz="1800" dirty="0" err="1" smtClean="0">
                <a:latin typeface="Courier New" pitchFamily="49" charset="0"/>
                <a:cs typeface="Courier New" pitchFamily="49" charset="0"/>
              </a:rPr>
              <a:t>engine</a:t>
            </a:r>
            <a:r>
              <a:rPr lang="en-US" sz="1800" dirty="0" smtClean="0">
                <a:latin typeface="Courier New" pitchFamily="49" charset="0"/>
                <a:cs typeface="Courier New" pitchFamily="49" charset="0"/>
              </a:rPr>
              <a:t>;</a:t>
            </a:r>
          </a:p>
          <a:p>
            <a:pPr fontAlgn="base"/>
            <a:r>
              <a:rPr lang="en-US" sz="1800" dirty="0" smtClean="0">
                <a:latin typeface="Courier New" pitchFamily="49" charset="0"/>
                <a:cs typeface="Courier New" pitchFamily="49" charset="0"/>
              </a:rPr>
              <a:t>}</a:t>
            </a:r>
          </a:p>
          <a:p>
            <a:endParaRPr lang="en-US" sz="2400" dirty="0" smtClean="0"/>
          </a:p>
          <a:p>
            <a:endParaRPr lang="en-US" sz="2400" dirty="0"/>
          </a:p>
        </p:txBody>
      </p:sp>
    </p:spTree>
    <p:extLst>
      <p:ext uri="{BB962C8B-B14F-4D97-AF65-F5344CB8AC3E}">
        <p14:creationId xmlns:p14="http://schemas.microsoft.com/office/powerpoint/2010/main" xmlns="" val="30688828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875212" y="489858"/>
            <a:ext cx="10630988" cy="659673"/>
          </a:xfrm>
        </p:spPr>
        <p:txBody>
          <a:bodyPr/>
          <a:lstStyle/>
          <a:p>
            <a:r>
              <a:rPr lang="en-US" sz="2800" b="1" dirty="0" smtClean="0">
                <a:solidFill>
                  <a:schemeClr val="accent3">
                    <a:lumMod val="75000"/>
                  </a:schemeClr>
                </a:solidFill>
                <a:latin typeface="Segoe UI" pitchFamily="34" charset="0"/>
                <a:ea typeface="Segoe UI" pitchFamily="34" charset="0"/>
                <a:cs typeface="Segoe UI" pitchFamily="34" charset="0"/>
              </a:rPr>
              <a:t>Annotation </a:t>
            </a:r>
            <a:r>
              <a:rPr lang="en-US" sz="2800" b="1" dirty="0" smtClean="0">
                <a:solidFill>
                  <a:schemeClr val="accent3">
                    <a:lumMod val="75000"/>
                  </a:schemeClr>
                </a:solidFill>
                <a:latin typeface="Segoe UI" pitchFamily="34" charset="0"/>
                <a:ea typeface="Segoe UI" pitchFamily="34" charset="0"/>
                <a:cs typeface="Segoe UI" pitchFamily="34" charset="0"/>
              </a:rPr>
              <a:t>Based Configuration</a:t>
            </a:r>
            <a:r>
              <a:rPr lang="en-US" sz="4000" dirty="0" smtClean="0"/>
              <a:t/>
            </a:r>
            <a:br>
              <a:rPr lang="en-US" sz="4000" dirty="0" smtClean="0"/>
            </a:br>
            <a:endParaRPr lang="ru-RU" sz="4000" b="1" dirty="0">
              <a:solidFill>
                <a:schemeClr val="accent3">
                  <a:lumMod val="75000"/>
                </a:schemeClr>
              </a:solidFill>
              <a:latin typeface="Segoe UI" pitchFamily="34" charset="0"/>
              <a:ea typeface="Segoe UI" pitchFamily="34" charset="0"/>
              <a:cs typeface="Segoe UI" pitchFamily="34" charset="0"/>
            </a:endParaRPr>
          </a:p>
        </p:txBody>
      </p:sp>
      <p:sp>
        <p:nvSpPr>
          <p:cNvPr id="9" name="Місце для тексту 8"/>
          <p:cNvSpPr>
            <a:spLocks noGrp="1"/>
          </p:cNvSpPr>
          <p:nvPr>
            <p:ph type="body" sz="quarter" idx="10"/>
          </p:nvPr>
        </p:nvSpPr>
        <p:spPr>
          <a:xfrm>
            <a:off x="685800" y="1045029"/>
            <a:ext cx="11035146" cy="4820194"/>
          </a:xfrm>
        </p:spPr>
        <p:txBody>
          <a:bodyPr/>
          <a:lstStyle/>
          <a:p>
            <a:pPr algn="just"/>
            <a:r>
              <a:rPr lang="en-US" sz="2400" dirty="0" smtClean="0"/>
              <a:t> </a:t>
            </a:r>
            <a:r>
              <a:rPr lang="en-US" sz="2400" dirty="0" smtClean="0"/>
              <a:t>  The</a:t>
            </a:r>
            <a:r>
              <a:rPr lang="en-US" sz="2400" dirty="0" smtClean="0"/>
              <a:t> </a:t>
            </a:r>
            <a:r>
              <a:rPr lang="en-US" sz="2400" b="1" dirty="0" smtClean="0"/>
              <a:t>@Required</a:t>
            </a:r>
            <a:r>
              <a:rPr lang="en-US" sz="2400" dirty="0" smtClean="0"/>
              <a:t> annotation applies to bean property setter methods and it indicates that the affected bean property must be populated in XML configuration file at configuration time. Otherwise, the container throws a </a:t>
            </a:r>
            <a:r>
              <a:rPr lang="en-US" sz="2400" dirty="0" err="1" smtClean="0"/>
              <a:t>BeanInitializationException</a:t>
            </a:r>
            <a:r>
              <a:rPr lang="en-US" sz="2400" dirty="0" smtClean="0"/>
              <a:t> </a:t>
            </a:r>
            <a:r>
              <a:rPr lang="en-US" sz="2400" dirty="0" smtClean="0"/>
              <a:t>exception. </a:t>
            </a:r>
            <a:endParaRPr lang="en-US" sz="2400" dirty="0" smtClean="0"/>
          </a:p>
          <a:p>
            <a:pPr fontAlgn="base"/>
            <a:r>
              <a:rPr lang="en-US" sz="1800" dirty="0" smtClean="0">
                <a:solidFill>
                  <a:schemeClr val="accent4">
                    <a:lumMod val="75000"/>
                  </a:schemeClr>
                </a:solidFill>
                <a:latin typeface="Courier New" pitchFamily="49" charset="0"/>
                <a:cs typeface="Courier New" pitchFamily="49" charset="0"/>
              </a:rPr>
              <a:t>@Required</a:t>
            </a:r>
          </a:p>
          <a:p>
            <a:pPr fontAlgn="base"/>
            <a:r>
              <a:rPr lang="en-US" sz="1800" dirty="0" smtClean="0">
                <a:latin typeface="Courier New" pitchFamily="49" charset="0"/>
                <a:cs typeface="Courier New" pitchFamily="49" charset="0"/>
              </a:rPr>
              <a:t>void </a:t>
            </a:r>
            <a:r>
              <a:rPr lang="en-US" sz="1800" dirty="0" err="1" smtClean="0">
                <a:latin typeface="Courier New" pitchFamily="49" charset="0"/>
                <a:cs typeface="Courier New" pitchFamily="49" charset="0"/>
              </a:rPr>
              <a:t>setColor</a:t>
            </a:r>
            <a:r>
              <a:rPr lang="en-US" sz="1800" dirty="0" smtClean="0">
                <a:latin typeface="Courier New" pitchFamily="49" charset="0"/>
                <a:cs typeface="Courier New" pitchFamily="49" charset="0"/>
              </a:rPr>
              <a:t>(String color) {</a:t>
            </a:r>
          </a:p>
          <a:p>
            <a:pPr fontAlgn="base"/>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this.color</a:t>
            </a:r>
            <a:r>
              <a:rPr lang="en-US" sz="1800" dirty="0" smtClean="0">
                <a:latin typeface="Courier New" pitchFamily="49" charset="0"/>
                <a:cs typeface="Courier New" pitchFamily="49" charset="0"/>
              </a:rPr>
              <a:t> = color;</a:t>
            </a:r>
          </a:p>
          <a:p>
            <a:pPr fontAlgn="base"/>
            <a:r>
              <a:rPr lang="en-US" sz="1800" dirty="0" smtClean="0">
                <a:latin typeface="Courier New" pitchFamily="49" charset="0"/>
                <a:cs typeface="Courier New" pitchFamily="49" charset="0"/>
              </a:rPr>
              <a:t>}</a:t>
            </a:r>
          </a:p>
          <a:p>
            <a:pPr fontAlgn="base"/>
            <a:endParaRPr lang="en-US" sz="1800" dirty="0" smtClean="0">
              <a:latin typeface="Courier New" pitchFamily="49" charset="0"/>
              <a:cs typeface="Courier New" pitchFamily="49" charset="0"/>
            </a:endParaRPr>
          </a:p>
          <a:p>
            <a:pPr fontAlgn="base"/>
            <a:r>
              <a:rPr lang="en-US" sz="1800" dirty="0" smtClean="0">
                <a:latin typeface="Courier New" pitchFamily="49" charset="0"/>
                <a:cs typeface="Courier New" pitchFamily="49" charset="0"/>
              </a:rPr>
              <a:t>&lt;</a:t>
            </a:r>
            <a:r>
              <a:rPr lang="en-US" sz="1800" dirty="0" smtClean="0">
                <a:solidFill>
                  <a:schemeClr val="accent4">
                    <a:lumMod val="75000"/>
                  </a:schemeClr>
                </a:solidFill>
                <a:latin typeface="Courier New" pitchFamily="49" charset="0"/>
                <a:cs typeface="Courier New" pitchFamily="49" charset="0"/>
              </a:rPr>
              <a:t>bean</a:t>
            </a:r>
            <a:r>
              <a:rPr lang="en-US" sz="1800" dirty="0" smtClean="0">
                <a:latin typeface="Courier New" pitchFamily="49" charset="0"/>
                <a:cs typeface="Courier New" pitchFamily="49" charset="0"/>
              </a:rPr>
              <a:t> class="</a:t>
            </a:r>
            <a:r>
              <a:rPr lang="en-US" sz="1800" dirty="0" err="1" smtClean="0">
                <a:latin typeface="Courier New" pitchFamily="49" charset="0"/>
                <a:cs typeface="Courier New" pitchFamily="49" charset="0"/>
              </a:rPr>
              <a:t>com.baeldung.annotations.Bike</a:t>
            </a:r>
            <a:r>
              <a:rPr lang="en-US" sz="1800" dirty="0" smtClean="0">
                <a:latin typeface="Courier New" pitchFamily="49" charset="0"/>
                <a:cs typeface="Courier New" pitchFamily="49" charset="0"/>
              </a:rPr>
              <a:t>"&gt;</a:t>
            </a:r>
          </a:p>
          <a:p>
            <a:pPr fontAlgn="base"/>
            <a:r>
              <a:rPr lang="en-US" sz="1800" dirty="0" smtClean="0">
                <a:latin typeface="Courier New" pitchFamily="49" charset="0"/>
                <a:cs typeface="Courier New" pitchFamily="49" charset="0"/>
              </a:rPr>
              <a:t>    &lt;property name="color" value="green" /&gt;</a:t>
            </a:r>
          </a:p>
          <a:p>
            <a:pPr fontAlgn="base"/>
            <a:r>
              <a:rPr lang="en-US" sz="1800" dirty="0" smtClean="0">
                <a:latin typeface="Courier New" pitchFamily="49" charset="0"/>
                <a:cs typeface="Courier New" pitchFamily="49" charset="0"/>
              </a:rPr>
              <a:t>&lt;/</a:t>
            </a:r>
            <a:r>
              <a:rPr lang="en-US" sz="1800" dirty="0" smtClean="0">
                <a:solidFill>
                  <a:schemeClr val="accent4">
                    <a:lumMod val="75000"/>
                  </a:schemeClr>
                </a:solidFill>
                <a:latin typeface="Courier New" pitchFamily="49" charset="0"/>
                <a:cs typeface="Courier New" pitchFamily="49" charset="0"/>
              </a:rPr>
              <a:t>bean</a:t>
            </a:r>
            <a:r>
              <a:rPr lang="en-US" sz="1800" dirty="0" smtClean="0">
                <a:latin typeface="Courier New" pitchFamily="49" charset="0"/>
                <a:cs typeface="Courier New" pitchFamily="49" charset="0"/>
              </a:rPr>
              <a:t>&gt;</a:t>
            </a:r>
          </a:p>
          <a:p>
            <a:pPr fontAlgn="base"/>
            <a:endParaRPr lang="en-US" sz="1800" dirty="0" smtClean="0">
              <a:latin typeface="Courier New" pitchFamily="49" charset="0"/>
              <a:cs typeface="Courier New" pitchFamily="49" charset="0"/>
            </a:endParaRPr>
          </a:p>
          <a:p>
            <a:pPr algn="just"/>
            <a:endParaRPr lang="en-US" sz="2400" dirty="0"/>
          </a:p>
        </p:txBody>
      </p:sp>
    </p:spTree>
    <p:extLst>
      <p:ext uri="{BB962C8B-B14F-4D97-AF65-F5344CB8AC3E}">
        <p14:creationId xmlns:p14="http://schemas.microsoft.com/office/powerpoint/2010/main" xmlns="" val="30688828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875212" y="489858"/>
            <a:ext cx="10630988" cy="659673"/>
          </a:xfrm>
        </p:spPr>
        <p:txBody>
          <a:bodyPr/>
          <a:lstStyle/>
          <a:p>
            <a:r>
              <a:rPr lang="en-US" sz="2800" b="1" dirty="0" smtClean="0">
                <a:solidFill>
                  <a:schemeClr val="accent3">
                    <a:lumMod val="75000"/>
                  </a:schemeClr>
                </a:solidFill>
                <a:latin typeface="Segoe UI" pitchFamily="34" charset="0"/>
                <a:ea typeface="Segoe UI" pitchFamily="34" charset="0"/>
                <a:cs typeface="Segoe UI" pitchFamily="34" charset="0"/>
              </a:rPr>
              <a:t>Annotation </a:t>
            </a:r>
            <a:r>
              <a:rPr lang="en-US" sz="2800" b="1" dirty="0" smtClean="0">
                <a:solidFill>
                  <a:schemeClr val="accent3">
                    <a:lumMod val="75000"/>
                  </a:schemeClr>
                </a:solidFill>
                <a:latin typeface="Segoe UI" pitchFamily="34" charset="0"/>
                <a:ea typeface="Segoe UI" pitchFamily="34" charset="0"/>
                <a:cs typeface="Segoe UI" pitchFamily="34" charset="0"/>
              </a:rPr>
              <a:t>Based Configuration</a:t>
            </a:r>
            <a:r>
              <a:rPr lang="en-US" sz="4000" dirty="0" smtClean="0"/>
              <a:t/>
            </a:r>
            <a:br>
              <a:rPr lang="en-US" sz="4000" dirty="0" smtClean="0"/>
            </a:br>
            <a:endParaRPr lang="ru-RU" sz="4000" b="1" dirty="0">
              <a:solidFill>
                <a:schemeClr val="accent3">
                  <a:lumMod val="75000"/>
                </a:schemeClr>
              </a:solidFill>
              <a:latin typeface="Segoe UI" pitchFamily="34" charset="0"/>
              <a:ea typeface="Segoe UI" pitchFamily="34" charset="0"/>
              <a:cs typeface="Segoe UI" pitchFamily="34" charset="0"/>
            </a:endParaRPr>
          </a:p>
        </p:txBody>
      </p:sp>
      <p:sp>
        <p:nvSpPr>
          <p:cNvPr id="9" name="Місце для тексту 8"/>
          <p:cNvSpPr>
            <a:spLocks noGrp="1"/>
          </p:cNvSpPr>
          <p:nvPr>
            <p:ph type="body" sz="quarter" idx="10"/>
          </p:nvPr>
        </p:nvSpPr>
        <p:spPr>
          <a:xfrm>
            <a:off x="685800" y="1045029"/>
            <a:ext cx="11035146" cy="4820194"/>
          </a:xfrm>
        </p:spPr>
        <p:txBody>
          <a:bodyPr/>
          <a:lstStyle/>
          <a:p>
            <a:pPr algn="just"/>
            <a:r>
              <a:rPr lang="en-US" sz="2400" dirty="0" smtClean="0"/>
              <a:t> </a:t>
            </a:r>
            <a:r>
              <a:rPr lang="en-US" sz="2400" dirty="0" smtClean="0"/>
              <a:t>  </a:t>
            </a:r>
            <a:r>
              <a:rPr lang="en-US" sz="2400" dirty="0" smtClean="0"/>
              <a:t>There may be a situation when you create more than one bean of the same type and want to wire </a:t>
            </a:r>
            <a:r>
              <a:rPr lang="en-US" sz="2400" dirty="0" smtClean="0"/>
              <a:t>only one </a:t>
            </a:r>
            <a:r>
              <a:rPr lang="en-US" sz="2400" dirty="0" smtClean="0"/>
              <a:t>of them with a property. In such cases, you can use the </a:t>
            </a:r>
            <a:r>
              <a:rPr lang="en-US" sz="2400" b="1" dirty="0" smtClean="0"/>
              <a:t>@Qualifier</a:t>
            </a:r>
            <a:r>
              <a:rPr lang="en-US" sz="2400" dirty="0" smtClean="0"/>
              <a:t> annotation along with </a:t>
            </a:r>
            <a:r>
              <a:rPr lang="en-US" sz="2400" b="1" dirty="0" smtClean="0"/>
              <a:t>@</a:t>
            </a:r>
            <a:r>
              <a:rPr lang="en-US" sz="2400" b="1" dirty="0" err="1" smtClean="0"/>
              <a:t>Autowired</a:t>
            </a:r>
            <a:r>
              <a:rPr lang="en-US" sz="2400" dirty="0" smtClean="0"/>
              <a:t> to remove the confusion by specifying which exact bean will be wired. </a:t>
            </a:r>
            <a:endParaRPr lang="en-US" sz="2400" dirty="0" smtClean="0"/>
          </a:p>
          <a:p>
            <a:pPr algn="just"/>
            <a:r>
              <a:rPr lang="en-US" sz="2400" dirty="0" smtClean="0"/>
              <a:t>For example, the following two beans implement the same interface:</a:t>
            </a:r>
          </a:p>
          <a:p>
            <a:pPr fontAlgn="base"/>
            <a:r>
              <a:rPr lang="en-US" sz="1800" dirty="0" smtClean="0">
                <a:latin typeface="Courier New" pitchFamily="49" charset="0"/>
                <a:cs typeface="Courier New" pitchFamily="49" charset="0"/>
              </a:rPr>
              <a:t>class Bike implements Vehicle {}</a:t>
            </a:r>
          </a:p>
          <a:p>
            <a:pPr fontAlgn="base"/>
            <a:r>
              <a:rPr lang="en-US" sz="1800" dirty="0" smtClean="0">
                <a:latin typeface="Courier New" pitchFamily="49" charset="0"/>
                <a:cs typeface="Courier New" pitchFamily="49" charset="0"/>
              </a:rPr>
              <a:t> </a:t>
            </a:r>
            <a:r>
              <a:rPr lang="en-US" sz="1800" dirty="0" smtClean="0">
                <a:latin typeface="Courier New" pitchFamily="49" charset="0"/>
                <a:cs typeface="Courier New" pitchFamily="49" charset="0"/>
              </a:rPr>
              <a:t>class </a:t>
            </a:r>
            <a:r>
              <a:rPr lang="en-US" sz="1800" dirty="0" smtClean="0">
                <a:latin typeface="Courier New" pitchFamily="49" charset="0"/>
                <a:cs typeface="Courier New" pitchFamily="49" charset="0"/>
              </a:rPr>
              <a:t>Car implements Vehicle </a:t>
            </a:r>
            <a:r>
              <a:rPr lang="en-US" sz="1800" dirty="0" smtClean="0">
                <a:latin typeface="Courier New" pitchFamily="49" charset="0"/>
                <a:cs typeface="Courier New" pitchFamily="49" charset="0"/>
              </a:rPr>
              <a:t>{}</a:t>
            </a:r>
          </a:p>
          <a:p>
            <a:r>
              <a:rPr lang="en-US" sz="2400" dirty="0" smtClean="0"/>
              <a:t>If Spring needs to inject a Vehicle bean, it ends up with multiple matching definitions. In such cases, we can provide a bean’s name explicitly using the @Qualifier annotation.</a:t>
            </a:r>
          </a:p>
          <a:p>
            <a:pPr fontAlgn="base"/>
            <a:endParaRPr lang="en-US" sz="1800" dirty="0" smtClean="0">
              <a:latin typeface="Courier New" pitchFamily="49" charset="0"/>
              <a:cs typeface="Courier New" pitchFamily="49" charset="0"/>
            </a:endParaRPr>
          </a:p>
          <a:p>
            <a:pPr fontAlgn="base"/>
            <a:endParaRPr lang="en-US" sz="1800" dirty="0" smtClean="0">
              <a:latin typeface="Courier New" pitchFamily="49" charset="0"/>
              <a:cs typeface="Courier New" pitchFamily="49" charset="0"/>
            </a:endParaRPr>
          </a:p>
          <a:p>
            <a:pPr algn="just"/>
            <a:endParaRPr lang="en-US" sz="2400" dirty="0"/>
          </a:p>
        </p:txBody>
      </p:sp>
    </p:spTree>
    <p:extLst>
      <p:ext uri="{BB962C8B-B14F-4D97-AF65-F5344CB8AC3E}">
        <p14:creationId xmlns:p14="http://schemas.microsoft.com/office/powerpoint/2010/main" xmlns="" val="3068882820"/>
      </p:ext>
    </p:extLst>
  </p:cSld>
  <p:clrMapOvr>
    <a:masterClrMapping/>
  </p:clrMapOvr>
  <p:timing>
    <p:tnLst>
      <p:par>
        <p:cTn id="1" dur="indefinite" restart="never" nodeType="tmRoot"/>
      </p:par>
    </p:tnLst>
  </p:timing>
</p:sld>
</file>

<file path=ppt/theme/theme1.xml><?xml version="1.0" encoding="utf-8"?>
<a:theme xmlns:a="http://schemas.openxmlformats.org/drawingml/2006/main" name="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oftServeTemplate" id="{1EECC8DE-A8A5-45A7-969A-C21752D4B3E4}" vid="{444DEE5D-51F1-4029-8FDB-DB417F7B394A}"/>
    </a:ext>
  </a:extLst>
</a:theme>
</file>

<file path=ppt/theme/theme2.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oftServeTemplate" id="{1EECC8DE-A8A5-45A7-969A-C21752D4B3E4}" vid="{0103479C-70CD-40C7-BA0E-A151EE336BC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3A1340B-3A1B-4156-ADE3-51DF6C2C795D}">
  <ds:schemaRefs>
    <ds:schemaRef ds:uri="http://schemas.microsoft.com/office/2006/documentManagement/types"/>
    <ds:schemaRef ds:uri="http://purl.org/dc/elements/1.1/"/>
    <ds:schemaRef ds:uri="835f28f2-30f1-4728-84d2-86d96e143488"/>
    <ds:schemaRef ds:uri="http://purl.org/dc/dcmitype/"/>
    <ds:schemaRef ds:uri="http://schemas.microsoft.com/office/infopath/2007/PartnerControls"/>
    <ds:schemaRef ds:uri="341e6018-ac0a-4dfb-8409-db9e0d25502e"/>
    <ds:schemaRef ds:uri="http://purl.org/dc/term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4144</TotalTime>
  <Words>800</Words>
  <Application>Microsoft Office PowerPoint</Application>
  <PresentationFormat>Произвольный</PresentationFormat>
  <Paragraphs>263</Paragraphs>
  <Slides>34</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2</vt:i4>
      </vt:variant>
      <vt:variant>
        <vt:lpstr>Заголовки слайдов</vt:lpstr>
      </vt:variant>
      <vt:variant>
        <vt:i4>34</vt:i4>
      </vt:variant>
    </vt:vector>
  </HeadingPairs>
  <TitlesOfParts>
    <vt:vector size="42" baseType="lpstr">
      <vt:lpstr>Arial</vt:lpstr>
      <vt:lpstr>Proxima Nova Black</vt:lpstr>
      <vt:lpstr>Open Sans</vt:lpstr>
      <vt:lpstr>Calibri</vt:lpstr>
      <vt:lpstr>Segoe UI</vt:lpstr>
      <vt:lpstr>Courier New</vt:lpstr>
      <vt:lpstr>DARK THEME</vt:lpstr>
      <vt:lpstr>LIGHT-THEME</vt:lpstr>
      <vt:lpstr>SPRING ANNOTATIONS</vt:lpstr>
      <vt:lpstr>AGENDA</vt:lpstr>
      <vt:lpstr>Spring annotations</vt:lpstr>
      <vt:lpstr>Spring annotations</vt:lpstr>
      <vt:lpstr>Spring annotations</vt:lpstr>
      <vt:lpstr>Annotation Based Configuration </vt:lpstr>
      <vt:lpstr>Annotation Based Configuration </vt:lpstr>
      <vt:lpstr>Annotation Based Configuration </vt:lpstr>
      <vt:lpstr>Annotation Based Configuration </vt:lpstr>
      <vt:lpstr>Annotation Based Configuration </vt:lpstr>
      <vt:lpstr>Annotation Based Configuration  </vt:lpstr>
      <vt:lpstr>Java Based Configuration  </vt:lpstr>
      <vt:lpstr>Java Based Configuration  </vt:lpstr>
      <vt:lpstr>Java Based Configuration  </vt:lpstr>
      <vt:lpstr>Java Based Configuration  </vt:lpstr>
      <vt:lpstr>Java Based Configuration  </vt:lpstr>
      <vt:lpstr>Java Core Annotations  </vt:lpstr>
      <vt:lpstr>Java Core Annotations  </vt:lpstr>
      <vt:lpstr>Java Core Annotations  </vt:lpstr>
      <vt:lpstr>Java Core Annotations  </vt:lpstr>
      <vt:lpstr>Java Core Annotations  </vt:lpstr>
      <vt:lpstr>Java Core Annotations  </vt:lpstr>
      <vt:lpstr>Context Configuration Annotations   </vt:lpstr>
      <vt:lpstr>Context Configuration Annotations   </vt:lpstr>
      <vt:lpstr>Spring Framework Stereotype Annotations   </vt:lpstr>
      <vt:lpstr>Spring Framework Stereotype Annotations   </vt:lpstr>
      <vt:lpstr>Spring Boot Annotations    </vt:lpstr>
      <vt:lpstr>Spring Boot Annotations    </vt:lpstr>
      <vt:lpstr>Spring MVC and REST Annotations     </vt:lpstr>
      <vt:lpstr>Spring MVC and REST Annotations     </vt:lpstr>
      <vt:lpstr>Spring MVC and REST Annotations     </vt:lpstr>
      <vt:lpstr>Spring MVC and REST Annotations     </vt:lpstr>
      <vt:lpstr>Spring MVC and REST Annotations     </vt:lpstr>
      <vt:lpstr>Spring MVC and REST Annotations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Liubov Koliasa</dc:creator>
  <cp:lastModifiedBy>Yurii</cp:lastModifiedBy>
  <cp:revision>144</cp:revision>
  <dcterms:created xsi:type="dcterms:W3CDTF">2018-12-11T16:43:22Z</dcterms:created>
  <dcterms:modified xsi:type="dcterms:W3CDTF">2019-04-03T13:11:29Z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