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9" r:id="rId2"/>
    <p:sldId id="393" r:id="rId3"/>
    <p:sldId id="398" r:id="rId4"/>
    <p:sldId id="399" r:id="rId5"/>
    <p:sldId id="383" r:id="rId6"/>
    <p:sldId id="439" r:id="rId7"/>
    <p:sldId id="449" r:id="rId8"/>
    <p:sldId id="406" r:id="rId9"/>
    <p:sldId id="400" r:id="rId10"/>
    <p:sldId id="421" r:id="rId11"/>
    <p:sldId id="424" r:id="rId12"/>
    <p:sldId id="425" r:id="rId13"/>
    <p:sldId id="404" r:id="rId14"/>
    <p:sldId id="403" r:id="rId15"/>
    <p:sldId id="445" r:id="rId16"/>
    <p:sldId id="446" r:id="rId17"/>
    <p:sldId id="435" r:id="rId18"/>
    <p:sldId id="35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2C"/>
    <a:srgbClr val="9B0E1A"/>
    <a:srgbClr val="00294C"/>
    <a:srgbClr val="C10134"/>
    <a:srgbClr val="003651"/>
    <a:srgbClr val="004D74"/>
    <a:srgbClr val="003B58"/>
    <a:srgbClr val="004060"/>
    <a:srgbClr val="34658E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 autoAdjust="0"/>
    <p:restoredTop sz="95030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14.02.2024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7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010-D2E7-42BD-96F3-9F3B3BFEC4D1}" type="datetime1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3F00-1FC9-40B1-B5DF-F32D6518D536}" type="datetime1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F60-F9B9-4A82-BA95-B2493499BA60}" type="datetime1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t>14.02.2024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t>14.02.2024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t>14.02.2024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t>14.02.2024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t>14.02.2024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pro.de/core/clean-code/sinnvolle-bezeichner-sparen-zeit-990160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he-stepdown-rul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cd-school.de/coding-dojo/" TargetMode="External"/><Relationship Id="rId5" Type="http://schemas.openxmlformats.org/officeDocument/2006/relationships/hyperlink" Target="https://clean-code-developer.de/weitere-infos/literatur/" TargetMode="External"/><Relationship Id="rId4" Type="http://schemas.openxmlformats.org/officeDocument/2006/relationships/hyperlink" Target="https://clean-code-developer.d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27583" y="1556792"/>
            <a:ext cx="5328593" cy="26006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7200" dirty="0"/>
          </a:p>
          <a:p>
            <a:r>
              <a:rPr lang="de-DE" sz="7200" dirty="0"/>
              <a:t>Clean Code</a:t>
            </a:r>
          </a:p>
          <a:p>
            <a:r>
              <a:rPr lang="de-DE" sz="4000" dirty="0"/>
              <a:t>(und OOP-Prinzipien</a:t>
            </a:r>
            <a:r>
              <a:rPr lang="en-US" sz="4000" i="1" dirty="0"/>
              <a:t>)</a:t>
            </a:r>
          </a:p>
          <a:p>
            <a:r>
              <a:rPr lang="en-US" sz="4000" i="1" dirty="0" err="1"/>
              <a:t>Teil</a:t>
            </a:r>
            <a:r>
              <a:rPr lang="en-US" sz="4000" i="1" dirty="0"/>
              <a:t> 1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27583" y="5085184"/>
            <a:ext cx="5328592" cy="783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err="1"/>
              <a:t>mit</a:t>
            </a:r>
            <a:r>
              <a:rPr lang="en-US" sz="2400" i="1" dirty="0"/>
              <a:t> Java </a:t>
            </a:r>
            <a:r>
              <a:rPr lang="en-US" sz="2400" i="1" dirty="0" err="1"/>
              <a:t>Beispielen</a:t>
            </a:r>
            <a:endParaRPr lang="de-DE" sz="2400" dirty="0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179512" y="6165304"/>
            <a:ext cx="7704856" cy="576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Bearbeitet durch Tim </a:t>
            </a:r>
            <a:r>
              <a:rPr lang="de-DE" sz="9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sz="90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v14.02.2024</a:t>
            </a:r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 Sinnvolle Bezeichner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94E13C-5E91-43E9-AD60-993E78ED9A95}"/>
              </a:ext>
            </a:extLst>
          </p:cNvPr>
          <p:cNvSpPr txBox="1">
            <a:spLocks/>
          </p:cNvSpPr>
          <p:nvPr/>
        </p:nvSpPr>
        <p:spPr>
          <a:xfrm>
            <a:off x="755575" y="2204864"/>
            <a:ext cx="8388423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/>
              <a:t>… sind konsistent, also nicht :</a:t>
            </a:r>
          </a:p>
          <a:p>
            <a:pPr lvl="1">
              <a:lnSpc>
                <a:spcPct val="150000"/>
              </a:lnSpc>
            </a:pPr>
            <a:r>
              <a:rPr lang="de-DE" sz="2000" dirty="0"/>
              <a:t>mal 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de-DE" sz="2000" b="1" dirty="0"/>
              <a:t>, </a:t>
            </a:r>
            <a:r>
              <a:rPr lang="de-DE" sz="2000" dirty="0"/>
              <a:t>mal 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und mal</a:t>
            </a:r>
            <a:r>
              <a:rPr lang="de-DE" sz="2000" b="1" dirty="0"/>
              <a:t> 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destroy</a:t>
            </a:r>
            <a:r>
              <a:rPr lang="de-DE" sz="2000" b="1" dirty="0"/>
              <a:t>  </a:t>
            </a:r>
            <a:r>
              <a:rPr lang="de-DE" sz="2000" dirty="0" err="1"/>
              <a:t>für‘s</a:t>
            </a:r>
            <a:r>
              <a:rPr lang="de-DE" sz="2000" dirty="0"/>
              <a:t> Löschen</a:t>
            </a:r>
          </a:p>
          <a:p>
            <a:pPr lvl="1">
              <a:lnSpc>
                <a:spcPct val="150000"/>
              </a:lnSpc>
            </a:pP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eingabe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ergebnisBerechnen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gibAus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de-DE" sz="1600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lese</a:t>
            </a:r>
            <a:r>
              <a:rPr lang="de-DE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StromUndSpannungEin</a:t>
            </a:r>
            <a:r>
              <a:rPr lang="de-DE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berechne</a:t>
            </a:r>
            <a:r>
              <a:rPr lang="de-DE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Widerstand</a:t>
            </a:r>
            <a:r>
              <a:rPr lang="de-DE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e-DE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gib</a:t>
            </a:r>
            <a:r>
              <a:rPr lang="de-DE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WiderstandAus</a:t>
            </a:r>
            <a:r>
              <a:rPr lang="de-DE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… sorgen für robusteren Code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… ersparen zwischen 10 und 25 Prozent Zeit bei der Fehlersuche</a:t>
            </a:r>
            <a:br>
              <a:rPr lang="de-DE" sz="1200" dirty="0"/>
            </a:br>
            <a:r>
              <a:rPr lang="de-DE" sz="1200" dirty="0"/>
              <a:t>Quelle: </a:t>
            </a:r>
            <a:r>
              <a:rPr lang="de-DE" sz="1200" dirty="0">
                <a:hlinkClick r:id="rId3"/>
              </a:rPr>
              <a:t>https://www.dotnetpro.de/core/clean-code/sinnvolle-bezeichner-sparen-zeit-990160.html</a:t>
            </a:r>
            <a:endParaRPr lang="de-DE" sz="1200" dirty="0"/>
          </a:p>
          <a:p>
            <a:pPr>
              <a:lnSpc>
                <a:spcPct val="150000"/>
              </a:lnSpc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0824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 Sinnvolle Bezeichner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9A8C64E-4B1D-4F1A-A603-9EDFF5173C38}"/>
              </a:ext>
            </a:extLst>
          </p:cNvPr>
          <p:cNvSpPr txBox="1">
            <a:spLocks/>
          </p:cNvSpPr>
          <p:nvPr/>
        </p:nvSpPr>
        <p:spPr>
          <a:xfrm>
            <a:off x="683568" y="1988840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calculateBasicScores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FIRST_FRAME;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LAST_FRAME;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Frame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[FIRST_ROLL];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[SECOND_ROLL] != NOT_ROLLED)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[SECOND_ROLL];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LAST_FRAME) &amp;&amp; (...))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((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352976-850D-4CBA-88DA-63FEF36ABBF4}"/>
              </a:ext>
            </a:extLst>
          </p:cNvPr>
          <p:cNvSpPr txBox="1"/>
          <p:nvPr/>
        </p:nvSpPr>
        <p:spPr>
          <a:xfrm>
            <a:off x="8019904" y="3523074"/>
            <a:ext cx="800567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dirty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498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 Sinnvolle Bezeichner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9A8C64E-4B1D-4F1A-A603-9EDFF5173C38}"/>
              </a:ext>
            </a:extLst>
          </p:cNvPr>
          <p:cNvSpPr txBox="1">
            <a:spLocks/>
          </p:cNvSpPr>
          <p:nvPr/>
        </p:nvSpPr>
        <p:spPr>
          <a:xfrm>
            <a:off x="683568" y="1988840"/>
            <a:ext cx="10441160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calculateBasicScores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FIRST_FRAME;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...; ...)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Frame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[FIRST_ROLL];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[SECOND_ROLL] != NOT_ROLLED)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[SECOND_ROLL];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LAST_FRAME) &amp;&amp; (...))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((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76F5C4-BF76-4E7F-BEDA-CA7E50EC3BB2}"/>
              </a:ext>
            </a:extLst>
          </p:cNvPr>
          <p:cNvSpPr txBox="1"/>
          <p:nvPr/>
        </p:nvSpPr>
        <p:spPr>
          <a:xfrm>
            <a:off x="8019904" y="3523074"/>
            <a:ext cx="87257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clean?</a:t>
            </a:r>
          </a:p>
        </p:txBody>
      </p:sp>
    </p:spTree>
    <p:extLst>
      <p:ext uri="{BB962C8B-B14F-4D97-AF65-F5344CB8AC3E}">
        <p14:creationId xmlns:p14="http://schemas.microsoft.com/office/powerpoint/2010/main" val="347370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 Code Konventionen einhalten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94E13C-5E91-43E9-AD60-993E78ED9A95}"/>
              </a:ext>
            </a:extLst>
          </p:cNvPr>
          <p:cNvSpPr txBox="1">
            <a:spLocks/>
          </p:cNvSpPr>
          <p:nvPr/>
        </p:nvSpPr>
        <p:spPr>
          <a:xfrm>
            <a:off x="755576" y="2204864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/>
              <a:t>Basis-Konvention vorhanden (Oracle, Microsoft …)?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Java, C#: Klassen: Substantive, Methoden: Verben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Java, C#: Klassennamen groß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Java: Methoden klein, C#: Methoden groß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Java: { auf gleicher Zeile, C#: { in neuer Zeile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Unbedingt in der Firma (oder Schule) sich auf Standard einigen:</a:t>
            </a:r>
            <a:br>
              <a:rPr lang="de-DE" sz="2000" dirty="0"/>
            </a:br>
            <a:r>
              <a:rPr lang="de-DE" sz="2000" dirty="0"/>
              <a:t>Alle Quelltexte in einer Firma sehen gleich aus!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1063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 lesbare Logik / Strukturen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94E13C-5E91-43E9-AD60-993E78ED9A95}"/>
              </a:ext>
            </a:extLst>
          </p:cNvPr>
          <p:cNvSpPr txBox="1">
            <a:spLocks/>
          </p:cNvSpPr>
          <p:nvPr/>
        </p:nvSpPr>
        <p:spPr>
          <a:xfrm>
            <a:off x="755575" y="2204864"/>
            <a:ext cx="8388423" cy="3224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+ n + n + n + n 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* n</a:t>
            </a:r>
          </a:p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+ 2 + 3 + 4 + 5 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Zählschleife</a:t>
            </a:r>
          </a:p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isSunny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isSunny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 6; i++)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1; i &lt;= 5; i++) </a:t>
            </a:r>
            <a:b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i;   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ergebnis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i;</a:t>
            </a:r>
          </a:p>
          <a:p>
            <a:pPr>
              <a:lnSpc>
                <a:spcPct val="150000"/>
              </a:lnSpc>
            </a:pP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== b) {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  </a:t>
            </a:r>
            <a:r>
              <a:rPr lang="de-DE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e-DE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== b;</a:t>
            </a:r>
            <a:br>
              <a:rPr lang="de-DE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e-DE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lnSpc>
                <a:spcPct val="150000"/>
              </a:lnSpc>
            </a:pP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de-DE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 lesbare Logik / Strukturen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730E746-73D6-47B9-9A85-BE81A3B9AAD7}"/>
              </a:ext>
            </a:extLst>
          </p:cNvPr>
          <p:cNvSpPr txBox="1"/>
          <p:nvPr/>
        </p:nvSpPr>
        <p:spPr>
          <a:xfrm>
            <a:off x="8019905" y="3523074"/>
            <a:ext cx="72008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dirty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1B0975-685B-4FD7-BAA3-99155456FEB9}"/>
              </a:ext>
            </a:extLst>
          </p:cNvPr>
          <p:cNvSpPr txBox="1">
            <a:spLocks/>
          </p:cNvSpPr>
          <p:nvPr/>
        </p:nvSpPr>
        <p:spPr>
          <a:xfrm>
            <a:off x="-36512" y="1988840"/>
            <a:ext cx="10441160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calculateBasicScores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FIRST_FRAME;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LAST_FRAME; ...)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Frame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[FIRST_ROLL];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[SECOND_ROLL] != NOT_ROLLED)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[SECOND_ROLL];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LAST_FRAME) &amp;&amp; (...))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frame.score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((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thirdPinsRolled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5907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16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 lesbare Logik / Strukturen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B02BE-F148-4D19-80F5-46321BE5E36A}"/>
              </a:ext>
            </a:extLst>
          </p:cNvPr>
          <p:cNvSpPr txBox="1">
            <a:spLocks/>
          </p:cNvSpPr>
          <p:nvPr/>
        </p:nvSpPr>
        <p:spPr>
          <a:xfrm>
            <a:off x="0" y="2276872"/>
            <a:ext cx="10441160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calculateBasicScores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FIRST_FRAME;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LAST_FRAME; ...)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calculateFirstRollScores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calculateSecondRollScores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calculateThirdRollScoresInTheLastFrameIfNecessary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frameNumber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12C4B1-5402-4CDB-AF55-C1C990A6DF55}"/>
              </a:ext>
            </a:extLst>
          </p:cNvPr>
          <p:cNvSpPr txBox="1"/>
          <p:nvPr/>
        </p:nvSpPr>
        <p:spPr>
          <a:xfrm>
            <a:off x="8019904" y="3523074"/>
            <a:ext cx="872576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clean</a:t>
            </a:r>
          </a:p>
        </p:txBody>
      </p:sp>
    </p:spTree>
    <p:extLst>
      <p:ext uri="{BB962C8B-B14F-4D97-AF65-F5344CB8AC3E}">
        <p14:creationId xmlns:p14="http://schemas.microsoft.com/office/powerpoint/2010/main" val="93817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17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2204864"/>
            <a:ext cx="8496944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B8AF5EB-4CF9-4D34-AFAA-0F8A5C3E0D87}"/>
              </a:ext>
            </a:extLst>
          </p:cNvPr>
          <p:cNvSpPr txBox="1">
            <a:spLocks/>
          </p:cNvSpPr>
          <p:nvPr/>
        </p:nvSpPr>
        <p:spPr>
          <a:xfrm>
            <a:off x="611560" y="1428786"/>
            <a:ext cx="5869160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Referenzen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1C7C280-E703-4864-AA44-3DA06111C99B}"/>
              </a:ext>
            </a:extLst>
          </p:cNvPr>
          <p:cNvSpPr txBox="1"/>
          <p:nvPr/>
        </p:nvSpPr>
        <p:spPr>
          <a:xfrm>
            <a:off x="611560" y="2364890"/>
            <a:ext cx="8352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Clean Code - </a:t>
            </a:r>
            <a:r>
              <a:rPr lang="de-DE" sz="2000" dirty="0" err="1"/>
              <a:t>Refactoring</a:t>
            </a:r>
            <a:r>
              <a:rPr lang="de-DE" sz="2000" dirty="0"/>
              <a:t>, Patterns, Testen und Techniken für sauberen Code, Robert C. Martin, 475 Seiten, </a:t>
            </a:r>
            <a:r>
              <a:rPr lang="de-DE" sz="2000" dirty="0" err="1"/>
              <a:t>mitp</a:t>
            </a:r>
            <a:r>
              <a:rPr lang="de-DE" sz="2000" dirty="0"/>
              <a:t>, 1. Auflage 2009, ISBN 978-3-8266-5548-7 </a:t>
            </a:r>
          </a:p>
          <a:p>
            <a:r>
              <a:rPr lang="de-DE" sz="2000" dirty="0"/>
              <a:t>Clean Coder: Verhaltensregeln für professionelle Programmierer, </a:t>
            </a:r>
            <a:br>
              <a:rPr lang="de-DE" sz="2000" dirty="0"/>
            </a:br>
            <a:r>
              <a:rPr lang="de-DE" sz="2000" dirty="0"/>
              <a:t>Robert C. Martin, 216 Seiten, </a:t>
            </a:r>
            <a:r>
              <a:rPr lang="de-DE" sz="2000" dirty="0" err="1"/>
              <a:t>mitp</a:t>
            </a:r>
            <a:r>
              <a:rPr lang="de-DE" sz="2000" dirty="0"/>
              <a:t>, 1. Auflage 2014, ISBN 978-3-8266-9695-4</a:t>
            </a:r>
          </a:p>
          <a:p>
            <a:r>
              <a:rPr lang="de-DE" sz="2000" dirty="0" err="1"/>
              <a:t>Refactoring</a:t>
            </a:r>
            <a:r>
              <a:rPr lang="de-DE" sz="2000" dirty="0"/>
              <a:t>: Wie Sie das Design vorhandener Software verbessern, Martin Fowler,  464 Seiten, Addison-Wesley, 1. Auflage 2000, ISBN 978-3-8273-1630-1</a:t>
            </a:r>
          </a:p>
          <a:p>
            <a:r>
              <a:rPr lang="de-DE" sz="2000" dirty="0"/>
              <a:t>Objektorientierte Programmierung, Bernhard </a:t>
            </a:r>
            <a:r>
              <a:rPr lang="de-DE" sz="2000" dirty="0" err="1"/>
              <a:t>Lahres</a:t>
            </a:r>
            <a:r>
              <a:rPr lang="de-DE" sz="2000" dirty="0"/>
              <a:t>, Gregor </a:t>
            </a:r>
            <a:r>
              <a:rPr lang="de-DE" sz="2000" dirty="0" err="1"/>
              <a:t>Raýman</a:t>
            </a:r>
            <a:r>
              <a:rPr lang="de-DE" sz="2000" dirty="0"/>
              <a:t>,</a:t>
            </a:r>
            <a:br>
              <a:rPr lang="de-DE" sz="2000" dirty="0"/>
            </a:br>
            <a:r>
              <a:rPr lang="de-DE" sz="2000" dirty="0"/>
              <a:t>686 Seiten, 4. Auflage 2018, Rheinwerk Computing, ISBN 978-3-8362-6247-7</a:t>
            </a:r>
          </a:p>
          <a:p>
            <a:r>
              <a:rPr lang="de-DE" sz="2000" dirty="0">
                <a:hlinkClick r:id="rId3"/>
              </a:rPr>
              <a:t>https://dzone.com/articles/the-stepdown-rule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4"/>
              </a:rPr>
              <a:t>https://clean-code-developer.de/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https://clean-code-developer.de/weitere-infos/literatur/</a:t>
            </a:r>
            <a:endParaRPr lang="de-DE" sz="2000" dirty="0"/>
          </a:p>
          <a:p>
            <a:r>
              <a:rPr lang="de-DE" sz="2000" dirty="0">
                <a:hlinkClick r:id="rId6"/>
              </a:rPr>
              <a:t>https://ccd-school.de/coding-dojo/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6637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18</a:t>
            </a:fld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87824" y="1196752"/>
            <a:ext cx="30027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4800" dirty="0"/>
              <a:t>Clean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2587" y="5013176"/>
            <a:ext cx="5058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dirty="0"/>
              <a:t>Dr. Ehlert / ehlert@oszimt.de</a:t>
            </a:r>
          </a:p>
        </p:txBody>
      </p:sp>
      <p:pic>
        <p:nvPicPr>
          <p:cNvPr id="4098" name="Picture 2" descr="Dr. Albrecht Ehlert: OSZIMT.de">
            <a:extLst>
              <a:ext uri="{FF2B5EF4-FFF2-40B4-BE49-F238E27FC236}">
                <a16:creationId xmlns:a16="http://schemas.microsoft.com/office/drawing/2014/main" id="{B173AAFF-1082-48B8-9CCA-CFFEE876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17" y="4765195"/>
            <a:ext cx="1143000" cy="156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907704" y="905882"/>
            <a:ext cx="3744416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Gliederung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BCE6DCA-9605-4EF8-918F-C8D044A34340}"/>
              </a:ext>
            </a:extLst>
          </p:cNvPr>
          <p:cNvSpPr txBox="1">
            <a:spLocks/>
          </p:cNvSpPr>
          <p:nvPr/>
        </p:nvSpPr>
        <p:spPr>
          <a:xfrm>
            <a:off x="755576" y="1916833"/>
            <a:ext cx="792088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Font typeface="Arial" pitchFamily="34" charset="0"/>
              <a:buAutoNum type="arabicPeriod"/>
            </a:pPr>
            <a:r>
              <a:rPr lang="de-DE" sz="2000" b="1" dirty="0"/>
              <a:t>Sinnvolle Bezeichner / Formatierung </a:t>
            </a:r>
            <a:endParaRPr lang="de-DE" sz="2000" b="1" dirty="0">
              <a:solidFill>
                <a:srgbClr val="00B050"/>
              </a:solidFill>
            </a:endParaRP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/>
              <a:t>Was </a:t>
            </a:r>
            <a:r>
              <a:rPr lang="en-US" sz="1600" b="1" dirty="0" err="1"/>
              <a:t>ist</a:t>
            </a:r>
            <a:r>
              <a:rPr lang="en-US" sz="1600" b="1" dirty="0"/>
              <a:t> Clean Code?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 err="1"/>
              <a:t>Quellcode</a:t>
            </a:r>
            <a:r>
              <a:rPr lang="en-US" sz="1600" b="1" dirty="0"/>
              <a:t> </a:t>
            </a:r>
            <a:r>
              <a:rPr lang="en-US" sz="1600" b="1" dirty="0" err="1"/>
              <a:t>formatieren</a:t>
            </a:r>
            <a:endParaRPr lang="en-US" sz="1600" b="1" dirty="0"/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 err="1"/>
              <a:t>Sinnvolle</a:t>
            </a:r>
            <a:r>
              <a:rPr lang="en-US" sz="1600" b="1" dirty="0"/>
              <a:t> </a:t>
            </a:r>
            <a:r>
              <a:rPr lang="en-US" sz="1600" b="1" dirty="0" err="1"/>
              <a:t>Bezeichner</a:t>
            </a:r>
            <a:endParaRPr lang="en-US" sz="1600" b="1" dirty="0"/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 err="1"/>
              <a:t>Codekonventionen</a:t>
            </a:r>
            <a:endParaRPr lang="en-US" sz="1600" b="1" dirty="0"/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 err="1"/>
              <a:t>Lesbare</a:t>
            </a:r>
            <a:r>
              <a:rPr lang="en-US" sz="1600" b="1" dirty="0"/>
              <a:t> </a:t>
            </a:r>
            <a:r>
              <a:rPr lang="en-US" sz="1600" b="1" dirty="0" err="1"/>
              <a:t>Logik</a:t>
            </a:r>
            <a:endParaRPr lang="en-US" sz="1600" b="1" dirty="0"/>
          </a:p>
          <a:p>
            <a:pPr marL="457200" indent="-457200">
              <a:spcBef>
                <a:spcPts val="200"/>
              </a:spcBef>
              <a:buAutoNum type="arabicPeriod"/>
            </a:pPr>
            <a:r>
              <a:rPr lang="de-DE" sz="2000" dirty="0"/>
              <a:t>Grundlegende Techniken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dirty="0"/>
              <a:t>Keep It Simple, Stupid (KISS)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dirty="0"/>
              <a:t>Don’t Repeat Yourself (DRY)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dirty="0"/>
              <a:t>You </a:t>
            </a:r>
            <a:r>
              <a:rPr lang="en-US" sz="1600" dirty="0" err="1"/>
              <a:t>Ain´t</a:t>
            </a:r>
            <a:r>
              <a:rPr lang="en-US" sz="1600" dirty="0"/>
              <a:t> </a:t>
            </a:r>
            <a:r>
              <a:rPr lang="en-US" sz="1600" dirty="0" err="1"/>
              <a:t>Gonna</a:t>
            </a:r>
            <a:r>
              <a:rPr lang="en-US" sz="1600" dirty="0"/>
              <a:t> Need It (YAGNI)</a:t>
            </a:r>
            <a:endParaRPr lang="de-DE" sz="1600" dirty="0"/>
          </a:p>
          <a:p>
            <a:pPr marL="457200" indent="-457200">
              <a:spcBef>
                <a:spcPts val="200"/>
              </a:spcBef>
              <a:buAutoNum type="arabicPeriod"/>
            </a:pPr>
            <a:r>
              <a:rPr lang="de-DE" sz="2000" dirty="0"/>
              <a:t>Sinnvolle Strukturen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de-DE" sz="2000" dirty="0"/>
              <a:t>Sinnvolle Programmlogik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de-DE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324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Clean Code: A Handbook of Agile Software Craftsmanship (Robert C. Martin)">
            <a:extLst>
              <a:ext uri="{FF2B5EF4-FFF2-40B4-BE49-F238E27FC236}">
                <a16:creationId xmlns:a16="http://schemas.microsoft.com/office/drawing/2014/main" id="{97D66B2C-E4F4-471F-BD17-3EFADFCD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3054363" cy="405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 The Brain of Uncle Bob (Robert C. Martin): Automated Ac… | Flickr">
            <a:extLst>
              <a:ext uri="{FF2B5EF4-FFF2-40B4-BE49-F238E27FC236}">
                <a16:creationId xmlns:a16="http://schemas.microsoft.com/office/drawing/2014/main" id="{571969B4-7416-495A-9077-2E737F72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8" y="2133389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 The Brain of Uncle Bob (Robert C. Martin): Object Orien… | Flickr">
            <a:extLst>
              <a:ext uri="{FF2B5EF4-FFF2-40B4-BE49-F238E27FC236}">
                <a16:creationId xmlns:a16="http://schemas.microsoft.com/office/drawing/2014/main" id="{902F50CA-E490-4D61-B0FF-2EE9D894E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164" y="305731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592183D-9D92-4F1C-88E2-DE9E4C625DD5}"/>
              </a:ext>
            </a:extLst>
          </p:cNvPr>
          <p:cNvSpPr txBox="1"/>
          <p:nvPr/>
        </p:nvSpPr>
        <p:spPr>
          <a:xfrm>
            <a:off x="683568" y="422108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© 2005</a:t>
            </a:r>
          </a:p>
        </p:txBody>
      </p:sp>
    </p:spTree>
    <p:extLst>
      <p:ext uri="{BB962C8B-B14F-4D97-AF65-F5344CB8AC3E}">
        <p14:creationId xmlns:p14="http://schemas.microsoft.com/office/powerpoint/2010/main" val="353412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" descr="WTFs/m.">
            <a:extLst>
              <a:ext uri="{FF2B5EF4-FFF2-40B4-BE49-F238E27FC236}">
                <a16:creationId xmlns:a16="http://schemas.microsoft.com/office/drawing/2014/main" id="{1D432EFF-2237-4C68-984F-0997B9A11B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4968552" cy="4583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855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204864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24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Martin Fowler: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„Code schreiben, den ein Computer versteht, kann jeder.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400" dirty="0"/>
              <a:t>Gute Programmierer schreiben Code, den Menschen verstehen.“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Warum Clean Code?</a:t>
            </a:r>
          </a:p>
        </p:txBody>
      </p:sp>
      <p:pic>
        <p:nvPicPr>
          <p:cNvPr id="2050" name="Picture 2" descr="Refactoring: Improving the Design of Existing Code (Object Technology Series)">
            <a:extLst>
              <a:ext uri="{FF2B5EF4-FFF2-40B4-BE49-F238E27FC236}">
                <a16:creationId xmlns:a16="http://schemas.microsoft.com/office/drawing/2014/main" id="{220608DD-2B70-4064-9CB2-E8F99D4E4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31" y="1352550"/>
            <a:ext cx="16383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2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204864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Quellcode: schnell bzw. leicht lesbar (sprich: verständlich)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-&gt; schneller/leichter wartbar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-&gt; schneller/leichter änderbar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-&gt; schneller/leichter erweiterbar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-&gt; schneller/leichter portierbar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-&gt; schneller/leichter adaptierbar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2000" dirty="0"/>
              <a:t>-&gt; schnellere/leichtere Fehlersuche</a:t>
            </a:r>
            <a:endParaRPr lang="de-DE" sz="1600" dirty="0"/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Warum Clean Code?</a:t>
            </a:r>
          </a:p>
        </p:txBody>
      </p:sp>
    </p:spTree>
    <p:extLst>
      <p:ext uri="{BB962C8B-B14F-4D97-AF65-F5344CB8AC3E}">
        <p14:creationId xmlns:p14="http://schemas.microsoft.com/office/powerpoint/2010/main" val="147991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132856"/>
            <a:ext cx="7560842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</a:t>
            </a:r>
            <a:r>
              <a:rPr lang="de-DE" sz="1400" dirty="0" err="1">
                <a:latin typeface="Consolas" panose="020B0609020204030204" pitchFamily="49" charset="0"/>
              </a:rPr>
              <a:t>class</a:t>
            </a:r>
            <a:r>
              <a:rPr lang="de-DE" sz="1400" dirty="0">
                <a:latin typeface="Consolas" panose="020B0609020204030204" pitchFamily="49" charset="0"/>
              </a:rPr>
              <a:t> mathezeug {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public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void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berechnung</a:t>
            </a:r>
            <a:r>
              <a:rPr lang="de-DE" sz="1400" dirty="0">
                <a:latin typeface="Consolas" panose="020B0609020204030204" pitchFamily="49" charset="0"/>
              </a:rPr>
              <a:t>(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a, </a:t>
            </a: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int</a:t>
            </a:r>
            <a:r>
              <a:rPr lang="de-DE" sz="1400" dirty="0">
                <a:latin typeface="Consolas" panose="020B0609020204030204" pitchFamily="49" charset="0"/>
              </a:rPr>
              <a:t> z1, z2, r;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</a:t>
            </a:r>
            <a:r>
              <a:rPr lang="de-DE" sz="1400" dirty="0" err="1">
                <a:latin typeface="Consolas" panose="020B0609020204030204" pitchFamily="49" charset="0"/>
              </a:rPr>
              <a:t>if</a:t>
            </a:r>
            <a:r>
              <a:rPr lang="de-DE" sz="1400" dirty="0">
                <a:latin typeface="Consolas" panose="020B0609020204030204" pitchFamily="49" charset="0"/>
              </a:rPr>
              <a:t>(a&lt;b){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z2=a 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z1=b;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}</a:t>
            </a:r>
            <a:r>
              <a:rPr lang="de-DE" sz="1400" dirty="0" err="1">
                <a:latin typeface="Consolas" panose="020B0609020204030204" pitchFamily="49" charset="0"/>
              </a:rPr>
              <a:t>else</a:t>
            </a:r>
            <a:r>
              <a:rPr lang="de-DE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	z1=a; z2=b;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r=z1%z2; 	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while</a:t>
            </a:r>
            <a:r>
              <a:rPr lang="de-DE" sz="1400" dirty="0">
                <a:latin typeface="Consolas" panose="020B0609020204030204" pitchFamily="49" charset="0"/>
              </a:rPr>
              <a:t>(r!=0){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z1=z2;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		z2=r;</a:t>
            </a:r>
          </a:p>
          <a:p>
            <a:pPr marL="0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r=z1%z2;}</a:t>
            </a:r>
          </a:p>
          <a:p>
            <a:pPr marL="0" indent="0">
              <a:buNone/>
            </a:pPr>
            <a:r>
              <a:rPr lang="de-DE" sz="1400" dirty="0" err="1">
                <a:latin typeface="Consolas" panose="020B0609020204030204" pitchFamily="49" charset="0"/>
              </a:rPr>
              <a:t>System.out.println</a:t>
            </a:r>
            <a:r>
              <a:rPr lang="de-DE" sz="1400" dirty="0">
                <a:latin typeface="Consolas" panose="020B0609020204030204" pitchFamily="49" charset="0"/>
              </a:rPr>
              <a:t>("Der GGT von "+ a+ " und "+b+" ist "+ z2);}}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Warum Clean Code?</a:t>
            </a:r>
          </a:p>
        </p:txBody>
      </p:sp>
    </p:spTree>
    <p:extLst>
      <p:ext uri="{BB962C8B-B14F-4D97-AF65-F5344CB8AC3E}">
        <p14:creationId xmlns:p14="http://schemas.microsoft.com/office/powerpoint/2010/main" val="359292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755576" y="2204864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de-DE" sz="2000" dirty="0"/>
              <a:t>Gleichmäßig / gleichartig formatieren</a:t>
            </a:r>
          </a:p>
          <a:p>
            <a:pPr>
              <a:lnSpc>
                <a:spcPct val="120000"/>
              </a:lnSpc>
            </a:pPr>
            <a:r>
              <a:rPr lang="de-DE" sz="2000" dirty="0"/>
              <a:t>Quelltext in sich konsistent (Ausnahmen sinnvoll?)</a:t>
            </a:r>
          </a:p>
          <a:p>
            <a:pPr>
              <a:lnSpc>
                <a:spcPct val="120000"/>
              </a:lnSpc>
            </a:pPr>
            <a:r>
              <a:rPr lang="de-DE" sz="2000" dirty="0"/>
              <a:t>Hilfsmittel: </a:t>
            </a:r>
          </a:p>
          <a:p>
            <a:pPr lvl="1">
              <a:lnSpc>
                <a:spcPct val="120000"/>
              </a:lnSpc>
            </a:pPr>
            <a:r>
              <a:rPr lang="de-DE" sz="1400" dirty="0"/>
              <a:t>Einrückungen (mind. 2!, max. 4?)</a:t>
            </a:r>
          </a:p>
          <a:p>
            <a:pPr lvl="1">
              <a:lnSpc>
                <a:spcPct val="120000"/>
              </a:lnSpc>
            </a:pPr>
            <a:r>
              <a:rPr lang="de-DE" sz="1400" dirty="0"/>
              <a:t>Leerzeichen (wichtig!)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de-DE" sz="1400" dirty="0">
                <a:latin typeface="Corbel Light" panose="020B0303020204020204" pitchFamily="34" charset="0"/>
              </a:rPr>
              <a:t>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]&gt;0&amp;&amp;values[i+1]&gt;0) vs.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0 &amp;&amp; values[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+ 1] &gt; 0)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de-DE" sz="1400" dirty="0"/>
              <a:t>Leerzeilen (Blockbildung) bündeln „Gedanken“, sind aber manchmal diskussionswürdig</a:t>
            </a:r>
          </a:p>
          <a:p>
            <a:pPr>
              <a:lnSpc>
                <a:spcPct val="120000"/>
              </a:lnSpc>
            </a:pPr>
            <a:r>
              <a:rPr lang="de-DE" sz="2000" dirty="0"/>
              <a:t>IDEs können automatisch formatieren:</a:t>
            </a:r>
            <a:br>
              <a:rPr lang="de-DE" sz="2000" dirty="0"/>
            </a:br>
            <a:r>
              <a:rPr lang="de-DE" sz="1400" dirty="0"/>
              <a:t>Java Editor: Strg + Alt + I, Visual Studio: Strg + K, </a:t>
            </a:r>
            <a:r>
              <a:rPr lang="de-DE" sz="1400" dirty="0" err="1"/>
              <a:t>IntelliJ</a:t>
            </a:r>
            <a:r>
              <a:rPr lang="de-DE" sz="1400" dirty="0"/>
              <a:t>: Strg + Alt + L</a:t>
            </a: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 Quelltext formatieren und gliedern</a:t>
            </a:r>
          </a:p>
        </p:txBody>
      </p:sp>
    </p:spTree>
    <p:extLst>
      <p:ext uri="{BB962C8B-B14F-4D97-AF65-F5344CB8AC3E}">
        <p14:creationId xmlns:p14="http://schemas.microsoft.com/office/powerpoint/2010/main" val="372477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79512" y="6165304"/>
            <a:ext cx="7704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Dr. Ehlert / ehlert@oszimt.de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14.02.2024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 Sinnvolle Bezeichner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94E13C-5E91-43E9-AD60-993E78ED9A95}"/>
              </a:ext>
            </a:extLst>
          </p:cNvPr>
          <p:cNvSpPr txBox="1">
            <a:spLocks/>
          </p:cNvSpPr>
          <p:nvPr/>
        </p:nvSpPr>
        <p:spPr>
          <a:xfrm>
            <a:off x="755576" y="2204864"/>
            <a:ext cx="7704856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2000" dirty="0"/>
              <a:t>… erklären die Absichten hinter einer Methode oder Variable</a:t>
            </a:r>
            <a:br>
              <a:rPr lang="de-DE" sz="2000" dirty="0"/>
            </a:br>
            <a:r>
              <a:rPr lang="de-DE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printBill</a:t>
            </a: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de-DE" sz="2000" dirty="0"/>
              <a:t>und</a:t>
            </a: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currentInAmpere</a:t>
            </a:r>
            <a:endParaRPr lang="de-DE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de-DE" sz="2000" dirty="0"/>
              <a:t>… dürfen auch relativ lang sein (</a:t>
            </a:r>
            <a:r>
              <a:rPr lang="de-DE" sz="2000" b="1" dirty="0"/>
              <a:t>aussagekräftig</a:t>
            </a:r>
            <a:r>
              <a:rPr lang="de-DE" sz="2000" dirty="0"/>
              <a:t>, </a:t>
            </a:r>
            <a:r>
              <a:rPr lang="de-DE" sz="2000" dirty="0" err="1"/>
              <a:t>camelCase</a:t>
            </a:r>
            <a:r>
              <a:rPr lang="de-DE" sz="2000" dirty="0"/>
              <a:t>) </a:t>
            </a:r>
            <a:r>
              <a:rPr lang="de-DE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doTheBowlingGameAndReturnTotalScore</a:t>
            </a: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… sollten die richtige Assoziation beim Leser wecken</a:t>
            </a:r>
            <a:br>
              <a:rPr lang="de-DE" sz="2000" dirty="0"/>
            </a:br>
            <a:r>
              <a:rPr lang="de-DE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setSpeed</a:t>
            </a:r>
            <a:r>
              <a:rPr lang="de-DE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de-DE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// </a:t>
            </a:r>
            <a:r>
              <a:rPr lang="de-DE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setter</a:t>
            </a:r>
            <a:r>
              <a:rPr lang="de-DE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laut Konvention</a:t>
            </a:r>
            <a:br>
              <a:rPr lang="de-DE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setSpeedInKmhIfValueAllowed</a:t>
            </a: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de-DE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de-DE" sz="2000" dirty="0"/>
              <a:t>… sind in der Regel keine Abkürzungen (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ergeb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/>
              <a:t>oder</a:t>
            </a:r>
            <a:r>
              <a:rPr lang="de-D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vname</a:t>
            </a:r>
            <a:r>
              <a:rPr lang="de-DE" sz="2000" dirty="0"/>
              <a:t>)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1710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Microsoft Office PowerPoint</Application>
  <PresentationFormat>Bildschirmpräsentation (4:3)</PresentationFormat>
  <Paragraphs>178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Corbel Light</vt:lpstr>
      <vt:lpstr>Courier New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user</cp:lastModifiedBy>
  <cp:revision>644</cp:revision>
  <dcterms:created xsi:type="dcterms:W3CDTF">2012-02-27T15:25:12Z</dcterms:created>
  <dcterms:modified xsi:type="dcterms:W3CDTF">2024-02-14T10:55:26Z</dcterms:modified>
</cp:coreProperties>
</file>