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9" r:id="rId2"/>
    <p:sldId id="393" r:id="rId3"/>
    <p:sldId id="399" r:id="rId4"/>
    <p:sldId id="422" r:id="rId5"/>
    <p:sldId id="449" r:id="rId6"/>
    <p:sldId id="444" r:id="rId7"/>
    <p:sldId id="448" r:id="rId8"/>
    <p:sldId id="450" r:id="rId9"/>
    <p:sldId id="451" r:id="rId10"/>
    <p:sldId id="452" r:id="rId11"/>
    <p:sldId id="447" r:id="rId12"/>
    <p:sldId id="446" r:id="rId13"/>
    <p:sldId id="435" r:id="rId14"/>
    <p:sldId id="359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58E"/>
    <a:srgbClr val="001E2C"/>
    <a:srgbClr val="9B0E1A"/>
    <a:srgbClr val="00294C"/>
    <a:srgbClr val="C10134"/>
    <a:srgbClr val="003651"/>
    <a:srgbClr val="004D74"/>
    <a:srgbClr val="003B58"/>
    <a:srgbClr val="004060"/>
    <a:srgbClr val="484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95030" autoAdjust="0"/>
  </p:normalViewPr>
  <p:slideViewPr>
    <p:cSldViewPr>
      <p:cViewPr varScale="1">
        <p:scale>
          <a:sx n="109" d="100"/>
          <a:sy n="109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B1A71-6927-40B6-894E-09A89599AA05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29C-57AD-4B80-B11A-C470B3945E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81989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C0944-93B8-461E-8F1A-9961D73FC234}" type="datetimeFigureOut">
              <a:rPr lang="de-DE" smtClean="0"/>
              <a:t>13.03.2024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5E080-F314-4360-8501-532295B4B1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2792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5E080-F314-4360-8501-532295B4B15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37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89010-D2E7-42BD-96F3-9F3B3BFEC4D1}" type="datetime1">
              <a:rPr lang="de-DE" smtClean="0"/>
              <a:t>13.03.2024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43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8DCE-8BC7-4913-B56D-AE3B9764AB33}" type="datetime1">
              <a:rPr lang="de-DE" smtClean="0"/>
              <a:t>13.03.2024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5666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51A79-A588-467C-916C-C35052E8FF73}" type="datetime1">
              <a:rPr lang="de-DE" smtClean="0"/>
              <a:t>13.03.2024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99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23F00-1FC9-40B1-B5DF-F32D6518D536}" type="datetime1">
              <a:rPr lang="de-DE" smtClean="0"/>
              <a:t>13.03.2024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864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A6F60-F9B9-4A82-BA95-B2493499BA60}" type="datetime1">
              <a:rPr lang="de-DE" smtClean="0"/>
              <a:t>13.03.2024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54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F13D4-D851-4D4B-92C5-5EFCB2F36784}" type="datetime1">
              <a:rPr lang="de-DE" smtClean="0"/>
              <a:t>13.03.2024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92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857FC-B791-438D-8382-7A6D4BB8F3DC}" type="datetime1">
              <a:rPr lang="de-DE" smtClean="0"/>
              <a:t>13.03.2024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71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CF48E-28CB-4283-9959-8A0F04C90F1B}" type="datetime1">
              <a:rPr lang="de-DE" smtClean="0"/>
              <a:t>13.03.2024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22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EBD5-6A8B-48C7-8B84-5AD5F8AADE08}" type="datetime1">
              <a:rPr lang="de-DE" smtClean="0"/>
              <a:t>13.03.2024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768D9-B0BF-4BC8-AC22-923D83DDB312}" type="datetime1">
              <a:rPr lang="de-DE" smtClean="0"/>
              <a:t>13.03.2024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344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6B0B6-BD2A-4DC9-9C88-23F4E258DB52}" type="datetime1">
              <a:rPr lang="de-DE" smtClean="0"/>
              <a:t>13.03.2024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BA51-ED34-45C6-9B24-58C4EB5ED7F5}" type="datetime1">
              <a:rPr lang="de-DE" smtClean="0"/>
              <a:t>13.03.2024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172F4-C7F8-4CC8-8018-4B037DB71D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16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2informatik.de/wissen-kompakt/yagni-prinzip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64"/>
            <a:ext cx="9143999" cy="6858000"/>
          </a:xfrm>
          <a:prstGeom prst="rect">
            <a:avLst/>
          </a:prstGeom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827583" y="1556792"/>
            <a:ext cx="5328593" cy="260067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 sz="7200" dirty="0"/>
          </a:p>
          <a:p>
            <a:r>
              <a:rPr lang="de-DE" sz="7200" dirty="0"/>
              <a:t>Clean Code</a:t>
            </a:r>
          </a:p>
          <a:p>
            <a:r>
              <a:rPr lang="de-DE" sz="4000" dirty="0"/>
              <a:t>(und OOP-Prinzipien</a:t>
            </a:r>
            <a:r>
              <a:rPr lang="en-US" sz="4000" i="1" dirty="0"/>
              <a:t>)</a:t>
            </a:r>
          </a:p>
          <a:p>
            <a:r>
              <a:rPr lang="en-US" sz="4000" i="1" dirty="0" err="1"/>
              <a:t>Teil</a:t>
            </a:r>
            <a:r>
              <a:rPr lang="en-US" sz="4000" i="1" dirty="0"/>
              <a:t> 2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899592" y="5157192"/>
            <a:ext cx="5328592" cy="7837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 err="1"/>
              <a:t>mit</a:t>
            </a:r>
            <a:r>
              <a:rPr lang="en-US" sz="2400" i="1" dirty="0"/>
              <a:t> Java </a:t>
            </a:r>
            <a:r>
              <a:rPr lang="en-US" sz="2400" i="1" dirty="0" err="1"/>
              <a:t>Beispielen</a:t>
            </a:r>
            <a:endParaRPr lang="de-DE" sz="2400" dirty="0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6EE95A94-1C17-43D8-A920-1FA85669B67A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95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10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933338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Änderungen sollen nur an einer Stelle im Code vorgenommen werden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Rechteck(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>
                <a:solidFill>
                  <a:srgbClr val="0000C0"/>
                </a:solidFill>
                <a:latin typeface="Consolas" panose="020B0609020204030204" pitchFamily="49" charset="0"/>
              </a:rPr>
              <a:t>setA</a:t>
            </a:r>
            <a:r>
              <a:rPr lang="de-DE" sz="12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b) DRY –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Don’t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Repeat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Yourself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C8A9F8A-88D4-4B0F-8A1B-13DE350A19EB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3046F9-3EFD-44A1-8699-D79D9047BE7F}"/>
              </a:ext>
            </a:extLst>
          </p:cNvPr>
          <p:cNvSpPr txBox="1"/>
          <p:nvPr/>
        </p:nvSpPr>
        <p:spPr>
          <a:xfrm>
            <a:off x="4622082" y="4221088"/>
            <a:ext cx="42703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59298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11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683568" y="1349521"/>
            <a:ext cx="6984776" cy="7579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c) </a:t>
            </a:r>
            <a:r>
              <a:rPr lang="de-D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YAGNI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de-DE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in‘t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onna </a:t>
            </a:r>
            <a:r>
              <a:rPr lang="de-D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eed </a:t>
            </a:r>
            <a:r>
              <a:rPr lang="de-DE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l"/>
            <a:r>
              <a:rPr lang="de-DE" sz="16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„du wirst es nicht benötigen“</a:t>
            </a:r>
            <a:endParaRPr lang="de-DE" sz="24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8F21D2F-EB95-4650-AAE6-6A22D6487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450" y="2132856"/>
            <a:ext cx="6175027" cy="41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67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12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560842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Foliennummernplatzhalter 5"/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683568" y="1212762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c) </a:t>
            </a:r>
            <a:r>
              <a:rPr lang="de-D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YAGNI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– </a:t>
            </a:r>
            <a:r>
              <a:rPr lang="de-DE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ou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in‘t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onna </a:t>
            </a:r>
            <a:r>
              <a:rPr lang="de-DE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eed </a:t>
            </a:r>
            <a:r>
              <a:rPr lang="de-DE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65E95E3-65CD-45AD-983F-D56E686598CA}"/>
              </a:ext>
            </a:extLst>
          </p:cNvPr>
          <p:cNvSpPr txBox="1"/>
          <p:nvPr/>
        </p:nvSpPr>
        <p:spPr>
          <a:xfrm>
            <a:off x="539552" y="1916832"/>
            <a:ext cx="806489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Ursachen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Unklare Anforderungen (könnte gebraucht werden)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Perfektionismus (wenn sich Anforderungen ändern, habe ich das vorher gesehen)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Anerkennung (Gold </a:t>
            </a:r>
            <a:r>
              <a:rPr lang="de-DE" dirty="0" err="1"/>
              <a:t>Plating</a:t>
            </a:r>
            <a:r>
              <a:rPr lang="de-DE" dirty="0"/>
              <a:t>) – Übererfüllung der Funktionalität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Furcht vor Unbekannten – ich mache lieber etwas, was ich kann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900" dirty="0"/>
          </a:p>
          <a:p>
            <a:r>
              <a:rPr lang="de-DE" b="1" dirty="0"/>
              <a:t>YAGNI – Fragen/Faktoren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Brauchen wir das wirklich?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hoch sind die Investitionskosten?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Wie lange dauert die Implementierung?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900" dirty="0"/>
          </a:p>
          <a:p>
            <a:r>
              <a:rPr lang="de-DE" b="1" dirty="0"/>
              <a:t>Vorteile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Nicht implementierte Funktionen müssen nicht getestet, dokumentiert und supportet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Benötigte Funktionen werden schneller erstellt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Codebasis bleibt schlanker</a:t>
            </a:r>
          </a:p>
        </p:txBody>
      </p:sp>
    </p:spTree>
    <p:extLst>
      <p:ext uri="{BB962C8B-B14F-4D97-AF65-F5344CB8AC3E}">
        <p14:creationId xmlns:p14="http://schemas.microsoft.com/office/powerpoint/2010/main" val="3780040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13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467544" y="2204864"/>
            <a:ext cx="8496944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endParaRPr lang="de-DE" sz="1600" b="1" dirty="0">
              <a:solidFill>
                <a:schemeClr val="tx1">
                  <a:lumMod val="85000"/>
                  <a:lumOff val="1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B8AF5EB-4CF9-4D34-AFAA-0F8A5C3E0D87}"/>
              </a:ext>
            </a:extLst>
          </p:cNvPr>
          <p:cNvSpPr txBox="1">
            <a:spLocks/>
          </p:cNvSpPr>
          <p:nvPr/>
        </p:nvSpPr>
        <p:spPr>
          <a:xfrm>
            <a:off x="611560" y="1428786"/>
            <a:ext cx="5869160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Referenzen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1C7C280-E703-4864-AA44-3DA06111C99B}"/>
              </a:ext>
            </a:extLst>
          </p:cNvPr>
          <p:cNvSpPr txBox="1"/>
          <p:nvPr/>
        </p:nvSpPr>
        <p:spPr>
          <a:xfrm>
            <a:off x="611560" y="2364890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Clean Code - </a:t>
            </a:r>
            <a:r>
              <a:rPr lang="de-DE" sz="2000" dirty="0" err="1"/>
              <a:t>Refactoring</a:t>
            </a:r>
            <a:r>
              <a:rPr lang="de-DE" sz="2000" dirty="0"/>
              <a:t>, Patterns, Testen und Techniken für sauberen Code, Robert C. Martin, 475 Seiten, </a:t>
            </a:r>
            <a:r>
              <a:rPr lang="de-DE" sz="2000" dirty="0" err="1"/>
              <a:t>mitp</a:t>
            </a:r>
            <a:r>
              <a:rPr lang="de-DE" sz="2000" dirty="0"/>
              <a:t>, 1. Auflage 2009, ISBN 978-3-8266-5548-7 </a:t>
            </a:r>
          </a:p>
          <a:p>
            <a:r>
              <a:rPr lang="de-DE" sz="2000" dirty="0" err="1"/>
              <a:t>Yagni</a:t>
            </a:r>
            <a:r>
              <a:rPr lang="de-DE" sz="2000" dirty="0"/>
              <a:t>-Prinzip: </a:t>
            </a:r>
            <a:r>
              <a:rPr lang="de-DE" sz="2000" dirty="0">
                <a:hlinkClick r:id="rId3"/>
              </a:rPr>
              <a:t>https://t2informatik.de/wissen-kompakt/yagni-prinzip/</a:t>
            </a:r>
            <a:r>
              <a:rPr lang="de-DE" sz="2000" dirty="0"/>
              <a:t> 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AD3B9E36-BD04-42D9-98AF-893DBFFE77F0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37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liennummernplatzhalter 5"/>
          <p:cNvSpPr txBox="1">
            <a:spLocks/>
          </p:cNvSpPr>
          <p:nvPr/>
        </p:nvSpPr>
        <p:spPr>
          <a:xfrm>
            <a:off x="6326832" y="616530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DA172F4-C7F8-4CC8-8018-4B037DB71D50}" type="slidenum">
              <a:rPr lang="de-DE" sz="11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14</a:t>
            </a:fld>
            <a:endParaRPr lang="de-DE" sz="11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67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2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1907704" y="905882"/>
            <a:ext cx="3744416" cy="93610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Gliederung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3922333C-256B-4349-9E92-6781D1487E7A}"/>
              </a:ext>
            </a:extLst>
          </p:cNvPr>
          <p:cNvSpPr txBox="1">
            <a:spLocks/>
          </p:cNvSpPr>
          <p:nvPr/>
        </p:nvSpPr>
        <p:spPr>
          <a:xfrm>
            <a:off x="755576" y="1916833"/>
            <a:ext cx="7920880" cy="41764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200"/>
              </a:spcBef>
              <a:buFont typeface="Arial" pitchFamily="34" charset="0"/>
              <a:buAutoNum type="arabicPeriod"/>
            </a:pPr>
            <a:r>
              <a:rPr lang="de-DE" sz="2000" dirty="0"/>
              <a:t>Sinnvolle Bezeichner / Formatierung ✅ </a:t>
            </a:r>
            <a:endParaRPr lang="de-DE" sz="2000" dirty="0">
              <a:solidFill>
                <a:srgbClr val="00B050"/>
              </a:solidFill>
            </a:endParaRPr>
          </a:p>
          <a:p>
            <a:pPr marL="457200" indent="-457200">
              <a:spcBef>
                <a:spcPts val="200"/>
              </a:spcBef>
              <a:buFont typeface="Arial" pitchFamily="34" charset="0"/>
              <a:buAutoNum type="arabicPeriod"/>
            </a:pPr>
            <a:r>
              <a:rPr lang="de-DE" sz="2000" b="1" dirty="0"/>
              <a:t>Grundlegende Techniken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/>
              <a:t>Keep It Simple, Stupid (KISS)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/>
              <a:t>Don’t Repeat Yourself (DRY)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lphaLcParenR"/>
            </a:pPr>
            <a:r>
              <a:rPr lang="en-US" sz="1600" b="1" dirty="0"/>
              <a:t>You </a:t>
            </a:r>
            <a:r>
              <a:rPr lang="en-US" sz="1600" b="1" dirty="0" err="1"/>
              <a:t>Ain´t</a:t>
            </a:r>
            <a:r>
              <a:rPr lang="en-US" sz="1600" b="1" dirty="0"/>
              <a:t> </a:t>
            </a:r>
            <a:r>
              <a:rPr lang="en-US" sz="1600" b="1" dirty="0" err="1"/>
              <a:t>Gonna</a:t>
            </a:r>
            <a:r>
              <a:rPr lang="en-US" sz="1600" b="1" dirty="0"/>
              <a:t> Need It (YAGNI)</a:t>
            </a:r>
            <a:endParaRPr lang="de-DE" sz="1600" b="1" dirty="0"/>
          </a:p>
          <a:p>
            <a:pPr marL="457200" indent="-457200">
              <a:spcBef>
                <a:spcPts val="200"/>
              </a:spcBef>
              <a:buAutoNum type="arabicPeriod"/>
            </a:pPr>
            <a:r>
              <a:rPr lang="de-DE" sz="2000" dirty="0"/>
              <a:t>Sinnvolle Strukturen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/>
              <a:t>Stepdown Regel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/>
              <a:t>Single Level of Abstraction (SLA)</a:t>
            </a:r>
          </a:p>
          <a:p>
            <a:pPr marL="857250" lvl="1" indent="-457200">
              <a:buFont typeface="+mj-lt"/>
              <a:buAutoNum type="alphaLcParenR"/>
            </a:pPr>
            <a:r>
              <a:rPr lang="en-US" sz="1600" dirty="0"/>
              <a:t>In der </a:t>
            </a:r>
            <a:r>
              <a:rPr lang="en-US" sz="1600" dirty="0" err="1"/>
              <a:t>Kürze</a:t>
            </a:r>
            <a:r>
              <a:rPr lang="en-US" sz="1600" dirty="0"/>
              <a:t> </a:t>
            </a:r>
            <a:r>
              <a:rPr lang="en-US" sz="1600" dirty="0" err="1"/>
              <a:t>liegt</a:t>
            </a:r>
            <a:r>
              <a:rPr lang="en-US" sz="1600" dirty="0"/>
              <a:t> die </a:t>
            </a:r>
            <a:r>
              <a:rPr lang="en-US" sz="1600" dirty="0" err="1"/>
              <a:t>Würze</a:t>
            </a:r>
            <a:r>
              <a:rPr lang="en-US" sz="1600" dirty="0"/>
              <a:t> (</a:t>
            </a:r>
            <a:r>
              <a:rPr lang="en-US" sz="1600" dirty="0" err="1"/>
              <a:t>Millersche</a:t>
            </a:r>
            <a:r>
              <a:rPr lang="en-US" sz="1600" dirty="0"/>
              <a:t> </a:t>
            </a:r>
            <a:r>
              <a:rPr lang="en-US" sz="1600" dirty="0" err="1"/>
              <a:t>Zahl</a:t>
            </a:r>
            <a:r>
              <a:rPr lang="en-US" sz="1600" dirty="0"/>
              <a:t>)</a:t>
            </a:r>
            <a:endParaRPr lang="de-DE" sz="2000" dirty="0"/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de-DE" sz="2000" dirty="0"/>
              <a:t>Sinnvolle Programmlogik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de-DE" sz="2000" dirty="0"/>
              <a:t>…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CDD9247-D4DA-4924-B00D-78892F7A6A4B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48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3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" descr="WTFs/m.">
            <a:extLst>
              <a:ext uri="{FF2B5EF4-FFF2-40B4-BE49-F238E27FC236}">
                <a16:creationId xmlns:a16="http://schemas.microsoft.com/office/drawing/2014/main" id="{1D432EFF-2237-4C68-984F-0997B9A11B7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84784"/>
            <a:ext cx="4968552" cy="4583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22AF867E-6C0D-4147-8520-19CE12CE32AD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556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4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776864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wandelt Notenpunkte in die Note mit Tendenz um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10 -&gt; 2-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berechneNoteMitTendenz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notenpunkte) {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(notenpunkte == 0)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"6";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tendenz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 ';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(notenpunkte % 3 == 0)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tendenz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'+';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(notenpunkte % 3 == 1)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tendenz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'-';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(6 - ((notenpunkte + 2) / 3)) + "" + </a:t>
            </a:r>
            <a:r>
              <a:rPr lang="de-DE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tendenz</a:t>
            </a: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4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4351" y="1341615"/>
            <a:ext cx="6984776" cy="740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Keep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Simple, Stupid</a:t>
            </a:r>
          </a:p>
          <a:p>
            <a:pPr algn="l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„Mach es einfach, Schwachkopf“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34FD89C0-2303-462B-8638-9F78C4C544B4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DB7B2F5-DCD6-46B1-9FC3-4BA73E7A0BED}"/>
              </a:ext>
            </a:extLst>
          </p:cNvPr>
          <p:cNvSpPr/>
          <p:nvPr/>
        </p:nvSpPr>
        <p:spPr>
          <a:xfrm>
            <a:off x="7380312" y="3429000"/>
            <a:ext cx="1080120" cy="563194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WTF!</a:t>
            </a:r>
          </a:p>
        </p:txBody>
      </p:sp>
    </p:spTree>
    <p:extLst>
      <p:ext uri="{BB962C8B-B14F-4D97-AF65-F5344CB8AC3E}">
        <p14:creationId xmlns:p14="http://schemas.microsoft.com/office/powerpoint/2010/main" val="397193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5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776864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String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berechneNoteMitDezimalstelle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notenpunkte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switch 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notenpunkte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0: return "6,0";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1: return "5,3";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2: return "5,0";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3: return "4,7";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4: return "4,7";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5: return "4,0";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6: return "3,7";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7: return "3,3";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8: return "3,0";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9: return "2,7";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10: return "2,3";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11: return "2,0";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12: return "1,7";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13: return "1,3";	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14: return "1,0";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case 15: return "0,7";			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default: return "";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200" b="1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E39D0726-33FD-46B6-86AE-26F39F17C66D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CAE46F8C-28B5-49D5-A75D-41C8AB760BF6}"/>
              </a:ext>
            </a:extLst>
          </p:cNvPr>
          <p:cNvSpPr txBox="1">
            <a:spLocks/>
          </p:cNvSpPr>
          <p:nvPr/>
        </p:nvSpPr>
        <p:spPr>
          <a:xfrm>
            <a:off x="754351" y="1341615"/>
            <a:ext cx="6984776" cy="740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Keep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It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Simply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Stupid</a:t>
            </a:r>
          </a:p>
          <a:p>
            <a:pPr algn="l"/>
            <a:r>
              <a:rPr lang="de-DE" sz="14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„Mach es idiotensicher“</a:t>
            </a:r>
            <a:endParaRPr lang="de-DE" sz="12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62B2855-8D02-4D0C-9161-439E87107DAA}"/>
              </a:ext>
            </a:extLst>
          </p:cNvPr>
          <p:cNvSpPr/>
          <p:nvPr/>
        </p:nvSpPr>
        <p:spPr>
          <a:xfrm>
            <a:off x="6660232" y="2996952"/>
            <a:ext cx="2016224" cy="64807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Clean?</a:t>
            </a:r>
          </a:p>
          <a:p>
            <a:pPr algn="ctr"/>
            <a:r>
              <a:rPr lang="de-DE" dirty="0"/>
              <a:t>Diskussionswürdig!</a:t>
            </a:r>
          </a:p>
        </p:txBody>
      </p:sp>
    </p:spTree>
    <p:extLst>
      <p:ext uri="{BB962C8B-B14F-4D97-AF65-F5344CB8AC3E}">
        <p14:creationId xmlns:p14="http://schemas.microsoft.com/office/powerpoint/2010/main" val="1123808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6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933338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Änderungen sollen nur an einer Stelle im Code vorgenommen werden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Codeduplikate sind aufwendig zu pflegen.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Codeduplikate sind eine ständige Fehlerquelle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Code Wiederverwendbarkeit wird besser, da Methode, Module gekapselt werden</a:t>
            </a:r>
          </a:p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Immer wenn C&amp;P verwendet wird, sollte die Frage gestellt werden: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Geht das nicht besser?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b) DRY –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Don’t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Repeat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Yourself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C8A9F8A-88D4-4B0F-8A1B-13DE350A19EB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BB172A-A5BB-444F-8B43-4CB0C7A6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59" y="3861048"/>
            <a:ext cx="3957900" cy="23062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49F914C-0294-4649-9E4C-36351D607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954" y="3861048"/>
            <a:ext cx="4891905" cy="229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2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7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933338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Änderungen sollen nur an einer Stelle im Code vorgenommen werden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Rechteck(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b) DRY –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Don’t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Repeat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Yourself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C8A9F8A-88D4-4B0F-8A1B-13DE350A19EB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3046F9-3EFD-44A1-8699-D79D9047BE7F}"/>
              </a:ext>
            </a:extLst>
          </p:cNvPr>
          <p:cNvSpPr txBox="1"/>
          <p:nvPr/>
        </p:nvSpPr>
        <p:spPr>
          <a:xfrm>
            <a:off x="4622082" y="4221088"/>
            <a:ext cx="3600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2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E99D710-6FFB-45DB-AB95-8628A5839DEE}"/>
              </a:ext>
            </a:extLst>
          </p:cNvPr>
          <p:cNvSpPr/>
          <p:nvPr/>
        </p:nvSpPr>
        <p:spPr>
          <a:xfrm>
            <a:off x="1086906" y="5229200"/>
            <a:ext cx="2448272" cy="360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F65C423-1E42-4D40-8D82-AB4BA3594A1D}"/>
              </a:ext>
            </a:extLst>
          </p:cNvPr>
          <p:cNvSpPr/>
          <p:nvPr/>
        </p:nvSpPr>
        <p:spPr>
          <a:xfrm>
            <a:off x="4814457" y="5194031"/>
            <a:ext cx="2448272" cy="360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BB92577-903A-45CF-8617-4A1F8F32FFA6}"/>
              </a:ext>
            </a:extLst>
          </p:cNvPr>
          <p:cNvSpPr/>
          <p:nvPr/>
        </p:nvSpPr>
        <p:spPr>
          <a:xfrm>
            <a:off x="1078785" y="3573016"/>
            <a:ext cx="2448272" cy="3600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01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8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933338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Änderungen sollen nur an einer Stelle im Code vorgenommen werden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Rechteck(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berechneFlaecheninhalt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()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b) DRY –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Don’t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Repeat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Yourself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C8A9F8A-88D4-4B0F-8A1B-13DE350A19EB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3046F9-3EFD-44A1-8699-D79D9047BE7F}"/>
              </a:ext>
            </a:extLst>
          </p:cNvPr>
          <p:cNvSpPr txBox="1"/>
          <p:nvPr/>
        </p:nvSpPr>
        <p:spPr>
          <a:xfrm>
            <a:off x="4622082" y="4221088"/>
            <a:ext cx="427039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/>
          </a:p>
        </p:txBody>
      </p:sp>
      <p:sp>
        <p:nvSpPr>
          <p:cNvPr id="3" name="Denkblase: wolkenförmig 2">
            <a:extLst>
              <a:ext uri="{FF2B5EF4-FFF2-40B4-BE49-F238E27FC236}">
                <a16:creationId xmlns:a16="http://schemas.microsoft.com/office/drawing/2014/main" id="{1ACE8FF6-EE13-4D09-9EB4-BCA89ABE473C}"/>
              </a:ext>
            </a:extLst>
          </p:cNvPr>
          <p:cNvSpPr/>
          <p:nvPr/>
        </p:nvSpPr>
        <p:spPr>
          <a:xfrm>
            <a:off x="5508104" y="2355315"/>
            <a:ext cx="2952328" cy="864096"/>
          </a:xfrm>
          <a:prstGeom prst="cloudCallout">
            <a:avLst>
              <a:gd name="adj1" fmla="val -109580"/>
              <a:gd name="adj2" fmla="val 828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Zumindest ist die Formel jetzt nur noch 1x drin</a:t>
            </a:r>
          </a:p>
        </p:txBody>
      </p:sp>
    </p:spTree>
    <p:extLst>
      <p:ext uri="{BB962C8B-B14F-4D97-AF65-F5344CB8AC3E}">
        <p14:creationId xmlns:p14="http://schemas.microsoft.com/office/powerpoint/2010/main" val="404106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4514"/>
            <a:ext cx="9144000" cy="6858000"/>
          </a:xfrm>
          <a:prstGeom prst="rect">
            <a:avLst/>
          </a:prstGeom>
        </p:spPr>
      </p:pic>
      <p:sp>
        <p:nvSpPr>
          <p:cNvPr id="11" name="Foliennummernplatzhalter 5"/>
          <p:cNvSpPr txBox="1">
            <a:spLocks/>
          </p:cNvSpPr>
          <p:nvPr/>
        </p:nvSpPr>
        <p:spPr>
          <a:xfrm>
            <a:off x="7740352" y="6165304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Folie </a:t>
            </a:r>
            <a:fld id="{FDA172F4-C7F8-4CC8-8018-4B037DB71D50}" type="slidenum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pPr/>
              <a:t>9</a:t>
            </a:fld>
            <a:endParaRPr lang="de-DE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683568" y="1988840"/>
            <a:ext cx="7933338" cy="4372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Änderungen sollen nur an einer Stelle im Code vorgenommen werden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private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Rechteck(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berechneUmfang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+ 2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BEFA838F-2FD1-4CD9-991C-9954D4845DB5}"/>
              </a:ext>
            </a:extLst>
          </p:cNvPr>
          <p:cNvSpPr txBox="1">
            <a:spLocks/>
          </p:cNvSpPr>
          <p:nvPr/>
        </p:nvSpPr>
        <p:spPr>
          <a:xfrm>
            <a:off x="755576" y="1428786"/>
            <a:ext cx="6984776" cy="5600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b) DRY –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Don’t</a:t>
            </a:r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 Repeat </a:t>
            </a:r>
            <a:r>
              <a:rPr lang="de-DE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Yourself</a:t>
            </a:r>
            <a:endParaRPr lang="de-DE" sz="2400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9C8A9F8A-88D4-4B0F-8A1B-13DE350A19EB}"/>
              </a:ext>
            </a:extLst>
          </p:cNvPr>
          <p:cNvSpPr txBox="1">
            <a:spLocks/>
          </p:cNvSpPr>
          <p:nvPr/>
        </p:nvSpPr>
        <p:spPr>
          <a:xfrm>
            <a:off x="167054" y="6165304"/>
            <a:ext cx="7933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Oberstufenzentrum Informations- und Medizintechnik / Tim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Tenbusch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/ tenbusch@oszimt.de                </a:t>
            </a:r>
            <a:fld id="{965D9016-0DB6-41B5-A97B-FD2B37080CF8}" type="datetime1">
              <a:rPr lang="de-DE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13.03.2024</a:t>
            </a:fld>
            <a:endParaRPr lang="de-DE" sz="9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23046F9-3EFD-44A1-8699-D79D9047BE7F}"/>
              </a:ext>
            </a:extLst>
          </p:cNvPr>
          <p:cNvSpPr txBox="1"/>
          <p:nvPr/>
        </p:nvSpPr>
        <p:spPr>
          <a:xfrm>
            <a:off x="4622082" y="4221088"/>
            <a:ext cx="427039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getB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Math.abs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b)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berechneFlaecheninhalt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de-DE" sz="1200" dirty="0">
                <a:solidFill>
                  <a:srgbClr val="0000C0"/>
                </a:solidFill>
                <a:latin typeface="Consolas" panose="020B0609020204030204" pitchFamily="49" charset="0"/>
              </a:rPr>
              <a:t>b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sz="16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8AECC2-CABC-43A9-9E5A-99A4E12E81B9}"/>
              </a:ext>
            </a:extLst>
          </p:cNvPr>
          <p:cNvSpPr/>
          <p:nvPr/>
        </p:nvSpPr>
        <p:spPr>
          <a:xfrm>
            <a:off x="1835696" y="4653136"/>
            <a:ext cx="1080120" cy="216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ACE498C-311D-4BB6-B9A8-96D630BCB1A1}"/>
              </a:ext>
            </a:extLst>
          </p:cNvPr>
          <p:cNvSpPr/>
          <p:nvPr/>
        </p:nvSpPr>
        <p:spPr>
          <a:xfrm>
            <a:off x="5580112" y="4977171"/>
            <a:ext cx="1080120" cy="2160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769199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1512</Words>
  <Application>Microsoft Office PowerPoint</Application>
  <PresentationFormat>Bildschirmpräsentation (4:3)</PresentationFormat>
  <Paragraphs>249</Paragraphs>
  <Slides>14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Wingdings</vt:lpstr>
      <vt:lpstr>Larissa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Iconate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Klumpen Business Communications</dc:title>
  <dc:creator>Philipp Meichsner</dc:creator>
  <cp:lastModifiedBy>user</cp:lastModifiedBy>
  <cp:revision>669</cp:revision>
  <dcterms:created xsi:type="dcterms:W3CDTF">2012-02-27T15:25:12Z</dcterms:created>
  <dcterms:modified xsi:type="dcterms:W3CDTF">2024-03-13T08:50:29Z</dcterms:modified>
</cp:coreProperties>
</file>