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9" r:id="rId2"/>
    <p:sldId id="393" r:id="rId3"/>
    <p:sldId id="399" r:id="rId4"/>
    <p:sldId id="422" r:id="rId5"/>
    <p:sldId id="423" r:id="rId6"/>
    <p:sldId id="443" r:id="rId7"/>
    <p:sldId id="444" r:id="rId8"/>
    <p:sldId id="402" r:id="rId9"/>
    <p:sldId id="446" r:id="rId10"/>
    <p:sldId id="3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58E"/>
    <a:srgbClr val="001E2C"/>
    <a:srgbClr val="9B0E1A"/>
    <a:srgbClr val="00294C"/>
    <a:srgbClr val="C10134"/>
    <a:srgbClr val="003651"/>
    <a:srgbClr val="004D74"/>
    <a:srgbClr val="003B58"/>
    <a:srgbClr val="004060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5030" autoAdjust="0"/>
  </p:normalViewPr>
  <p:slideViewPr>
    <p:cSldViewPr>
      <p:cViewPr varScale="1">
        <p:scale>
          <a:sx n="79" d="100"/>
          <a:sy n="79" d="100"/>
        </p:scale>
        <p:origin x="102" y="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28.02.2024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28.02.2024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28.02.2024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28.02.2024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28.02.2024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27583" y="1556792"/>
            <a:ext cx="5328593" cy="26006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7200" dirty="0"/>
          </a:p>
          <a:p>
            <a:r>
              <a:rPr lang="de-DE" sz="7200" dirty="0"/>
              <a:t>Clean Code</a:t>
            </a:r>
          </a:p>
          <a:p>
            <a:r>
              <a:rPr lang="de-DE" sz="4000" dirty="0"/>
              <a:t>(und OOP-Prinzipien</a:t>
            </a:r>
            <a:r>
              <a:rPr lang="en-US" sz="4000" i="1" dirty="0"/>
              <a:t>)</a:t>
            </a:r>
          </a:p>
          <a:p>
            <a:r>
              <a:rPr lang="en-US" sz="4000" i="1" dirty="0" err="1"/>
              <a:t>Teil</a:t>
            </a:r>
            <a:r>
              <a:rPr lang="en-US" sz="4000" i="1"/>
              <a:t> 3</a:t>
            </a:r>
            <a:endParaRPr lang="en-US" sz="4000" i="1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99592" y="5157192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err="1"/>
              <a:t>mit</a:t>
            </a:r>
            <a:r>
              <a:rPr lang="en-US" sz="2400" i="1" dirty="0"/>
              <a:t> Java </a:t>
            </a:r>
            <a:r>
              <a:rPr lang="en-US" sz="2400" i="1" dirty="0" err="1"/>
              <a:t>Beispielen</a:t>
            </a:r>
            <a:endParaRPr lang="de-DE" sz="2400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79512" y="6165304"/>
            <a:ext cx="7704856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Bearbeitet durch Tim Tenbusch v07.02.2023</a:t>
            </a:r>
          </a:p>
        </p:txBody>
      </p:sp>
    </p:spTree>
    <p:extLst>
      <p:ext uri="{BB962C8B-B14F-4D97-AF65-F5344CB8AC3E}">
        <p14:creationId xmlns:p14="http://schemas.microsoft.com/office/powerpoint/2010/main" val="38779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907704" y="905882"/>
            <a:ext cx="3744416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Gliederung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922333C-256B-4349-9E92-6781D1487E7A}"/>
              </a:ext>
            </a:extLst>
          </p:cNvPr>
          <p:cNvSpPr txBox="1">
            <a:spLocks/>
          </p:cNvSpPr>
          <p:nvPr/>
        </p:nvSpPr>
        <p:spPr>
          <a:xfrm>
            <a:off x="755576" y="1916833"/>
            <a:ext cx="792088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Font typeface="Arial" pitchFamily="34" charset="0"/>
              <a:buAutoNum type="arabicPeriod"/>
            </a:pPr>
            <a:r>
              <a:rPr lang="de-DE" sz="2000" dirty="0"/>
              <a:t>Sinnvolle Bezeichner / Formatierung ✅ </a:t>
            </a:r>
            <a:endParaRPr lang="de-DE" sz="2000" dirty="0">
              <a:solidFill>
                <a:srgbClr val="00B050"/>
              </a:solidFill>
            </a:endParaRPr>
          </a:p>
          <a:p>
            <a:pPr marL="457200" indent="-457200">
              <a:spcBef>
                <a:spcPts val="200"/>
              </a:spcBef>
              <a:buFont typeface="Arial" pitchFamily="34" charset="0"/>
              <a:buAutoNum type="arabicPeriod"/>
            </a:pPr>
            <a:r>
              <a:rPr lang="de-DE" sz="2000"/>
              <a:t>Grundlegende </a:t>
            </a:r>
            <a:r>
              <a:rPr lang="de-DE" sz="2000" dirty="0"/>
              <a:t>Techniken ✅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Keep It Simple, Stupid (KISS)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Don’t Repeat Yourself (DRY)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You </a:t>
            </a:r>
            <a:r>
              <a:rPr lang="en-US" sz="1600" dirty="0" err="1"/>
              <a:t>Ain´t</a:t>
            </a:r>
            <a:r>
              <a:rPr lang="en-US" sz="1600" dirty="0"/>
              <a:t> </a:t>
            </a:r>
            <a:r>
              <a:rPr lang="en-US" sz="1600" dirty="0" err="1"/>
              <a:t>Gonna</a:t>
            </a:r>
            <a:r>
              <a:rPr lang="en-US" sz="1600" dirty="0"/>
              <a:t> Need It (YAGNI)</a:t>
            </a:r>
            <a:endParaRPr lang="de-DE" sz="1600" dirty="0"/>
          </a:p>
          <a:p>
            <a:pPr marL="457200" indent="-457200">
              <a:spcBef>
                <a:spcPts val="200"/>
              </a:spcBef>
              <a:buAutoNum type="arabicPeriod"/>
            </a:pPr>
            <a:r>
              <a:rPr lang="de-DE" sz="2000" dirty="0"/>
              <a:t>Sinnvolle Strukturen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b="1" dirty="0"/>
              <a:t>Stepdown Regel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b="1" dirty="0"/>
              <a:t>Single Level of Abstraction (SLA)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b="1" dirty="0"/>
              <a:t>In der </a:t>
            </a:r>
            <a:r>
              <a:rPr lang="en-US" sz="1600" b="1" dirty="0" err="1"/>
              <a:t>Kürze</a:t>
            </a:r>
            <a:r>
              <a:rPr lang="en-US" sz="1600" b="1" dirty="0"/>
              <a:t> </a:t>
            </a:r>
            <a:r>
              <a:rPr lang="en-US" sz="1600" b="1" dirty="0" err="1"/>
              <a:t>liegt</a:t>
            </a:r>
            <a:r>
              <a:rPr lang="en-US" sz="1600" b="1" dirty="0"/>
              <a:t> die </a:t>
            </a:r>
            <a:r>
              <a:rPr lang="en-US" sz="1600" b="1" dirty="0" err="1"/>
              <a:t>Würze</a:t>
            </a:r>
            <a:r>
              <a:rPr lang="en-US" sz="1600" b="1" dirty="0"/>
              <a:t> (</a:t>
            </a:r>
            <a:r>
              <a:rPr lang="en-US" sz="1600" b="1" dirty="0" err="1"/>
              <a:t>Millersche</a:t>
            </a:r>
            <a:r>
              <a:rPr lang="en-US" sz="1600" b="1" dirty="0"/>
              <a:t> </a:t>
            </a:r>
            <a:r>
              <a:rPr lang="en-US" sz="1600" b="1" dirty="0" err="1"/>
              <a:t>Zahl</a:t>
            </a:r>
            <a:endParaRPr lang="de-DE" sz="2000" dirty="0"/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de-DE" sz="2000" dirty="0"/>
              <a:t>Sinnvolle Programmlogik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de-DE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2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" descr="WTFs/m.">
            <a:extLst>
              <a:ext uri="{FF2B5EF4-FFF2-40B4-BE49-F238E27FC236}">
                <a16:creationId xmlns:a16="http://schemas.microsoft.com/office/drawing/2014/main" id="{1D432EFF-2237-4C68-984F-0997B9A11B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4968552" cy="458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5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776864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wife.give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fryingPan.getContents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(20, PERCENT));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self.give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fryingPan.getContents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(80, PERCENT)); //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huehuehue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fridge.getEggs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(egg -&gt;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egg.open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fryingPan.mixContents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salt.getABit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fryingPan.mixContents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makeBreakfast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Kein Clean Code (aber sinnvolle Bezeichner)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96ED11-6594-A524-9B4F-170DBE4B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789041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makeBreakfast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fridge.getEggs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(egg -&gt;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egg.open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fryingPan.mixContents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salt.getABit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fryingPan.mixContents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wife.give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fryingPan.getContents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(20, PERCENT));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self.give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fryingPan.getContents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(80, PERCENT)); //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huehuehue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a)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Stepdown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Regel – wichtig zu unwichtig</a:t>
            </a:r>
          </a:p>
        </p:txBody>
      </p:sp>
    </p:spTree>
    <p:extLst>
      <p:ext uri="{BB962C8B-B14F-4D97-AF65-F5344CB8AC3E}">
        <p14:creationId xmlns:p14="http://schemas.microsoft.com/office/powerpoint/2010/main" val="39658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38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/>
              <a:t>b) </a:t>
            </a:r>
            <a:r>
              <a:rPr lang="en-US" sz="2400" b="1" dirty="0"/>
              <a:t>S</a:t>
            </a:r>
            <a:r>
              <a:rPr lang="en-US" sz="2400" dirty="0"/>
              <a:t>ingle </a:t>
            </a:r>
            <a:r>
              <a:rPr lang="en-US" sz="2400" b="1" dirty="0"/>
              <a:t>L</a:t>
            </a:r>
            <a:r>
              <a:rPr lang="en-US" sz="2400" dirty="0"/>
              <a:t>evel of </a:t>
            </a:r>
            <a:r>
              <a:rPr lang="en-US" sz="2400" b="1" dirty="0"/>
              <a:t>A</a:t>
            </a:r>
            <a:r>
              <a:rPr lang="en-US" sz="2400" dirty="0"/>
              <a:t>bstraction (SLA)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9460EB9-1BB3-402A-BA78-E5C740D2BF57}"/>
              </a:ext>
            </a:extLst>
          </p:cNvPr>
          <p:cNvSpPr txBox="1">
            <a:spLocks/>
          </p:cNvSpPr>
          <p:nvPr/>
        </p:nvSpPr>
        <p:spPr>
          <a:xfrm>
            <a:off x="755576" y="2204864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Damit Code gut zu lesen und zu verstehen ist, sollte in einer Methode nur ein </a:t>
            </a:r>
            <a:r>
              <a:rPr lang="de-DE" sz="2000" u="sng" dirty="0"/>
              <a:t>Abstraktionsniveau</a:t>
            </a:r>
            <a:r>
              <a:rPr lang="de-DE" sz="2000" dirty="0"/>
              <a:t> verwendet werden.</a:t>
            </a:r>
            <a:br>
              <a:rPr lang="de-DE" sz="2000" dirty="0"/>
            </a:br>
            <a:r>
              <a:rPr lang="de-DE" sz="2000" dirty="0"/>
              <a:t>Die Zuweisung eines Wertes an eine Variable liegt auf einem niedrigeren Abstraktionsniveau als etwa ein Methodenaufruf. </a:t>
            </a:r>
            <a:br>
              <a:rPr lang="de-DE" sz="2000" dirty="0"/>
            </a:br>
            <a:r>
              <a:rPr lang="de-DE" sz="2000" dirty="0"/>
              <a:t>Daher sollten eine Zuweisung an eine Variable und ein Methodenaufruf nicht in derselben Methode erfolgen.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800" kern="0" dirty="0"/>
              <a:t>Das Abstraktionsniveau: Ebenen zwischen einfachen Beispielen und 		                       		         allgemeinen Zusammenhängen.</a:t>
            </a:r>
          </a:p>
        </p:txBody>
      </p:sp>
      <p:sp>
        <p:nvSpPr>
          <p:cNvPr id="13" name="Eckige Klammer links 12">
            <a:extLst>
              <a:ext uri="{FF2B5EF4-FFF2-40B4-BE49-F238E27FC236}">
                <a16:creationId xmlns:a16="http://schemas.microsoft.com/office/drawing/2014/main" id="{B6683ABE-A143-64B9-1C9E-1CB64C9864DD}"/>
              </a:ext>
            </a:extLst>
          </p:cNvPr>
          <p:cNvSpPr/>
          <p:nvPr/>
        </p:nvSpPr>
        <p:spPr>
          <a:xfrm>
            <a:off x="467544" y="2996952"/>
            <a:ext cx="144018" cy="273630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06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makeBreakfast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table.clean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table.setDishes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kitchenCabinet.getGoodDishes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Besser:</a:t>
            </a:r>
          </a:p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makeBreakfast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SLA Regel – Abstraktionsgrad beachten</a:t>
            </a:r>
          </a:p>
        </p:txBody>
      </p:sp>
    </p:spTree>
    <p:extLst>
      <p:ext uri="{BB962C8B-B14F-4D97-AF65-F5344CB8AC3E}">
        <p14:creationId xmlns:p14="http://schemas.microsoft.com/office/powerpoint/2010/main" val="16143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c) In der Kürze liegt die Würze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9460EB9-1BB3-402A-BA78-E5C740D2BF57}"/>
              </a:ext>
            </a:extLst>
          </p:cNvPr>
          <p:cNvSpPr txBox="1">
            <a:spLocks/>
          </p:cNvSpPr>
          <p:nvPr/>
        </p:nvSpPr>
        <p:spPr>
          <a:xfrm>
            <a:off x="755576" y="2132856"/>
            <a:ext cx="784887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Klassen sollten nicht länger als 200 Zeilen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Methoden: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Scroll-Limit: max. 25 Zeilen Code</a:t>
            </a:r>
          </a:p>
          <a:p>
            <a:pPr>
              <a:lnSpc>
                <a:spcPct val="150000"/>
              </a:lnSpc>
            </a:pPr>
            <a:r>
              <a:rPr lang="de-DE" sz="2000" dirty="0" err="1"/>
              <a:t>Millersche</a:t>
            </a:r>
            <a:r>
              <a:rPr lang="de-DE" sz="2000" dirty="0"/>
              <a:t> Zahl: </a:t>
            </a:r>
            <a:br>
              <a:rPr lang="de-DE" sz="2000" dirty="0"/>
            </a:br>
            <a:r>
              <a:rPr lang="de-DE" sz="2000" dirty="0"/>
              <a:t>Nicht mehr als 7 Zeilen Code, 7 Parameter, 7 Attribute…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Aber: Methodenname verständlich, also bis max. ca. 40 Zeichen lang!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Ziel: bei Fehlern / Änderungen schnell zu der richtigen Quelltextstelle navigieren können </a:t>
            </a:r>
            <a:endParaRPr lang="de-DE" sz="1600" dirty="0"/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6D0A874D-B306-ABC0-9EBC-D1AB751695C4}"/>
              </a:ext>
            </a:extLst>
          </p:cNvPr>
          <p:cNvSpPr/>
          <p:nvPr/>
        </p:nvSpPr>
        <p:spPr>
          <a:xfrm>
            <a:off x="6353945" y="2420888"/>
            <a:ext cx="2520280" cy="792088"/>
          </a:xfrm>
          <a:prstGeom prst="cloudCallout">
            <a:avLst>
              <a:gd name="adj1" fmla="val -97448"/>
              <a:gd name="adj2" fmla="val -12797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Redewendung</a:t>
            </a:r>
          </a:p>
        </p:txBody>
      </p:sp>
    </p:spTree>
    <p:extLst>
      <p:ext uri="{BB962C8B-B14F-4D97-AF65-F5344CB8AC3E}">
        <p14:creationId xmlns:p14="http://schemas.microsoft.com/office/powerpoint/2010/main" val="3772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table.add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candle.setFlame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lighter.ignite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makeBreakfast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addEggs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28.02.2024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c) Änderungen schnell umsetzen</a:t>
            </a:r>
          </a:p>
        </p:txBody>
      </p:sp>
      <p:sp>
        <p:nvSpPr>
          <p:cNvPr id="2" name="Pfeil: nach links 1">
            <a:extLst>
              <a:ext uri="{FF2B5EF4-FFF2-40B4-BE49-F238E27FC236}">
                <a16:creationId xmlns:a16="http://schemas.microsoft.com/office/drawing/2014/main" id="{33DC3015-DCFD-C062-1EF9-3337CB2258A7}"/>
              </a:ext>
            </a:extLst>
          </p:cNvPr>
          <p:cNvSpPr/>
          <p:nvPr/>
        </p:nvSpPr>
        <p:spPr>
          <a:xfrm>
            <a:off x="2340261" y="3880353"/>
            <a:ext cx="504056" cy="13114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E7F491-CEF6-484C-8099-5EF2EB0A1F13}"/>
              </a:ext>
            </a:extLst>
          </p:cNvPr>
          <p:cNvSpPr txBox="1"/>
          <p:nvPr/>
        </p:nvSpPr>
        <p:spPr>
          <a:xfrm>
            <a:off x="3096345" y="3348594"/>
            <a:ext cx="5652121" cy="1384995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setTable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table.clean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table.setDishes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kitchenCabinet.getGoodDishes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table.add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candle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candle.setFlame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lighter.ignite</a:t>
            </a:r>
            <a:r>
              <a:rPr lang="de-DE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/>
          </a:p>
        </p:txBody>
      </p:sp>
      <p:sp>
        <p:nvSpPr>
          <p:cNvPr id="5" name="Pfeil: gebogen 4">
            <a:extLst>
              <a:ext uri="{FF2B5EF4-FFF2-40B4-BE49-F238E27FC236}">
                <a16:creationId xmlns:a16="http://schemas.microsoft.com/office/drawing/2014/main" id="{CAD827C8-018B-E449-CC41-BC03072F3010}"/>
              </a:ext>
            </a:extLst>
          </p:cNvPr>
          <p:cNvSpPr/>
          <p:nvPr/>
        </p:nvSpPr>
        <p:spPr>
          <a:xfrm rot="10800000">
            <a:off x="3635896" y="4869159"/>
            <a:ext cx="288032" cy="652639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4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Bildschirmpräsentation (4:3)</PresentationFormat>
  <Paragraphs>123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user</cp:lastModifiedBy>
  <cp:revision>646</cp:revision>
  <dcterms:created xsi:type="dcterms:W3CDTF">2012-02-27T15:25:12Z</dcterms:created>
  <dcterms:modified xsi:type="dcterms:W3CDTF">2024-02-28T09:43:51Z</dcterms:modified>
</cp:coreProperties>
</file>