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51" r:id="rId2"/>
    <p:sldId id="350" r:id="rId3"/>
    <p:sldId id="376" r:id="rId4"/>
    <p:sldId id="360" r:id="rId5"/>
    <p:sldId id="377" r:id="rId6"/>
    <p:sldId id="378" r:id="rId7"/>
    <p:sldId id="379" r:id="rId8"/>
    <p:sldId id="384" r:id="rId9"/>
    <p:sldId id="385" r:id="rId10"/>
    <p:sldId id="386" r:id="rId11"/>
    <p:sldId id="387" r:id="rId12"/>
    <p:sldId id="388" r:id="rId13"/>
    <p:sldId id="389" r:id="rId14"/>
    <p:sldId id="392" r:id="rId15"/>
    <p:sldId id="393" r:id="rId16"/>
    <p:sldId id="390" r:id="rId17"/>
    <p:sldId id="391" r:id="rId18"/>
    <p:sldId id="396" r:id="rId19"/>
    <p:sldId id="394" r:id="rId20"/>
    <p:sldId id="397" r:id="rId21"/>
    <p:sldId id="395" r:id="rId22"/>
    <p:sldId id="399" r:id="rId23"/>
    <p:sldId id="398" r:id="rId24"/>
    <p:sldId id="381" r:id="rId25"/>
    <p:sldId id="400" r:id="rId26"/>
    <p:sldId id="401" r:id="rId27"/>
    <p:sldId id="402" r:id="rId28"/>
    <p:sldId id="383" r:id="rId29"/>
    <p:sldId id="403" r:id="rId30"/>
    <p:sldId id="404" r:id="rId31"/>
    <p:sldId id="405" r:id="rId32"/>
    <p:sldId id="407" r:id="rId33"/>
    <p:sldId id="406" r:id="rId34"/>
    <p:sldId id="408" r:id="rId35"/>
    <p:sldId id="410" r:id="rId36"/>
    <p:sldId id="411" r:id="rId37"/>
    <p:sldId id="409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380" r:id="rId47"/>
    <p:sldId id="371" r:id="rId48"/>
    <p:sldId id="359" r:id="rId4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2C"/>
    <a:srgbClr val="9B0E1A"/>
    <a:srgbClr val="00294C"/>
    <a:srgbClr val="C10134"/>
    <a:srgbClr val="003651"/>
    <a:srgbClr val="004D74"/>
    <a:srgbClr val="003B58"/>
    <a:srgbClr val="004060"/>
    <a:srgbClr val="34658E"/>
    <a:srgbClr val="484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0" autoAdjust="0"/>
  </p:normalViewPr>
  <p:slideViewPr>
    <p:cSldViewPr>
      <p:cViewPr varScale="1">
        <p:scale>
          <a:sx n="79" d="100"/>
          <a:sy n="79" d="100"/>
        </p:scale>
        <p:origin x="108" y="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29B52-B063-40E0-B98C-06D30322CFE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57587D0D-BB03-480D-9654-D74CA727E9AF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Test-Driven Development</a:t>
          </a:r>
        </a:p>
      </dgm:t>
    </dgm:pt>
    <dgm:pt modelId="{E90F9B7A-B932-4F6A-96DC-3728C1A88902}" type="parTrans" cxnId="{EC75F9C9-EC8D-49E1-AFB6-B4E2D076068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B8F8E49-6858-43F6-AFF9-FC7DF9218694}" type="sibTrans" cxnId="{EC75F9C9-EC8D-49E1-AFB6-B4E2D076068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C73651-DF20-4A79-96EB-C4E3FBAF6B8C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Bowling</a:t>
          </a:r>
        </a:p>
      </dgm:t>
    </dgm:pt>
    <dgm:pt modelId="{C9D85C96-2F57-4BB8-B61E-A2855DEE683B}" type="parTrans" cxnId="{CA91E141-79CB-4484-8911-C1D77A8B71A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3304FA6-831C-471D-AAAA-4EA60EFFF056}" type="sibTrans" cxnId="{CA91E141-79CB-4484-8911-C1D77A8B71A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16518F8-BBCF-4EFC-AC8C-630C15D16691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Grobe Vorgehensweise Softwareentwicklung</a:t>
          </a:r>
        </a:p>
      </dgm:t>
    </dgm:pt>
    <dgm:pt modelId="{C6D69D21-E8EF-46A1-B9DC-343E294E51F3}" type="parTrans" cxnId="{6E1BC100-0B52-45BE-9454-902B10378CC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0022C599-213B-4711-A99B-13C93243C7A9}" type="sibTrans" cxnId="{6E1BC100-0B52-45BE-9454-902B10378CC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4020F17-E51C-407C-89FF-9E5D0CB6361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Vor- und Nachteile</a:t>
          </a:r>
        </a:p>
      </dgm:t>
    </dgm:pt>
    <dgm:pt modelId="{40754702-A9BF-48D1-A258-46301657E874}" type="parTrans" cxnId="{5C4E1E58-5C85-4C84-AF85-391048D8B6F5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1DA25D8-DB14-48A7-9610-95D33FCB8A62}" type="sibTrans" cxnId="{5C4E1E58-5C85-4C84-AF85-391048D8B6F5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DAB6C0E-483A-4467-A491-0FA65C0D00AC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Fazit</a:t>
          </a:r>
        </a:p>
      </dgm:t>
    </dgm:pt>
    <dgm:pt modelId="{EB31ABDD-898C-4784-A901-27DD907B9EF3}" type="parTrans" cxnId="{AA4E8B04-A301-4907-810A-BBB36F6252ED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07604A64-59CA-4CA8-9794-E6563716BE34}" type="sibTrans" cxnId="{AA4E8B04-A301-4907-810A-BBB36F6252ED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D2407E4-6660-4A5D-A32A-BDBEC28CA0ED}" type="pres">
      <dgm:prSet presAssocID="{8AE29B52-B063-40E0-B98C-06D30322CFE8}" presName="Name0" presStyleCnt="0">
        <dgm:presLayoutVars>
          <dgm:chMax val="7"/>
          <dgm:chPref val="7"/>
          <dgm:dir/>
        </dgm:presLayoutVars>
      </dgm:prSet>
      <dgm:spPr/>
    </dgm:pt>
    <dgm:pt modelId="{FEACF294-A0EA-4CB2-A289-AE78E412064B}" type="pres">
      <dgm:prSet presAssocID="{8AE29B52-B063-40E0-B98C-06D30322CFE8}" presName="Name1" presStyleCnt="0"/>
      <dgm:spPr/>
    </dgm:pt>
    <dgm:pt modelId="{810F146B-E4E5-4D37-A77C-8470252EB23F}" type="pres">
      <dgm:prSet presAssocID="{8AE29B52-B063-40E0-B98C-06D30322CFE8}" presName="cycle" presStyleCnt="0"/>
      <dgm:spPr/>
    </dgm:pt>
    <dgm:pt modelId="{F0999716-8908-4F55-865B-5F3FE12376F3}" type="pres">
      <dgm:prSet presAssocID="{8AE29B52-B063-40E0-B98C-06D30322CFE8}" presName="srcNode" presStyleLbl="node1" presStyleIdx="0" presStyleCnt="5"/>
      <dgm:spPr/>
    </dgm:pt>
    <dgm:pt modelId="{AB137ACE-68AA-46C7-85D3-A6532A654615}" type="pres">
      <dgm:prSet presAssocID="{8AE29B52-B063-40E0-B98C-06D30322CFE8}" presName="conn" presStyleLbl="parChTrans1D2" presStyleIdx="0" presStyleCnt="1"/>
      <dgm:spPr/>
    </dgm:pt>
    <dgm:pt modelId="{62799F5C-C328-47D1-89E5-F3BE39B93B60}" type="pres">
      <dgm:prSet presAssocID="{8AE29B52-B063-40E0-B98C-06D30322CFE8}" presName="extraNode" presStyleLbl="node1" presStyleIdx="0" presStyleCnt="5"/>
      <dgm:spPr/>
    </dgm:pt>
    <dgm:pt modelId="{C4205856-50C1-43C7-AF46-06DB1074B86A}" type="pres">
      <dgm:prSet presAssocID="{8AE29B52-B063-40E0-B98C-06D30322CFE8}" presName="dstNode" presStyleLbl="node1" presStyleIdx="0" presStyleCnt="5"/>
      <dgm:spPr/>
    </dgm:pt>
    <dgm:pt modelId="{1574B907-3891-4D83-8D8B-20392CB1D555}" type="pres">
      <dgm:prSet presAssocID="{57587D0D-BB03-480D-9654-D74CA727E9AF}" presName="text_1" presStyleLbl="node1" presStyleIdx="0" presStyleCnt="5">
        <dgm:presLayoutVars>
          <dgm:bulletEnabled val="1"/>
        </dgm:presLayoutVars>
      </dgm:prSet>
      <dgm:spPr/>
    </dgm:pt>
    <dgm:pt modelId="{5E4DF65C-7B42-4756-91BD-BD6DA69DABE2}" type="pres">
      <dgm:prSet presAssocID="{57587D0D-BB03-480D-9654-D74CA727E9AF}" presName="accent_1" presStyleCnt="0"/>
      <dgm:spPr/>
    </dgm:pt>
    <dgm:pt modelId="{C25B3070-BB46-462E-A420-E7382B281150}" type="pres">
      <dgm:prSet presAssocID="{57587D0D-BB03-480D-9654-D74CA727E9AF}" presName="accentRepeatNode" presStyleLbl="solidFgAcc1" presStyleIdx="0" presStyleCnt="5"/>
      <dgm:spPr/>
    </dgm:pt>
    <dgm:pt modelId="{1A518542-71A7-4C36-832E-05F61F01A470}" type="pres">
      <dgm:prSet presAssocID="{D4C73651-DF20-4A79-96EB-C4E3FBAF6B8C}" presName="text_2" presStyleLbl="node1" presStyleIdx="1" presStyleCnt="5">
        <dgm:presLayoutVars>
          <dgm:bulletEnabled val="1"/>
        </dgm:presLayoutVars>
      </dgm:prSet>
      <dgm:spPr/>
    </dgm:pt>
    <dgm:pt modelId="{6D1CCE08-DBAE-45C0-B7C4-65BACAA0B422}" type="pres">
      <dgm:prSet presAssocID="{D4C73651-DF20-4A79-96EB-C4E3FBAF6B8C}" presName="accent_2" presStyleCnt="0"/>
      <dgm:spPr/>
    </dgm:pt>
    <dgm:pt modelId="{4088DBE3-61C6-4A26-849F-0F3EED172FB9}" type="pres">
      <dgm:prSet presAssocID="{D4C73651-DF20-4A79-96EB-C4E3FBAF6B8C}" presName="accentRepeatNode" presStyleLbl="solidFgAcc1" presStyleIdx="1" presStyleCnt="5"/>
      <dgm:spPr/>
    </dgm:pt>
    <dgm:pt modelId="{BEE01E91-6AF1-464C-9B96-C3F2D7AF61B8}" type="pres">
      <dgm:prSet presAssocID="{116518F8-BBCF-4EFC-AC8C-630C15D16691}" presName="text_3" presStyleLbl="node1" presStyleIdx="2" presStyleCnt="5">
        <dgm:presLayoutVars>
          <dgm:bulletEnabled val="1"/>
        </dgm:presLayoutVars>
      </dgm:prSet>
      <dgm:spPr/>
    </dgm:pt>
    <dgm:pt modelId="{51C4BE65-28AF-4C0E-A4C6-A0A5A4F020BE}" type="pres">
      <dgm:prSet presAssocID="{116518F8-BBCF-4EFC-AC8C-630C15D16691}" presName="accent_3" presStyleCnt="0"/>
      <dgm:spPr/>
    </dgm:pt>
    <dgm:pt modelId="{E6701727-E1A8-4EF6-8307-ABE326C20F51}" type="pres">
      <dgm:prSet presAssocID="{116518F8-BBCF-4EFC-AC8C-630C15D16691}" presName="accentRepeatNode" presStyleLbl="solidFgAcc1" presStyleIdx="2" presStyleCnt="5"/>
      <dgm:spPr/>
    </dgm:pt>
    <dgm:pt modelId="{9F6B8BF1-3BA2-40FF-9835-95681CBAA748}" type="pres">
      <dgm:prSet presAssocID="{54020F17-E51C-407C-89FF-9E5D0CB63616}" presName="text_4" presStyleLbl="node1" presStyleIdx="3" presStyleCnt="5">
        <dgm:presLayoutVars>
          <dgm:bulletEnabled val="1"/>
        </dgm:presLayoutVars>
      </dgm:prSet>
      <dgm:spPr/>
    </dgm:pt>
    <dgm:pt modelId="{08A1E77F-B323-47DC-A2B9-A20062F24576}" type="pres">
      <dgm:prSet presAssocID="{54020F17-E51C-407C-89FF-9E5D0CB63616}" presName="accent_4" presStyleCnt="0"/>
      <dgm:spPr/>
    </dgm:pt>
    <dgm:pt modelId="{6817E274-C515-4ADC-8A12-B7C89F8EF346}" type="pres">
      <dgm:prSet presAssocID="{54020F17-E51C-407C-89FF-9E5D0CB63616}" presName="accentRepeatNode" presStyleLbl="solidFgAcc1" presStyleIdx="3" presStyleCnt="5"/>
      <dgm:spPr/>
    </dgm:pt>
    <dgm:pt modelId="{831FB6EF-6950-4037-B100-D0D07ED4C1BF}" type="pres">
      <dgm:prSet presAssocID="{DDAB6C0E-483A-4467-A491-0FA65C0D00AC}" presName="text_5" presStyleLbl="node1" presStyleIdx="4" presStyleCnt="5">
        <dgm:presLayoutVars>
          <dgm:bulletEnabled val="1"/>
        </dgm:presLayoutVars>
      </dgm:prSet>
      <dgm:spPr/>
    </dgm:pt>
    <dgm:pt modelId="{C9A2D693-B371-4577-96A1-5BC536B7AA70}" type="pres">
      <dgm:prSet presAssocID="{DDAB6C0E-483A-4467-A491-0FA65C0D00AC}" presName="accent_5" presStyleCnt="0"/>
      <dgm:spPr/>
    </dgm:pt>
    <dgm:pt modelId="{0F607FF8-0296-4715-BF9B-DCA66346316A}" type="pres">
      <dgm:prSet presAssocID="{DDAB6C0E-483A-4467-A491-0FA65C0D00AC}" presName="accentRepeatNode" presStyleLbl="solidFgAcc1" presStyleIdx="4" presStyleCnt="5"/>
      <dgm:spPr/>
    </dgm:pt>
  </dgm:ptLst>
  <dgm:cxnLst>
    <dgm:cxn modelId="{6E1BC100-0B52-45BE-9454-902B10378CCB}" srcId="{8AE29B52-B063-40E0-B98C-06D30322CFE8}" destId="{116518F8-BBCF-4EFC-AC8C-630C15D16691}" srcOrd="2" destOrd="0" parTransId="{C6D69D21-E8EF-46A1-B9DC-343E294E51F3}" sibTransId="{0022C599-213B-4711-A99B-13C93243C7A9}"/>
    <dgm:cxn modelId="{AA4E8B04-A301-4907-810A-BBB36F6252ED}" srcId="{8AE29B52-B063-40E0-B98C-06D30322CFE8}" destId="{DDAB6C0E-483A-4467-A491-0FA65C0D00AC}" srcOrd="4" destOrd="0" parTransId="{EB31ABDD-898C-4784-A901-27DD907B9EF3}" sibTransId="{07604A64-59CA-4CA8-9794-E6563716BE34}"/>
    <dgm:cxn modelId="{3A70C214-17CC-4852-A8AF-DEA191576CD1}" type="presOf" srcId="{57587D0D-BB03-480D-9654-D74CA727E9AF}" destId="{1574B907-3891-4D83-8D8B-20392CB1D555}" srcOrd="0" destOrd="0" presId="urn:microsoft.com/office/officeart/2008/layout/VerticalCurvedList"/>
    <dgm:cxn modelId="{CA91E141-79CB-4484-8911-C1D77A8B71AA}" srcId="{8AE29B52-B063-40E0-B98C-06D30322CFE8}" destId="{D4C73651-DF20-4A79-96EB-C4E3FBAF6B8C}" srcOrd="1" destOrd="0" parTransId="{C9D85C96-2F57-4BB8-B61E-A2855DEE683B}" sibTransId="{83304FA6-831C-471D-AAAA-4EA60EFFF056}"/>
    <dgm:cxn modelId="{97C4D843-D95B-4D40-8C87-9FE0AABB0322}" type="presOf" srcId="{DDAB6C0E-483A-4467-A491-0FA65C0D00AC}" destId="{831FB6EF-6950-4037-B100-D0D07ED4C1BF}" srcOrd="0" destOrd="0" presId="urn:microsoft.com/office/officeart/2008/layout/VerticalCurvedList"/>
    <dgm:cxn modelId="{6F480153-D37F-45BF-839C-8B5084DFC484}" type="presOf" srcId="{8AE29B52-B063-40E0-B98C-06D30322CFE8}" destId="{9D2407E4-6660-4A5D-A32A-BDBEC28CA0ED}" srcOrd="0" destOrd="0" presId="urn:microsoft.com/office/officeart/2008/layout/VerticalCurvedList"/>
    <dgm:cxn modelId="{5C4E1E58-5C85-4C84-AF85-391048D8B6F5}" srcId="{8AE29B52-B063-40E0-B98C-06D30322CFE8}" destId="{54020F17-E51C-407C-89FF-9E5D0CB63616}" srcOrd="3" destOrd="0" parTransId="{40754702-A9BF-48D1-A258-46301657E874}" sibTransId="{11DA25D8-DB14-48A7-9610-95D33FCB8A62}"/>
    <dgm:cxn modelId="{1E2E2D84-91E1-41B5-99E6-80396ED8D29E}" type="presOf" srcId="{FB8F8E49-6858-43F6-AFF9-FC7DF9218694}" destId="{AB137ACE-68AA-46C7-85D3-A6532A654615}" srcOrd="0" destOrd="0" presId="urn:microsoft.com/office/officeart/2008/layout/VerticalCurvedList"/>
    <dgm:cxn modelId="{84B7169A-C3E7-4EBB-9AC7-89B47960D066}" type="presOf" srcId="{D4C73651-DF20-4A79-96EB-C4E3FBAF6B8C}" destId="{1A518542-71A7-4C36-832E-05F61F01A470}" srcOrd="0" destOrd="0" presId="urn:microsoft.com/office/officeart/2008/layout/VerticalCurvedList"/>
    <dgm:cxn modelId="{981BC3BB-EEFD-42D5-AC4D-05C1A857A868}" type="presOf" srcId="{116518F8-BBCF-4EFC-AC8C-630C15D16691}" destId="{BEE01E91-6AF1-464C-9B96-C3F2D7AF61B8}" srcOrd="0" destOrd="0" presId="urn:microsoft.com/office/officeart/2008/layout/VerticalCurvedList"/>
    <dgm:cxn modelId="{EC75F9C9-EC8D-49E1-AFB6-B4E2D0760686}" srcId="{8AE29B52-B063-40E0-B98C-06D30322CFE8}" destId="{57587D0D-BB03-480D-9654-D74CA727E9AF}" srcOrd="0" destOrd="0" parTransId="{E90F9B7A-B932-4F6A-96DC-3728C1A88902}" sibTransId="{FB8F8E49-6858-43F6-AFF9-FC7DF9218694}"/>
    <dgm:cxn modelId="{7C2719CC-DD9E-4C61-B07B-E1B3E1D0EFE4}" type="presOf" srcId="{54020F17-E51C-407C-89FF-9E5D0CB63616}" destId="{9F6B8BF1-3BA2-40FF-9835-95681CBAA748}" srcOrd="0" destOrd="0" presId="urn:microsoft.com/office/officeart/2008/layout/VerticalCurvedList"/>
    <dgm:cxn modelId="{60AD7E89-6917-4290-BFC6-F86577236705}" type="presParOf" srcId="{9D2407E4-6660-4A5D-A32A-BDBEC28CA0ED}" destId="{FEACF294-A0EA-4CB2-A289-AE78E412064B}" srcOrd="0" destOrd="0" presId="urn:microsoft.com/office/officeart/2008/layout/VerticalCurvedList"/>
    <dgm:cxn modelId="{3DB060A3-B24F-44C7-8C92-987A8D1BCD8E}" type="presParOf" srcId="{FEACF294-A0EA-4CB2-A289-AE78E412064B}" destId="{810F146B-E4E5-4D37-A77C-8470252EB23F}" srcOrd="0" destOrd="0" presId="urn:microsoft.com/office/officeart/2008/layout/VerticalCurvedList"/>
    <dgm:cxn modelId="{0794A55D-701D-4014-9CB1-D1AEF447A496}" type="presParOf" srcId="{810F146B-E4E5-4D37-A77C-8470252EB23F}" destId="{F0999716-8908-4F55-865B-5F3FE12376F3}" srcOrd="0" destOrd="0" presId="urn:microsoft.com/office/officeart/2008/layout/VerticalCurvedList"/>
    <dgm:cxn modelId="{5A6B3665-27FC-40F2-8CBD-DAD0C7A56144}" type="presParOf" srcId="{810F146B-E4E5-4D37-A77C-8470252EB23F}" destId="{AB137ACE-68AA-46C7-85D3-A6532A654615}" srcOrd="1" destOrd="0" presId="urn:microsoft.com/office/officeart/2008/layout/VerticalCurvedList"/>
    <dgm:cxn modelId="{C451C3C8-C3A2-423E-9C07-DD1568016848}" type="presParOf" srcId="{810F146B-E4E5-4D37-A77C-8470252EB23F}" destId="{62799F5C-C328-47D1-89E5-F3BE39B93B60}" srcOrd="2" destOrd="0" presId="urn:microsoft.com/office/officeart/2008/layout/VerticalCurvedList"/>
    <dgm:cxn modelId="{38050798-A5E4-4AA9-87BE-7829717DE577}" type="presParOf" srcId="{810F146B-E4E5-4D37-A77C-8470252EB23F}" destId="{C4205856-50C1-43C7-AF46-06DB1074B86A}" srcOrd="3" destOrd="0" presId="urn:microsoft.com/office/officeart/2008/layout/VerticalCurvedList"/>
    <dgm:cxn modelId="{15C705D3-9756-461D-8D21-FCDF7B8C7E6F}" type="presParOf" srcId="{FEACF294-A0EA-4CB2-A289-AE78E412064B}" destId="{1574B907-3891-4D83-8D8B-20392CB1D555}" srcOrd="1" destOrd="0" presId="urn:microsoft.com/office/officeart/2008/layout/VerticalCurvedList"/>
    <dgm:cxn modelId="{8A820152-FCF7-4B8D-A0DC-53135A8D6083}" type="presParOf" srcId="{FEACF294-A0EA-4CB2-A289-AE78E412064B}" destId="{5E4DF65C-7B42-4756-91BD-BD6DA69DABE2}" srcOrd="2" destOrd="0" presId="urn:microsoft.com/office/officeart/2008/layout/VerticalCurvedList"/>
    <dgm:cxn modelId="{A537270B-BC18-4BC5-ABB6-B32D9EBF40DC}" type="presParOf" srcId="{5E4DF65C-7B42-4756-91BD-BD6DA69DABE2}" destId="{C25B3070-BB46-462E-A420-E7382B281150}" srcOrd="0" destOrd="0" presId="urn:microsoft.com/office/officeart/2008/layout/VerticalCurvedList"/>
    <dgm:cxn modelId="{6ADC8608-30DE-4EFB-A413-E96B6A337BA5}" type="presParOf" srcId="{FEACF294-A0EA-4CB2-A289-AE78E412064B}" destId="{1A518542-71A7-4C36-832E-05F61F01A470}" srcOrd="3" destOrd="0" presId="urn:microsoft.com/office/officeart/2008/layout/VerticalCurvedList"/>
    <dgm:cxn modelId="{A8F9CD69-82DB-4031-971D-DA1E7EC8D70D}" type="presParOf" srcId="{FEACF294-A0EA-4CB2-A289-AE78E412064B}" destId="{6D1CCE08-DBAE-45C0-B7C4-65BACAA0B422}" srcOrd="4" destOrd="0" presId="urn:microsoft.com/office/officeart/2008/layout/VerticalCurvedList"/>
    <dgm:cxn modelId="{79A84A63-FCFB-4880-AF6B-4F2132BB710B}" type="presParOf" srcId="{6D1CCE08-DBAE-45C0-B7C4-65BACAA0B422}" destId="{4088DBE3-61C6-4A26-849F-0F3EED172FB9}" srcOrd="0" destOrd="0" presId="urn:microsoft.com/office/officeart/2008/layout/VerticalCurvedList"/>
    <dgm:cxn modelId="{992CA7FC-60EA-41F7-8F7B-2D8D91A01E5F}" type="presParOf" srcId="{FEACF294-A0EA-4CB2-A289-AE78E412064B}" destId="{BEE01E91-6AF1-464C-9B96-C3F2D7AF61B8}" srcOrd="5" destOrd="0" presId="urn:microsoft.com/office/officeart/2008/layout/VerticalCurvedList"/>
    <dgm:cxn modelId="{9EFF9F21-367B-4C1E-A0CD-EEE5613E6B3C}" type="presParOf" srcId="{FEACF294-A0EA-4CB2-A289-AE78E412064B}" destId="{51C4BE65-28AF-4C0E-A4C6-A0A5A4F020BE}" srcOrd="6" destOrd="0" presId="urn:microsoft.com/office/officeart/2008/layout/VerticalCurvedList"/>
    <dgm:cxn modelId="{76049370-200B-4EF7-84DE-7A4E3E023118}" type="presParOf" srcId="{51C4BE65-28AF-4C0E-A4C6-A0A5A4F020BE}" destId="{E6701727-E1A8-4EF6-8307-ABE326C20F51}" srcOrd="0" destOrd="0" presId="urn:microsoft.com/office/officeart/2008/layout/VerticalCurvedList"/>
    <dgm:cxn modelId="{6B3E6A7E-0397-41C1-87C0-9F514B2D0C72}" type="presParOf" srcId="{FEACF294-A0EA-4CB2-A289-AE78E412064B}" destId="{9F6B8BF1-3BA2-40FF-9835-95681CBAA748}" srcOrd="7" destOrd="0" presId="urn:microsoft.com/office/officeart/2008/layout/VerticalCurvedList"/>
    <dgm:cxn modelId="{2C3BC4E4-9188-407F-85B3-6B7867F41779}" type="presParOf" srcId="{FEACF294-A0EA-4CB2-A289-AE78E412064B}" destId="{08A1E77F-B323-47DC-A2B9-A20062F24576}" srcOrd="8" destOrd="0" presId="urn:microsoft.com/office/officeart/2008/layout/VerticalCurvedList"/>
    <dgm:cxn modelId="{CEF8D77F-3EBA-497B-BFEB-CD64AC6ADCD5}" type="presParOf" srcId="{08A1E77F-B323-47DC-A2B9-A20062F24576}" destId="{6817E274-C515-4ADC-8A12-B7C89F8EF346}" srcOrd="0" destOrd="0" presId="urn:microsoft.com/office/officeart/2008/layout/VerticalCurvedList"/>
    <dgm:cxn modelId="{42A73C61-06A2-4A9F-8835-82985CCD7608}" type="presParOf" srcId="{FEACF294-A0EA-4CB2-A289-AE78E412064B}" destId="{831FB6EF-6950-4037-B100-D0D07ED4C1BF}" srcOrd="9" destOrd="0" presId="urn:microsoft.com/office/officeart/2008/layout/VerticalCurvedList"/>
    <dgm:cxn modelId="{5498B1D4-A429-4ED0-B7EB-8DA9B7FD6D35}" type="presParOf" srcId="{FEACF294-A0EA-4CB2-A289-AE78E412064B}" destId="{C9A2D693-B371-4577-96A1-5BC536B7AA70}" srcOrd="10" destOrd="0" presId="urn:microsoft.com/office/officeart/2008/layout/VerticalCurvedList"/>
    <dgm:cxn modelId="{F8D50B91-1B2E-42D3-8054-BB98C1120139}" type="presParOf" srcId="{C9A2D693-B371-4577-96A1-5BC536B7AA70}" destId="{0F607FF8-0296-4715-BF9B-DCA66346316A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3D0230-C83F-4213-B48B-350D58BC020D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3A65C2-4435-49EC-82BA-97A906BC6605}">
      <dgm:prSet phldrT="[Text]"/>
      <dgm:spPr/>
      <dgm:t>
        <a:bodyPr/>
        <a:lstStyle/>
        <a:p>
          <a:endParaRPr lang="de-DE" dirty="0"/>
        </a:p>
        <a:p>
          <a:r>
            <a:rPr lang="de-DE" dirty="0"/>
            <a:t>Testen gegen die Anforderungen reduziert die Fehlerrate</a:t>
          </a:r>
          <a:br>
            <a:rPr lang="de-DE" dirty="0"/>
          </a:br>
          <a:br>
            <a:rPr lang="de-DE" dirty="0"/>
          </a:br>
          <a:r>
            <a:rPr lang="de-DE" dirty="0"/>
            <a:t>Clean Code Prinzipien lassen sich gut anwenden</a:t>
          </a:r>
          <a:br>
            <a:rPr lang="de-DE" dirty="0"/>
          </a:br>
          <a:br>
            <a:rPr lang="de-DE" dirty="0"/>
          </a:br>
          <a:r>
            <a:rPr lang="de-DE" dirty="0"/>
            <a:t>Tests sind bereits geschrieben</a:t>
          </a:r>
          <a:br>
            <a:rPr lang="de-DE" dirty="0"/>
          </a:br>
          <a:r>
            <a:rPr lang="de-DE" dirty="0"/>
            <a:t>Reviews sind einfacher</a:t>
          </a:r>
          <a:br>
            <a:rPr lang="de-DE" dirty="0"/>
          </a:br>
          <a:br>
            <a:rPr lang="de-DE" dirty="0"/>
          </a:br>
          <a:r>
            <a:rPr lang="de-DE" dirty="0"/>
            <a:t>Programmiertechnik verbessert sich</a:t>
          </a:r>
        </a:p>
        <a:p>
          <a:endParaRPr lang="de-DE" dirty="0"/>
        </a:p>
      </dgm:t>
    </dgm:pt>
    <dgm:pt modelId="{1109A8DF-4E63-4934-87C7-D9AC92BADCA5}" type="parTrans" cxnId="{06FE0E6E-4C4D-4462-B84B-0792FEF5F510}">
      <dgm:prSet/>
      <dgm:spPr/>
      <dgm:t>
        <a:bodyPr/>
        <a:lstStyle/>
        <a:p>
          <a:endParaRPr lang="de-DE"/>
        </a:p>
      </dgm:t>
    </dgm:pt>
    <dgm:pt modelId="{AD94672E-9295-43E1-A862-8A0CB65A47A0}" type="sibTrans" cxnId="{06FE0E6E-4C4D-4462-B84B-0792FEF5F510}">
      <dgm:prSet/>
      <dgm:spPr/>
      <dgm:t>
        <a:bodyPr/>
        <a:lstStyle/>
        <a:p>
          <a:endParaRPr lang="de-DE"/>
        </a:p>
      </dgm:t>
    </dgm:pt>
    <dgm:pt modelId="{988C905C-3106-472A-8786-080217E9E0C2}">
      <dgm:prSet phldrT="[Text]"/>
      <dgm:spPr/>
      <dgm:t>
        <a:bodyPr/>
        <a:lstStyle/>
        <a:p>
          <a:endParaRPr lang="de-DE" dirty="0"/>
        </a:p>
        <a:p>
          <a:r>
            <a:rPr lang="de-DE" dirty="0"/>
            <a:t>Pair </a:t>
          </a:r>
          <a:r>
            <a:rPr lang="de-DE" dirty="0" err="1"/>
            <a:t>Programming</a:t>
          </a:r>
          <a:r>
            <a:rPr lang="de-DE" dirty="0"/>
            <a:t> effektivere Technik im Bereich Fehlervermeidung</a:t>
          </a:r>
          <a:br>
            <a:rPr lang="de-DE" dirty="0"/>
          </a:br>
          <a:br>
            <a:rPr lang="de-DE" dirty="0"/>
          </a:br>
          <a:r>
            <a:rPr lang="de-DE" dirty="0"/>
            <a:t>erstmal höherer Zeitbedarf</a:t>
          </a:r>
          <a:br>
            <a:rPr lang="de-DE" dirty="0"/>
          </a:br>
          <a:br>
            <a:rPr lang="de-DE" dirty="0"/>
          </a:br>
          <a:r>
            <a:rPr lang="de-DE" dirty="0"/>
            <a:t>ersetzt kein Softwareentwicklungsmodell</a:t>
          </a:r>
        </a:p>
        <a:p>
          <a:endParaRPr lang="de-DE" dirty="0"/>
        </a:p>
      </dgm:t>
    </dgm:pt>
    <dgm:pt modelId="{031B53FB-D718-4CE1-B7D1-803658CD0153}" type="parTrans" cxnId="{D0562C79-154A-491A-B4ED-3228B2227143}">
      <dgm:prSet/>
      <dgm:spPr/>
      <dgm:t>
        <a:bodyPr/>
        <a:lstStyle/>
        <a:p>
          <a:endParaRPr lang="de-DE"/>
        </a:p>
      </dgm:t>
    </dgm:pt>
    <dgm:pt modelId="{392CC077-2E48-4AAB-B119-40E0E74A5338}" type="sibTrans" cxnId="{D0562C79-154A-491A-B4ED-3228B2227143}">
      <dgm:prSet/>
      <dgm:spPr/>
      <dgm:t>
        <a:bodyPr/>
        <a:lstStyle/>
        <a:p>
          <a:endParaRPr lang="de-DE"/>
        </a:p>
      </dgm:t>
    </dgm:pt>
    <dgm:pt modelId="{B2FA8553-4EE0-4EFC-822B-8A9A8B43DB96}" type="pres">
      <dgm:prSet presAssocID="{5A3D0230-C83F-4213-B48B-350D58BC020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46CAD3EF-FE50-499C-A172-CD6A9ED016B8}" type="pres">
      <dgm:prSet presAssocID="{5A3D0230-C83F-4213-B48B-350D58BC020D}" presName="Background" presStyleLbl="bgImgPlace1" presStyleIdx="0" presStyleCnt="1"/>
      <dgm:spPr/>
    </dgm:pt>
    <dgm:pt modelId="{41F81F4E-6F09-41D0-A9DF-77DBF56AB0D2}" type="pres">
      <dgm:prSet presAssocID="{5A3D0230-C83F-4213-B48B-350D58BC020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FC62065-02D9-4C64-A749-C083D67CEF12}" type="pres">
      <dgm:prSet presAssocID="{5A3D0230-C83F-4213-B48B-350D58BC020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F28244F-D236-4D32-BCBC-F022BA0967E1}" type="pres">
      <dgm:prSet presAssocID="{5A3D0230-C83F-4213-B48B-350D58BC020D}" presName="Plus" presStyleLbl="alignNode1" presStyleIdx="0" presStyleCnt="2"/>
      <dgm:spPr/>
    </dgm:pt>
    <dgm:pt modelId="{FBD358D8-2B35-46C1-9747-3D2FE08D77FD}" type="pres">
      <dgm:prSet presAssocID="{5A3D0230-C83F-4213-B48B-350D58BC020D}" presName="Minus" presStyleLbl="alignNode1" presStyleIdx="1" presStyleCnt="2"/>
      <dgm:spPr/>
    </dgm:pt>
    <dgm:pt modelId="{C1B995F2-34A2-4A64-B0DE-6641A6A7A235}" type="pres">
      <dgm:prSet presAssocID="{5A3D0230-C83F-4213-B48B-350D58BC020D}" presName="Divider" presStyleLbl="parChTrans1D1" presStyleIdx="0" presStyleCnt="1"/>
      <dgm:spPr/>
    </dgm:pt>
  </dgm:ptLst>
  <dgm:cxnLst>
    <dgm:cxn modelId="{D21C3312-B3C3-4138-8AB6-57E36EA961BA}" type="presOf" srcId="{413A65C2-4435-49EC-82BA-97A906BC6605}" destId="{41F81F4E-6F09-41D0-A9DF-77DBF56AB0D2}" srcOrd="0" destOrd="0" presId="urn:microsoft.com/office/officeart/2009/3/layout/PlusandMinus"/>
    <dgm:cxn modelId="{0FB87E66-F9FA-4D9A-B949-68A6AD2B0B18}" type="presOf" srcId="{5A3D0230-C83F-4213-B48B-350D58BC020D}" destId="{B2FA8553-4EE0-4EFC-822B-8A9A8B43DB96}" srcOrd="0" destOrd="0" presId="urn:microsoft.com/office/officeart/2009/3/layout/PlusandMinus"/>
    <dgm:cxn modelId="{06FE0E6E-4C4D-4462-B84B-0792FEF5F510}" srcId="{5A3D0230-C83F-4213-B48B-350D58BC020D}" destId="{413A65C2-4435-49EC-82BA-97A906BC6605}" srcOrd="0" destOrd="0" parTransId="{1109A8DF-4E63-4934-87C7-D9AC92BADCA5}" sibTransId="{AD94672E-9295-43E1-A862-8A0CB65A47A0}"/>
    <dgm:cxn modelId="{D0562C79-154A-491A-B4ED-3228B2227143}" srcId="{5A3D0230-C83F-4213-B48B-350D58BC020D}" destId="{988C905C-3106-472A-8786-080217E9E0C2}" srcOrd="1" destOrd="0" parTransId="{031B53FB-D718-4CE1-B7D1-803658CD0153}" sibTransId="{392CC077-2E48-4AAB-B119-40E0E74A5338}"/>
    <dgm:cxn modelId="{3A24C884-E10A-44F3-BCB9-7755FE11F33A}" type="presOf" srcId="{988C905C-3106-472A-8786-080217E9E0C2}" destId="{BFC62065-02D9-4C64-A749-C083D67CEF12}" srcOrd="0" destOrd="0" presId="urn:microsoft.com/office/officeart/2009/3/layout/PlusandMinus"/>
    <dgm:cxn modelId="{9C355733-2ED2-4883-AB7A-96C267433B8D}" type="presParOf" srcId="{B2FA8553-4EE0-4EFC-822B-8A9A8B43DB96}" destId="{46CAD3EF-FE50-499C-A172-CD6A9ED016B8}" srcOrd="0" destOrd="0" presId="urn:microsoft.com/office/officeart/2009/3/layout/PlusandMinus"/>
    <dgm:cxn modelId="{318FCE7E-39A6-4F70-968C-4F3DE21F70BE}" type="presParOf" srcId="{B2FA8553-4EE0-4EFC-822B-8A9A8B43DB96}" destId="{41F81F4E-6F09-41D0-A9DF-77DBF56AB0D2}" srcOrd="1" destOrd="0" presId="urn:microsoft.com/office/officeart/2009/3/layout/PlusandMinus"/>
    <dgm:cxn modelId="{8AFEF750-4319-405C-B57E-6F565F6CB51D}" type="presParOf" srcId="{B2FA8553-4EE0-4EFC-822B-8A9A8B43DB96}" destId="{BFC62065-02D9-4C64-A749-C083D67CEF12}" srcOrd="2" destOrd="0" presId="urn:microsoft.com/office/officeart/2009/3/layout/PlusandMinus"/>
    <dgm:cxn modelId="{BDF7435B-794F-4EE2-9A4D-F0C3A0E1F684}" type="presParOf" srcId="{B2FA8553-4EE0-4EFC-822B-8A9A8B43DB96}" destId="{3F28244F-D236-4D32-BCBC-F022BA0967E1}" srcOrd="3" destOrd="0" presId="urn:microsoft.com/office/officeart/2009/3/layout/PlusandMinus"/>
    <dgm:cxn modelId="{C0F962D5-6D8B-46DE-BF88-B1528119179E}" type="presParOf" srcId="{B2FA8553-4EE0-4EFC-822B-8A9A8B43DB96}" destId="{FBD358D8-2B35-46C1-9747-3D2FE08D77FD}" srcOrd="4" destOrd="0" presId="urn:microsoft.com/office/officeart/2009/3/layout/PlusandMinus"/>
    <dgm:cxn modelId="{75609001-9837-46FE-8133-390017E5942B}" type="presParOf" srcId="{B2FA8553-4EE0-4EFC-822B-8A9A8B43DB96}" destId="{C1B995F2-34A2-4A64-B0DE-6641A6A7A235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37ACE-68AA-46C7-85D3-A6532A654615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4B907-3891-4D83-8D8B-20392CB1D555}">
      <dsp:nvSpPr>
        <dsp:cNvPr id="0" name=""/>
        <dsp:cNvSpPr/>
      </dsp:nvSpPr>
      <dsp:spPr>
        <a:xfrm>
          <a:off x="384538" y="253918"/>
          <a:ext cx="5656275" cy="5081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1"/>
              </a:solidFill>
            </a:rPr>
            <a:t>Test-Driven Development</a:t>
          </a:r>
        </a:p>
      </dsp:txBody>
      <dsp:txXfrm>
        <a:off x="384538" y="253918"/>
        <a:ext cx="5656275" cy="508162"/>
      </dsp:txXfrm>
    </dsp:sp>
    <dsp:sp modelId="{C25B3070-BB46-462E-A420-E7382B281150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18542-71A7-4C36-832E-05F61F01A470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1"/>
              </a:solidFill>
            </a:rPr>
            <a:t>Bowling</a:t>
          </a:r>
        </a:p>
      </dsp:txBody>
      <dsp:txXfrm>
        <a:off x="748672" y="1015918"/>
        <a:ext cx="5292140" cy="508162"/>
      </dsp:txXfrm>
    </dsp:sp>
    <dsp:sp modelId="{4088DBE3-61C6-4A26-849F-0F3EED172FB9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01E91-6AF1-464C-9B96-C3F2D7AF61B8}">
      <dsp:nvSpPr>
        <dsp:cNvPr id="0" name=""/>
        <dsp:cNvSpPr/>
      </dsp:nvSpPr>
      <dsp:spPr>
        <a:xfrm>
          <a:off x="860432" y="1777918"/>
          <a:ext cx="5180380" cy="508162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1"/>
              </a:solidFill>
            </a:rPr>
            <a:t>Grobe Vorgehensweise Softwareentwicklung</a:t>
          </a:r>
        </a:p>
      </dsp:txBody>
      <dsp:txXfrm>
        <a:off x="860432" y="1777918"/>
        <a:ext cx="5180380" cy="508162"/>
      </dsp:txXfrm>
    </dsp:sp>
    <dsp:sp modelId="{E6701727-E1A8-4EF6-8307-ABE326C20F51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B8BF1-3BA2-40FF-9835-95681CBAA748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1"/>
              </a:solidFill>
            </a:rPr>
            <a:t>Vor- und Nachteile</a:t>
          </a:r>
        </a:p>
      </dsp:txBody>
      <dsp:txXfrm>
        <a:off x="748672" y="2539918"/>
        <a:ext cx="5292140" cy="508162"/>
      </dsp:txXfrm>
    </dsp:sp>
    <dsp:sp modelId="{6817E274-C515-4ADC-8A12-B7C89F8EF346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FB6EF-6950-4037-B100-D0D07ED4C1BF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tx1"/>
              </a:solidFill>
            </a:rPr>
            <a:t>Fazit</a:t>
          </a:r>
        </a:p>
      </dsp:txBody>
      <dsp:txXfrm>
        <a:off x="384538" y="3301918"/>
        <a:ext cx="5656275" cy="508162"/>
      </dsp:txXfrm>
    </dsp:sp>
    <dsp:sp modelId="{0F607FF8-0296-4715-BF9B-DCA66346316A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AD3EF-FE50-499C-A172-CD6A9ED016B8}">
      <dsp:nvSpPr>
        <dsp:cNvPr id="0" name=""/>
        <dsp:cNvSpPr/>
      </dsp:nvSpPr>
      <dsp:spPr>
        <a:xfrm>
          <a:off x="548640" y="935836"/>
          <a:ext cx="5303520" cy="274082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81F4E-6F09-41D0-A9DF-77DBF56AB0D2}">
      <dsp:nvSpPr>
        <dsp:cNvPr id="0" name=""/>
        <dsp:cNvSpPr/>
      </dsp:nvSpPr>
      <dsp:spPr>
        <a:xfrm>
          <a:off x="707136" y="1256379"/>
          <a:ext cx="2462784" cy="234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Testen gegen die Anforderungen reduziert die Fehlerrate</a:t>
          </a:r>
          <a:br>
            <a:rPr lang="de-DE" sz="1200" kern="1200" dirty="0"/>
          </a:br>
          <a:br>
            <a:rPr lang="de-DE" sz="1200" kern="1200" dirty="0"/>
          </a:br>
          <a:r>
            <a:rPr lang="de-DE" sz="1200" kern="1200" dirty="0"/>
            <a:t>Clean Code Prinzipien lassen sich gut anwenden</a:t>
          </a:r>
          <a:br>
            <a:rPr lang="de-DE" sz="1200" kern="1200" dirty="0"/>
          </a:br>
          <a:br>
            <a:rPr lang="de-DE" sz="1200" kern="1200" dirty="0"/>
          </a:br>
          <a:r>
            <a:rPr lang="de-DE" sz="1200" kern="1200" dirty="0"/>
            <a:t>Tests sind bereits geschrieben</a:t>
          </a:r>
          <a:br>
            <a:rPr lang="de-DE" sz="1200" kern="1200" dirty="0"/>
          </a:br>
          <a:r>
            <a:rPr lang="de-DE" sz="1200" kern="1200" dirty="0"/>
            <a:t>Reviews sind einfacher</a:t>
          </a:r>
          <a:br>
            <a:rPr lang="de-DE" sz="1200" kern="1200" dirty="0"/>
          </a:br>
          <a:br>
            <a:rPr lang="de-DE" sz="1200" kern="1200" dirty="0"/>
          </a:br>
          <a:r>
            <a:rPr lang="de-DE" sz="1200" kern="1200" dirty="0"/>
            <a:t>Programmiertechnik verbessert sich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707136" y="1256379"/>
        <a:ext cx="2462784" cy="2344743"/>
      </dsp:txXfrm>
    </dsp:sp>
    <dsp:sp modelId="{BFC62065-02D9-4C64-A749-C083D67CEF12}">
      <dsp:nvSpPr>
        <dsp:cNvPr id="0" name=""/>
        <dsp:cNvSpPr/>
      </dsp:nvSpPr>
      <dsp:spPr>
        <a:xfrm>
          <a:off x="3224784" y="1256379"/>
          <a:ext cx="2462784" cy="234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Pair </a:t>
          </a:r>
          <a:r>
            <a:rPr lang="de-DE" sz="1200" kern="1200" dirty="0" err="1"/>
            <a:t>Programming</a:t>
          </a:r>
          <a:r>
            <a:rPr lang="de-DE" sz="1200" kern="1200" dirty="0"/>
            <a:t> effektivere Technik im Bereich Fehlervermeidung</a:t>
          </a:r>
          <a:br>
            <a:rPr lang="de-DE" sz="1200" kern="1200" dirty="0"/>
          </a:br>
          <a:br>
            <a:rPr lang="de-DE" sz="1200" kern="1200" dirty="0"/>
          </a:br>
          <a:r>
            <a:rPr lang="de-DE" sz="1200" kern="1200" dirty="0"/>
            <a:t>erstmal höherer Zeitbedarf</a:t>
          </a:r>
          <a:br>
            <a:rPr lang="de-DE" sz="1200" kern="1200" dirty="0"/>
          </a:br>
          <a:br>
            <a:rPr lang="de-DE" sz="1200" kern="1200" dirty="0"/>
          </a:br>
          <a:r>
            <a:rPr lang="de-DE" sz="1200" kern="1200" dirty="0"/>
            <a:t>ersetzt kein Softwareentwicklungsmodell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3224784" y="1256379"/>
        <a:ext cx="2462784" cy="2344743"/>
      </dsp:txXfrm>
    </dsp:sp>
    <dsp:sp modelId="{3F28244F-D236-4D32-BCBC-F022BA0967E1}">
      <dsp:nvSpPr>
        <dsp:cNvPr id="0" name=""/>
        <dsp:cNvSpPr/>
      </dsp:nvSpPr>
      <dsp:spPr>
        <a:xfrm>
          <a:off x="0" y="387336"/>
          <a:ext cx="1036320" cy="1036320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358D8-2B35-46C1-9747-3D2FE08D77FD}">
      <dsp:nvSpPr>
        <dsp:cNvPr id="0" name=""/>
        <dsp:cNvSpPr/>
      </dsp:nvSpPr>
      <dsp:spPr>
        <a:xfrm>
          <a:off x="5120640" y="760022"/>
          <a:ext cx="975360" cy="334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995F2-34A2-4A64-B0DE-6641A6A7A235}">
      <dsp:nvSpPr>
        <dsp:cNvPr id="0" name=""/>
        <dsp:cNvSpPr/>
      </dsp:nvSpPr>
      <dsp:spPr>
        <a:xfrm>
          <a:off x="3200400" y="1261393"/>
          <a:ext cx="609" cy="2239456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1A71-6927-40B6-894E-09A89599AA05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229C-57AD-4B80-B11A-C470B3945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9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0944-93B8-461E-8F1A-9961D73FC23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5E080-F314-4360-8501-532295B4B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010-D2E7-42BD-96F3-9F3B3BFEC4D1}" type="datetime1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8DCE-8BC7-4913-B56D-AE3B9764AB33}" type="datetime1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A79-A588-467C-916C-C35052E8FF73}" type="datetime1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9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3F00-1FC9-40B1-B5DF-F32D6518D536}" type="datetime1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6F60-F9B9-4A82-BA95-B2493499BA60}" type="datetime1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13D4-D851-4D4B-92C5-5EFCB2F36784}" type="datetime1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57FC-B791-438D-8382-7A6D4BB8F3DC}" type="datetime1">
              <a:rPr lang="de-DE" smtClean="0"/>
              <a:t>30.03.2023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1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48E-28CB-4283-9959-8A0F04C90F1B}" type="datetime1">
              <a:rPr lang="de-DE" smtClean="0"/>
              <a:t>30.03.2023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BD5-6A8B-48C7-8B84-5AD5F8AADE08}" type="datetime1">
              <a:rPr lang="de-DE" smtClean="0"/>
              <a:t>30.03.2023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68D9-B0BF-4BC8-AC22-923D83DDB312}" type="datetime1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B0B6-BD2A-4DC9-9C88-23F4E258DB52}" type="datetime1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4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BA51-ED34-45C6-9B24-58C4EB5ED7F5}" type="datetime1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F_ayk_rV1Y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4"/>
            <a:ext cx="9143999" cy="6858000"/>
          </a:xfrm>
          <a:prstGeom prst="rect">
            <a:avLst/>
          </a:prstGeom>
        </p:spPr>
      </p:pic>
      <p:sp>
        <p:nvSpPr>
          <p:cNvPr id="3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21.02.2023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906138" y="6165304"/>
            <a:ext cx="7266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Arial" pitchFamily="34" charset="0"/>
                <a:cs typeface="Arial" pitchFamily="34" charset="0"/>
              </a:rPr>
              <a:t>Oberstufenzentrum Informations- und Medizintechnik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27583" y="3690190"/>
            <a:ext cx="6408713" cy="792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Test-Driven Development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844774" y="4373488"/>
            <a:ext cx="5328592" cy="7837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 Beispiel des Bowling Kata</a:t>
            </a:r>
          </a:p>
          <a:p>
            <a:pPr algn="l"/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Tim Tenbusch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E9E1BF-AE8E-44A3-BF18-43B1975AE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" y="6530429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1. Inkrement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475656" y="2147702"/>
            <a:ext cx="65129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pins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   //</a:t>
            </a:r>
            <a:r>
              <a:rPr lang="de-DE" sz="1800" b="1" dirty="0">
                <a:solidFill>
                  <a:srgbClr val="7F9FBF"/>
                </a:solidFill>
                <a:effectLst/>
                <a:latin typeface="Courier New" panose="02070309020205020404" pitchFamily="49" charset="0"/>
              </a:rPr>
              <a:t>TODO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Frame[]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de-DE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de-DE" sz="1800" b="1" dirty="0">
                <a:solidFill>
                  <a:srgbClr val="7F9FBF"/>
                </a:solidFill>
                <a:effectLst/>
                <a:latin typeface="Courier New" panose="02070309020205020404" pitchFamily="49" charset="0"/>
              </a:rPr>
              <a:t>TODO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0; 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boolean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isOver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de-DE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de-DE" sz="1800" b="1" dirty="0">
                <a:solidFill>
                  <a:srgbClr val="7F9FBF"/>
                </a:solidFill>
                <a:effectLst/>
                <a:latin typeface="Courier New" panose="02070309020205020404" pitchFamily="49" charset="0"/>
              </a:rPr>
              <a:t>TODO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D3D17409-882E-4A6D-5B9B-FFAF0F42A549}"/>
              </a:ext>
            </a:extLst>
          </p:cNvPr>
          <p:cNvSpPr/>
          <p:nvPr/>
        </p:nvSpPr>
        <p:spPr>
          <a:xfrm>
            <a:off x="3415694" y="4401108"/>
            <a:ext cx="2308434" cy="25202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45DEAB7-AFC4-F597-72B6-F8D257EEED05}"/>
              </a:ext>
            </a:extLst>
          </p:cNvPr>
          <p:cNvSpPr txBox="1"/>
          <p:nvPr/>
        </p:nvSpPr>
        <p:spPr>
          <a:xfrm>
            <a:off x="5863208" y="4065457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YAGNI – </a:t>
            </a:r>
          </a:p>
          <a:p>
            <a:r>
              <a:rPr lang="de-DE" b="1" dirty="0">
                <a:solidFill>
                  <a:srgbClr val="92D050"/>
                </a:solidFill>
              </a:rPr>
              <a:t>Mach es erst, wenn du es brauchst</a:t>
            </a:r>
          </a:p>
        </p:txBody>
      </p:sp>
    </p:spTree>
    <p:extLst>
      <p:ext uri="{BB962C8B-B14F-4D97-AF65-F5344CB8AC3E}">
        <p14:creationId xmlns:p14="http://schemas.microsoft.com/office/powerpoint/2010/main" val="12039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1. Inkrement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455954-480F-2FE4-4441-243A52A41D53}"/>
              </a:ext>
            </a:extLst>
          </p:cNvPr>
          <p:cNvSpPr txBox="1"/>
          <p:nvPr/>
        </p:nvSpPr>
        <p:spPr>
          <a:xfrm>
            <a:off x="6619170" y="3225955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🥳🥳🥳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E569F4-98ED-6A18-C511-687B40901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83" y="2967950"/>
            <a:ext cx="3627434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2. Inkrement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403648" y="1997839"/>
            <a:ext cx="65129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BowlingGameTest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  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worstGamePossible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...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  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onePinDown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de-DE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19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++)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(1);</a:t>
            </a:r>
          </a:p>
          <a:p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(0,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8F5E7F-14CE-058F-094B-FDEC9A12D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21" y="2380375"/>
            <a:ext cx="7441569" cy="89676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24A6F4C-314B-A24B-CE33-B2484B72C20B}"/>
              </a:ext>
            </a:extLst>
          </p:cNvPr>
          <p:cNvSpPr txBox="1"/>
          <p:nvPr/>
        </p:nvSpPr>
        <p:spPr>
          <a:xfrm>
            <a:off x="396846" y="4257905"/>
            <a:ext cx="1078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dirty="0"/>
              <a:t>🤯</a:t>
            </a:r>
          </a:p>
        </p:txBody>
      </p:sp>
    </p:spTree>
    <p:extLst>
      <p:ext uri="{BB962C8B-B14F-4D97-AF65-F5344CB8AC3E}">
        <p14:creationId xmlns:p14="http://schemas.microsoft.com/office/powerpoint/2010/main" val="77846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2. Inkrement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403648" y="1997839"/>
            <a:ext cx="65129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BowlingGameTest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  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worstGamePossible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...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  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onePinDown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de-DE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19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++)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(1);</a:t>
            </a:r>
          </a:p>
          <a:p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1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4A6F4C-314B-A24B-CE33-B2484B72C20B}"/>
              </a:ext>
            </a:extLst>
          </p:cNvPr>
          <p:cNvSpPr txBox="1"/>
          <p:nvPr/>
        </p:nvSpPr>
        <p:spPr>
          <a:xfrm>
            <a:off x="396846" y="4257905"/>
            <a:ext cx="1078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dirty="0"/>
              <a:t>😎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F47CDC-F05E-E923-EB37-3090AA73D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4" y="2051790"/>
            <a:ext cx="6048670" cy="14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2. Inkrement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475656" y="2147702"/>
            <a:ext cx="65129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count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pins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count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+=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pins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Frame[]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de-DE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de-DE" sz="1800" b="1" dirty="0">
                <a:solidFill>
                  <a:srgbClr val="7F9FBF"/>
                </a:solidFill>
                <a:effectLst/>
                <a:latin typeface="Courier New" panose="02070309020205020404" pitchFamily="49" charset="0"/>
              </a:rPr>
              <a:t>TODO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count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boolean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isOver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de-DE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de-DE" sz="1800" b="1" dirty="0">
                <a:solidFill>
                  <a:srgbClr val="7F9FBF"/>
                </a:solidFill>
                <a:effectLst/>
                <a:latin typeface="Courier New" panose="02070309020205020404" pitchFamily="49" charset="0"/>
              </a:rPr>
              <a:t>TODO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98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strike="sngStrik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  <a:latin typeface="Arial" pitchFamily="34" charset="0"/>
                <a:cs typeface="Arial" pitchFamily="34" charset="0"/>
              </a:rPr>
              <a:t>3</a:t>
            </a: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2. Inkrement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403648" y="1997839"/>
            <a:ext cx="651290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gameWithoutSpareAndStrikes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0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(3);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(4);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(5);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(6);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(7);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(8);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(9);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(5);</a:t>
            </a:r>
          </a:p>
          <a:p>
            <a:r>
              <a:rPr lang="de-DE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(50,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8130CA-15B3-C75A-6CF8-2B7D0C7D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441" y="4509120"/>
            <a:ext cx="3604572" cy="457240"/>
          </a:xfrm>
          <a:prstGeom prst="rect">
            <a:avLst/>
          </a:prstGeom>
        </p:spPr>
      </p:pic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9155D72C-75B6-A3C8-370D-7816F4F16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8554"/>
              </p:ext>
            </p:extLst>
          </p:nvPr>
        </p:nvGraphicFramePr>
        <p:xfrm>
          <a:off x="2915816" y="2827196"/>
          <a:ext cx="59584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34">
                  <a:extLst>
                    <a:ext uri="{9D8B030D-6E8A-4147-A177-3AD203B41FA5}">
                      <a16:colId xmlns:a16="http://schemas.microsoft.com/office/drawing/2014/main" val="2780965712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844276414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2373774273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3891439590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984823846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3468762815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760124704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3217140059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2272662692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3708359565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3015136118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3755233484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1440383213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3923407742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2599524653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2506239446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3193595577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274309252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3727183624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2953051381"/>
                    </a:ext>
                  </a:extLst>
                </a:gridCol>
                <a:gridCol w="283734">
                  <a:extLst>
                    <a:ext uri="{9D8B030D-6E8A-4147-A177-3AD203B41FA5}">
                      <a16:colId xmlns:a16="http://schemas.microsoft.com/office/drawing/2014/main" val="65982799"/>
                    </a:ext>
                  </a:extLst>
                </a:gridCol>
              </a:tblGrid>
              <a:tr h="359241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2896"/>
                  </a:ext>
                </a:extLst>
              </a:tr>
              <a:tr h="3592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96571"/>
                  </a:ext>
                </a:extLst>
              </a:tr>
              <a:tr h="359241"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15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36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45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35946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4901FE12-E10F-F0E2-B59D-D51C03F5278F}"/>
              </a:ext>
            </a:extLst>
          </p:cNvPr>
          <p:cNvSpPr txBox="1"/>
          <p:nvPr/>
        </p:nvSpPr>
        <p:spPr>
          <a:xfrm>
            <a:off x="7039011" y="4557882"/>
            <a:ext cx="66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213330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Frage 🤔</a:t>
            </a:r>
          </a:p>
          <a:p>
            <a:pPr algn="l"/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Was ist, wenn mein Test richtig ist und der Test trotzdem grün wird?</a:t>
            </a:r>
          </a:p>
          <a:p>
            <a:pPr algn="l"/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Dann haben wir bereits zufällig vorher eine gültige Implementierung geschrieben oder die Anforderungen nicht verstanden oder gegen das Prinzip verstoßen, wirklich nur das notwendigste zu implementieren.</a:t>
            </a:r>
          </a:p>
          <a:p>
            <a:pPr algn="l"/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8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3. Inkrement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403648" y="1997839"/>
            <a:ext cx="65129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BowlingGameTest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  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spareAndOnePinDown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(5);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(5);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(1);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17;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++)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(12,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DF254CC-6C58-E262-C98C-C54F1F76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96" y="5188429"/>
            <a:ext cx="3627434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9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Anforderungen analysieren</a:t>
            </a:r>
          </a:p>
          <a:p>
            <a:pPr algn="l"/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Wir müssen überlegen, wie wir die verschiedenen Würfe als Datenstruktur ablegen:</a:t>
            </a:r>
          </a:p>
          <a:p>
            <a:pPr algn="l"/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Array?</a:t>
            </a:r>
          </a:p>
          <a:p>
            <a:pPr algn="l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Liste?</a:t>
            </a:r>
          </a:p>
          <a:p>
            <a:pPr algn="l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Klasse?</a:t>
            </a:r>
          </a:p>
          <a:p>
            <a:pPr algn="l"/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4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3. Inkrement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84969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>
                <a:solidFill>
                  <a:srgbClr val="7F0055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count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List&lt;Integer&gt;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rolls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ArrayList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&lt;Integer&gt;(21);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pins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count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+=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pins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.add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pins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);</a:t>
            </a:r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...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A182A6-C3B3-E0E0-5ADB-3E56D85893EC}"/>
              </a:ext>
            </a:extLst>
          </p:cNvPr>
          <p:cNvSpPr txBox="1"/>
          <p:nvPr/>
        </p:nvSpPr>
        <p:spPr>
          <a:xfrm>
            <a:off x="5044935" y="3206429"/>
            <a:ext cx="3505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</a:t>
            </a:r>
            <a:r>
              <a:rPr lang="en-US" sz="1800" dirty="0"/>
              <a:t>ingle </a:t>
            </a:r>
            <a:r>
              <a:rPr lang="en-US" sz="1800" b="1" dirty="0"/>
              <a:t>R</a:t>
            </a:r>
            <a:r>
              <a:rPr lang="en-US" sz="1800" dirty="0"/>
              <a:t>esponsibility </a:t>
            </a:r>
            <a:r>
              <a:rPr lang="en-US" sz="1800" b="1" dirty="0"/>
              <a:t>P</a:t>
            </a:r>
            <a:r>
              <a:rPr lang="en-US" sz="1800" dirty="0"/>
              <a:t>rinciple (SRP)</a:t>
            </a:r>
          </a:p>
          <a:p>
            <a:r>
              <a:rPr lang="de-DE" dirty="0"/>
              <a:t>Hier kommen auf keinen </a:t>
            </a:r>
          </a:p>
          <a:p>
            <a:r>
              <a:rPr lang="de-DE" dirty="0"/>
              <a:t>Fall Berechnungen hin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570EB8A-3984-9746-359B-18743A0AD7EF}"/>
              </a:ext>
            </a:extLst>
          </p:cNvPr>
          <p:cNvSpPr/>
          <p:nvPr/>
        </p:nvSpPr>
        <p:spPr>
          <a:xfrm>
            <a:off x="4642662" y="3183360"/>
            <a:ext cx="552014" cy="923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5400" b="1" dirty="0">
                <a:ln/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C4B2A5-B543-121C-9EBF-BF99B3EC810D}"/>
              </a:ext>
            </a:extLst>
          </p:cNvPr>
          <p:cNvSpPr/>
          <p:nvPr/>
        </p:nvSpPr>
        <p:spPr>
          <a:xfrm>
            <a:off x="8274183" y="3183360"/>
            <a:ext cx="552014" cy="923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5400" b="1" dirty="0">
                <a:ln/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0DFAAA0-EE87-1C7B-9F48-D3C9FA05AC7B}"/>
              </a:ext>
            </a:extLst>
          </p:cNvPr>
          <p:cNvSpPr txBox="1"/>
          <p:nvPr/>
        </p:nvSpPr>
        <p:spPr>
          <a:xfrm>
            <a:off x="322217" y="5111274"/>
            <a:ext cx="8042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Niemals die eingehenden Daten verändern!</a:t>
            </a:r>
          </a:p>
          <a:p>
            <a:r>
              <a:rPr lang="de-DE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rolls.size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&gt;= 2 &amp;&amp; 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rolls.size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% 2 == 0 &amp;&amp;</a:t>
            </a:r>
          </a:p>
          <a:p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rolls.get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rolls.size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- 1) + 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rolls.get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rolls.size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– 2)</a:t>
            </a:r>
          </a:p>
          <a:p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rolls.add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pins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07C6EA7-BCAB-F52C-D242-6E9E22243492}"/>
              </a:ext>
            </a:extLst>
          </p:cNvPr>
          <p:cNvSpPr txBox="1"/>
          <p:nvPr/>
        </p:nvSpPr>
        <p:spPr>
          <a:xfrm>
            <a:off x="7174125" y="4781488"/>
            <a:ext cx="1142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/>
              <a:t>🤬</a:t>
            </a:r>
          </a:p>
        </p:txBody>
      </p:sp>
    </p:spTree>
    <p:extLst>
      <p:ext uri="{BB962C8B-B14F-4D97-AF65-F5344CB8AC3E}">
        <p14:creationId xmlns:p14="http://schemas.microsoft.com/office/powerpoint/2010/main" val="364562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1BEBB3C-3618-4D45-8B42-FD3852132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763698"/>
              </p:ext>
            </p:extLst>
          </p:nvPr>
        </p:nvGraphicFramePr>
        <p:xfrm>
          <a:off x="611562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422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3. Inkrement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84969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List&lt;Integer&gt;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&lt;Integer&gt;(21);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.stream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mapToInt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2;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++)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- 1) +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- 2) == 10)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pins</a:t>
            </a:r>
            <a:r>
              <a:rPr lang="de-DE" dirty="0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;</a:t>
            </a:r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9D80287-573E-9D04-5B85-486FA20D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82" y="4734814"/>
            <a:ext cx="3619814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5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7272808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🤓🙋</a:t>
            </a:r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noSpareThrown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pPr algn="l"/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(5); </a:t>
            </a:r>
          </a:p>
          <a:p>
            <a:pPr algn="l"/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(5);  //kein Spare nächster Frame</a:t>
            </a:r>
          </a:p>
          <a:p>
            <a:pPr algn="l"/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(1);</a:t>
            </a:r>
          </a:p>
          <a:p>
            <a:pPr algn="l"/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16;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++) {</a:t>
            </a:r>
          </a:p>
          <a:p>
            <a:pPr algn="l"/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pPr algn="l"/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(11,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algn="l"/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82C277-2B9B-11B7-F1E8-8914B51D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398614"/>
            <a:ext cx="3619814" cy="43437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7BDA79C-7ABA-C89F-4E3F-B2098E38907F}"/>
              </a:ext>
            </a:extLst>
          </p:cNvPr>
          <p:cNvSpPr txBox="1"/>
          <p:nvPr/>
        </p:nvSpPr>
        <p:spPr>
          <a:xfrm>
            <a:off x="4391980" y="5027917"/>
            <a:ext cx="3636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Euch fällt ein Testfall für das aktuelle Feature ein, welcher nicht bestanden werden würde?</a:t>
            </a:r>
          </a:p>
          <a:p>
            <a:r>
              <a:rPr lang="de-DE" dirty="0">
                <a:sym typeface="Wingdings" panose="05000000000000000000" pitchFamily="2" charset="2"/>
              </a:rPr>
              <a:t> Schreibt einen 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96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3. Inkrement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84969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List&lt;Integer&gt;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&lt;Integer&gt;(21);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.stream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mapToInt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2;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 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+= 2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- 1) +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- 2) == 10)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608C0B-F674-3BCD-94AB-E7994614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115" y="5521009"/>
            <a:ext cx="3612193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6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 Inkrements </a:t>
            </a: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Refactoring</a:t>
            </a:r>
            <a:endParaRPr lang="de-DE" sz="3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Spätestens nach 3 Inkrements sollten wir unseren Quellcode kritisch überprüfen</a:t>
            </a:r>
          </a:p>
          <a:p>
            <a:pPr algn="l"/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Speziell:</a:t>
            </a:r>
          </a:p>
          <a:p>
            <a:pPr algn="l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Wo haben wir C&amp;P eingesetzt?</a:t>
            </a:r>
          </a:p>
          <a:p>
            <a:pPr algn="l"/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4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9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5760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Refactoring</a:t>
            </a:r>
            <a:endParaRPr lang="de-DE" sz="3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41CA1C-0707-6800-8BC0-90FC210AC131}"/>
              </a:ext>
            </a:extLst>
          </p:cNvPr>
          <p:cNvSpPr txBox="1"/>
          <p:nvPr/>
        </p:nvSpPr>
        <p:spPr>
          <a:xfrm>
            <a:off x="755576" y="2060848"/>
            <a:ext cx="72728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@BeforeEach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setupANewGame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  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worstGamePossible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strike="sngStrike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BowlingGame</a:t>
            </a:r>
            <a:r>
              <a:rPr lang="de-DE" sz="1800" strike="sng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</a:t>
            </a:r>
            <a:r>
              <a:rPr lang="de-DE" sz="1800" strike="sngStrike" dirty="0">
                <a:solidFill>
                  <a:srgbClr val="000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game </a:t>
            </a:r>
            <a:r>
              <a:rPr lang="de-DE" sz="1800" strike="sng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= </a:t>
            </a:r>
            <a:r>
              <a:rPr lang="de-DE" sz="1800" b="1" strike="sngStrike" dirty="0" err="1">
                <a:solidFill>
                  <a:srgbClr val="7F0055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new</a:t>
            </a:r>
            <a:r>
              <a:rPr lang="de-DE" sz="1800" strike="sng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</a:t>
            </a:r>
            <a:r>
              <a:rPr lang="de-DE" sz="1800" strike="sngStrike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BowlingGame</a:t>
            </a:r>
            <a:r>
              <a:rPr lang="de-DE" sz="1800" strike="sngStrike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();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//5x</a:t>
            </a:r>
            <a:r>
              <a:rPr lang="de-DE" sz="1800" strike="sngStrike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DE" strike="sngStrik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20;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++) {</a:t>
            </a:r>
          </a:p>
          <a:p>
            <a:r>
              <a:rPr lang="de-DE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(0,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C5FDAD1-E6B6-081D-4349-B20EA8E1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71" y="2857843"/>
            <a:ext cx="3604572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9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5760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Refactoring</a:t>
            </a: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II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41CA1C-0707-6800-8BC0-90FC210AC131}"/>
              </a:ext>
            </a:extLst>
          </p:cNvPr>
          <p:cNvSpPr txBox="1"/>
          <p:nvPr/>
        </p:nvSpPr>
        <p:spPr>
          <a:xfrm>
            <a:off x="755576" y="2060848"/>
            <a:ext cx="72728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worstGamePossible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  <a:endParaRPr lang="de-DE" strike="sngStrik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&lt; 20;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++) {</a:t>
            </a:r>
          </a:p>
          <a:p>
            <a:r>
              <a:rPr lang="de-DE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(0);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}</a:t>
            </a:r>
          </a:p>
          <a:p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rollZeros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(20);</a:t>
            </a:r>
          </a:p>
          <a:p>
            <a:endParaRPr lang="de-DE" sz="1800" i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(0,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rollZeros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numberOfRolls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&lt;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numberOfRolls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;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++) {</a:t>
            </a:r>
          </a:p>
          <a:p>
            <a:r>
              <a:rPr lang="de-DE" sz="1800" dirty="0">
                <a:solidFill>
                  <a:srgbClr val="0000C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(0);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}</a:t>
            </a:r>
          </a:p>
          <a:p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92C502-03FA-3741-B00C-D61CDA7F3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63" y="3811966"/>
            <a:ext cx="3604572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95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9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5760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Refactoring</a:t>
            </a: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III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41CA1C-0707-6800-8BC0-90FC210AC131}"/>
              </a:ext>
            </a:extLst>
          </p:cNvPr>
          <p:cNvSpPr txBox="1"/>
          <p:nvPr/>
        </p:nvSpPr>
        <p:spPr>
          <a:xfrm>
            <a:off x="755576" y="2060848"/>
            <a:ext cx="72728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noSpareThrown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(0);</a:t>
            </a:r>
          </a:p>
          <a:p>
            <a:r>
              <a:rPr lang="de-DE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(5);</a:t>
            </a:r>
          </a:p>
          <a:p>
            <a:r>
              <a:rPr lang="de-DE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(5);</a:t>
            </a:r>
          </a:p>
          <a:p>
            <a:r>
              <a:rPr lang="de-DE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(1);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roll(0,5,5,1);</a:t>
            </a:r>
          </a:p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rollZeros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(16);</a:t>
            </a:r>
          </a:p>
          <a:p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(11,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roll(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...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pinsArray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pins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pinsArray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pins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BE23F7-D4AE-8543-B9E4-35CBC5629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71" y="3029077"/>
            <a:ext cx="3604572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04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9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5760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Refactoring</a:t>
            </a: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der Tests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41CA1C-0707-6800-8BC0-90FC210AC131}"/>
              </a:ext>
            </a:extLst>
          </p:cNvPr>
          <p:cNvSpPr txBox="1"/>
          <p:nvPr/>
        </p:nvSpPr>
        <p:spPr>
          <a:xfrm>
            <a:off x="755576" y="2060848"/>
            <a:ext cx="55712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worstGamePossible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rollZeros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(20);</a:t>
            </a:r>
          </a:p>
          <a:p>
            <a:r>
              <a:rPr lang="de-DE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(0, </a:t>
            </a:r>
            <a:r>
              <a:rPr lang="de-DE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de-DE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gameWithoutSpareAndStrikes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roll(0,1,2,0,3,0,4,0,5,0,6,0,7,0,8,0,9,0,0,5);</a:t>
            </a:r>
          </a:p>
          <a:p>
            <a:r>
              <a:rPr lang="de-DE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(50, </a:t>
            </a:r>
            <a:r>
              <a:rPr lang="de-DE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de-DE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spareAndOnePinDown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roll(5, 5, 1);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rollZeros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(17);</a:t>
            </a:r>
          </a:p>
          <a:p>
            <a:r>
              <a:rPr lang="de-DE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(12, </a:t>
            </a:r>
            <a:r>
              <a:rPr lang="de-DE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D030A8-394E-B4B0-17AE-7F49CC8B1787}"/>
              </a:ext>
            </a:extLst>
          </p:cNvPr>
          <p:cNvSpPr txBox="1"/>
          <p:nvPr/>
        </p:nvSpPr>
        <p:spPr>
          <a:xfrm>
            <a:off x="4956535" y="2051966"/>
            <a:ext cx="46391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onePinDown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rollZeros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(19);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roll(1);</a:t>
            </a:r>
          </a:p>
          <a:p>
            <a:r>
              <a:rPr lang="de-DE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(1, </a:t>
            </a:r>
            <a:r>
              <a:rPr lang="de-DE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59C6772-E422-410D-AAE8-EDBD86D9EE06}"/>
              </a:ext>
            </a:extLst>
          </p:cNvPr>
          <p:cNvSpPr txBox="1"/>
          <p:nvPr/>
        </p:nvSpPr>
        <p:spPr>
          <a:xfrm>
            <a:off x="4998376" y="3816622"/>
            <a:ext cx="49327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noSpareThrown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roll(0, 5, 5, 1);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rollZeros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(16);</a:t>
            </a:r>
          </a:p>
          <a:p>
            <a:r>
              <a:rPr lang="de-DE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(11, </a:t>
            </a:r>
            <a:r>
              <a:rPr lang="de-DE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BFA0E7A-3163-CDB6-D005-A6CD8597A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20" y="5480460"/>
            <a:ext cx="3604572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76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Nächster Test: 2 Spare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42E352-5111-0F7F-EFEB-D0281A76AE0C}"/>
              </a:ext>
            </a:extLst>
          </p:cNvPr>
          <p:cNvSpPr txBox="1"/>
          <p:nvPr/>
        </p:nvSpPr>
        <p:spPr>
          <a:xfrm>
            <a:off x="611562" y="2233317"/>
            <a:ext cx="66967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twoSpareAndOnePinDown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roll(5, 5, 5, 5, 1);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rollZeros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(15);</a:t>
            </a:r>
          </a:p>
          <a:p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i="1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(27,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());</a:t>
            </a:r>
          </a:p>
          <a:p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i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(15 + 11 + 1,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());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300BDA0-5F04-E320-CA89-47BEF6C2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493" y="4501753"/>
            <a:ext cx="3612193" cy="4343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6705388-FD0F-EFF3-4FB7-8EFBDB60F9A1}"/>
              </a:ext>
            </a:extLst>
          </p:cNvPr>
          <p:cNvSpPr txBox="1"/>
          <p:nvPr/>
        </p:nvSpPr>
        <p:spPr>
          <a:xfrm>
            <a:off x="755576" y="5229200"/>
            <a:ext cx="644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Wichtig: Der Code soll gut lesbar und nachvollziehbar sein! </a:t>
            </a:r>
          </a:p>
          <a:p>
            <a:r>
              <a:rPr lang="de-DE" dirty="0"/>
              <a:t>Der Compiler macht aus der Addition bereits im Bytecode </a:t>
            </a:r>
            <a:r>
              <a:rPr lang="de-DE"/>
              <a:t>die 27.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980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Nächster Test: Strike!!!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42E352-5111-0F7F-EFEB-D0281A76AE0C}"/>
              </a:ext>
            </a:extLst>
          </p:cNvPr>
          <p:cNvSpPr txBox="1"/>
          <p:nvPr/>
        </p:nvSpPr>
        <p:spPr>
          <a:xfrm>
            <a:off x="611562" y="2233317"/>
            <a:ext cx="66967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strike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roll(10, 1, 1);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rollZeros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(16);</a:t>
            </a:r>
          </a:p>
          <a:p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(12 + 2,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8933DB-26F6-D9C8-9E72-10AB4A3B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2" y="4215342"/>
            <a:ext cx="6624734" cy="16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7560841" cy="46085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Begriff</a:t>
            </a:r>
          </a:p>
          <a:p>
            <a:pPr algn="l"/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Eine Softwareentwicklungsmethode, bei welcher die Software in kleinen Schritten (inkrementell) wächst und der Testquellcode vorher geschrieben wird.</a:t>
            </a:r>
          </a:p>
          <a:p>
            <a:pPr algn="l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(eigene Definition)</a:t>
            </a:r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l"/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1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4. Inkrement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84969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List&lt;Integer&gt;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&lt;Integer&gt;(21);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.stream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mapToInt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= 2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 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+= 2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if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(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- 1) +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- 2) == 10) 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869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7992888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🛑 STOPP! 🛑</a:t>
            </a:r>
          </a:p>
          <a:p>
            <a:pPr algn="l"/>
            <a:endParaRPr lang="de-DE" sz="3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Bevor wir nun innerhalb von 2 verschiedenen Konstrukten herumwurschteln, überlegen wir mal kurz, wie das eleganter gelöst werden könnte.</a:t>
            </a:r>
          </a:p>
          <a:p>
            <a:pPr algn="l"/>
            <a:endParaRPr lang="de-DE" sz="3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Denn: Das Problem ist nun, dass nicht mehr jeder Frame 2 Würfe hat. Damit funktionieren beide Bedingungen nicht mehr.</a:t>
            </a:r>
          </a:p>
        </p:txBody>
      </p:sp>
    </p:spTree>
    <p:extLst>
      <p:ext uri="{BB962C8B-B14F-4D97-AF65-F5344CB8AC3E}">
        <p14:creationId xmlns:p14="http://schemas.microsoft.com/office/powerpoint/2010/main" val="849885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7992888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🛑 STOPP! 🛑</a:t>
            </a:r>
          </a:p>
          <a:p>
            <a:pPr algn="l"/>
            <a:endParaRPr lang="de-DE" sz="3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Frame brauchten wir bisher nicht wirklich, bei einem Strike könnte eine eigene Klasse dafür aber sinnvoll sein, die diese Funktionalität kapselt. </a:t>
            </a:r>
          </a:p>
          <a:p>
            <a:pPr algn="l"/>
            <a:endParaRPr lang="de-DE" sz="3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Also </a:t>
            </a:r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Refactoring</a:t>
            </a: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der Produktivklasse.</a:t>
            </a:r>
          </a:p>
        </p:txBody>
      </p:sp>
    </p:spTree>
    <p:extLst>
      <p:ext uri="{BB962C8B-B14F-4D97-AF65-F5344CB8AC3E}">
        <p14:creationId xmlns:p14="http://schemas.microsoft.com/office/powerpoint/2010/main" val="2243993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strike="sngStrik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4. Inkrement</a:t>
            </a: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Refactoring</a:t>
            </a:r>
            <a:endParaRPr lang="de-DE" sz="3000" strike="sngStrik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84969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List&lt;Frame&gt;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ArrayList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&lt;Frame&gt;();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&lt;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.size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();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+= 2)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    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.add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Frame(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),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+1)));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 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.stream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mapToInt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= 2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 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+= 2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if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(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- 1) +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- 2) == 10) 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  //Seitenende erreicht,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IOSP</a:t>
            </a:r>
            <a:endParaRPr lang="de-DE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prechblase: oval 2">
            <a:extLst>
              <a:ext uri="{FF2B5EF4-FFF2-40B4-BE49-F238E27FC236}">
                <a16:creationId xmlns:a16="http://schemas.microsoft.com/office/drawing/2014/main" id="{C13488A2-020C-03E1-8244-5EBBEF69924A}"/>
              </a:ext>
            </a:extLst>
          </p:cNvPr>
          <p:cNvSpPr/>
          <p:nvPr/>
        </p:nvSpPr>
        <p:spPr>
          <a:xfrm>
            <a:off x="3275856" y="280287"/>
            <a:ext cx="2016224" cy="113248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Refactoring</a:t>
            </a:r>
            <a:endParaRPr lang="de-DE" dirty="0"/>
          </a:p>
          <a:p>
            <a:pPr algn="ctr"/>
            <a:r>
              <a:rPr lang="de-DE" dirty="0"/>
              <a:t>Strikes sind uns erstmal egal</a:t>
            </a:r>
          </a:p>
        </p:txBody>
      </p:sp>
    </p:spTree>
    <p:extLst>
      <p:ext uri="{BB962C8B-B14F-4D97-AF65-F5344CB8AC3E}">
        <p14:creationId xmlns:p14="http://schemas.microsoft.com/office/powerpoint/2010/main" val="4183333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Refactoring</a:t>
            </a:r>
            <a:endParaRPr lang="de-DE" sz="3000" strike="sngStrik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84969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List&lt;Frame&gt;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buildFrames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calculateBaseScore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calculateBonusScore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76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Refactoring</a:t>
            </a:r>
            <a:endParaRPr lang="de-DE" sz="3000" strike="sngStrik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84969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List&lt;Frame&gt;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buildFrames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List&lt;Frame&gt;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&lt;Frame&gt;();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2)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Frame(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+ 1)));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18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36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Refactoring</a:t>
            </a:r>
            <a:endParaRPr lang="de-DE" sz="3000" strike="sngStrik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84969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List&lt;Frame&gt;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buildFrames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calculateBaseScore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calculateBonusScore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84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37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Refactoring</a:t>
            </a:r>
            <a:endParaRPr lang="de-DE" sz="3000" strike="sngStrik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84969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//mit Lambda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calculateBaseScore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(List&lt;Frame&gt;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.stream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().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mapToInt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-&gt;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).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sum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.stream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().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mapToInt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(Frame::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).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sum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// oder mit Schleife (KISS – aber Teamabhängig)</a:t>
            </a:r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calculateBaseScore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(List&lt;Frame&gt;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(Frame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65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38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Refactoring</a:t>
            </a:r>
            <a:endParaRPr lang="de-DE" sz="3000" strike="sngStrik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84969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List&lt;Frame&gt;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buildFrames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calculateBaseScore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calculateBonusScore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1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39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Refactoring</a:t>
            </a:r>
            <a:endParaRPr lang="de-DE" sz="3000" strike="sngStrik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84969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calculateBonusScore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(List&lt;Frame&gt;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- 1;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++)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Frame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.isSpare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+ 1).getRoll1();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83C3490-3524-06C1-D0A1-B03CBD98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1" y="5344737"/>
            <a:ext cx="6063429" cy="6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Überblick Vorgehensweise TDD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EE7373A-91ED-85F4-2D1C-E7C7D474FAF7}"/>
              </a:ext>
            </a:extLst>
          </p:cNvPr>
          <p:cNvSpPr txBox="1"/>
          <p:nvPr/>
        </p:nvSpPr>
        <p:spPr>
          <a:xfrm>
            <a:off x="683568" y="2132856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Red</a:t>
            </a:r>
            <a:r>
              <a:rPr lang="de-DE" dirty="0"/>
              <a:t>-Green-</a:t>
            </a:r>
            <a:r>
              <a:rPr lang="de-DE" dirty="0" err="1"/>
              <a:t>Refactor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Schreibe einen fehlschlagenden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Überlege, was zu benötigst um den Test zu bestehen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Schreibe produktiven Code (KISS, YAGNI) mit dem Ziel des Test zu bestehen – egal wie qualitativ hochwertig er ist –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der Test bestanden ist, </a:t>
            </a:r>
            <a:r>
              <a:rPr lang="de-DE" dirty="0" err="1"/>
              <a:t>refactoring</a:t>
            </a:r>
            <a:r>
              <a:rPr lang="de-DE" dirty="0"/>
              <a:t> nach Clean Code Kriterien – </a:t>
            </a:r>
            <a:r>
              <a:rPr lang="de-DE" dirty="0" err="1"/>
              <a:t>make</a:t>
            </a:r>
            <a:r>
              <a:rPr lang="de-DE" dirty="0"/>
              <a:t> ist clean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Beginne mit den einfachen Fällen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826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40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Nächster Test: Strike!!!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42E352-5111-0F7F-EFEB-D0281A76AE0C}"/>
              </a:ext>
            </a:extLst>
          </p:cNvPr>
          <p:cNvSpPr txBox="1"/>
          <p:nvPr/>
        </p:nvSpPr>
        <p:spPr>
          <a:xfrm>
            <a:off x="611562" y="2233317"/>
            <a:ext cx="66967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strike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roll(10, 1, 1);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rollZeros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(16);</a:t>
            </a:r>
          </a:p>
          <a:p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(12 + 2,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8933DB-26F6-D9C8-9E72-10AB4A3B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2" y="4215342"/>
            <a:ext cx="6624734" cy="16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91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41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4. Inkrement</a:t>
            </a:r>
            <a:endParaRPr lang="de-DE" sz="3000" strike="sngStrik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90730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List&lt;Frame&gt;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buildFrames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List&lt;Frame&gt;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&lt;Frame&gt;();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++)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if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(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) == 10)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      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.add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Frame(</a:t>
            </a:r>
            <a:r>
              <a:rPr lang="de-DE" sz="1800" dirty="0" err="1">
                <a:solidFill>
                  <a:srgbClr val="0000C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), 0));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     }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else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Frame(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rolls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+ 1)));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++;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06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42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4. Inkrement</a:t>
            </a:r>
            <a:endParaRPr lang="de-DE" sz="3000" strike="sngStrik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90730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calculateBonusScore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(List&lt;Frame&gt;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- 1;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++)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Frame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if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(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frame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.isStrike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())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      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+=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+ 1).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     }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else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.isSpare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+ 1).getRoll1();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12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43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Nächster Test: 2x Strike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42E352-5111-0F7F-EFEB-D0281A76AE0C}"/>
              </a:ext>
            </a:extLst>
          </p:cNvPr>
          <p:cNvSpPr txBox="1"/>
          <p:nvPr/>
        </p:nvSpPr>
        <p:spPr>
          <a:xfrm>
            <a:off x="575558" y="2096381"/>
            <a:ext cx="66967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twoStrikes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roll(10, 10, 1, 1);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rollZeros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(14);</a:t>
            </a:r>
          </a:p>
          <a:p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(21 + 12 + 2, </a:t>
            </a:r>
            <a:r>
              <a:rPr lang="de-DE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D4EF26-4A9A-1F73-7801-B66F9CEA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333855"/>
            <a:ext cx="5400598" cy="13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15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44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5. Inkrement</a:t>
            </a:r>
            <a:endParaRPr lang="de-DE" sz="3000" strike="sngStrik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79512" y="2016805"/>
            <a:ext cx="90730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private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calculateBonusScore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(List&lt;Frame&gt;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- 1;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++)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Frame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if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(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frame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.isStrike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())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      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+= </a:t>
            </a:r>
            <a:r>
              <a:rPr lang="de-DE" sz="18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+ 1).</a:t>
            </a:r>
            <a:r>
              <a:rPr lang="de-DE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baseScore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();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     } </a:t>
            </a:r>
            <a:r>
              <a:rPr lang="de-DE" sz="1800" b="1" dirty="0" err="1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else</a:t>
            </a:r>
            <a:r>
              <a:rPr lang="de-DE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.isSpare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frames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+ 1).getRoll1();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bonusScore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endParaRPr lang="de-DE" sz="1800" dirty="0">
              <a:solidFill>
                <a:srgbClr val="000000"/>
              </a:solidFill>
              <a:effectLst/>
              <a:highlight>
                <a:srgbClr val="FF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0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45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6.-?. Inkrement</a:t>
            </a:r>
            <a:endParaRPr lang="de-DE" sz="3000" strike="sngStrik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B4D5115-EF4C-4F75-BF08-62A849588832}"/>
              </a:ext>
            </a:extLst>
          </p:cNvPr>
          <p:cNvSpPr txBox="1"/>
          <p:nvPr/>
        </p:nvSpPr>
        <p:spPr>
          <a:xfrm>
            <a:off x="683568" y="220486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Wurf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getFrames</a:t>
            </a:r>
            <a:r>
              <a:rPr lang="de-DE" dirty="0"/>
              <a:t>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isOver</a:t>
            </a:r>
            <a:r>
              <a:rPr lang="de-DE"/>
              <a:t>()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E2DA1C6-CCD2-46C6-AADA-BE2695433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4" y="3228754"/>
            <a:ext cx="7295360" cy="34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88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46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Vor- und Nachteile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A2E328C3-AC70-48B0-B689-FF27E9319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033181"/>
              </p:ext>
            </p:extLst>
          </p:nvPr>
        </p:nvGraphicFramePr>
        <p:xfrm>
          <a:off x="1181495" y="21013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7741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47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5040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Quellen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7056EF-1FE0-43B9-9D47-E0B448190BFF}"/>
              </a:ext>
            </a:extLst>
          </p:cNvPr>
          <p:cNvSpPr txBox="1"/>
          <p:nvPr/>
        </p:nvSpPr>
        <p:spPr>
          <a:xfrm>
            <a:off x="467544" y="2204864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Ehlert, Albrecht (Hrsg.) 2019: Anwendungsentwicklung in Theorie und Praxis, Westermann</a:t>
            </a:r>
          </a:p>
          <a:p>
            <a:r>
              <a:rPr lang="de-DE" sz="1100" dirty="0" err="1"/>
              <a:t>Rentea</a:t>
            </a:r>
            <a:r>
              <a:rPr lang="de-DE" sz="1100" dirty="0"/>
              <a:t>, Victor (2022): </a:t>
            </a:r>
            <a:r>
              <a:rPr lang="de-DE" sz="1100" dirty="0">
                <a:hlinkClick r:id="rId3"/>
              </a:rPr>
              <a:t>https://www.youtube.com/watch?v=YF_ayk_rV1Y</a:t>
            </a:r>
            <a:r>
              <a:rPr lang="de-DE" sz="1100" dirty="0"/>
              <a:t> abgerufen am 21.02.2023</a:t>
            </a:r>
          </a:p>
          <a:p>
            <a:endParaRPr lang="de-DE" sz="1100" dirty="0"/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03146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48</a:t>
            </a:fld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7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6696744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Bowling - Anforderungsanalyse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6B21C4C7-6BEF-C971-3668-ADF0AC0F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58584"/>
              </p:ext>
            </p:extLst>
          </p:nvPr>
        </p:nvGraphicFramePr>
        <p:xfrm>
          <a:off x="413782" y="2028414"/>
          <a:ext cx="8046654" cy="111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74">
                  <a:extLst>
                    <a:ext uri="{9D8B030D-6E8A-4147-A177-3AD203B41FA5}">
                      <a16:colId xmlns:a16="http://schemas.microsoft.com/office/drawing/2014/main" val="2780965712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844276414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2373774273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3891439590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984823846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3468762815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760124704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3217140059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2272662692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3708359565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3015136118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3755233484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1440383213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3923407742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2599524653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2506239446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3193595577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274309252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3727183624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2953051381"/>
                    </a:ext>
                  </a:extLst>
                </a:gridCol>
                <a:gridCol w="383174">
                  <a:extLst>
                    <a:ext uri="{9D8B030D-6E8A-4147-A177-3AD203B41FA5}">
                      <a16:colId xmlns:a16="http://schemas.microsoft.com/office/drawing/2014/main" val="65982799"/>
                    </a:ext>
                  </a:extLst>
                </a:gridCol>
              </a:tblGrid>
              <a:tr h="370851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02896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96571"/>
                  </a:ext>
                </a:extLst>
              </a:tr>
              <a:tr h="370851"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22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31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61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85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105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115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122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140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160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35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75F62736-3C0C-28DC-90EB-12B60016384E}"/>
              </a:ext>
            </a:extLst>
          </p:cNvPr>
          <p:cNvSpPr txBox="1"/>
          <p:nvPr/>
        </p:nvSpPr>
        <p:spPr>
          <a:xfrm>
            <a:off x="395536" y="328498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Spiel besteht aus 10 </a:t>
            </a:r>
            <a:r>
              <a:rPr lang="de-DE" dirty="0">
                <a:solidFill>
                  <a:srgbClr val="FF0000"/>
                </a:solidFill>
              </a:rPr>
              <a:t>Frame</a:t>
            </a:r>
            <a:r>
              <a:rPr lang="de-DE" dirty="0"/>
              <a:t>s.</a:t>
            </a:r>
          </a:p>
          <a:p>
            <a:r>
              <a:rPr lang="de-DE" dirty="0"/>
              <a:t>In jedem Frame spielt der Spieler mit 2 </a:t>
            </a:r>
            <a:r>
              <a:rPr lang="de-DE" dirty="0">
                <a:solidFill>
                  <a:srgbClr val="00B050"/>
                </a:solidFill>
              </a:rPr>
              <a:t>Würfen</a:t>
            </a:r>
            <a:r>
              <a:rPr lang="de-DE" dirty="0"/>
              <a:t> gegen 10 Pins 🎳.</a:t>
            </a:r>
          </a:p>
          <a:p>
            <a:r>
              <a:rPr lang="de-DE" dirty="0"/>
              <a:t>Das Ergebnis eines Frames ist die Summe der umgefallenen Pins + Spare + </a:t>
            </a:r>
            <a:r>
              <a:rPr lang="de-DE" dirty="0" err="1"/>
              <a:t>Strikebonus</a:t>
            </a:r>
            <a:r>
              <a:rPr lang="de-DE" dirty="0"/>
              <a:t>.</a:t>
            </a:r>
          </a:p>
          <a:p>
            <a:r>
              <a:rPr lang="de-DE" dirty="0"/>
              <a:t>Ein Spare ist, wenn der Spieler mit 2 Würfen alle 10 Pins abräumt, als Bonus werden die umgefallenen Pins des nächsten Wurfes hinzuaddiert.</a:t>
            </a:r>
          </a:p>
          <a:p>
            <a:r>
              <a:rPr lang="de-DE" dirty="0"/>
              <a:t>Ein Strike ist, wenn der Spieler mit einem Wurf alle 10 Pins abräumt, als Bonus werden die umgefallenen Pins der nächsten zwei Würfe hinzuaddiert.</a:t>
            </a:r>
          </a:p>
          <a:p>
            <a:r>
              <a:rPr lang="de-DE" dirty="0"/>
              <a:t>Im 10 Frame kann ein Spieler bei einem Spare einen dritten Wurf spielen.</a:t>
            </a:r>
          </a:p>
          <a:p>
            <a:r>
              <a:rPr lang="de-DE" dirty="0"/>
              <a:t>Im 10 Frame kann ein Spieler bei einem Strike noch zwei Würfe spielen. Es können nie mehr als 3 Würfe im 10 Frame sein.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87840CFF-B947-9A57-6218-6B35E4013589}"/>
              </a:ext>
            </a:extLst>
          </p:cNvPr>
          <p:cNvSpPr/>
          <p:nvPr/>
        </p:nvSpPr>
        <p:spPr>
          <a:xfrm rot="16200000">
            <a:off x="6851205" y="1576948"/>
            <a:ext cx="133994" cy="72008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2C15C43-AB0B-BF2A-180C-6A494CA6381E}"/>
              </a:ext>
            </a:extLst>
          </p:cNvPr>
          <p:cNvSpPr txBox="1"/>
          <p:nvPr/>
        </p:nvSpPr>
        <p:spPr>
          <a:xfrm>
            <a:off x="6530755" y="1557076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66618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5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Aufgabe Bowling Kata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129947-A69D-7CB0-A8D7-8AF93FF361AF}"/>
              </a:ext>
            </a:extLst>
          </p:cNvPr>
          <p:cNvSpPr txBox="1"/>
          <p:nvPr/>
        </p:nvSpPr>
        <p:spPr>
          <a:xfrm>
            <a:off x="539552" y="2132856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Schreibe eine Klasse Game mit 4 Methoden:</a:t>
            </a:r>
          </a:p>
          <a:p>
            <a:endParaRPr lang="de-DE" dirty="0"/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Game 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Frame[]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getFrames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totalScore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isOver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38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1. Inkrement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547664" y="2573433"/>
            <a:ext cx="65129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BowlingGameTest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  @Test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worstGamePossible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20; </a:t>
            </a:r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++) {</a:t>
            </a:r>
          </a:p>
          <a:p>
            <a:r>
              <a:rPr lang="de-DE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r>
              <a:rPr lang="de-DE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assertEquals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(0,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game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20340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1. Inkrement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75D3E4-DF7D-4141-0C35-4482DC1652B3}"/>
              </a:ext>
            </a:extLst>
          </p:cNvPr>
          <p:cNvSpPr txBox="1"/>
          <p:nvPr/>
        </p:nvSpPr>
        <p:spPr>
          <a:xfrm>
            <a:off x="1475656" y="2147702"/>
            <a:ext cx="65129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BowlingGame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addRoll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pins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r>
              <a:rPr lang="de-DE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   //</a:t>
            </a:r>
            <a:r>
              <a:rPr lang="de-DE" sz="1800" b="1" dirty="0">
                <a:solidFill>
                  <a:srgbClr val="7F9FBF"/>
                </a:solidFill>
                <a:effectLst/>
                <a:latin typeface="Courier New" panose="02070309020205020404" pitchFamily="49" charset="0"/>
              </a:rPr>
              <a:t>TODO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Frame[]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getFrames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de-DE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de-DE" sz="1800" b="1" dirty="0">
                <a:solidFill>
                  <a:srgbClr val="7F9FBF"/>
                </a:solidFill>
                <a:effectLst/>
                <a:latin typeface="Courier New" panose="02070309020205020404" pitchFamily="49" charset="0"/>
              </a:rPr>
              <a:t>TODO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totalScore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-1; </a:t>
            </a:r>
            <a:r>
              <a:rPr lang="de-DE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de-DE" sz="1800" b="1" dirty="0">
                <a:solidFill>
                  <a:srgbClr val="7F9FBF"/>
                </a:solidFill>
                <a:effectLst/>
                <a:latin typeface="Courier New" panose="02070309020205020404" pitchFamily="49" charset="0"/>
              </a:rPr>
              <a:t>TODO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boolean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isOver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r>
              <a:rPr lang="de-DE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de-DE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de-DE" sz="1800" b="1" dirty="0">
                <a:solidFill>
                  <a:srgbClr val="7F9FBF"/>
                </a:solidFill>
                <a:effectLst/>
                <a:latin typeface="Courier New" panose="02070309020205020404" pitchFamily="49" charset="0"/>
              </a:rPr>
              <a:t>TODO</a:t>
            </a:r>
            <a:endParaRPr lang="de-DE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r>
              <a:rPr lang="de-D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1. Inkrement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C32628-847B-2918-4BF3-E4E615F5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903" y="2499279"/>
            <a:ext cx="3612193" cy="185944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6455954-480F-2FE4-4441-243A52A41D53}"/>
              </a:ext>
            </a:extLst>
          </p:cNvPr>
          <p:cNvSpPr txBox="1"/>
          <p:nvPr/>
        </p:nvSpPr>
        <p:spPr>
          <a:xfrm>
            <a:off x="1115616" y="4725144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Kommt jetzt nicht unerwartet, oder?</a:t>
            </a:r>
          </a:p>
          <a:p>
            <a:endParaRPr lang="de-DE" dirty="0"/>
          </a:p>
          <a:p>
            <a:r>
              <a:rPr lang="de-DE" dirty="0"/>
              <a:t>Wie bekommen wir den Test grün? </a:t>
            </a:r>
          </a:p>
        </p:txBody>
      </p:sp>
    </p:spTree>
    <p:extLst>
      <p:ext uri="{BB962C8B-B14F-4D97-AF65-F5344CB8AC3E}">
        <p14:creationId xmlns:p14="http://schemas.microsoft.com/office/powerpoint/2010/main" val="41071221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3384</Words>
  <Application>Microsoft Office PowerPoint</Application>
  <PresentationFormat>Bildschirmpräsentation (4:3)</PresentationFormat>
  <Paragraphs>670</Paragraphs>
  <Slides>48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Iconate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Klumpen Business Communications</dc:title>
  <dc:creator>Philipp Meichsner</dc:creator>
  <cp:lastModifiedBy>user</cp:lastModifiedBy>
  <cp:revision>360</cp:revision>
  <dcterms:created xsi:type="dcterms:W3CDTF">2012-02-27T15:25:12Z</dcterms:created>
  <dcterms:modified xsi:type="dcterms:W3CDTF">2023-03-30T06:35:15Z</dcterms:modified>
</cp:coreProperties>
</file>