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68" r:id="rId2"/>
    <p:sldId id="257" r:id="rId3"/>
    <p:sldId id="258" r:id="rId4"/>
    <p:sldId id="259" r:id="rId5"/>
    <p:sldId id="260" r:id="rId6"/>
    <p:sldId id="274" r:id="rId7"/>
    <p:sldId id="275" r:id="rId8"/>
    <p:sldId id="261" r:id="rId9"/>
    <p:sldId id="265" r:id="rId10"/>
    <p:sldId id="276" r:id="rId11"/>
    <p:sldId id="262" r:id="rId12"/>
    <p:sldId id="270" r:id="rId13"/>
    <p:sldId id="266" r:id="rId14"/>
    <p:sldId id="267" r:id="rId15"/>
    <p:sldId id="269" r:id="rId16"/>
    <p:sldId id="271" r:id="rId17"/>
    <p:sldId id="273" r:id="rId18"/>
    <p:sldId id="277" r:id="rId19"/>
    <p:sldId id="278" r:id="rId20"/>
    <p:sldId id="279" r:id="rId21"/>
    <p:sldId id="280" r:id="rId22"/>
    <p:sldId id="281" r:id="rId23"/>
    <p:sldId id="282" r:id="rId24"/>
    <p:sldId id="285" r:id="rId25"/>
    <p:sldId id="283" r:id="rId26"/>
    <p:sldId id="284"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04"/>
    <a:srgbClr val="0080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p:scale>
          <a:sx n="70" d="100"/>
          <a:sy n="70" d="100"/>
        </p:scale>
        <p:origin x="1320" y="12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B800313-F059-49BE-8980-FC3BEF6C81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0369784-0066-46E2-ABC9-139CA76D85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7804D9-7E79-42DC-B6E5-312CEDCDD20A}" type="datetimeFigureOut">
              <a:rPr kumimoji="1" lang="ja-JP" altLang="en-US" smtClean="0"/>
              <a:t>2018/8/16</a:t>
            </a:fld>
            <a:endParaRPr kumimoji="1" lang="ja-JP" altLang="en-US"/>
          </a:p>
        </p:txBody>
      </p:sp>
      <p:sp>
        <p:nvSpPr>
          <p:cNvPr id="4" name="フッター プレースホルダー 3">
            <a:extLst>
              <a:ext uri="{FF2B5EF4-FFF2-40B4-BE49-F238E27FC236}">
                <a16:creationId xmlns:a16="http://schemas.microsoft.com/office/drawing/2014/main" id="{8339D288-D479-41B0-B01A-96EDDE7F85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63A5CFD3-A445-4502-8BF1-5B3AAA149C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AA377A-52D8-475C-9F6F-89638F0E675E}" type="slidenum">
              <a:rPr kumimoji="1" lang="ja-JP" altLang="en-US" smtClean="0"/>
              <a:t>‹#›</a:t>
            </a:fld>
            <a:endParaRPr kumimoji="1" lang="ja-JP" altLang="en-US"/>
          </a:p>
        </p:txBody>
      </p:sp>
    </p:spTree>
    <p:extLst>
      <p:ext uri="{BB962C8B-B14F-4D97-AF65-F5344CB8AC3E}">
        <p14:creationId xmlns:p14="http://schemas.microsoft.com/office/powerpoint/2010/main" val="75384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2D11F-B3C7-481E-A5D8-517A31691002}" type="datetimeFigureOut">
              <a:rPr kumimoji="1" lang="ja-JP" altLang="en-US" smtClean="0"/>
              <a:t>2018/8/16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5136B-4C07-480E-B44A-D9968CC1B3AF}" type="slidenum">
              <a:rPr kumimoji="1" lang="ja-JP" altLang="en-US" smtClean="0"/>
              <a:t>‹#›</a:t>
            </a:fld>
            <a:endParaRPr kumimoji="1" lang="ja-JP" altLang="en-US"/>
          </a:p>
        </p:txBody>
      </p:sp>
    </p:spTree>
    <p:extLst>
      <p:ext uri="{BB962C8B-B14F-4D97-AF65-F5344CB8AC3E}">
        <p14:creationId xmlns:p14="http://schemas.microsoft.com/office/powerpoint/2010/main" val="381228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A3C1CAC-92F7-43C5-8291-0E24085BAD1E}"/>
              </a:ext>
            </a:extLst>
          </p:cNvPr>
          <p:cNvSpPr/>
          <p:nvPr userDrawn="1"/>
        </p:nvSpPr>
        <p:spPr>
          <a:xfrm>
            <a:off x="1" y="-27122"/>
            <a:ext cx="9143999" cy="6857999"/>
          </a:xfrm>
          <a:prstGeom prst="rect">
            <a:avLst/>
          </a:prstGeom>
          <a:solidFill>
            <a:srgbClr val="00809E"/>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CEA7CABA-C35E-4944-9FE3-0F83FB74AD38}"/>
              </a:ext>
            </a:extLst>
          </p:cNvPr>
          <p:cNvSpPr>
            <a:spLocks noGrp="1"/>
          </p:cNvSpPr>
          <p:nvPr>
            <p:ph type="subTitle" idx="1"/>
          </p:nvPr>
        </p:nvSpPr>
        <p:spPr>
          <a:xfrm>
            <a:off x="3788229" y="2808514"/>
            <a:ext cx="3863340" cy="1762692"/>
          </a:xfrm>
        </p:spPr>
        <p:txBody>
          <a:bodyPr anchor="b">
            <a:normAutofit/>
          </a:bodyPr>
          <a:lstStyle>
            <a:lvl1pPr marL="0" indent="0" algn="l">
              <a:buNone/>
              <a:defRPr sz="1200">
                <a:solidFill>
                  <a:schemeClr val="bg1"/>
                </a:solidFill>
                <a:latin typeface="メイリオ" panose="020B0604030504040204" pitchFamily="50" charset="-128"/>
                <a:ea typeface="メイリオ" panose="020B0604030504040204"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CC75969-82D4-4F18-8392-6E426CEEDD70}"/>
              </a:ext>
            </a:extLst>
          </p:cNvPr>
          <p:cNvSpPr>
            <a:spLocks noGrp="1"/>
          </p:cNvSpPr>
          <p:nvPr>
            <p:ph type="dt" sz="half" idx="10"/>
          </p:nvPr>
        </p:nvSpPr>
        <p:spPr>
          <a:xfrm>
            <a:off x="3788229" y="2308160"/>
            <a:ext cx="2057400" cy="365125"/>
          </a:xfrm>
        </p:spPr>
        <p:txBody>
          <a:bodyPr/>
          <a:lstStyle>
            <a:lvl1pPr>
              <a:defRPr sz="1200">
                <a:solidFill>
                  <a:schemeClr val="bg1"/>
                </a:solidFill>
                <a:latin typeface="メイリオ" panose="020B0604030504040204" pitchFamily="50" charset="-128"/>
                <a:ea typeface="メイリオ" panose="020B0604030504040204" pitchFamily="50" charset="-128"/>
              </a:defRPr>
            </a:lvl1pPr>
          </a:lstStyle>
          <a:p>
            <a:fld id="{0454059D-1F2E-49FB-ABDE-870B29E3529A}" type="datetime1">
              <a:rPr lang="ja-JP" altLang="en-US" smtClean="0"/>
              <a:t>2018/8/16</a:t>
            </a:fld>
            <a:endParaRPr lang="ja-JP" altLang="en-US"/>
          </a:p>
        </p:txBody>
      </p:sp>
      <p:pic>
        <p:nvPicPr>
          <p:cNvPr id="10" name="図 9">
            <a:extLst>
              <a:ext uri="{FF2B5EF4-FFF2-40B4-BE49-F238E27FC236}">
                <a16:creationId xmlns:a16="http://schemas.microsoft.com/office/drawing/2014/main" id="{7C68695E-BDC7-4501-BBE1-1B27137A48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8602" y="5738814"/>
            <a:ext cx="4825397" cy="1092063"/>
          </a:xfrm>
          <a:prstGeom prst="rect">
            <a:avLst/>
          </a:prstGeom>
        </p:spPr>
      </p:pic>
      <p:sp>
        <p:nvSpPr>
          <p:cNvPr id="11" name="タイトル 1">
            <a:extLst>
              <a:ext uri="{FF2B5EF4-FFF2-40B4-BE49-F238E27FC236}">
                <a16:creationId xmlns:a16="http://schemas.microsoft.com/office/drawing/2014/main" id="{31996354-290C-415D-8C55-0941BFE04E17}"/>
              </a:ext>
            </a:extLst>
          </p:cNvPr>
          <p:cNvSpPr txBox="1">
            <a:spLocks/>
          </p:cNvSpPr>
          <p:nvPr userDrawn="1"/>
        </p:nvSpPr>
        <p:spPr>
          <a:xfrm>
            <a:off x="525781" y="1410789"/>
            <a:ext cx="3118757" cy="3160418"/>
          </a:xfrm>
          <a:prstGeom prst="rect">
            <a:avLst/>
          </a:prstGeom>
          <a:solidFill>
            <a:schemeClr val="bg1"/>
          </a:solidFill>
        </p:spPr>
        <p:txBody>
          <a:bodyPr vert="horz" lIns="91440" tIns="45720" rIns="91440" bIns="45720" rtlCol="0" anchor="b">
            <a:normAutofit/>
          </a:bodyPr>
          <a:lstStyle>
            <a:lvl1pPr algn="l" defTabSz="685800" rtl="0" eaLnBrk="1" latinLnBrk="0" hangingPunct="1">
              <a:lnSpc>
                <a:spcPct val="90000"/>
              </a:lnSpc>
              <a:spcBef>
                <a:spcPct val="0"/>
              </a:spcBef>
              <a:buNone/>
              <a:defRPr kumimoji="1" sz="4500" kern="1200">
                <a:solidFill>
                  <a:srgbClr val="00809E"/>
                </a:solidFill>
                <a:latin typeface="メイリオ" panose="020B0604030504040204" pitchFamily="50" charset="-128"/>
                <a:ea typeface="メイリオ" panose="020B0604030504040204" pitchFamily="50" charset="-128"/>
                <a:cs typeface="+mj-cs"/>
              </a:defRPr>
            </a:lvl1pPr>
          </a:lstStyle>
          <a:p>
            <a:endParaRPr lang="ja-JP" altLang="en-US" dirty="0"/>
          </a:p>
        </p:txBody>
      </p:sp>
    </p:spTree>
    <p:extLst>
      <p:ext uri="{BB962C8B-B14F-4D97-AF65-F5344CB8AC3E}">
        <p14:creationId xmlns:p14="http://schemas.microsoft.com/office/powerpoint/2010/main" val="131439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0F87A6-A66F-43FD-A040-25EE25E00DD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0E87C4-BAC6-4CBC-A947-9F11C68BAD1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E22699-BD22-4B88-8479-C40B57765352}"/>
              </a:ext>
            </a:extLst>
          </p:cNvPr>
          <p:cNvSpPr>
            <a:spLocks noGrp="1"/>
          </p:cNvSpPr>
          <p:nvPr>
            <p:ph type="dt" sz="half" idx="10"/>
          </p:nvPr>
        </p:nvSpPr>
        <p:spPr/>
        <p:txBody>
          <a:bodyPr/>
          <a:lstStyle/>
          <a:p>
            <a:fld id="{FF51775A-CDFD-41A0-9EE9-DBA9313D7742}" type="datetime1">
              <a:rPr kumimoji="1" lang="ja-JP" altLang="en-US" smtClean="0"/>
              <a:t>2018/8/16</a:t>
            </a:fld>
            <a:endParaRPr kumimoji="1" lang="ja-JP" altLang="en-US"/>
          </a:p>
        </p:txBody>
      </p:sp>
      <p:sp>
        <p:nvSpPr>
          <p:cNvPr id="5" name="フッター プレースホルダー 4">
            <a:extLst>
              <a:ext uri="{FF2B5EF4-FFF2-40B4-BE49-F238E27FC236}">
                <a16:creationId xmlns:a16="http://schemas.microsoft.com/office/drawing/2014/main" id="{91A61400-9816-4744-AD78-3C5E14D3CD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A04193-5E6A-42EE-85C8-2F468E9EE656}"/>
              </a:ext>
            </a:extLst>
          </p:cNvPr>
          <p:cNvSpPr>
            <a:spLocks noGrp="1"/>
          </p:cNvSpPr>
          <p:nvPr>
            <p:ph type="sldNum" sz="quarter" idx="12"/>
          </p:nvPr>
        </p:nvSpPr>
        <p:spPr/>
        <p:txBody>
          <a:bodyPr/>
          <a:lstStyle/>
          <a:p>
            <a:fld id="{3B68BE9B-DAF4-475D-9E64-5320A9CCD97B}" type="slidenum">
              <a:rPr kumimoji="1" lang="ja-JP" altLang="en-US" smtClean="0"/>
              <a:t>‹#›</a:t>
            </a:fld>
            <a:endParaRPr kumimoji="1" lang="ja-JP" altLang="en-US"/>
          </a:p>
        </p:txBody>
      </p:sp>
    </p:spTree>
    <p:extLst>
      <p:ext uri="{BB962C8B-B14F-4D97-AF65-F5344CB8AC3E}">
        <p14:creationId xmlns:p14="http://schemas.microsoft.com/office/powerpoint/2010/main" val="306916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7D61ACC-F713-42C4-A397-0C34CC4DD629}"/>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812715-6DF9-48C7-9CB8-76B8C9946D38}"/>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C5D08E-D7BC-40CC-9E27-A3A957EFDA3D}"/>
              </a:ext>
            </a:extLst>
          </p:cNvPr>
          <p:cNvSpPr>
            <a:spLocks noGrp="1"/>
          </p:cNvSpPr>
          <p:nvPr>
            <p:ph type="dt" sz="half" idx="10"/>
          </p:nvPr>
        </p:nvSpPr>
        <p:spPr/>
        <p:txBody>
          <a:bodyPr/>
          <a:lstStyle/>
          <a:p>
            <a:fld id="{4B2F2E0E-92B8-402E-9D30-6F07B995F127}" type="datetime1">
              <a:rPr kumimoji="1" lang="ja-JP" altLang="en-US" smtClean="0"/>
              <a:t>2018/8/16</a:t>
            </a:fld>
            <a:endParaRPr kumimoji="1" lang="ja-JP" altLang="en-US"/>
          </a:p>
        </p:txBody>
      </p:sp>
      <p:sp>
        <p:nvSpPr>
          <p:cNvPr id="5" name="フッター プレースホルダー 4">
            <a:extLst>
              <a:ext uri="{FF2B5EF4-FFF2-40B4-BE49-F238E27FC236}">
                <a16:creationId xmlns:a16="http://schemas.microsoft.com/office/drawing/2014/main" id="{FEE8BE43-6501-433F-96AD-8D17AA84E7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78C483-7CB9-41A1-BFE8-907F4A3C00B6}"/>
              </a:ext>
            </a:extLst>
          </p:cNvPr>
          <p:cNvSpPr>
            <a:spLocks noGrp="1"/>
          </p:cNvSpPr>
          <p:nvPr>
            <p:ph type="sldNum" sz="quarter" idx="12"/>
          </p:nvPr>
        </p:nvSpPr>
        <p:spPr/>
        <p:txBody>
          <a:bodyPr/>
          <a:lstStyle/>
          <a:p>
            <a:fld id="{3B68BE9B-DAF4-475D-9E64-5320A9CCD97B}" type="slidenum">
              <a:rPr kumimoji="1" lang="ja-JP" altLang="en-US" smtClean="0"/>
              <a:t>‹#›</a:t>
            </a:fld>
            <a:endParaRPr kumimoji="1" lang="ja-JP" altLang="en-US"/>
          </a:p>
        </p:txBody>
      </p:sp>
    </p:spTree>
    <p:extLst>
      <p:ext uri="{BB962C8B-B14F-4D97-AF65-F5344CB8AC3E}">
        <p14:creationId xmlns:p14="http://schemas.microsoft.com/office/powerpoint/2010/main" val="280894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A3C1CAC-92F7-43C5-8291-0E24085BAD1E}"/>
              </a:ext>
            </a:extLst>
          </p:cNvPr>
          <p:cNvSpPr/>
          <p:nvPr userDrawn="1"/>
        </p:nvSpPr>
        <p:spPr>
          <a:xfrm>
            <a:off x="1" y="-27122"/>
            <a:ext cx="9143999" cy="6857999"/>
          </a:xfrm>
          <a:prstGeom prst="rect">
            <a:avLst/>
          </a:prstGeom>
          <a:solidFill>
            <a:srgbClr val="0080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latin typeface="メイリオ" panose="020B0604030504040204" pitchFamily="50" charset="-128"/>
              <a:ea typeface="メイリオ" panose="020B0604030504040204" pitchFamily="50" charset="-128"/>
            </a:endParaRPr>
          </a:p>
        </p:txBody>
      </p:sp>
      <p:sp>
        <p:nvSpPr>
          <p:cNvPr id="2" name="タイトル 1">
            <a:extLst>
              <a:ext uri="{FF2B5EF4-FFF2-40B4-BE49-F238E27FC236}">
                <a16:creationId xmlns:a16="http://schemas.microsoft.com/office/drawing/2014/main" id="{28F1A9C4-38BE-469D-BC75-82D5B47D0553}"/>
              </a:ext>
            </a:extLst>
          </p:cNvPr>
          <p:cNvSpPr>
            <a:spLocks noGrp="1"/>
          </p:cNvSpPr>
          <p:nvPr>
            <p:ph type="ctrTitle"/>
          </p:nvPr>
        </p:nvSpPr>
        <p:spPr>
          <a:xfrm>
            <a:off x="525781" y="1410789"/>
            <a:ext cx="3118757" cy="3160418"/>
          </a:xfrm>
          <a:solidFill>
            <a:schemeClr val="bg1"/>
          </a:solidFill>
        </p:spPr>
        <p:txBody>
          <a:bodyPr anchor="b"/>
          <a:lstStyle>
            <a:lvl1pPr algn="l">
              <a:defRPr sz="4500">
                <a:solidFill>
                  <a:srgbClr val="00809E"/>
                </a:solidFill>
                <a:latin typeface="メイリオ" panose="020B0604030504040204" pitchFamily="50" charset="-128"/>
                <a:ea typeface="メイリオ" panose="020B0604030504040204" pitchFamily="50"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CEA7CABA-C35E-4944-9FE3-0F83FB74AD38}"/>
              </a:ext>
            </a:extLst>
          </p:cNvPr>
          <p:cNvSpPr>
            <a:spLocks noGrp="1"/>
          </p:cNvSpPr>
          <p:nvPr>
            <p:ph type="subTitle" idx="1"/>
          </p:nvPr>
        </p:nvSpPr>
        <p:spPr>
          <a:xfrm>
            <a:off x="3788229" y="2808514"/>
            <a:ext cx="3863340" cy="1762692"/>
          </a:xfrm>
        </p:spPr>
        <p:txBody>
          <a:bodyPr anchor="b">
            <a:normAutofit/>
          </a:bodyPr>
          <a:lstStyle>
            <a:lvl1pPr marL="0" indent="0" algn="l">
              <a:buNone/>
              <a:defRPr sz="1200">
                <a:solidFill>
                  <a:schemeClr val="bg1"/>
                </a:solidFill>
                <a:latin typeface="メイリオ" panose="020B0604030504040204" pitchFamily="50" charset="-128"/>
                <a:ea typeface="メイリオ" panose="020B0604030504040204"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CC75969-82D4-4F18-8392-6E426CEEDD70}"/>
              </a:ext>
            </a:extLst>
          </p:cNvPr>
          <p:cNvSpPr>
            <a:spLocks noGrp="1"/>
          </p:cNvSpPr>
          <p:nvPr>
            <p:ph type="dt" sz="half" idx="10"/>
          </p:nvPr>
        </p:nvSpPr>
        <p:spPr>
          <a:xfrm>
            <a:off x="3788229" y="2308160"/>
            <a:ext cx="2057400" cy="365125"/>
          </a:xfrm>
        </p:spPr>
        <p:txBody>
          <a:bodyPr/>
          <a:lstStyle>
            <a:lvl1pPr>
              <a:defRPr sz="1200">
                <a:solidFill>
                  <a:schemeClr val="bg1"/>
                </a:solidFill>
                <a:latin typeface="メイリオ" panose="020B0604030504040204" pitchFamily="50" charset="-128"/>
                <a:ea typeface="メイリオ" panose="020B0604030504040204" pitchFamily="50" charset="-128"/>
              </a:defRPr>
            </a:lvl1pPr>
          </a:lstStyle>
          <a:p>
            <a:fld id="{0454059D-1F2E-49FB-ABDE-870B29E3529A}" type="datetime1">
              <a:rPr lang="ja-JP" altLang="en-US" smtClean="0"/>
              <a:t>2018/8/16</a:t>
            </a:fld>
            <a:endParaRPr lang="ja-JP" altLang="en-US"/>
          </a:p>
        </p:txBody>
      </p:sp>
      <p:pic>
        <p:nvPicPr>
          <p:cNvPr id="6" name="図 5">
            <a:extLst>
              <a:ext uri="{FF2B5EF4-FFF2-40B4-BE49-F238E27FC236}">
                <a16:creationId xmlns:a16="http://schemas.microsoft.com/office/drawing/2014/main" id="{16FD0797-8C36-4E40-90D0-1724BAF61B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8602" y="5738814"/>
            <a:ext cx="4825397" cy="1092063"/>
          </a:xfrm>
          <a:prstGeom prst="rect">
            <a:avLst/>
          </a:prstGeom>
        </p:spPr>
      </p:pic>
    </p:spTree>
    <p:extLst>
      <p:ext uri="{BB962C8B-B14F-4D97-AF65-F5344CB8AC3E}">
        <p14:creationId xmlns:p14="http://schemas.microsoft.com/office/powerpoint/2010/main" val="427571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19CFD8-D264-4DFF-B939-E9D8752831B3}"/>
              </a:ext>
            </a:extLst>
          </p:cNvPr>
          <p:cNvSpPr>
            <a:spLocks noGrp="1"/>
          </p:cNvSpPr>
          <p:nvPr>
            <p:ph type="title"/>
          </p:nvPr>
        </p:nvSpPr>
        <p:spPr>
          <a:xfrm>
            <a:off x="170161" y="68264"/>
            <a:ext cx="6230639" cy="836023"/>
          </a:xfrm>
        </p:spPr>
        <p:txBody>
          <a:bodyPr>
            <a:noAutofit/>
          </a:bodyPr>
          <a:lstStyle>
            <a:lvl1pPr marL="342900" indent="-342900">
              <a:buFont typeface="Wingdings" panose="05000000000000000000" pitchFamily="2" charset="2"/>
              <a:buChar char="n"/>
              <a:defRPr sz="2800">
                <a:solidFill>
                  <a:srgbClr val="00809E"/>
                </a:solidFill>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8715AE21-529A-4959-BC26-C95056988E15}"/>
              </a:ext>
            </a:extLst>
          </p:cNvPr>
          <p:cNvSpPr>
            <a:spLocks noGrp="1"/>
          </p:cNvSpPr>
          <p:nvPr>
            <p:ph idx="1"/>
          </p:nvPr>
        </p:nvSpPr>
        <p:spPr>
          <a:xfrm>
            <a:off x="369026" y="836023"/>
            <a:ext cx="8405949" cy="5272678"/>
          </a:xfrm>
        </p:spPr>
        <p:txBody>
          <a:bodyPr/>
          <a:lstStyle>
            <a:lvl1pPr>
              <a:defRPr>
                <a:solidFill>
                  <a:schemeClr val="bg1">
                    <a:lumMod val="65000"/>
                  </a:schemeClr>
                </a:solidFill>
                <a:latin typeface="メイリオ" panose="020B0604030504040204" pitchFamily="50" charset="-128"/>
                <a:ea typeface="メイリオ" panose="020B0604030504040204" pitchFamily="50" charset="-128"/>
              </a:defRPr>
            </a:lvl1pPr>
            <a:lvl2pPr>
              <a:defRPr>
                <a:solidFill>
                  <a:schemeClr val="bg1">
                    <a:lumMod val="65000"/>
                  </a:schemeClr>
                </a:solidFill>
                <a:latin typeface="メイリオ" panose="020B0604030504040204" pitchFamily="50" charset="-128"/>
                <a:ea typeface="メイリオ" panose="020B0604030504040204" pitchFamily="50" charset="-128"/>
              </a:defRPr>
            </a:lvl2pPr>
            <a:lvl3pPr>
              <a:defRPr>
                <a:solidFill>
                  <a:schemeClr val="bg1">
                    <a:lumMod val="65000"/>
                  </a:schemeClr>
                </a:solidFill>
                <a:latin typeface="メイリオ" panose="020B0604030504040204" pitchFamily="50" charset="-128"/>
                <a:ea typeface="メイリオ" panose="020B0604030504040204" pitchFamily="50" charset="-128"/>
              </a:defRPr>
            </a:lvl3pPr>
            <a:lvl4pPr>
              <a:defRPr>
                <a:solidFill>
                  <a:schemeClr val="bg1">
                    <a:lumMod val="65000"/>
                  </a:schemeClr>
                </a:solidFill>
                <a:latin typeface="メイリオ" panose="020B0604030504040204" pitchFamily="50" charset="-128"/>
                <a:ea typeface="メイリオ" panose="020B0604030504040204" pitchFamily="50" charset="-128"/>
              </a:defRPr>
            </a:lvl4pPr>
            <a:lvl5pPr>
              <a:defRPr>
                <a:solidFill>
                  <a:schemeClr val="bg1">
                    <a:lumMod val="65000"/>
                  </a:schemeClr>
                </a:solidFill>
                <a:latin typeface="メイリオ" panose="020B0604030504040204" pitchFamily="50" charset="-128"/>
                <a:ea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0" name="正方形/長方形 9">
            <a:extLst>
              <a:ext uri="{FF2B5EF4-FFF2-40B4-BE49-F238E27FC236}">
                <a16:creationId xmlns:a16="http://schemas.microsoft.com/office/drawing/2014/main" id="{C9BA57FD-90AA-42D9-99A2-6599B30B3E99}"/>
              </a:ext>
            </a:extLst>
          </p:cNvPr>
          <p:cNvSpPr/>
          <p:nvPr userDrawn="1"/>
        </p:nvSpPr>
        <p:spPr>
          <a:xfrm>
            <a:off x="0" y="6356350"/>
            <a:ext cx="9144000" cy="501650"/>
          </a:xfrm>
          <a:prstGeom prst="rect">
            <a:avLst/>
          </a:prstGeom>
          <a:solidFill>
            <a:srgbClr val="008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ja-JP" altLang="en-US" sz="1350" dirty="0"/>
          </a:p>
        </p:txBody>
      </p:sp>
      <p:sp>
        <p:nvSpPr>
          <p:cNvPr id="11" name="日付プレースホルダー 3">
            <a:extLst>
              <a:ext uri="{FF2B5EF4-FFF2-40B4-BE49-F238E27FC236}">
                <a16:creationId xmlns:a16="http://schemas.microsoft.com/office/drawing/2014/main" id="{660C2519-23B4-4CEC-8FFC-0CFC10226B51}"/>
              </a:ext>
            </a:extLst>
          </p:cNvPr>
          <p:cNvSpPr>
            <a:spLocks noGrp="1"/>
          </p:cNvSpPr>
          <p:nvPr>
            <p:ph type="dt" sz="half" idx="10"/>
          </p:nvPr>
        </p:nvSpPr>
        <p:spPr>
          <a:xfrm>
            <a:off x="42454" y="6424613"/>
            <a:ext cx="1080952" cy="365125"/>
          </a:xfrm>
        </p:spPr>
        <p:txBody>
          <a:bodyPr/>
          <a:lstStyle>
            <a:lvl1pPr>
              <a:defRPr sz="1200">
                <a:solidFill>
                  <a:schemeClr val="bg1"/>
                </a:solidFill>
                <a:latin typeface="メイリオ" panose="020B0604030504040204" pitchFamily="50" charset="-128"/>
                <a:ea typeface="メイリオ" panose="020B0604030504040204" pitchFamily="50" charset="-128"/>
              </a:defRPr>
            </a:lvl1pPr>
          </a:lstStyle>
          <a:p>
            <a:fld id="{C6C61CF9-8825-45C4-AC10-1643397B3567}" type="datetime1">
              <a:rPr lang="ja-JP" altLang="en-US" smtClean="0"/>
              <a:pPr/>
              <a:t>2018/8/16</a:t>
            </a:fld>
            <a:endParaRPr lang="ja-JP" altLang="en-US"/>
          </a:p>
        </p:txBody>
      </p:sp>
      <p:sp>
        <p:nvSpPr>
          <p:cNvPr id="12" name="スライド番号プレースホルダー 5">
            <a:extLst>
              <a:ext uri="{FF2B5EF4-FFF2-40B4-BE49-F238E27FC236}">
                <a16:creationId xmlns:a16="http://schemas.microsoft.com/office/drawing/2014/main" id="{3983C307-0E98-4B82-BCFE-6EC2C2FBF6BE}"/>
              </a:ext>
            </a:extLst>
          </p:cNvPr>
          <p:cNvSpPr>
            <a:spLocks noGrp="1"/>
          </p:cNvSpPr>
          <p:nvPr>
            <p:ph type="sldNum" sz="quarter" idx="12"/>
          </p:nvPr>
        </p:nvSpPr>
        <p:spPr>
          <a:xfrm>
            <a:off x="5370241" y="6494667"/>
            <a:ext cx="2057400" cy="365125"/>
          </a:xfrm>
        </p:spPr>
        <p:txBody>
          <a:bodyPr anchor="b"/>
          <a:lstStyle>
            <a:lvl1pPr>
              <a:defRPr sz="1200">
                <a:solidFill>
                  <a:schemeClr val="bg1"/>
                </a:solidFill>
                <a:latin typeface="メイリオ" panose="020B0604030504040204" pitchFamily="50" charset="-128"/>
                <a:ea typeface="メイリオ" panose="020B0604030504040204" pitchFamily="50" charset="-128"/>
              </a:defRPr>
            </a:lvl1pPr>
          </a:lstStyle>
          <a:p>
            <a:fld id="{3B68BE9B-DAF4-475D-9E64-5320A9CCD97B}" type="slidenum">
              <a:rPr lang="ja-JP" altLang="en-US" smtClean="0"/>
              <a:pPr/>
              <a:t>‹#›</a:t>
            </a:fld>
            <a:endParaRPr lang="ja-JP" altLang="en-US"/>
          </a:p>
        </p:txBody>
      </p:sp>
      <p:pic>
        <p:nvPicPr>
          <p:cNvPr id="13" name="図 12">
            <a:extLst>
              <a:ext uri="{FF2B5EF4-FFF2-40B4-BE49-F238E27FC236}">
                <a16:creationId xmlns:a16="http://schemas.microsoft.com/office/drawing/2014/main" id="{B5D64852-AC8E-474A-A964-BE91BD20EB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7641" y="6440103"/>
            <a:ext cx="1716359" cy="388439"/>
          </a:xfrm>
          <a:prstGeom prst="rect">
            <a:avLst/>
          </a:prstGeom>
        </p:spPr>
      </p:pic>
    </p:spTree>
    <p:extLst>
      <p:ext uri="{BB962C8B-B14F-4D97-AF65-F5344CB8AC3E}">
        <p14:creationId xmlns:p14="http://schemas.microsoft.com/office/powerpoint/2010/main" val="169708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F1516-34B7-4D82-8CFB-7C4D9B12229E}"/>
              </a:ext>
            </a:extLst>
          </p:cNvPr>
          <p:cNvSpPr>
            <a:spLocks noGrp="1"/>
          </p:cNvSpPr>
          <p:nvPr>
            <p:ph type="title"/>
          </p:nvPr>
        </p:nvSpPr>
        <p:spPr>
          <a:xfrm>
            <a:off x="623888" y="842167"/>
            <a:ext cx="7886700" cy="2852737"/>
          </a:xfrm>
        </p:spPr>
        <p:txBody>
          <a:bodyPr anchor="b"/>
          <a:lstStyle>
            <a:lvl1pPr algn="l">
              <a:defRPr sz="4500">
                <a:solidFill>
                  <a:srgbClr val="00809E"/>
                </a:solidFill>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7E40DE-B7DA-458F-87FE-F2AFC658E01C}"/>
              </a:ext>
            </a:extLst>
          </p:cNvPr>
          <p:cNvSpPr>
            <a:spLocks noGrp="1"/>
          </p:cNvSpPr>
          <p:nvPr>
            <p:ph type="body" idx="1"/>
          </p:nvPr>
        </p:nvSpPr>
        <p:spPr>
          <a:xfrm>
            <a:off x="623888" y="3709036"/>
            <a:ext cx="7886700" cy="1500187"/>
          </a:xfrm>
        </p:spPr>
        <p:txBody>
          <a:bodyPr/>
          <a:lstStyle>
            <a:lvl1pPr marL="0" indent="0">
              <a:buNone/>
              <a:defRPr sz="1800">
                <a:solidFill>
                  <a:schemeClr val="bg1">
                    <a:lumMod val="65000"/>
                  </a:schemeClr>
                </a:solidFill>
                <a:latin typeface="メイリオ" panose="020B0604030504040204" pitchFamily="50" charset="-128"/>
                <a:ea typeface="メイリオ" panose="020B0604030504040204" pitchFamily="50" charset="-128"/>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11" name="正方形/長方形 10">
            <a:extLst>
              <a:ext uri="{FF2B5EF4-FFF2-40B4-BE49-F238E27FC236}">
                <a16:creationId xmlns:a16="http://schemas.microsoft.com/office/drawing/2014/main" id="{F8CDDDAE-05DA-4C04-97A3-8CDBF4F9B14B}"/>
              </a:ext>
            </a:extLst>
          </p:cNvPr>
          <p:cNvSpPr/>
          <p:nvPr userDrawn="1"/>
        </p:nvSpPr>
        <p:spPr>
          <a:xfrm>
            <a:off x="0" y="6356350"/>
            <a:ext cx="9144000" cy="501650"/>
          </a:xfrm>
          <a:prstGeom prst="rect">
            <a:avLst/>
          </a:prstGeom>
          <a:solidFill>
            <a:srgbClr val="008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kumimoji="1" lang="ja-JP" altLang="en-US" sz="1350"/>
          </a:p>
        </p:txBody>
      </p:sp>
      <p:sp>
        <p:nvSpPr>
          <p:cNvPr id="12" name="日付プレースホルダー 3">
            <a:extLst>
              <a:ext uri="{FF2B5EF4-FFF2-40B4-BE49-F238E27FC236}">
                <a16:creationId xmlns:a16="http://schemas.microsoft.com/office/drawing/2014/main" id="{53D69EFF-89D1-4ABB-A960-BD8B6A004B6A}"/>
              </a:ext>
            </a:extLst>
          </p:cNvPr>
          <p:cNvSpPr>
            <a:spLocks noGrp="1"/>
          </p:cNvSpPr>
          <p:nvPr>
            <p:ph type="dt" sz="half" idx="10"/>
          </p:nvPr>
        </p:nvSpPr>
        <p:spPr>
          <a:xfrm>
            <a:off x="42454" y="6424613"/>
            <a:ext cx="1080952" cy="365125"/>
          </a:xfrm>
        </p:spPr>
        <p:txBody>
          <a:bodyPr/>
          <a:lstStyle>
            <a:lvl1pPr>
              <a:defRPr sz="1200">
                <a:solidFill>
                  <a:schemeClr val="bg1"/>
                </a:solidFill>
                <a:latin typeface="メイリオ" panose="020B0604030504040204" pitchFamily="50" charset="-128"/>
                <a:ea typeface="メイリオ" panose="020B0604030504040204" pitchFamily="50" charset="-128"/>
              </a:defRPr>
            </a:lvl1pPr>
          </a:lstStyle>
          <a:p>
            <a:fld id="{C6C61CF9-8825-45C4-AC10-1643397B3567}" type="datetime1">
              <a:rPr lang="ja-JP" altLang="en-US" smtClean="0"/>
              <a:pPr/>
              <a:t>2018/8/16</a:t>
            </a:fld>
            <a:endParaRPr lang="ja-JP" altLang="en-US"/>
          </a:p>
        </p:txBody>
      </p:sp>
      <p:sp>
        <p:nvSpPr>
          <p:cNvPr id="13" name="スライド番号プレースホルダー 5">
            <a:extLst>
              <a:ext uri="{FF2B5EF4-FFF2-40B4-BE49-F238E27FC236}">
                <a16:creationId xmlns:a16="http://schemas.microsoft.com/office/drawing/2014/main" id="{D18BB658-FECC-4D13-AB4E-C2DDC3FC0BB8}"/>
              </a:ext>
            </a:extLst>
          </p:cNvPr>
          <p:cNvSpPr>
            <a:spLocks noGrp="1"/>
          </p:cNvSpPr>
          <p:nvPr>
            <p:ph type="sldNum" sz="quarter" idx="12"/>
          </p:nvPr>
        </p:nvSpPr>
        <p:spPr>
          <a:xfrm>
            <a:off x="5370241" y="6494667"/>
            <a:ext cx="2057400" cy="365125"/>
          </a:xfrm>
        </p:spPr>
        <p:txBody>
          <a:bodyPr anchor="b"/>
          <a:lstStyle>
            <a:lvl1pPr>
              <a:defRPr sz="1200">
                <a:solidFill>
                  <a:schemeClr val="bg1"/>
                </a:solidFill>
                <a:latin typeface="メイリオ" panose="020B0604030504040204" pitchFamily="50" charset="-128"/>
                <a:ea typeface="メイリオ" panose="020B0604030504040204" pitchFamily="50" charset="-128"/>
              </a:defRPr>
            </a:lvl1pPr>
          </a:lstStyle>
          <a:p>
            <a:fld id="{3B68BE9B-DAF4-475D-9E64-5320A9CCD97B}" type="slidenum">
              <a:rPr lang="ja-JP" altLang="en-US" smtClean="0"/>
              <a:pPr/>
              <a:t>‹#›</a:t>
            </a:fld>
            <a:endParaRPr lang="ja-JP" altLang="en-US"/>
          </a:p>
        </p:txBody>
      </p:sp>
      <p:pic>
        <p:nvPicPr>
          <p:cNvPr id="14" name="図 13">
            <a:extLst>
              <a:ext uri="{FF2B5EF4-FFF2-40B4-BE49-F238E27FC236}">
                <a16:creationId xmlns:a16="http://schemas.microsoft.com/office/drawing/2014/main" id="{50624171-8CB7-45BD-A629-9CF34EBE9F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7641" y="6440103"/>
            <a:ext cx="1716359" cy="388439"/>
          </a:xfrm>
          <a:prstGeom prst="rect">
            <a:avLst/>
          </a:prstGeom>
        </p:spPr>
      </p:pic>
    </p:spTree>
    <p:extLst>
      <p:ext uri="{BB962C8B-B14F-4D97-AF65-F5344CB8AC3E}">
        <p14:creationId xmlns:p14="http://schemas.microsoft.com/office/powerpoint/2010/main" val="346800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BD64F-2631-411A-A2DB-CD56EF6E543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43C65A-AE17-4B6B-861F-DFBB6342CE5F}"/>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78A966-5890-4D08-B6C4-BE287DD944E1}"/>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A122A2C-0C99-4E12-A3BB-5E320E6A9F57}"/>
              </a:ext>
            </a:extLst>
          </p:cNvPr>
          <p:cNvSpPr>
            <a:spLocks noGrp="1"/>
          </p:cNvSpPr>
          <p:nvPr>
            <p:ph type="dt" sz="half" idx="10"/>
          </p:nvPr>
        </p:nvSpPr>
        <p:spPr/>
        <p:txBody>
          <a:bodyPr/>
          <a:lstStyle/>
          <a:p>
            <a:fld id="{3CAFA768-05D3-4681-93F3-010B27D418BA}" type="datetime1">
              <a:rPr kumimoji="1" lang="ja-JP" altLang="en-US" smtClean="0"/>
              <a:t>2018/8/16</a:t>
            </a:fld>
            <a:endParaRPr kumimoji="1" lang="ja-JP" altLang="en-US"/>
          </a:p>
        </p:txBody>
      </p:sp>
      <p:sp>
        <p:nvSpPr>
          <p:cNvPr id="6" name="フッター プレースホルダー 5">
            <a:extLst>
              <a:ext uri="{FF2B5EF4-FFF2-40B4-BE49-F238E27FC236}">
                <a16:creationId xmlns:a16="http://schemas.microsoft.com/office/drawing/2014/main" id="{206D4415-FB33-4696-AA7C-519FDE586E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4EFAE0-E45B-447D-978C-263D73CB1125}"/>
              </a:ext>
            </a:extLst>
          </p:cNvPr>
          <p:cNvSpPr>
            <a:spLocks noGrp="1"/>
          </p:cNvSpPr>
          <p:nvPr>
            <p:ph type="sldNum" sz="quarter" idx="12"/>
          </p:nvPr>
        </p:nvSpPr>
        <p:spPr/>
        <p:txBody>
          <a:bodyPr/>
          <a:lstStyle/>
          <a:p>
            <a:fld id="{3B68BE9B-DAF4-475D-9E64-5320A9CCD97B}" type="slidenum">
              <a:rPr kumimoji="1" lang="ja-JP" altLang="en-US" smtClean="0"/>
              <a:t>‹#›</a:t>
            </a:fld>
            <a:endParaRPr kumimoji="1" lang="ja-JP" altLang="en-US"/>
          </a:p>
        </p:txBody>
      </p:sp>
    </p:spTree>
    <p:extLst>
      <p:ext uri="{BB962C8B-B14F-4D97-AF65-F5344CB8AC3E}">
        <p14:creationId xmlns:p14="http://schemas.microsoft.com/office/powerpoint/2010/main" val="336039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6BDB-B5AC-435E-A0DB-48161247C47B}"/>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2B67C4-266D-4DA5-A254-22DFCBC884B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CE330CA-237B-454A-B3BC-6154C1C0FD7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F81E92A-2E5F-4FB3-BA9A-68BD61B2A33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1934475-16DC-404C-AB81-1F323C03CF1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188E22-FCB3-4313-999A-3127C388F5B3}"/>
              </a:ext>
            </a:extLst>
          </p:cNvPr>
          <p:cNvSpPr>
            <a:spLocks noGrp="1"/>
          </p:cNvSpPr>
          <p:nvPr>
            <p:ph type="dt" sz="half" idx="10"/>
          </p:nvPr>
        </p:nvSpPr>
        <p:spPr/>
        <p:txBody>
          <a:bodyPr/>
          <a:lstStyle/>
          <a:p>
            <a:fld id="{DFE3D9B7-556B-4506-824C-A00BF3D064D2}" type="datetime1">
              <a:rPr kumimoji="1" lang="ja-JP" altLang="en-US" smtClean="0"/>
              <a:t>2018/8/16</a:t>
            </a:fld>
            <a:endParaRPr kumimoji="1" lang="ja-JP" altLang="en-US"/>
          </a:p>
        </p:txBody>
      </p:sp>
      <p:sp>
        <p:nvSpPr>
          <p:cNvPr id="8" name="フッター プレースホルダー 7">
            <a:extLst>
              <a:ext uri="{FF2B5EF4-FFF2-40B4-BE49-F238E27FC236}">
                <a16:creationId xmlns:a16="http://schemas.microsoft.com/office/drawing/2014/main" id="{FE60423A-70EC-4FD0-B606-3A6A5F140BB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CB189C-D8C9-44FD-99C5-434648734C9A}"/>
              </a:ext>
            </a:extLst>
          </p:cNvPr>
          <p:cNvSpPr>
            <a:spLocks noGrp="1"/>
          </p:cNvSpPr>
          <p:nvPr>
            <p:ph type="sldNum" sz="quarter" idx="12"/>
          </p:nvPr>
        </p:nvSpPr>
        <p:spPr/>
        <p:txBody>
          <a:bodyPr/>
          <a:lstStyle/>
          <a:p>
            <a:fld id="{3B68BE9B-DAF4-475D-9E64-5320A9CCD97B}" type="slidenum">
              <a:rPr kumimoji="1" lang="ja-JP" altLang="en-US" smtClean="0"/>
              <a:t>‹#›</a:t>
            </a:fld>
            <a:endParaRPr kumimoji="1" lang="ja-JP" altLang="en-US"/>
          </a:p>
        </p:txBody>
      </p:sp>
    </p:spTree>
    <p:extLst>
      <p:ext uri="{BB962C8B-B14F-4D97-AF65-F5344CB8AC3E}">
        <p14:creationId xmlns:p14="http://schemas.microsoft.com/office/powerpoint/2010/main" val="41746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4F7C6D-7589-4647-9C55-81EBD41DB85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24383A1-B498-4F62-9CBA-47CCD48330DC}"/>
              </a:ext>
            </a:extLst>
          </p:cNvPr>
          <p:cNvSpPr>
            <a:spLocks noGrp="1"/>
          </p:cNvSpPr>
          <p:nvPr>
            <p:ph type="dt" sz="half" idx="10"/>
          </p:nvPr>
        </p:nvSpPr>
        <p:spPr/>
        <p:txBody>
          <a:bodyPr/>
          <a:lstStyle/>
          <a:p>
            <a:fld id="{3C6F3223-D5E9-47B9-BAA6-55A08026975A}" type="datetime1">
              <a:rPr kumimoji="1" lang="ja-JP" altLang="en-US" smtClean="0"/>
              <a:t>2018/8/16</a:t>
            </a:fld>
            <a:endParaRPr kumimoji="1" lang="ja-JP" altLang="en-US"/>
          </a:p>
        </p:txBody>
      </p:sp>
      <p:sp>
        <p:nvSpPr>
          <p:cNvPr id="4" name="フッター プレースホルダー 3">
            <a:extLst>
              <a:ext uri="{FF2B5EF4-FFF2-40B4-BE49-F238E27FC236}">
                <a16:creationId xmlns:a16="http://schemas.microsoft.com/office/drawing/2014/main" id="{7348CEB2-E7F0-44E1-AAF4-E93F267F68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6F28788-5A88-4293-9F85-79A009822073}"/>
              </a:ext>
            </a:extLst>
          </p:cNvPr>
          <p:cNvSpPr>
            <a:spLocks noGrp="1"/>
          </p:cNvSpPr>
          <p:nvPr>
            <p:ph type="sldNum" sz="quarter" idx="12"/>
          </p:nvPr>
        </p:nvSpPr>
        <p:spPr/>
        <p:txBody>
          <a:bodyPr/>
          <a:lstStyle/>
          <a:p>
            <a:fld id="{3B68BE9B-DAF4-475D-9E64-5320A9CCD97B}" type="slidenum">
              <a:rPr kumimoji="1" lang="ja-JP" altLang="en-US" smtClean="0"/>
              <a:t>‹#›</a:t>
            </a:fld>
            <a:endParaRPr kumimoji="1" lang="ja-JP" altLang="en-US"/>
          </a:p>
        </p:txBody>
      </p:sp>
    </p:spTree>
    <p:extLst>
      <p:ext uri="{BB962C8B-B14F-4D97-AF65-F5344CB8AC3E}">
        <p14:creationId xmlns:p14="http://schemas.microsoft.com/office/powerpoint/2010/main" val="259309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D4E6BD1-B424-4D55-92CA-5B6BE4D26F9F}"/>
              </a:ext>
            </a:extLst>
          </p:cNvPr>
          <p:cNvSpPr>
            <a:spLocks noGrp="1"/>
          </p:cNvSpPr>
          <p:nvPr>
            <p:ph type="dt" sz="half" idx="10"/>
          </p:nvPr>
        </p:nvSpPr>
        <p:spPr/>
        <p:txBody>
          <a:bodyPr/>
          <a:lstStyle/>
          <a:p>
            <a:fld id="{0A3B756B-5387-4FFF-9906-4FD3C8DD81F8}" type="datetime1">
              <a:rPr kumimoji="1" lang="ja-JP" altLang="en-US" smtClean="0"/>
              <a:t>2018/8/16</a:t>
            </a:fld>
            <a:endParaRPr kumimoji="1" lang="ja-JP" altLang="en-US"/>
          </a:p>
        </p:txBody>
      </p:sp>
      <p:sp>
        <p:nvSpPr>
          <p:cNvPr id="3" name="フッター プレースホルダー 2">
            <a:extLst>
              <a:ext uri="{FF2B5EF4-FFF2-40B4-BE49-F238E27FC236}">
                <a16:creationId xmlns:a16="http://schemas.microsoft.com/office/drawing/2014/main" id="{87B19A11-3543-48D7-B973-87172AD219F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DB10E5-D288-4EA6-9B00-808A57396F83}"/>
              </a:ext>
            </a:extLst>
          </p:cNvPr>
          <p:cNvSpPr>
            <a:spLocks noGrp="1"/>
          </p:cNvSpPr>
          <p:nvPr>
            <p:ph type="sldNum" sz="quarter" idx="12"/>
          </p:nvPr>
        </p:nvSpPr>
        <p:spPr/>
        <p:txBody>
          <a:bodyPr/>
          <a:lstStyle/>
          <a:p>
            <a:fld id="{3B68BE9B-DAF4-475D-9E64-5320A9CCD97B}" type="slidenum">
              <a:rPr kumimoji="1" lang="ja-JP" altLang="en-US" smtClean="0"/>
              <a:t>‹#›</a:t>
            </a:fld>
            <a:endParaRPr kumimoji="1" lang="ja-JP" altLang="en-US"/>
          </a:p>
        </p:txBody>
      </p:sp>
    </p:spTree>
    <p:extLst>
      <p:ext uri="{BB962C8B-B14F-4D97-AF65-F5344CB8AC3E}">
        <p14:creationId xmlns:p14="http://schemas.microsoft.com/office/powerpoint/2010/main" val="281036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6A0C1C-2D41-4DEA-9D45-74258595C51F}"/>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902CA-48A9-460E-B6B2-76E94614172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E09C08A-964C-4694-9FC8-A5E708A891E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8845C3F-294D-4B4C-97CB-90CF96C51722}"/>
              </a:ext>
            </a:extLst>
          </p:cNvPr>
          <p:cNvSpPr>
            <a:spLocks noGrp="1"/>
          </p:cNvSpPr>
          <p:nvPr>
            <p:ph type="dt" sz="half" idx="10"/>
          </p:nvPr>
        </p:nvSpPr>
        <p:spPr/>
        <p:txBody>
          <a:bodyPr/>
          <a:lstStyle/>
          <a:p>
            <a:fld id="{0BEE7FCC-D582-4F2F-9F7D-FE8776BB1FC2}" type="datetime1">
              <a:rPr kumimoji="1" lang="ja-JP" altLang="en-US" smtClean="0"/>
              <a:t>2018/8/16</a:t>
            </a:fld>
            <a:endParaRPr kumimoji="1" lang="ja-JP" altLang="en-US"/>
          </a:p>
        </p:txBody>
      </p:sp>
      <p:sp>
        <p:nvSpPr>
          <p:cNvPr id="6" name="フッター プレースホルダー 5">
            <a:extLst>
              <a:ext uri="{FF2B5EF4-FFF2-40B4-BE49-F238E27FC236}">
                <a16:creationId xmlns:a16="http://schemas.microsoft.com/office/drawing/2014/main" id="{C5052ACE-1FAE-4B3B-82EC-A0142B7519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B00B57-E471-4EDA-A7AF-EDADED92BE2F}"/>
              </a:ext>
            </a:extLst>
          </p:cNvPr>
          <p:cNvSpPr>
            <a:spLocks noGrp="1"/>
          </p:cNvSpPr>
          <p:nvPr>
            <p:ph type="sldNum" sz="quarter" idx="12"/>
          </p:nvPr>
        </p:nvSpPr>
        <p:spPr/>
        <p:txBody>
          <a:bodyPr/>
          <a:lstStyle/>
          <a:p>
            <a:fld id="{3B68BE9B-DAF4-475D-9E64-5320A9CCD97B}" type="slidenum">
              <a:rPr kumimoji="1" lang="ja-JP" altLang="en-US" smtClean="0"/>
              <a:t>‹#›</a:t>
            </a:fld>
            <a:endParaRPr kumimoji="1" lang="ja-JP" altLang="en-US"/>
          </a:p>
        </p:txBody>
      </p:sp>
    </p:spTree>
    <p:extLst>
      <p:ext uri="{BB962C8B-B14F-4D97-AF65-F5344CB8AC3E}">
        <p14:creationId xmlns:p14="http://schemas.microsoft.com/office/powerpoint/2010/main" val="123106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DB0E5F-D0F7-4F35-B0AA-D8F1F28C2F2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AEA2E4-4CB1-46E3-BFC9-BFADD075896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8865AE1-C31C-4A0D-8666-A91AEA41E25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ADE422-B461-45E2-BE59-54D6EB815CDB}"/>
              </a:ext>
            </a:extLst>
          </p:cNvPr>
          <p:cNvSpPr>
            <a:spLocks noGrp="1"/>
          </p:cNvSpPr>
          <p:nvPr>
            <p:ph type="dt" sz="half" idx="10"/>
          </p:nvPr>
        </p:nvSpPr>
        <p:spPr/>
        <p:txBody>
          <a:bodyPr/>
          <a:lstStyle/>
          <a:p>
            <a:fld id="{7FCA75C2-3EC7-4082-BEBF-0DC16B22C880}" type="datetime1">
              <a:rPr kumimoji="1" lang="ja-JP" altLang="en-US" smtClean="0"/>
              <a:t>2018/8/16</a:t>
            </a:fld>
            <a:endParaRPr kumimoji="1" lang="ja-JP" altLang="en-US"/>
          </a:p>
        </p:txBody>
      </p:sp>
      <p:sp>
        <p:nvSpPr>
          <p:cNvPr id="6" name="フッター プレースホルダー 5">
            <a:extLst>
              <a:ext uri="{FF2B5EF4-FFF2-40B4-BE49-F238E27FC236}">
                <a16:creationId xmlns:a16="http://schemas.microsoft.com/office/drawing/2014/main" id="{1FCD3B7B-2CC5-40BD-8A54-8A86D7F81A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328120-4091-4B47-A8D8-E3A0B5B70A04}"/>
              </a:ext>
            </a:extLst>
          </p:cNvPr>
          <p:cNvSpPr>
            <a:spLocks noGrp="1"/>
          </p:cNvSpPr>
          <p:nvPr>
            <p:ph type="sldNum" sz="quarter" idx="12"/>
          </p:nvPr>
        </p:nvSpPr>
        <p:spPr/>
        <p:txBody>
          <a:bodyPr/>
          <a:lstStyle/>
          <a:p>
            <a:fld id="{3B68BE9B-DAF4-475D-9E64-5320A9CCD97B}" type="slidenum">
              <a:rPr kumimoji="1" lang="ja-JP" altLang="en-US" smtClean="0"/>
              <a:t>‹#›</a:t>
            </a:fld>
            <a:endParaRPr kumimoji="1" lang="ja-JP" altLang="en-US"/>
          </a:p>
        </p:txBody>
      </p:sp>
    </p:spTree>
    <p:extLst>
      <p:ext uri="{BB962C8B-B14F-4D97-AF65-F5344CB8AC3E}">
        <p14:creationId xmlns:p14="http://schemas.microsoft.com/office/powerpoint/2010/main" val="329554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E000B8-0E25-4F59-984F-EBF3AA1599A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A0F445-EE9C-4FE9-A9FC-E56F79C2166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F80011-3B11-407F-A196-70321070D68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39274F7-EE0D-4C04-A370-7EF0D53FC311}" type="datetime1">
              <a:rPr kumimoji="1" lang="ja-JP" altLang="en-US" smtClean="0"/>
              <a:t>2018/8/16</a:t>
            </a:fld>
            <a:endParaRPr kumimoji="1" lang="ja-JP" altLang="en-US"/>
          </a:p>
        </p:txBody>
      </p:sp>
      <p:sp>
        <p:nvSpPr>
          <p:cNvPr id="5" name="フッター プレースホルダー 4">
            <a:extLst>
              <a:ext uri="{FF2B5EF4-FFF2-40B4-BE49-F238E27FC236}">
                <a16:creationId xmlns:a16="http://schemas.microsoft.com/office/drawing/2014/main" id="{767427F6-1A5F-45DC-A5A3-8EF6E88930D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7B65150-1B54-483E-A910-B3FAB8A467E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68BE9B-DAF4-475D-9E64-5320A9CCD97B}" type="slidenum">
              <a:rPr kumimoji="1" lang="ja-JP" altLang="en-US" smtClean="0"/>
              <a:t>‹#›</a:t>
            </a:fld>
            <a:endParaRPr kumimoji="1" lang="ja-JP" altLang="en-US"/>
          </a:p>
        </p:txBody>
      </p:sp>
    </p:spTree>
    <p:extLst>
      <p:ext uri="{BB962C8B-B14F-4D97-AF65-F5344CB8AC3E}">
        <p14:creationId xmlns:p14="http://schemas.microsoft.com/office/powerpoint/2010/main" val="187628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0BF5F-798E-49A4-835E-CB9404454A09}"/>
              </a:ext>
            </a:extLst>
          </p:cNvPr>
          <p:cNvSpPr>
            <a:spLocks noGrp="1"/>
          </p:cNvSpPr>
          <p:nvPr>
            <p:ph type="ctrTitle"/>
          </p:nvPr>
        </p:nvSpPr>
        <p:spPr/>
        <p:txBody>
          <a:bodyPr>
            <a:normAutofit/>
          </a:bodyPr>
          <a:lstStyle/>
          <a:p>
            <a:r>
              <a:rPr kumimoji="1" lang="en-US" altLang="ja-JP" dirty="0"/>
              <a:t>DVD</a:t>
            </a:r>
            <a:r>
              <a:rPr kumimoji="1" lang="ja-JP" altLang="en-US" sz="3600" spc="-300" dirty="0"/>
              <a:t>レンタル</a:t>
            </a:r>
            <a:br>
              <a:rPr kumimoji="1" lang="en-US" altLang="ja-JP" dirty="0"/>
            </a:br>
            <a:r>
              <a:rPr kumimoji="1" lang="ja-JP" altLang="en-US" dirty="0"/>
              <a:t>データの</a:t>
            </a:r>
            <a:br>
              <a:rPr kumimoji="1" lang="en-US" altLang="ja-JP" dirty="0"/>
            </a:br>
            <a:r>
              <a:rPr kumimoji="1" lang="ja-JP" altLang="en-US" dirty="0"/>
              <a:t>分析報告</a:t>
            </a:r>
          </a:p>
        </p:txBody>
      </p:sp>
      <p:sp>
        <p:nvSpPr>
          <p:cNvPr id="3" name="字幕 2">
            <a:extLst>
              <a:ext uri="{FF2B5EF4-FFF2-40B4-BE49-F238E27FC236}">
                <a16:creationId xmlns:a16="http://schemas.microsoft.com/office/drawing/2014/main" id="{F9FB2F98-5F58-4E60-B98C-582EE6806421}"/>
              </a:ext>
            </a:extLst>
          </p:cNvPr>
          <p:cNvSpPr>
            <a:spLocks noGrp="1"/>
          </p:cNvSpPr>
          <p:nvPr>
            <p:ph type="subTitle" idx="1"/>
          </p:nvPr>
        </p:nvSpPr>
        <p:spPr/>
        <p:txBody>
          <a:bodyPr/>
          <a:lstStyle/>
          <a:p>
            <a:pPr lvl="0"/>
            <a:r>
              <a:rPr lang="ja-JP" altLang="en-US" dirty="0">
                <a:solidFill>
                  <a:prstClr val="white"/>
                </a:solidFill>
              </a:rPr>
              <a:t>株式会社テクノプロ</a:t>
            </a:r>
            <a:endParaRPr lang="en-US" altLang="ja-JP" dirty="0">
              <a:solidFill>
                <a:prstClr val="white"/>
              </a:solidFill>
            </a:endParaRPr>
          </a:p>
          <a:p>
            <a:pPr lvl="0"/>
            <a:r>
              <a:rPr lang="ja-JP" altLang="en-US" dirty="0">
                <a:solidFill>
                  <a:prstClr val="white"/>
                </a:solidFill>
              </a:rPr>
              <a:t>テクノプロ・デザイン社</a:t>
            </a:r>
            <a:endParaRPr lang="en-US" altLang="ja-JP" dirty="0">
              <a:solidFill>
                <a:prstClr val="white"/>
              </a:solidFill>
            </a:endParaRPr>
          </a:p>
          <a:p>
            <a:pPr lvl="0"/>
            <a:r>
              <a:rPr lang="ja-JP" altLang="en-US" dirty="0">
                <a:solidFill>
                  <a:prstClr val="white"/>
                </a:solidFill>
              </a:rPr>
              <a:t>ソリューション事業部</a:t>
            </a:r>
            <a:endParaRPr lang="en-US" altLang="ja-JP" dirty="0">
              <a:solidFill>
                <a:prstClr val="white"/>
              </a:solidFill>
            </a:endParaRPr>
          </a:p>
          <a:p>
            <a:pPr lvl="0"/>
            <a:r>
              <a:rPr lang="ja-JP" altLang="en-US" dirty="0">
                <a:solidFill>
                  <a:prstClr val="white"/>
                </a:solidFill>
              </a:rPr>
              <a:t>𠮷田佑里加</a:t>
            </a:r>
          </a:p>
        </p:txBody>
      </p:sp>
      <p:sp>
        <p:nvSpPr>
          <p:cNvPr id="4" name="日付プレースホルダー 3">
            <a:extLst>
              <a:ext uri="{FF2B5EF4-FFF2-40B4-BE49-F238E27FC236}">
                <a16:creationId xmlns:a16="http://schemas.microsoft.com/office/drawing/2014/main" id="{DBC98BF5-F681-432E-A96B-C8ADA99370BF}"/>
              </a:ext>
            </a:extLst>
          </p:cNvPr>
          <p:cNvSpPr>
            <a:spLocks noGrp="1"/>
          </p:cNvSpPr>
          <p:nvPr>
            <p:ph type="dt" sz="half" idx="10"/>
          </p:nvPr>
        </p:nvSpPr>
        <p:spPr>
          <a:xfrm>
            <a:off x="3788229" y="3063875"/>
            <a:ext cx="2057400" cy="365125"/>
          </a:xfrm>
        </p:spPr>
        <p:txBody>
          <a:bodyPr/>
          <a:lstStyle/>
          <a:p>
            <a:fld id="{0454059D-1F2E-49FB-ABDE-870B29E3529A}" type="datetime1">
              <a:rPr lang="ja-JP" altLang="en-US" smtClean="0"/>
              <a:t>2018/8/16</a:t>
            </a:fld>
            <a:endParaRPr lang="ja-JP" altLang="en-US" dirty="0"/>
          </a:p>
        </p:txBody>
      </p:sp>
    </p:spTree>
    <p:extLst>
      <p:ext uri="{BB962C8B-B14F-4D97-AF65-F5344CB8AC3E}">
        <p14:creationId xmlns:p14="http://schemas.microsoft.com/office/powerpoint/2010/main" val="24782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87966B-9BBD-4169-9D91-2F8C088D5EAD}"/>
              </a:ext>
            </a:extLst>
          </p:cNvPr>
          <p:cNvSpPr>
            <a:spLocks noGrp="1"/>
          </p:cNvSpPr>
          <p:nvPr>
            <p:ph type="title"/>
          </p:nvPr>
        </p:nvSpPr>
        <p:spPr/>
        <p:txBody>
          <a:bodyPr/>
          <a:lstStyle/>
          <a:p>
            <a:r>
              <a:rPr kumimoji="1" lang="ja-JP" altLang="en-US" dirty="0"/>
              <a:t>集計期間</a:t>
            </a:r>
          </a:p>
        </p:txBody>
      </p:sp>
      <p:sp>
        <p:nvSpPr>
          <p:cNvPr id="3" name="コンテンツ プレースホルダー 2">
            <a:extLst>
              <a:ext uri="{FF2B5EF4-FFF2-40B4-BE49-F238E27FC236}">
                <a16:creationId xmlns:a16="http://schemas.microsoft.com/office/drawing/2014/main" id="{C1FDD888-038E-4466-9A5E-5058055ED55C}"/>
              </a:ext>
            </a:extLst>
          </p:cNvPr>
          <p:cNvSpPr>
            <a:spLocks noGrp="1"/>
          </p:cNvSpPr>
          <p:nvPr>
            <p:ph idx="1"/>
          </p:nvPr>
        </p:nvSpPr>
        <p:spPr/>
        <p:txBody>
          <a:bodyPr>
            <a:normAutofit/>
          </a:bodyPr>
          <a:lstStyle/>
          <a:p>
            <a:pPr marL="0" indent="0">
              <a:buNone/>
            </a:pPr>
            <a:r>
              <a:rPr kumimoji="1" lang="en-US" altLang="ja-JP" sz="1800" dirty="0"/>
              <a:t>2006</a:t>
            </a:r>
            <a:r>
              <a:rPr kumimoji="1" lang="ja-JP" altLang="en-US" sz="1800" dirty="0"/>
              <a:t>年</a:t>
            </a:r>
            <a:r>
              <a:rPr kumimoji="1" lang="en-US" altLang="ja-JP" sz="1800" dirty="0"/>
              <a:t>2</a:t>
            </a:r>
            <a:r>
              <a:rPr kumimoji="1" lang="ja-JP" altLang="en-US" sz="1800" dirty="0"/>
              <a:t>月</a:t>
            </a:r>
            <a:r>
              <a:rPr kumimoji="1" lang="en-US" altLang="ja-JP" sz="1800" dirty="0"/>
              <a:t>14</a:t>
            </a:r>
            <a:r>
              <a:rPr kumimoji="1" lang="ja-JP" altLang="en-US" sz="1800" dirty="0"/>
              <a:t>日のデータを削除したものを、集計期間とします。</a:t>
            </a:r>
            <a:endParaRPr kumimoji="1" lang="en-US" altLang="ja-JP" sz="1800" dirty="0"/>
          </a:p>
          <a:p>
            <a:pPr marL="0" indent="0">
              <a:buNone/>
            </a:pPr>
            <a:r>
              <a:rPr lang="ja-JP" altLang="en-US" sz="1800" dirty="0"/>
              <a:t>下に集計期間についての詳細を示します。</a:t>
            </a:r>
            <a:endParaRPr lang="en-US" altLang="ja-JP" sz="1800" dirty="0"/>
          </a:p>
          <a:p>
            <a:pPr marL="0" indent="0">
              <a:buNone/>
            </a:pPr>
            <a:endParaRPr kumimoji="1" lang="en-US" altLang="ja-JP" sz="1800" dirty="0"/>
          </a:p>
          <a:p>
            <a:pPr marL="0" indent="0">
              <a:buNone/>
            </a:pPr>
            <a:endParaRPr kumimoji="1" lang="ja-JP" altLang="en-US" sz="1800" dirty="0"/>
          </a:p>
        </p:txBody>
      </p:sp>
      <p:sp>
        <p:nvSpPr>
          <p:cNvPr id="4" name="日付プレースホルダー 3">
            <a:extLst>
              <a:ext uri="{FF2B5EF4-FFF2-40B4-BE49-F238E27FC236}">
                <a16:creationId xmlns:a16="http://schemas.microsoft.com/office/drawing/2014/main" id="{931023BE-1B25-4846-8174-1A06C6C45D6F}"/>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98CF67EE-7A75-4C8E-B096-18604900325A}"/>
              </a:ext>
            </a:extLst>
          </p:cNvPr>
          <p:cNvSpPr>
            <a:spLocks noGrp="1"/>
          </p:cNvSpPr>
          <p:nvPr>
            <p:ph type="sldNum" sz="quarter" idx="12"/>
          </p:nvPr>
        </p:nvSpPr>
        <p:spPr/>
        <p:txBody>
          <a:bodyPr/>
          <a:lstStyle/>
          <a:p>
            <a:fld id="{3B68BE9B-DAF4-475D-9E64-5320A9CCD97B}" type="slidenum">
              <a:rPr lang="ja-JP" altLang="en-US" smtClean="0"/>
              <a:pPr/>
              <a:t>10</a:t>
            </a:fld>
            <a:endParaRPr lang="ja-JP" altLang="en-US"/>
          </a:p>
        </p:txBody>
      </p:sp>
      <p:sp>
        <p:nvSpPr>
          <p:cNvPr id="6" name="テキスト ボックス 5">
            <a:extLst>
              <a:ext uri="{FF2B5EF4-FFF2-40B4-BE49-F238E27FC236}">
                <a16:creationId xmlns:a16="http://schemas.microsoft.com/office/drawing/2014/main" id="{3269E5E6-5967-466D-90D0-885082498008}"/>
              </a:ext>
            </a:extLst>
          </p:cNvPr>
          <p:cNvSpPr txBox="1"/>
          <p:nvPr/>
        </p:nvSpPr>
        <p:spPr>
          <a:xfrm>
            <a:off x="1515020" y="3191801"/>
            <a:ext cx="6113960" cy="1200329"/>
          </a:xfrm>
          <a:prstGeom prst="rect">
            <a:avLst/>
          </a:prstGeom>
          <a:noFill/>
        </p:spPr>
        <p:txBody>
          <a:bodyPr wrap="square" rtlCol="0">
            <a:spAutoFit/>
          </a:bodyPr>
          <a:lstStyle/>
          <a:p>
            <a:r>
              <a:rPr lang="en-US" altLang="ja-JP" sz="2400" dirty="0">
                <a:solidFill>
                  <a:srgbClr val="FF8504"/>
                </a:solidFill>
                <a:latin typeface="メイリオ" panose="020B0604030504040204" pitchFamily="50" charset="-128"/>
                <a:ea typeface="メイリオ" panose="020B0604030504040204" pitchFamily="50" charset="-128"/>
              </a:rPr>
              <a:t>2005</a:t>
            </a:r>
            <a:r>
              <a:rPr lang="ja-JP" altLang="en-US" sz="2400" dirty="0">
                <a:solidFill>
                  <a:srgbClr val="FF8504"/>
                </a:solidFill>
                <a:latin typeface="メイリオ" panose="020B0604030504040204" pitchFamily="50" charset="-128"/>
                <a:ea typeface="メイリオ" panose="020B0604030504040204" pitchFamily="50" charset="-128"/>
              </a:rPr>
              <a:t>年</a:t>
            </a:r>
            <a:r>
              <a:rPr lang="en-US" altLang="ja-JP" sz="2400" dirty="0">
                <a:solidFill>
                  <a:srgbClr val="FF8504"/>
                </a:solidFill>
                <a:latin typeface="メイリオ" panose="020B0604030504040204" pitchFamily="50" charset="-128"/>
                <a:ea typeface="メイリオ" panose="020B0604030504040204" pitchFamily="50" charset="-128"/>
              </a:rPr>
              <a:t>5</a:t>
            </a:r>
            <a:r>
              <a:rPr lang="ja-JP" altLang="en-US" sz="2400" dirty="0">
                <a:solidFill>
                  <a:srgbClr val="FF8504"/>
                </a:solidFill>
                <a:latin typeface="メイリオ" panose="020B0604030504040204" pitchFamily="50" charset="-128"/>
                <a:ea typeface="メイリオ" panose="020B0604030504040204" pitchFamily="50" charset="-128"/>
              </a:rPr>
              <a:t>月</a:t>
            </a:r>
            <a:r>
              <a:rPr lang="en-US" altLang="ja-JP" sz="2400" dirty="0">
                <a:solidFill>
                  <a:srgbClr val="FF8504"/>
                </a:solidFill>
                <a:latin typeface="メイリオ" panose="020B0604030504040204" pitchFamily="50" charset="-128"/>
                <a:ea typeface="メイリオ" panose="020B0604030504040204" pitchFamily="50" charset="-128"/>
              </a:rPr>
              <a:t>24</a:t>
            </a:r>
            <a:r>
              <a:rPr lang="ja-JP" altLang="en-US" sz="2400" dirty="0">
                <a:solidFill>
                  <a:srgbClr val="FF8504"/>
                </a:solidFill>
                <a:latin typeface="メイリオ" panose="020B0604030504040204" pitchFamily="50" charset="-128"/>
                <a:ea typeface="メイリオ" panose="020B0604030504040204" pitchFamily="50" charset="-128"/>
              </a:rPr>
              <a:t>日 </a:t>
            </a:r>
            <a:r>
              <a:rPr lang="en-US" altLang="ja-JP" sz="2400" dirty="0">
                <a:solidFill>
                  <a:srgbClr val="FF8504"/>
                </a:solidFill>
                <a:latin typeface="メイリオ" panose="020B0604030504040204" pitchFamily="50" charset="-128"/>
                <a:ea typeface="メイリオ" panose="020B0604030504040204" pitchFamily="50" charset="-128"/>
              </a:rPr>
              <a:t>–</a:t>
            </a:r>
            <a:r>
              <a:rPr lang="ja-JP" altLang="en-US" sz="2400" dirty="0">
                <a:solidFill>
                  <a:srgbClr val="FF8504"/>
                </a:solidFill>
                <a:latin typeface="メイリオ" panose="020B0604030504040204" pitchFamily="50" charset="-128"/>
                <a:ea typeface="メイリオ" panose="020B0604030504040204" pitchFamily="50" charset="-128"/>
              </a:rPr>
              <a:t> </a:t>
            </a:r>
            <a:r>
              <a:rPr lang="en-US" altLang="ja-JP" sz="2400" dirty="0">
                <a:solidFill>
                  <a:srgbClr val="FF8504"/>
                </a:solidFill>
                <a:latin typeface="メイリオ" panose="020B0604030504040204" pitchFamily="50" charset="-128"/>
                <a:ea typeface="メイリオ" panose="020B0604030504040204" pitchFamily="50" charset="-128"/>
              </a:rPr>
              <a:t>2005</a:t>
            </a:r>
            <a:r>
              <a:rPr lang="ja-JP" altLang="en-US" sz="2400" dirty="0">
                <a:solidFill>
                  <a:srgbClr val="FF8504"/>
                </a:solidFill>
                <a:latin typeface="メイリオ" panose="020B0604030504040204" pitchFamily="50" charset="-128"/>
                <a:ea typeface="メイリオ" panose="020B0604030504040204" pitchFamily="50" charset="-128"/>
              </a:rPr>
              <a:t>年</a:t>
            </a:r>
            <a:r>
              <a:rPr lang="en-US" altLang="ja-JP" sz="2400" dirty="0">
                <a:solidFill>
                  <a:srgbClr val="FF8504"/>
                </a:solidFill>
                <a:latin typeface="メイリオ" panose="020B0604030504040204" pitchFamily="50" charset="-128"/>
                <a:ea typeface="メイリオ" panose="020B0604030504040204" pitchFamily="50" charset="-128"/>
              </a:rPr>
              <a:t>8</a:t>
            </a:r>
            <a:r>
              <a:rPr lang="ja-JP" altLang="en-US" sz="2400" dirty="0">
                <a:solidFill>
                  <a:srgbClr val="FF8504"/>
                </a:solidFill>
                <a:latin typeface="メイリオ" panose="020B0604030504040204" pitchFamily="50" charset="-128"/>
                <a:ea typeface="メイリオ" panose="020B0604030504040204" pitchFamily="50" charset="-128"/>
              </a:rPr>
              <a:t>月</a:t>
            </a:r>
            <a:r>
              <a:rPr lang="en-US" altLang="ja-JP" sz="2400" dirty="0">
                <a:solidFill>
                  <a:srgbClr val="FF8504"/>
                </a:solidFill>
                <a:latin typeface="メイリオ" panose="020B0604030504040204" pitchFamily="50" charset="-128"/>
                <a:ea typeface="メイリオ" panose="020B0604030504040204" pitchFamily="50" charset="-128"/>
              </a:rPr>
              <a:t>23</a:t>
            </a:r>
            <a:r>
              <a:rPr lang="ja-JP" altLang="en-US" sz="2400" dirty="0">
                <a:solidFill>
                  <a:srgbClr val="FF8504"/>
                </a:solidFill>
                <a:latin typeface="メイリオ" panose="020B0604030504040204" pitchFamily="50" charset="-128"/>
                <a:ea typeface="メイリオ" panose="020B0604030504040204" pitchFamily="50" charset="-128"/>
              </a:rPr>
              <a:t>日</a:t>
            </a:r>
            <a:endParaRPr lang="en-US" altLang="ja-JP" sz="2400" dirty="0">
              <a:solidFill>
                <a:srgbClr val="FF8504"/>
              </a:solidFill>
              <a:latin typeface="メイリオ" panose="020B0604030504040204" pitchFamily="50" charset="-128"/>
              <a:ea typeface="メイリオ" panose="020B0604030504040204" pitchFamily="50" charset="-128"/>
            </a:endParaRPr>
          </a:p>
          <a:p>
            <a:r>
              <a:rPr kumimoji="1" lang="en-US" altLang="ja-JP" sz="2400" dirty="0">
                <a:solidFill>
                  <a:schemeClr val="bg1">
                    <a:lumMod val="65000"/>
                  </a:schemeClr>
                </a:solidFill>
                <a:latin typeface="メイリオ" panose="020B0604030504040204" pitchFamily="50" charset="-128"/>
                <a:ea typeface="メイリオ" panose="020B0604030504040204" pitchFamily="50" charset="-128"/>
              </a:rPr>
              <a:t>※3</a:t>
            </a:r>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週間周期で</a:t>
            </a:r>
            <a:r>
              <a:rPr kumimoji="1" lang="en-US" altLang="ja-JP" sz="2400" dirty="0">
                <a:solidFill>
                  <a:schemeClr val="bg1">
                    <a:lumMod val="65000"/>
                  </a:schemeClr>
                </a:solidFill>
                <a:latin typeface="メイリオ" panose="020B0604030504040204" pitchFamily="50" charset="-128"/>
                <a:ea typeface="メイリオ" panose="020B0604030504040204" pitchFamily="50" charset="-128"/>
              </a:rPr>
              <a:t>2</a:t>
            </a:r>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週間の非レンタル期間が</a:t>
            </a:r>
            <a:endParaRPr kumimoji="1" lang="en-US" altLang="ja-JP" sz="2400" dirty="0">
              <a:solidFill>
                <a:schemeClr val="bg1">
                  <a:lumMod val="65000"/>
                </a:schemeClr>
              </a:solidFill>
              <a:latin typeface="メイリオ" panose="020B0604030504040204" pitchFamily="50" charset="-128"/>
              <a:ea typeface="メイリオ" panose="020B0604030504040204" pitchFamily="50" charset="-128"/>
            </a:endParaRPr>
          </a:p>
          <a:p>
            <a:r>
              <a:rPr lang="ja-JP" altLang="en-US" sz="2400" dirty="0">
                <a:solidFill>
                  <a:schemeClr val="bg1">
                    <a:lumMod val="65000"/>
                  </a:schemeClr>
                </a:solidFill>
                <a:latin typeface="メイリオ" panose="020B0604030504040204" pitchFamily="50" charset="-128"/>
                <a:ea typeface="メイリオ" panose="020B0604030504040204" pitchFamily="50" charset="-128"/>
              </a:rPr>
              <a:t>　存在するため、データがあるのは</a:t>
            </a:r>
            <a:r>
              <a:rPr lang="en-US" altLang="ja-JP" sz="2400" dirty="0">
                <a:solidFill>
                  <a:srgbClr val="FF8504"/>
                </a:solidFill>
                <a:latin typeface="メイリオ" panose="020B0604030504040204" pitchFamily="50" charset="-128"/>
                <a:ea typeface="メイリオ" panose="020B0604030504040204" pitchFamily="50" charset="-128"/>
              </a:rPr>
              <a:t>40</a:t>
            </a:r>
            <a:r>
              <a:rPr lang="ja-JP" altLang="en-US" sz="2400" dirty="0">
                <a:solidFill>
                  <a:srgbClr val="FF8504"/>
                </a:solidFill>
                <a:latin typeface="メイリオ" panose="020B0604030504040204" pitchFamily="50" charset="-128"/>
                <a:ea typeface="メイリオ" panose="020B0604030504040204" pitchFamily="50" charset="-128"/>
              </a:rPr>
              <a:t>日間</a:t>
            </a:r>
            <a:endParaRPr kumimoji="1" lang="ja-JP" altLang="en-US" sz="2400"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865BBC0C-FF2A-4B12-8868-7582A813ED82}"/>
              </a:ext>
            </a:extLst>
          </p:cNvPr>
          <p:cNvSpPr/>
          <p:nvPr/>
        </p:nvSpPr>
        <p:spPr>
          <a:xfrm>
            <a:off x="777922" y="2661312"/>
            <a:ext cx="7588156" cy="2279177"/>
          </a:xfrm>
          <a:prstGeom prst="rect">
            <a:avLst/>
          </a:prstGeom>
          <a:noFill/>
          <a:ln w="57150">
            <a:solidFill>
              <a:srgbClr val="0080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92BFA274-E532-41D6-A66E-D0BF02DFF88F}"/>
              </a:ext>
            </a:extLst>
          </p:cNvPr>
          <p:cNvSpPr txBox="1"/>
          <p:nvPr/>
        </p:nvSpPr>
        <p:spPr>
          <a:xfrm>
            <a:off x="793502" y="2193210"/>
            <a:ext cx="3924857" cy="830997"/>
          </a:xfrm>
          <a:prstGeom prst="rect">
            <a:avLst/>
          </a:prstGeom>
          <a:noFill/>
        </p:spPr>
        <p:txBody>
          <a:bodyPr wrap="none" rtlCol="0">
            <a:spAutoFit/>
          </a:bodyPr>
          <a:lstStyle/>
          <a:p>
            <a:r>
              <a:rPr lang="ja-JP" altLang="en-US" sz="2400" b="1" dirty="0">
                <a:solidFill>
                  <a:schemeClr val="bg1">
                    <a:lumMod val="65000"/>
                  </a:schemeClr>
                </a:solidFill>
                <a:latin typeface="メイリオ" panose="020B0604030504040204" pitchFamily="50" charset="-128"/>
                <a:ea typeface="メイリオ" panose="020B0604030504040204" pitchFamily="50" charset="-128"/>
              </a:rPr>
              <a:t>集計期間（</a:t>
            </a:r>
            <a:r>
              <a:rPr lang="en-US" altLang="ja-JP" sz="2400" b="1" dirty="0" err="1">
                <a:solidFill>
                  <a:schemeClr val="bg1">
                    <a:lumMod val="65000"/>
                  </a:schemeClr>
                </a:solidFill>
                <a:latin typeface="メイリオ" panose="020B0604030504040204" pitchFamily="50" charset="-128"/>
                <a:ea typeface="メイリオ" panose="020B0604030504040204" pitchFamily="50" charset="-128"/>
              </a:rPr>
              <a:t>rental_date</a:t>
            </a:r>
            <a:r>
              <a:rPr lang="ja-JP" altLang="en-US" sz="2400" b="1" dirty="0">
                <a:solidFill>
                  <a:schemeClr val="bg1">
                    <a:lumMod val="65000"/>
                  </a:schemeClr>
                </a:solidFill>
                <a:latin typeface="メイリオ" panose="020B0604030504040204" pitchFamily="50" charset="-128"/>
                <a:ea typeface="メイリオ" panose="020B0604030504040204" pitchFamily="50" charset="-128"/>
              </a:rPr>
              <a:t>）</a:t>
            </a:r>
            <a:endParaRPr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endParaRPr kumimoji="1" lang="ja-JP" altLang="en-US" sz="2400" b="1" dirty="0"/>
          </a:p>
        </p:txBody>
      </p:sp>
    </p:spTree>
    <p:extLst>
      <p:ext uri="{BB962C8B-B14F-4D97-AF65-F5344CB8AC3E}">
        <p14:creationId xmlns:p14="http://schemas.microsoft.com/office/powerpoint/2010/main" val="335803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a:extLst>
              <a:ext uri="{FF2B5EF4-FFF2-40B4-BE49-F238E27FC236}">
                <a16:creationId xmlns:a16="http://schemas.microsoft.com/office/drawing/2014/main" id="{F6CD7B73-8780-47C6-8014-9D83914A6E67}"/>
              </a:ext>
            </a:extLst>
          </p:cNvPr>
          <p:cNvPicPr>
            <a:picLocks noChangeAspect="1"/>
          </p:cNvPicPr>
          <p:nvPr/>
        </p:nvPicPr>
        <p:blipFill>
          <a:blip r:embed="rId2"/>
          <a:stretch>
            <a:fillRect/>
          </a:stretch>
        </p:blipFill>
        <p:spPr>
          <a:xfrm>
            <a:off x="904331" y="2233206"/>
            <a:ext cx="7335337" cy="3531829"/>
          </a:xfrm>
          <a:prstGeom prst="rect">
            <a:avLst/>
          </a:prstGeom>
        </p:spPr>
      </p:pic>
      <p:sp>
        <p:nvSpPr>
          <p:cNvPr id="2" name="タイトル 1">
            <a:extLst>
              <a:ext uri="{FF2B5EF4-FFF2-40B4-BE49-F238E27FC236}">
                <a16:creationId xmlns:a16="http://schemas.microsoft.com/office/drawing/2014/main" id="{02113D78-A429-4DFC-BFFC-352A696349C1}"/>
              </a:ext>
            </a:extLst>
          </p:cNvPr>
          <p:cNvSpPr>
            <a:spLocks noGrp="1"/>
          </p:cNvSpPr>
          <p:nvPr>
            <p:ph type="title"/>
          </p:nvPr>
        </p:nvSpPr>
        <p:spPr>
          <a:xfrm>
            <a:off x="170161" y="68264"/>
            <a:ext cx="7899018" cy="836023"/>
          </a:xfrm>
        </p:spPr>
        <p:txBody>
          <a:bodyPr>
            <a:normAutofit/>
          </a:bodyPr>
          <a:lstStyle/>
          <a:p>
            <a:r>
              <a:rPr kumimoji="1" lang="ja-JP" altLang="en-US" dirty="0"/>
              <a:t>一日の売上、レンタル数、顧客数の推移</a:t>
            </a:r>
          </a:p>
        </p:txBody>
      </p:sp>
      <p:sp>
        <p:nvSpPr>
          <p:cNvPr id="3" name="コンテンツ プレースホルダー 2">
            <a:extLst>
              <a:ext uri="{FF2B5EF4-FFF2-40B4-BE49-F238E27FC236}">
                <a16:creationId xmlns:a16="http://schemas.microsoft.com/office/drawing/2014/main" id="{78CA0119-7CB3-4F07-986B-3F934F4BD001}"/>
              </a:ext>
            </a:extLst>
          </p:cNvPr>
          <p:cNvSpPr>
            <a:spLocks noGrp="1"/>
          </p:cNvSpPr>
          <p:nvPr>
            <p:ph idx="1"/>
          </p:nvPr>
        </p:nvSpPr>
        <p:spPr>
          <a:xfrm>
            <a:off x="369026" y="836023"/>
            <a:ext cx="8604813" cy="5272678"/>
          </a:xfrm>
        </p:spPr>
        <p:txBody>
          <a:bodyPr>
            <a:normAutofit/>
          </a:bodyPr>
          <a:lstStyle/>
          <a:p>
            <a:pPr marL="0" indent="0">
              <a:buNone/>
            </a:pPr>
            <a:r>
              <a:rPr lang="ja-JP" altLang="en-US" sz="1800" dirty="0">
                <a:solidFill>
                  <a:schemeClr val="bg1">
                    <a:lumMod val="65000"/>
                  </a:schemeClr>
                </a:solidFill>
              </a:rPr>
              <a:t>時系列による売上、レンタル数、顧客数の推移です。</a:t>
            </a:r>
            <a:r>
              <a:rPr lang="ja-JP" altLang="en-US" sz="1800" u="sng" dirty="0">
                <a:solidFill>
                  <a:schemeClr val="bg1">
                    <a:lumMod val="65000"/>
                  </a:schemeClr>
                </a:solidFill>
              </a:rPr>
              <a:t>すべてのデータが同じ周期になっており、大きく数値が下がる日</a:t>
            </a:r>
            <a:r>
              <a:rPr lang="ja-JP" altLang="en-US" sz="1800" dirty="0">
                <a:solidFill>
                  <a:schemeClr val="bg1">
                    <a:lumMod val="65000"/>
                  </a:schemeClr>
                </a:solidFill>
              </a:rPr>
              <a:t>が確認できます。</a:t>
            </a:r>
            <a:endParaRPr lang="en-US" altLang="ja-JP" sz="1800" dirty="0">
              <a:solidFill>
                <a:schemeClr val="bg1">
                  <a:lumMod val="65000"/>
                </a:schemeClr>
              </a:solidFill>
            </a:endParaRPr>
          </a:p>
          <a:p>
            <a:pPr marL="0" indent="0">
              <a:buNone/>
            </a:pPr>
            <a:r>
              <a:rPr lang="ja-JP" altLang="en-US" sz="1800" dirty="0">
                <a:solidFill>
                  <a:schemeClr val="bg1">
                    <a:lumMod val="65000"/>
                  </a:schemeClr>
                </a:solidFill>
              </a:rPr>
              <a:t>また、</a:t>
            </a:r>
            <a:r>
              <a:rPr lang="ja-JP" altLang="en-US" sz="1800" u="sng" dirty="0">
                <a:solidFill>
                  <a:schemeClr val="bg1">
                    <a:lumMod val="65000"/>
                  </a:schemeClr>
                </a:solidFill>
              </a:rPr>
              <a:t>売上について</a:t>
            </a:r>
            <a:r>
              <a:rPr lang="en-US" altLang="ja-JP" sz="1800" u="sng" dirty="0">
                <a:solidFill>
                  <a:schemeClr val="bg1">
                    <a:lumMod val="65000"/>
                  </a:schemeClr>
                </a:solidFill>
              </a:rPr>
              <a:t>6</a:t>
            </a:r>
            <a:r>
              <a:rPr lang="ja-JP" altLang="en-US" sz="1800" u="sng" dirty="0">
                <a:solidFill>
                  <a:schemeClr val="bg1">
                    <a:lumMod val="65000"/>
                  </a:schemeClr>
                </a:solidFill>
              </a:rPr>
              <a:t>月</a:t>
            </a:r>
            <a:r>
              <a:rPr lang="en-US" altLang="ja-JP" sz="1800" u="sng" dirty="0">
                <a:solidFill>
                  <a:schemeClr val="bg1">
                    <a:lumMod val="65000"/>
                  </a:schemeClr>
                </a:solidFill>
              </a:rPr>
              <a:t>14</a:t>
            </a:r>
            <a:r>
              <a:rPr lang="ja-JP" altLang="en-US" sz="1800" u="sng" dirty="0">
                <a:solidFill>
                  <a:schemeClr val="bg1">
                    <a:lumMod val="65000"/>
                  </a:schemeClr>
                </a:solidFill>
              </a:rPr>
              <a:t>日以前のデータは存在しませんでした</a:t>
            </a:r>
            <a:r>
              <a:rPr lang="ja-JP" altLang="en-US" sz="1800" dirty="0">
                <a:solidFill>
                  <a:schemeClr val="bg1">
                    <a:lumMod val="65000"/>
                  </a:schemeClr>
                </a:solidFill>
              </a:rPr>
              <a:t>。</a:t>
            </a:r>
          </a:p>
          <a:p>
            <a:pPr marL="0" indent="0">
              <a:buNone/>
            </a:pPr>
            <a:endParaRPr lang="ja-JP" altLang="en-US" sz="1800" dirty="0">
              <a:solidFill>
                <a:schemeClr val="bg1">
                  <a:lumMod val="65000"/>
                </a:schemeClr>
              </a:solidFill>
            </a:endParaRPr>
          </a:p>
        </p:txBody>
      </p:sp>
      <p:sp>
        <p:nvSpPr>
          <p:cNvPr id="4" name="日付プレースホルダー 3">
            <a:extLst>
              <a:ext uri="{FF2B5EF4-FFF2-40B4-BE49-F238E27FC236}">
                <a16:creationId xmlns:a16="http://schemas.microsoft.com/office/drawing/2014/main" id="{A4561D78-6B35-44AC-9198-AC84DF01FD31}"/>
              </a:ext>
            </a:extLst>
          </p:cNvPr>
          <p:cNvSpPr>
            <a:spLocks noGrp="1"/>
          </p:cNvSpPr>
          <p:nvPr>
            <p:ph type="dt" sz="half" idx="10"/>
          </p:nvPr>
        </p:nvSpPr>
        <p:spPr>
          <a:xfrm>
            <a:off x="42454" y="6424613"/>
            <a:ext cx="1648065" cy="365125"/>
          </a:xfrm>
        </p:spPr>
        <p:txBody>
          <a:bodyPr/>
          <a:lstStyle/>
          <a:p>
            <a:fld id="{C6C61CF9-8825-45C4-AC10-1643397B3567}" type="datetime1">
              <a:rPr lang="ja-JP" altLang="en-US" smtClean="0"/>
              <a:t>2018/8/16</a:t>
            </a:fld>
            <a:endParaRPr lang="ja-JP" altLang="en-US" dirty="0"/>
          </a:p>
        </p:txBody>
      </p:sp>
      <p:sp>
        <p:nvSpPr>
          <p:cNvPr id="7" name="テキスト ボックス 6">
            <a:extLst>
              <a:ext uri="{FF2B5EF4-FFF2-40B4-BE49-F238E27FC236}">
                <a16:creationId xmlns:a16="http://schemas.microsoft.com/office/drawing/2014/main" id="{7CA7793F-4F7E-438A-AC65-615462904459}"/>
              </a:ext>
            </a:extLst>
          </p:cNvPr>
          <p:cNvSpPr txBox="1"/>
          <p:nvPr/>
        </p:nvSpPr>
        <p:spPr>
          <a:xfrm>
            <a:off x="2887187" y="2025297"/>
            <a:ext cx="3877985" cy="338554"/>
          </a:xfrm>
          <a:prstGeom prst="rect">
            <a:avLst/>
          </a:prstGeom>
          <a:noFill/>
        </p:spPr>
        <p:txBody>
          <a:bodyPr wrap="none" rtlCol="0">
            <a:spAutoFit/>
          </a:bodyPr>
          <a:lstStyle/>
          <a:p>
            <a:r>
              <a:rPr lang="ja-JP" altLang="en-US" sz="1600" dirty="0">
                <a:solidFill>
                  <a:schemeClr val="bg1">
                    <a:lumMod val="65000"/>
                  </a:schemeClr>
                </a:solidFill>
                <a:latin typeface="メイリオ" panose="020B0604030504040204" pitchFamily="50" charset="-128"/>
                <a:ea typeface="メイリオ" panose="020B0604030504040204" pitchFamily="50" charset="-128"/>
              </a:rPr>
              <a:t>一日の売上、レンタル数、顧客数の推移</a:t>
            </a:r>
          </a:p>
        </p:txBody>
      </p:sp>
      <p:sp>
        <p:nvSpPr>
          <p:cNvPr id="12" name="テキスト ボックス 11">
            <a:extLst>
              <a:ext uri="{FF2B5EF4-FFF2-40B4-BE49-F238E27FC236}">
                <a16:creationId xmlns:a16="http://schemas.microsoft.com/office/drawing/2014/main" id="{BCE497CB-85B1-40EF-BE52-4EEE7BF89D95}"/>
              </a:ext>
            </a:extLst>
          </p:cNvPr>
          <p:cNvSpPr txBox="1"/>
          <p:nvPr/>
        </p:nvSpPr>
        <p:spPr>
          <a:xfrm>
            <a:off x="4285006" y="5800924"/>
            <a:ext cx="1082348" cy="307777"/>
          </a:xfrm>
          <a:prstGeom prst="rect">
            <a:avLst/>
          </a:prstGeom>
          <a:noFill/>
        </p:spPr>
        <p:txBody>
          <a:bodyPr wrap="none" rtlCol="0">
            <a:spAutoFit/>
          </a:bodyPr>
          <a:lstStyle/>
          <a:p>
            <a:r>
              <a:rPr lang="ja-JP" altLang="en-US" sz="1400" dirty="0">
                <a:solidFill>
                  <a:schemeClr val="bg1">
                    <a:lumMod val="65000"/>
                  </a:schemeClr>
                </a:solidFill>
                <a:latin typeface="メイリオ" panose="020B0604030504040204" pitchFamily="50" charset="-128"/>
                <a:ea typeface="メイリオ" panose="020B0604030504040204" pitchFamily="50" charset="-128"/>
              </a:rPr>
              <a:t>レンタル日</a:t>
            </a:r>
          </a:p>
        </p:txBody>
      </p:sp>
      <p:sp>
        <p:nvSpPr>
          <p:cNvPr id="14" name="テキスト ボックス 13">
            <a:extLst>
              <a:ext uri="{FF2B5EF4-FFF2-40B4-BE49-F238E27FC236}">
                <a16:creationId xmlns:a16="http://schemas.microsoft.com/office/drawing/2014/main" id="{797C0F38-D194-43E6-9A12-70D8A67787C1}"/>
              </a:ext>
            </a:extLst>
          </p:cNvPr>
          <p:cNvSpPr txBox="1"/>
          <p:nvPr/>
        </p:nvSpPr>
        <p:spPr>
          <a:xfrm>
            <a:off x="518086" y="3887837"/>
            <a:ext cx="400110" cy="2114552"/>
          </a:xfrm>
          <a:prstGeom prst="rect">
            <a:avLst/>
          </a:prstGeom>
          <a:noFill/>
        </p:spPr>
        <p:txBody>
          <a:bodyPr vert="eaVert" wrap="square" rtlCol="0">
            <a:spAutoFit/>
          </a:bodyPr>
          <a:lstStyle/>
          <a:p>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各値</a:t>
            </a:r>
          </a:p>
        </p:txBody>
      </p:sp>
      <p:cxnSp>
        <p:nvCxnSpPr>
          <p:cNvPr id="16" name="直線コネクタ 15">
            <a:extLst>
              <a:ext uri="{FF2B5EF4-FFF2-40B4-BE49-F238E27FC236}">
                <a16:creationId xmlns:a16="http://schemas.microsoft.com/office/drawing/2014/main" id="{31992905-DB75-45B1-945E-CDABA2C8D75E}"/>
              </a:ext>
            </a:extLst>
          </p:cNvPr>
          <p:cNvCxnSpPr>
            <a:cxnSpLocks/>
          </p:cNvCxnSpPr>
          <p:nvPr/>
        </p:nvCxnSpPr>
        <p:spPr>
          <a:xfrm>
            <a:off x="7534372" y="2596683"/>
            <a:ext cx="0" cy="2957950"/>
          </a:xfrm>
          <a:prstGeom prst="line">
            <a:avLst/>
          </a:prstGeom>
          <a:ln w="38100">
            <a:solidFill>
              <a:srgbClr val="FF8504">
                <a:alpha val="50000"/>
              </a:srgb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27D1A42-7473-4486-85BD-1411AE60AC1D}"/>
              </a:ext>
            </a:extLst>
          </p:cNvPr>
          <p:cNvCxnSpPr>
            <a:cxnSpLocks/>
          </p:cNvCxnSpPr>
          <p:nvPr/>
        </p:nvCxnSpPr>
        <p:spPr>
          <a:xfrm>
            <a:off x="5987928" y="2591367"/>
            <a:ext cx="0" cy="2957950"/>
          </a:xfrm>
          <a:prstGeom prst="line">
            <a:avLst/>
          </a:prstGeom>
          <a:ln w="38100">
            <a:solidFill>
              <a:srgbClr val="FF8504">
                <a:alpha val="50000"/>
              </a:srgb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30279E91-4B19-4264-97EC-2739D1A4A75F}"/>
              </a:ext>
            </a:extLst>
          </p:cNvPr>
          <p:cNvCxnSpPr>
            <a:cxnSpLocks/>
          </p:cNvCxnSpPr>
          <p:nvPr/>
        </p:nvCxnSpPr>
        <p:spPr>
          <a:xfrm>
            <a:off x="4447701" y="2591367"/>
            <a:ext cx="0" cy="2957950"/>
          </a:xfrm>
          <a:prstGeom prst="line">
            <a:avLst/>
          </a:prstGeom>
          <a:ln w="38100">
            <a:solidFill>
              <a:srgbClr val="FF8504">
                <a:alpha val="50000"/>
              </a:srgb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A52D810-2095-4C8B-BAFF-2667F00DD992}"/>
              </a:ext>
            </a:extLst>
          </p:cNvPr>
          <p:cNvCxnSpPr>
            <a:cxnSpLocks/>
          </p:cNvCxnSpPr>
          <p:nvPr/>
        </p:nvCxnSpPr>
        <p:spPr>
          <a:xfrm>
            <a:off x="2901081" y="2596684"/>
            <a:ext cx="0" cy="2957949"/>
          </a:xfrm>
          <a:prstGeom prst="line">
            <a:avLst/>
          </a:prstGeom>
          <a:ln w="38100">
            <a:solidFill>
              <a:srgbClr val="FF8504">
                <a:alpha val="50000"/>
              </a:srgb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4B7C3D31-CBF2-447D-97CB-834C4BC8F593}"/>
              </a:ext>
            </a:extLst>
          </p:cNvPr>
          <p:cNvSpPr txBox="1"/>
          <p:nvPr/>
        </p:nvSpPr>
        <p:spPr>
          <a:xfrm>
            <a:off x="4384649" y="5554633"/>
            <a:ext cx="441531" cy="276999"/>
          </a:xfrm>
          <a:prstGeom prst="rect">
            <a:avLst/>
          </a:prstGeom>
          <a:noFill/>
        </p:spPr>
        <p:txBody>
          <a:bodyPr wrap="none" rtlCol="0">
            <a:spAutoFit/>
          </a:bodyPr>
          <a:lstStyle/>
          <a:p>
            <a:r>
              <a:rPr kumimoji="1" lang="en-US" altLang="ja-JP" sz="1200" dirty="0">
                <a:solidFill>
                  <a:srgbClr val="FF8504"/>
                </a:solidFill>
                <a:latin typeface="メイリオ" panose="020B0604030504040204" pitchFamily="50" charset="-128"/>
                <a:ea typeface="メイリオ" panose="020B0604030504040204" pitchFamily="50" charset="-128"/>
              </a:rPr>
              <a:t>7/5</a:t>
            </a:r>
            <a:endParaRPr kumimoji="1" lang="ja-JP" altLang="en-US" sz="1200" dirty="0">
              <a:solidFill>
                <a:srgbClr val="FF8504"/>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74056AF3-D103-454A-8619-C9ACD6877052}"/>
              </a:ext>
            </a:extLst>
          </p:cNvPr>
          <p:cNvSpPr txBox="1"/>
          <p:nvPr/>
        </p:nvSpPr>
        <p:spPr>
          <a:xfrm>
            <a:off x="5719072" y="5551264"/>
            <a:ext cx="537711" cy="276999"/>
          </a:xfrm>
          <a:prstGeom prst="rect">
            <a:avLst/>
          </a:prstGeom>
          <a:noFill/>
        </p:spPr>
        <p:txBody>
          <a:bodyPr wrap="none" rtlCol="0">
            <a:spAutoFit/>
          </a:bodyPr>
          <a:lstStyle/>
          <a:p>
            <a:r>
              <a:rPr kumimoji="1" lang="en-US" altLang="ja-JP" sz="1200" dirty="0">
                <a:solidFill>
                  <a:srgbClr val="FF8504"/>
                </a:solidFill>
                <a:latin typeface="メイリオ" panose="020B0604030504040204" pitchFamily="50" charset="-128"/>
                <a:ea typeface="メイリオ" panose="020B0604030504040204" pitchFamily="50" charset="-128"/>
              </a:rPr>
              <a:t>7/26</a:t>
            </a:r>
            <a:endParaRPr kumimoji="1" lang="ja-JP" altLang="en-US" sz="1200" dirty="0">
              <a:solidFill>
                <a:srgbClr val="FF8504"/>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71E76204-BA82-4C82-8F6E-884ED2AF0520}"/>
              </a:ext>
            </a:extLst>
          </p:cNvPr>
          <p:cNvSpPr txBox="1"/>
          <p:nvPr/>
        </p:nvSpPr>
        <p:spPr>
          <a:xfrm>
            <a:off x="7263304" y="5580528"/>
            <a:ext cx="542136" cy="276999"/>
          </a:xfrm>
          <a:prstGeom prst="rect">
            <a:avLst/>
          </a:prstGeom>
          <a:noFill/>
        </p:spPr>
        <p:txBody>
          <a:bodyPr wrap="none" rtlCol="0">
            <a:spAutoFit/>
          </a:bodyPr>
          <a:lstStyle/>
          <a:p>
            <a:r>
              <a:rPr lang="en-US" altLang="ja-JP" sz="1200" dirty="0">
                <a:solidFill>
                  <a:srgbClr val="FF8504"/>
                </a:solidFill>
                <a:latin typeface="メイリオ" panose="020B0604030504040204" pitchFamily="50" charset="-128"/>
                <a:ea typeface="メイリオ" panose="020B0604030504040204" pitchFamily="50" charset="-128"/>
              </a:rPr>
              <a:t>8/16</a:t>
            </a:r>
            <a:endParaRPr kumimoji="1" lang="ja-JP" altLang="en-US" sz="1200" dirty="0">
              <a:solidFill>
                <a:srgbClr val="FF8504"/>
              </a:solidFill>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639E37B6-8FA6-4AB5-84DE-954B78317F12}"/>
              </a:ext>
            </a:extLst>
          </p:cNvPr>
          <p:cNvSpPr txBox="1"/>
          <p:nvPr/>
        </p:nvSpPr>
        <p:spPr>
          <a:xfrm>
            <a:off x="2636407" y="5543624"/>
            <a:ext cx="542136" cy="276999"/>
          </a:xfrm>
          <a:prstGeom prst="rect">
            <a:avLst/>
          </a:prstGeom>
          <a:noFill/>
        </p:spPr>
        <p:txBody>
          <a:bodyPr wrap="none" rtlCol="0">
            <a:spAutoFit/>
          </a:bodyPr>
          <a:lstStyle/>
          <a:p>
            <a:r>
              <a:rPr lang="en-US" altLang="ja-JP" sz="1200" dirty="0">
                <a:solidFill>
                  <a:srgbClr val="FF8504"/>
                </a:solidFill>
                <a:latin typeface="メイリオ" panose="020B0604030504040204" pitchFamily="50" charset="-128"/>
                <a:ea typeface="メイリオ" panose="020B0604030504040204" pitchFamily="50" charset="-128"/>
              </a:rPr>
              <a:t>6/14</a:t>
            </a:r>
            <a:endParaRPr kumimoji="1" lang="ja-JP" altLang="en-US" sz="1200" dirty="0">
              <a:solidFill>
                <a:srgbClr val="FF8504"/>
              </a:solidFill>
              <a:latin typeface="メイリオ" panose="020B0604030504040204" pitchFamily="50" charset="-128"/>
              <a:ea typeface="メイリオ" panose="020B0604030504040204" pitchFamily="50" charset="-128"/>
            </a:endParaRPr>
          </a:p>
        </p:txBody>
      </p:sp>
      <p:sp>
        <p:nvSpPr>
          <p:cNvPr id="26" name="スライド番号プレースホルダー 4">
            <a:extLst>
              <a:ext uri="{FF2B5EF4-FFF2-40B4-BE49-F238E27FC236}">
                <a16:creationId xmlns:a16="http://schemas.microsoft.com/office/drawing/2014/main" id="{11FFC1C5-6BAE-4B57-BC8E-C3270448844C}"/>
              </a:ext>
            </a:extLst>
          </p:cNvPr>
          <p:cNvSpPr>
            <a:spLocks noGrp="1"/>
          </p:cNvSpPr>
          <p:nvPr>
            <p:ph type="sldNum" sz="quarter" idx="12"/>
          </p:nvPr>
        </p:nvSpPr>
        <p:spPr>
          <a:xfrm>
            <a:off x="5370241" y="6481019"/>
            <a:ext cx="2057400" cy="365125"/>
          </a:xfrm>
        </p:spPr>
        <p:txBody>
          <a:bodyPr/>
          <a:lstStyle/>
          <a:p>
            <a:fld id="{3B68BE9B-DAF4-475D-9E64-5320A9CCD97B}" type="slidenum">
              <a:rPr lang="ja-JP" altLang="en-US" smtClean="0"/>
              <a:pPr/>
              <a:t>11</a:t>
            </a:fld>
            <a:endParaRPr lang="ja-JP" altLang="en-US" dirty="0"/>
          </a:p>
        </p:txBody>
      </p:sp>
    </p:spTree>
    <p:extLst>
      <p:ext uri="{BB962C8B-B14F-4D97-AF65-F5344CB8AC3E}">
        <p14:creationId xmlns:p14="http://schemas.microsoft.com/office/powerpoint/2010/main" val="138335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7030F74E-A96D-4E1F-A071-5718487B9F80}"/>
              </a:ext>
            </a:extLst>
          </p:cNvPr>
          <p:cNvPicPr>
            <a:picLocks noChangeAspect="1"/>
          </p:cNvPicPr>
          <p:nvPr/>
        </p:nvPicPr>
        <p:blipFill>
          <a:blip r:embed="rId2"/>
          <a:stretch>
            <a:fillRect/>
          </a:stretch>
        </p:blipFill>
        <p:spPr>
          <a:xfrm>
            <a:off x="646354" y="1763948"/>
            <a:ext cx="7851292" cy="4396378"/>
          </a:xfrm>
          <a:prstGeom prst="rect">
            <a:avLst/>
          </a:prstGeom>
        </p:spPr>
      </p:pic>
      <p:sp>
        <p:nvSpPr>
          <p:cNvPr id="2" name="タイトル 1">
            <a:extLst>
              <a:ext uri="{FF2B5EF4-FFF2-40B4-BE49-F238E27FC236}">
                <a16:creationId xmlns:a16="http://schemas.microsoft.com/office/drawing/2014/main" id="{CB2DB6FE-DD59-43AC-B539-70245B5665FD}"/>
              </a:ext>
            </a:extLst>
          </p:cNvPr>
          <p:cNvSpPr>
            <a:spLocks noGrp="1"/>
          </p:cNvSpPr>
          <p:nvPr>
            <p:ph type="title"/>
          </p:nvPr>
        </p:nvSpPr>
        <p:spPr/>
        <p:txBody>
          <a:bodyPr/>
          <a:lstStyle/>
          <a:p>
            <a:r>
              <a:rPr kumimoji="1" lang="ja-JP" altLang="en-US" dirty="0"/>
              <a:t>店舗別</a:t>
            </a:r>
          </a:p>
        </p:txBody>
      </p:sp>
      <p:sp>
        <p:nvSpPr>
          <p:cNvPr id="3" name="コンテンツ プレースホルダー 2">
            <a:extLst>
              <a:ext uri="{FF2B5EF4-FFF2-40B4-BE49-F238E27FC236}">
                <a16:creationId xmlns:a16="http://schemas.microsoft.com/office/drawing/2014/main" id="{C79A8E32-8A6C-48EE-871C-6928E5DC0643}"/>
              </a:ext>
            </a:extLst>
          </p:cNvPr>
          <p:cNvSpPr>
            <a:spLocks noGrp="1"/>
          </p:cNvSpPr>
          <p:nvPr>
            <p:ph idx="1"/>
          </p:nvPr>
        </p:nvSpPr>
        <p:spPr/>
        <p:txBody>
          <a:bodyPr>
            <a:normAutofit/>
          </a:bodyPr>
          <a:lstStyle/>
          <a:p>
            <a:pPr marL="0" indent="0">
              <a:buNone/>
            </a:pPr>
            <a:r>
              <a:rPr kumimoji="1" lang="ja-JP" altLang="en-US" sz="1800" dirty="0"/>
              <a:t>登録店舗ごとのユニーク顧客数、レンタル数、売上の比較です。どの項目についても二店舗とも</a:t>
            </a:r>
            <a:r>
              <a:rPr lang="ja-JP" altLang="en-US" sz="1800" dirty="0"/>
              <a:t>大きな</a:t>
            </a:r>
            <a:r>
              <a:rPr kumimoji="1" lang="ja-JP" altLang="en-US" sz="1800" dirty="0"/>
              <a:t>差がないことが分かります。</a:t>
            </a:r>
          </a:p>
        </p:txBody>
      </p:sp>
      <p:sp>
        <p:nvSpPr>
          <p:cNvPr id="4" name="日付プレースホルダー 3">
            <a:extLst>
              <a:ext uri="{FF2B5EF4-FFF2-40B4-BE49-F238E27FC236}">
                <a16:creationId xmlns:a16="http://schemas.microsoft.com/office/drawing/2014/main" id="{17BACE8D-3EE7-408B-8BA7-BFFB0A1321F3}"/>
              </a:ext>
            </a:extLst>
          </p:cNvPr>
          <p:cNvSpPr>
            <a:spLocks noGrp="1"/>
          </p:cNvSpPr>
          <p:nvPr>
            <p:ph type="dt" sz="half" idx="10"/>
          </p:nvPr>
        </p:nvSpPr>
        <p:spPr/>
        <p:txBody>
          <a:bodyPr/>
          <a:lstStyle/>
          <a:p>
            <a:fld id="{C6C61CF9-8825-45C4-AC10-1643397B3567}" type="datetime1">
              <a:rPr lang="ja-JP" altLang="en-US" smtClean="0"/>
              <a:t>2018/8/16</a:t>
            </a:fld>
            <a:endParaRPr lang="ja-JP" altLang="en-US"/>
          </a:p>
        </p:txBody>
      </p:sp>
      <p:sp>
        <p:nvSpPr>
          <p:cNvPr id="5" name="スライド番号プレースホルダー 4">
            <a:extLst>
              <a:ext uri="{FF2B5EF4-FFF2-40B4-BE49-F238E27FC236}">
                <a16:creationId xmlns:a16="http://schemas.microsoft.com/office/drawing/2014/main" id="{7D767E2B-6845-4B3E-ABF5-AB971EB6B84F}"/>
              </a:ext>
            </a:extLst>
          </p:cNvPr>
          <p:cNvSpPr>
            <a:spLocks noGrp="1"/>
          </p:cNvSpPr>
          <p:nvPr>
            <p:ph type="sldNum" sz="quarter" idx="12"/>
          </p:nvPr>
        </p:nvSpPr>
        <p:spPr/>
        <p:txBody>
          <a:bodyPr/>
          <a:lstStyle/>
          <a:p>
            <a:fld id="{3B68BE9B-DAF4-475D-9E64-5320A9CCD97B}" type="slidenum">
              <a:rPr lang="ja-JP" altLang="en-US" smtClean="0"/>
              <a:pPr/>
              <a:t>12</a:t>
            </a:fld>
            <a:endParaRPr lang="ja-JP" altLang="en-US"/>
          </a:p>
        </p:txBody>
      </p:sp>
      <p:pic>
        <p:nvPicPr>
          <p:cNvPr id="8" name="図 7">
            <a:extLst>
              <a:ext uri="{FF2B5EF4-FFF2-40B4-BE49-F238E27FC236}">
                <a16:creationId xmlns:a16="http://schemas.microsoft.com/office/drawing/2014/main" id="{B32C704E-1CAD-49DD-B9E6-DE5489F89581}"/>
              </a:ext>
            </a:extLst>
          </p:cNvPr>
          <p:cNvPicPr>
            <a:picLocks noChangeAspect="1"/>
          </p:cNvPicPr>
          <p:nvPr/>
        </p:nvPicPr>
        <p:blipFill>
          <a:blip r:embed="rId3"/>
          <a:stretch>
            <a:fillRect/>
          </a:stretch>
        </p:blipFill>
        <p:spPr>
          <a:xfrm>
            <a:off x="646354" y="1621340"/>
            <a:ext cx="2585925" cy="993503"/>
          </a:xfrm>
          <a:prstGeom prst="rect">
            <a:avLst/>
          </a:prstGeom>
        </p:spPr>
      </p:pic>
      <p:sp>
        <p:nvSpPr>
          <p:cNvPr id="9" name="正方形/長方形 8">
            <a:extLst>
              <a:ext uri="{FF2B5EF4-FFF2-40B4-BE49-F238E27FC236}">
                <a16:creationId xmlns:a16="http://schemas.microsoft.com/office/drawing/2014/main" id="{6A508778-1192-4610-9CFF-FB27023B73CF}"/>
              </a:ext>
            </a:extLst>
          </p:cNvPr>
          <p:cNvSpPr/>
          <p:nvPr/>
        </p:nvSpPr>
        <p:spPr>
          <a:xfrm>
            <a:off x="1297927" y="2371737"/>
            <a:ext cx="491320" cy="243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C841D00-0169-4769-9EC4-AF9C1BAF7BC7}"/>
              </a:ext>
            </a:extLst>
          </p:cNvPr>
          <p:cNvCxnSpPr>
            <a:cxnSpLocks/>
          </p:cNvCxnSpPr>
          <p:nvPr/>
        </p:nvCxnSpPr>
        <p:spPr>
          <a:xfrm>
            <a:off x="1475348" y="2452301"/>
            <a:ext cx="24566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80E357B6-8A65-4E29-A989-05E017288EBB}"/>
              </a:ext>
            </a:extLst>
          </p:cNvPr>
          <p:cNvSpPr/>
          <p:nvPr/>
        </p:nvSpPr>
        <p:spPr>
          <a:xfrm>
            <a:off x="646354" y="1787589"/>
            <a:ext cx="203625" cy="68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30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A44E9164-FE90-4A28-8663-22A1822839CA}"/>
              </a:ext>
            </a:extLst>
          </p:cNvPr>
          <p:cNvPicPr>
            <a:picLocks noChangeAspect="1"/>
          </p:cNvPicPr>
          <p:nvPr/>
        </p:nvPicPr>
        <p:blipFill>
          <a:blip r:embed="rId2"/>
          <a:stretch>
            <a:fillRect/>
          </a:stretch>
        </p:blipFill>
        <p:spPr>
          <a:xfrm>
            <a:off x="1004877" y="2010600"/>
            <a:ext cx="7671162" cy="3631177"/>
          </a:xfrm>
          <a:prstGeom prst="rect">
            <a:avLst/>
          </a:prstGeom>
        </p:spPr>
      </p:pic>
      <p:sp>
        <p:nvSpPr>
          <p:cNvPr id="2" name="タイトル 1">
            <a:extLst>
              <a:ext uri="{FF2B5EF4-FFF2-40B4-BE49-F238E27FC236}">
                <a16:creationId xmlns:a16="http://schemas.microsoft.com/office/drawing/2014/main" id="{50726D78-7FE2-42CF-9C2C-10A98176465F}"/>
              </a:ext>
            </a:extLst>
          </p:cNvPr>
          <p:cNvSpPr>
            <a:spLocks noGrp="1"/>
          </p:cNvSpPr>
          <p:nvPr>
            <p:ph type="title"/>
          </p:nvPr>
        </p:nvSpPr>
        <p:spPr/>
        <p:txBody>
          <a:bodyPr/>
          <a:lstStyle/>
          <a:p>
            <a:r>
              <a:rPr kumimoji="1" lang="en-US" altLang="ja-JP" dirty="0"/>
              <a:t>film</a:t>
            </a:r>
            <a:r>
              <a:rPr kumimoji="1" lang="ja-JP" altLang="en-US" dirty="0"/>
              <a:t>について（カテゴリ）</a:t>
            </a:r>
          </a:p>
        </p:txBody>
      </p:sp>
      <p:sp>
        <p:nvSpPr>
          <p:cNvPr id="3" name="コンテンツ プレースホルダー 2">
            <a:extLst>
              <a:ext uri="{FF2B5EF4-FFF2-40B4-BE49-F238E27FC236}">
                <a16:creationId xmlns:a16="http://schemas.microsoft.com/office/drawing/2014/main" id="{96054773-9F17-49E3-9B15-C1701F6FD49A}"/>
              </a:ext>
            </a:extLst>
          </p:cNvPr>
          <p:cNvSpPr>
            <a:spLocks noGrp="1"/>
          </p:cNvSpPr>
          <p:nvPr>
            <p:ph idx="1"/>
          </p:nvPr>
        </p:nvSpPr>
        <p:spPr/>
        <p:txBody>
          <a:bodyPr>
            <a:normAutofit/>
          </a:bodyPr>
          <a:lstStyle/>
          <a:p>
            <a:pPr marL="0" indent="0">
              <a:buNone/>
            </a:pPr>
            <a:r>
              <a:rPr lang="ja-JP" altLang="en-US" sz="1800" dirty="0">
                <a:solidFill>
                  <a:schemeClr val="bg1">
                    <a:lumMod val="65000"/>
                  </a:schemeClr>
                </a:solidFill>
              </a:rPr>
              <a:t>カテゴリ別の</a:t>
            </a:r>
            <a:r>
              <a:rPr lang="en-US" altLang="ja-JP" sz="1800" dirty="0">
                <a:solidFill>
                  <a:schemeClr val="bg1">
                    <a:lumMod val="65000"/>
                  </a:schemeClr>
                </a:solidFill>
              </a:rPr>
              <a:t>film</a:t>
            </a:r>
            <a:r>
              <a:rPr lang="ja-JP" altLang="en-US" sz="1800" dirty="0">
                <a:solidFill>
                  <a:schemeClr val="bg1">
                    <a:lumMod val="65000"/>
                  </a:schemeClr>
                </a:solidFill>
              </a:rPr>
              <a:t>の数です。</a:t>
            </a:r>
            <a:r>
              <a:rPr lang="en-US" altLang="ja-JP" sz="1800" dirty="0">
                <a:solidFill>
                  <a:schemeClr val="bg1">
                    <a:lumMod val="65000"/>
                  </a:schemeClr>
                </a:solidFill>
              </a:rPr>
              <a:t>16</a:t>
            </a:r>
            <a:r>
              <a:rPr lang="ja-JP" altLang="en-US" sz="1800" dirty="0">
                <a:solidFill>
                  <a:schemeClr val="bg1">
                    <a:lumMod val="65000"/>
                  </a:schemeClr>
                </a:solidFill>
              </a:rPr>
              <a:t>種類の内</a:t>
            </a:r>
            <a:r>
              <a:rPr lang="en-US" altLang="ja-JP" sz="1800" dirty="0">
                <a:solidFill>
                  <a:schemeClr val="bg1">
                    <a:lumMod val="65000"/>
                  </a:schemeClr>
                </a:solidFill>
              </a:rPr>
              <a:t>Music</a:t>
            </a:r>
            <a:r>
              <a:rPr lang="ja-JP" altLang="en-US" sz="1800" dirty="0">
                <a:solidFill>
                  <a:schemeClr val="bg1">
                    <a:lumMod val="65000"/>
                  </a:schemeClr>
                </a:solidFill>
              </a:rPr>
              <a:t>カテゴリが一番少なくなって</a:t>
            </a:r>
            <a:r>
              <a:rPr lang="ja-JP" altLang="en-US" sz="1800" dirty="0"/>
              <a:t>いますが、ほかのカテゴリの</a:t>
            </a:r>
            <a:r>
              <a:rPr lang="en-US" altLang="ja-JP" sz="1800" dirty="0"/>
              <a:t>film</a:t>
            </a:r>
            <a:r>
              <a:rPr lang="ja-JP" altLang="en-US" sz="1800" dirty="0"/>
              <a:t>数に大きな偏りはありません。</a:t>
            </a:r>
            <a:endParaRPr lang="ja-JP" altLang="en-US" sz="1800" dirty="0">
              <a:solidFill>
                <a:schemeClr val="bg1">
                  <a:lumMod val="65000"/>
                </a:schemeClr>
              </a:solidFill>
            </a:endParaRPr>
          </a:p>
        </p:txBody>
      </p:sp>
      <p:sp>
        <p:nvSpPr>
          <p:cNvPr id="4" name="日付プレースホルダー 3">
            <a:extLst>
              <a:ext uri="{FF2B5EF4-FFF2-40B4-BE49-F238E27FC236}">
                <a16:creationId xmlns:a16="http://schemas.microsoft.com/office/drawing/2014/main" id="{78DB0F76-C739-438B-B827-621CD130A5DD}"/>
              </a:ext>
            </a:extLst>
          </p:cNvPr>
          <p:cNvSpPr>
            <a:spLocks noGrp="1"/>
          </p:cNvSpPr>
          <p:nvPr>
            <p:ph type="dt" sz="half" idx="10"/>
          </p:nvPr>
        </p:nvSpPr>
        <p:spPr>
          <a:xfrm>
            <a:off x="42454" y="6424613"/>
            <a:ext cx="1458800" cy="365125"/>
          </a:xfrm>
        </p:spPr>
        <p:txBody>
          <a:bodyPr/>
          <a:lstStyle/>
          <a:p>
            <a:fld id="{C6C61CF9-8825-45C4-AC10-1643397B3567}" type="datetime1">
              <a:rPr lang="ja-JP" altLang="en-US" smtClean="0"/>
              <a:t>2018/8/16</a:t>
            </a:fld>
            <a:endParaRPr lang="ja-JP" altLang="en-US" dirty="0"/>
          </a:p>
        </p:txBody>
      </p:sp>
      <p:sp>
        <p:nvSpPr>
          <p:cNvPr id="11" name="テキスト ボックス 10">
            <a:extLst>
              <a:ext uri="{FF2B5EF4-FFF2-40B4-BE49-F238E27FC236}">
                <a16:creationId xmlns:a16="http://schemas.microsoft.com/office/drawing/2014/main" id="{E544D2D6-9EFF-4077-B120-F789F1935601}"/>
              </a:ext>
            </a:extLst>
          </p:cNvPr>
          <p:cNvSpPr txBox="1"/>
          <p:nvPr/>
        </p:nvSpPr>
        <p:spPr>
          <a:xfrm>
            <a:off x="3676722" y="1672046"/>
            <a:ext cx="1790555" cy="338554"/>
          </a:xfrm>
          <a:prstGeom prst="rect">
            <a:avLst/>
          </a:prstGeom>
          <a:noFill/>
        </p:spPr>
        <p:txBody>
          <a:bodyPr wrap="none" rtlCol="0">
            <a:spAutoFit/>
          </a:bodyPr>
          <a:lstStyle/>
          <a:p>
            <a:r>
              <a:rPr lang="ja-JP" altLang="en-US" sz="1600" dirty="0">
                <a:solidFill>
                  <a:schemeClr val="bg1">
                    <a:lumMod val="65000"/>
                  </a:schemeClr>
                </a:solidFill>
                <a:latin typeface="メイリオ" panose="020B0604030504040204" pitchFamily="50" charset="-128"/>
                <a:ea typeface="メイリオ" panose="020B0604030504040204" pitchFamily="50" charset="-128"/>
              </a:rPr>
              <a:t>カテゴリ別</a:t>
            </a:r>
            <a:r>
              <a:rPr lang="en-US" altLang="ja-JP" sz="1600" dirty="0">
                <a:solidFill>
                  <a:schemeClr val="bg1">
                    <a:lumMod val="65000"/>
                  </a:schemeClr>
                </a:solidFill>
                <a:latin typeface="メイリオ" panose="020B0604030504040204" pitchFamily="50" charset="-128"/>
                <a:ea typeface="メイリオ" panose="020B0604030504040204" pitchFamily="50" charset="-128"/>
              </a:rPr>
              <a:t>film</a:t>
            </a:r>
            <a:r>
              <a:rPr lang="ja-JP" altLang="en-US" sz="1600" dirty="0">
                <a:solidFill>
                  <a:schemeClr val="bg1">
                    <a:lumMod val="65000"/>
                  </a:schemeClr>
                </a:solidFill>
                <a:latin typeface="メイリオ" panose="020B0604030504040204" pitchFamily="50" charset="-128"/>
                <a:ea typeface="メイリオ" panose="020B0604030504040204" pitchFamily="50" charset="-128"/>
              </a:rPr>
              <a:t>数</a:t>
            </a:r>
          </a:p>
        </p:txBody>
      </p:sp>
      <p:sp>
        <p:nvSpPr>
          <p:cNvPr id="16" name="テキスト ボックス 15">
            <a:extLst>
              <a:ext uri="{FF2B5EF4-FFF2-40B4-BE49-F238E27FC236}">
                <a16:creationId xmlns:a16="http://schemas.microsoft.com/office/drawing/2014/main" id="{F81DC516-2C80-42FE-8C4B-2D63F195C5E2}"/>
              </a:ext>
            </a:extLst>
          </p:cNvPr>
          <p:cNvSpPr txBox="1"/>
          <p:nvPr/>
        </p:nvSpPr>
        <p:spPr>
          <a:xfrm>
            <a:off x="4119748" y="5484694"/>
            <a:ext cx="1441420" cy="307777"/>
          </a:xfrm>
          <a:prstGeom prst="rect">
            <a:avLst/>
          </a:prstGeom>
          <a:noFill/>
        </p:spPr>
        <p:txBody>
          <a:bodyPr wrap="none" rtlCol="0">
            <a:spAutoFit/>
          </a:bodyPr>
          <a:lstStyle/>
          <a:p>
            <a:r>
              <a:rPr lang="ja-JP" altLang="en-US" sz="1400" dirty="0">
                <a:solidFill>
                  <a:schemeClr val="bg1">
                    <a:lumMod val="65000"/>
                  </a:schemeClr>
                </a:solidFill>
                <a:latin typeface="メイリオ" panose="020B0604030504040204" pitchFamily="50" charset="-128"/>
                <a:ea typeface="メイリオ" panose="020B0604030504040204" pitchFamily="50" charset="-128"/>
              </a:rPr>
              <a:t>カテゴリの種類</a:t>
            </a:r>
          </a:p>
        </p:txBody>
      </p:sp>
      <p:sp>
        <p:nvSpPr>
          <p:cNvPr id="17" name="テキスト ボックス 16">
            <a:extLst>
              <a:ext uri="{FF2B5EF4-FFF2-40B4-BE49-F238E27FC236}">
                <a16:creationId xmlns:a16="http://schemas.microsoft.com/office/drawing/2014/main" id="{462DB52B-7E8F-4444-9952-DD1FF519F50A}"/>
              </a:ext>
            </a:extLst>
          </p:cNvPr>
          <p:cNvSpPr txBox="1"/>
          <p:nvPr/>
        </p:nvSpPr>
        <p:spPr>
          <a:xfrm>
            <a:off x="604767" y="3235228"/>
            <a:ext cx="400110" cy="2114552"/>
          </a:xfrm>
          <a:prstGeom prst="rect">
            <a:avLst/>
          </a:prstGeom>
          <a:noFill/>
        </p:spPr>
        <p:txBody>
          <a:bodyPr vert="eaVert" wrap="square" rtlCol="0">
            <a:spAutoFit/>
          </a:bodyPr>
          <a:lstStyle/>
          <a:p>
            <a:r>
              <a:rPr lang="en-US" altLang="ja-JP" sz="1400" dirty="0">
                <a:solidFill>
                  <a:schemeClr val="bg1">
                    <a:lumMod val="65000"/>
                  </a:schemeClr>
                </a:solidFill>
                <a:latin typeface="メイリオ" panose="020B0604030504040204" pitchFamily="50" charset="-128"/>
                <a:ea typeface="メイリオ" panose="020B0604030504040204" pitchFamily="50" charset="-128"/>
              </a:rPr>
              <a:t>film</a:t>
            </a:r>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の数（個）</a:t>
            </a:r>
          </a:p>
        </p:txBody>
      </p:sp>
      <p:sp>
        <p:nvSpPr>
          <p:cNvPr id="21" name="スライド番号プレースホルダー 4">
            <a:extLst>
              <a:ext uri="{FF2B5EF4-FFF2-40B4-BE49-F238E27FC236}">
                <a16:creationId xmlns:a16="http://schemas.microsoft.com/office/drawing/2014/main" id="{DB2700E8-A00B-4149-BDC7-88F9392210E6}"/>
              </a:ext>
            </a:extLst>
          </p:cNvPr>
          <p:cNvSpPr>
            <a:spLocks noGrp="1"/>
          </p:cNvSpPr>
          <p:nvPr>
            <p:ph type="sldNum" sz="quarter" idx="12"/>
          </p:nvPr>
        </p:nvSpPr>
        <p:spPr>
          <a:xfrm>
            <a:off x="5370241" y="6481019"/>
            <a:ext cx="2057400" cy="365125"/>
          </a:xfrm>
        </p:spPr>
        <p:txBody>
          <a:bodyPr/>
          <a:lstStyle/>
          <a:p>
            <a:fld id="{3B68BE9B-DAF4-475D-9E64-5320A9CCD97B}" type="slidenum">
              <a:rPr lang="ja-JP" altLang="en-US" smtClean="0"/>
              <a:pPr/>
              <a:t>13</a:t>
            </a:fld>
            <a:endParaRPr lang="ja-JP" altLang="en-US" dirty="0"/>
          </a:p>
        </p:txBody>
      </p:sp>
      <p:sp>
        <p:nvSpPr>
          <p:cNvPr id="5" name="テキスト ボックス 4">
            <a:extLst>
              <a:ext uri="{FF2B5EF4-FFF2-40B4-BE49-F238E27FC236}">
                <a16:creationId xmlns:a16="http://schemas.microsoft.com/office/drawing/2014/main" id="{9C55BE09-B675-433C-90B9-59AEEA75ED1F}"/>
              </a:ext>
            </a:extLst>
          </p:cNvPr>
          <p:cNvSpPr txBox="1"/>
          <p:nvPr/>
        </p:nvSpPr>
        <p:spPr>
          <a:xfrm>
            <a:off x="8102260" y="2865896"/>
            <a:ext cx="415498" cy="369332"/>
          </a:xfrm>
          <a:prstGeom prst="rect">
            <a:avLst/>
          </a:prstGeom>
          <a:noFill/>
        </p:spPr>
        <p:txBody>
          <a:bodyPr wrap="none" rtlCol="0">
            <a:spAutoFit/>
          </a:bodyPr>
          <a:lstStyle/>
          <a:p>
            <a:r>
              <a:rPr kumimoji="1" lang="ja-JP" altLang="en-US" dirty="0">
                <a:solidFill>
                  <a:srgbClr val="FF8504"/>
                </a:solidFill>
              </a:rPr>
              <a:t>★</a:t>
            </a:r>
          </a:p>
        </p:txBody>
      </p:sp>
    </p:spTree>
    <p:extLst>
      <p:ext uri="{BB962C8B-B14F-4D97-AF65-F5344CB8AC3E}">
        <p14:creationId xmlns:p14="http://schemas.microsoft.com/office/powerpoint/2010/main" val="1801195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C49886C5-B308-4A75-BAD7-5732B73FF49A}"/>
              </a:ext>
            </a:extLst>
          </p:cNvPr>
          <p:cNvPicPr>
            <a:picLocks noChangeAspect="1"/>
          </p:cNvPicPr>
          <p:nvPr/>
        </p:nvPicPr>
        <p:blipFill>
          <a:blip r:embed="rId2"/>
          <a:stretch>
            <a:fillRect/>
          </a:stretch>
        </p:blipFill>
        <p:spPr>
          <a:xfrm>
            <a:off x="1136166" y="2056220"/>
            <a:ext cx="7283967" cy="3531851"/>
          </a:xfrm>
          <a:prstGeom prst="rect">
            <a:avLst/>
          </a:prstGeom>
        </p:spPr>
      </p:pic>
      <p:sp>
        <p:nvSpPr>
          <p:cNvPr id="2" name="タイトル 1">
            <a:extLst>
              <a:ext uri="{FF2B5EF4-FFF2-40B4-BE49-F238E27FC236}">
                <a16:creationId xmlns:a16="http://schemas.microsoft.com/office/drawing/2014/main" id="{F64CD9C6-BD98-4309-AE75-747D6F424CF8}"/>
              </a:ext>
            </a:extLst>
          </p:cNvPr>
          <p:cNvSpPr>
            <a:spLocks noGrp="1"/>
          </p:cNvSpPr>
          <p:nvPr>
            <p:ph type="title"/>
          </p:nvPr>
        </p:nvSpPr>
        <p:spPr/>
        <p:txBody>
          <a:bodyPr/>
          <a:lstStyle/>
          <a:p>
            <a:r>
              <a:rPr kumimoji="1" lang="en-US" altLang="ja-JP" dirty="0"/>
              <a:t>film</a:t>
            </a:r>
            <a:r>
              <a:rPr kumimoji="1" lang="ja-JP" altLang="en-US" dirty="0"/>
              <a:t>について（言語）</a:t>
            </a:r>
          </a:p>
        </p:txBody>
      </p:sp>
      <p:sp>
        <p:nvSpPr>
          <p:cNvPr id="3" name="コンテンツ プレースホルダー 2">
            <a:extLst>
              <a:ext uri="{FF2B5EF4-FFF2-40B4-BE49-F238E27FC236}">
                <a16:creationId xmlns:a16="http://schemas.microsoft.com/office/drawing/2014/main" id="{A470188A-777B-4907-B961-1B30EC9080CB}"/>
              </a:ext>
            </a:extLst>
          </p:cNvPr>
          <p:cNvSpPr>
            <a:spLocks noGrp="1"/>
          </p:cNvSpPr>
          <p:nvPr>
            <p:ph idx="1"/>
          </p:nvPr>
        </p:nvSpPr>
        <p:spPr>
          <a:xfrm>
            <a:off x="369026" y="836023"/>
            <a:ext cx="8405949" cy="5272678"/>
          </a:xfrm>
        </p:spPr>
        <p:txBody>
          <a:bodyPr>
            <a:normAutofit/>
          </a:bodyPr>
          <a:lstStyle/>
          <a:p>
            <a:pPr marL="0" indent="0">
              <a:buNone/>
            </a:pPr>
            <a:r>
              <a:rPr lang="ja-JP" altLang="en-US" sz="1800" dirty="0">
                <a:solidFill>
                  <a:schemeClr val="bg1">
                    <a:lumMod val="65000"/>
                  </a:schemeClr>
                </a:solidFill>
              </a:rPr>
              <a:t>言語別の</a:t>
            </a:r>
            <a:r>
              <a:rPr lang="en-US" altLang="ja-JP" sz="1800" dirty="0">
                <a:solidFill>
                  <a:schemeClr val="bg1">
                    <a:lumMod val="65000"/>
                  </a:schemeClr>
                </a:solidFill>
              </a:rPr>
              <a:t>film</a:t>
            </a:r>
            <a:r>
              <a:rPr lang="ja-JP" altLang="en-US" sz="1800" dirty="0">
                <a:solidFill>
                  <a:schemeClr val="bg1">
                    <a:lumMod val="65000"/>
                  </a:schemeClr>
                </a:solidFill>
              </a:rPr>
              <a:t>の数です。言語の登録は</a:t>
            </a:r>
            <a:r>
              <a:rPr lang="en-US" altLang="ja-JP" sz="1800" dirty="0">
                <a:solidFill>
                  <a:schemeClr val="bg1">
                    <a:lumMod val="65000"/>
                  </a:schemeClr>
                </a:solidFill>
              </a:rPr>
              <a:t>6</a:t>
            </a:r>
            <a:r>
              <a:rPr lang="ja-JP" altLang="en-US" sz="1800" dirty="0">
                <a:solidFill>
                  <a:schemeClr val="bg1">
                    <a:lumMod val="65000"/>
                  </a:schemeClr>
                </a:solidFill>
              </a:rPr>
              <a:t>種類あるのですが登録されている</a:t>
            </a:r>
            <a:r>
              <a:rPr lang="en-US" altLang="ja-JP" sz="1800" u="sng" dirty="0">
                <a:solidFill>
                  <a:schemeClr val="bg1">
                    <a:lumMod val="65000"/>
                  </a:schemeClr>
                </a:solidFill>
              </a:rPr>
              <a:t>film</a:t>
            </a:r>
            <a:r>
              <a:rPr lang="ja-JP" altLang="en-US" sz="1800" u="sng" dirty="0">
                <a:solidFill>
                  <a:schemeClr val="bg1">
                    <a:lumMod val="65000"/>
                  </a:schemeClr>
                </a:solidFill>
              </a:rPr>
              <a:t>は全て英語</a:t>
            </a:r>
            <a:r>
              <a:rPr lang="ja-JP" altLang="en-US" sz="1800" dirty="0">
                <a:solidFill>
                  <a:schemeClr val="bg1">
                    <a:lumMod val="65000"/>
                  </a:schemeClr>
                </a:solidFill>
              </a:rPr>
              <a:t>でした。</a:t>
            </a:r>
          </a:p>
        </p:txBody>
      </p:sp>
      <p:sp>
        <p:nvSpPr>
          <p:cNvPr id="4" name="日付プレースホルダー 3">
            <a:extLst>
              <a:ext uri="{FF2B5EF4-FFF2-40B4-BE49-F238E27FC236}">
                <a16:creationId xmlns:a16="http://schemas.microsoft.com/office/drawing/2014/main" id="{5E0DB0DE-7C6A-4D2B-A499-E6723EA90F50}"/>
              </a:ext>
            </a:extLst>
          </p:cNvPr>
          <p:cNvSpPr>
            <a:spLocks noGrp="1"/>
          </p:cNvSpPr>
          <p:nvPr>
            <p:ph type="dt" sz="half" idx="10"/>
          </p:nvPr>
        </p:nvSpPr>
        <p:spPr>
          <a:xfrm>
            <a:off x="42454" y="6424613"/>
            <a:ext cx="1199492" cy="365125"/>
          </a:xfrm>
        </p:spPr>
        <p:txBody>
          <a:bodyPr/>
          <a:lstStyle/>
          <a:p>
            <a:fld id="{C6C61CF9-8825-45C4-AC10-1643397B3567}" type="datetime1">
              <a:rPr lang="ja-JP" altLang="en-US" smtClean="0"/>
              <a:t>2018/8/16</a:t>
            </a:fld>
            <a:endParaRPr lang="ja-JP" altLang="en-US" dirty="0"/>
          </a:p>
        </p:txBody>
      </p:sp>
      <p:sp>
        <p:nvSpPr>
          <p:cNvPr id="8" name="正方形/長方形 7">
            <a:extLst>
              <a:ext uri="{FF2B5EF4-FFF2-40B4-BE49-F238E27FC236}">
                <a16:creationId xmlns:a16="http://schemas.microsoft.com/office/drawing/2014/main" id="{D02309BF-1BD6-4F12-A359-DD326C03A8E3}"/>
              </a:ext>
            </a:extLst>
          </p:cNvPr>
          <p:cNvSpPr/>
          <p:nvPr/>
        </p:nvSpPr>
        <p:spPr>
          <a:xfrm>
            <a:off x="747205" y="5352920"/>
            <a:ext cx="7144603" cy="59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9" name="テキスト ボックス 8">
            <a:extLst>
              <a:ext uri="{FF2B5EF4-FFF2-40B4-BE49-F238E27FC236}">
                <a16:creationId xmlns:a16="http://schemas.microsoft.com/office/drawing/2014/main" id="{436C35AC-3C4A-4807-8B20-9FDC58849A18}"/>
              </a:ext>
            </a:extLst>
          </p:cNvPr>
          <p:cNvSpPr txBox="1"/>
          <p:nvPr/>
        </p:nvSpPr>
        <p:spPr>
          <a:xfrm>
            <a:off x="4088056" y="1672046"/>
            <a:ext cx="1380186" cy="338554"/>
          </a:xfrm>
          <a:prstGeom prst="rect">
            <a:avLst/>
          </a:prstGeom>
          <a:noFill/>
        </p:spPr>
        <p:txBody>
          <a:bodyPr wrap="none" rtlCol="0">
            <a:spAutoFit/>
          </a:bodyPr>
          <a:lstStyle/>
          <a:p>
            <a:r>
              <a:rPr lang="ja-JP" altLang="en-US" sz="1600" dirty="0">
                <a:solidFill>
                  <a:schemeClr val="bg1">
                    <a:lumMod val="65000"/>
                  </a:schemeClr>
                </a:solidFill>
                <a:latin typeface="メイリオ" panose="020B0604030504040204" pitchFamily="50" charset="-128"/>
                <a:ea typeface="メイリオ" panose="020B0604030504040204" pitchFamily="50" charset="-128"/>
              </a:rPr>
              <a:t>言語別</a:t>
            </a:r>
            <a:r>
              <a:rPr lang="en-US" altLang="ja-JP" sz="1600" dirty="0">
                <a:solidFill>
                  <a:schemeClr val="bg1">
                    <a:lumMod val="65000"/>
                  </a:schemeClr>
                </a:solidFill>
                <a:latin typeface="メイリオ" panose="020B0604030504040204" pitchFamily="50" charset="-128"/>
                <a:ea typeface="メイリオ" panose="020B0604030504040204" pitchFamily="50" charset="-128"/>
              </a:rPr>
              <a:t>film</a:t>
            </a:r>
            <a:r>
              <a:rPr lang="ja-JP" altLang="en-US" sz="1600" dirty="0">
                <a:solidFill>
                  <a:schemeClr val="bg1">
                    <a:lumMod val="65000"/>
                  </a:schemeClr>
                </a:solidFill>
                <a:latin typeface="メイリオ" panose="020B0604030504040204" pitchFamily="50" charset="-128"/>
                <a:ea typeface="メイリオ" panose="020B0604030504040204" pitchFamily="50" charset="-128"/>
              </a:rPr>
              <a:t>数</a:t>
            </a:r>
          </a:p>
        </p:txBody>
      </p:sp>
      <p:sp>
        <p:nvSpPr>
          <p:cNvPr id="13" name="テキスト ボックス 12">
            <a:extLst>
              <a:ext uri="{FF2B5EF4-FFF2-40B4-BE49-F238E27FC236}">
                <a16:creationId xmlns:a16="http://schemas.microsoft.com/office/drawing/2014/main" id="{D85A6346-385E-4E4B-BA0C-BBAFEE7A78D8}"/>
              </a:ext>
            </a:extLst>
          </p:cNvPr>
          <p:cNvSpPr txBox="1"/>
          <p:nvPr/>
        </p:nvSpPr>
        <p:spPr>
          <a:xfrm>
            <a:off x="4057439" y="5641721"/>
            <a:ext cx="1082348" cy="307777"/>
          </a:xfrm>
          <a:prstGeom prst="rect">
            <a:avLst/>
          </a:prstGeom>
          <a:noFill/>
        </p:spPr>
        <p:txBody>
          <a:bodyPr wrap="none" rtlCol="0">
            <a:spAutoFit/>
          </a:bodyPr>
          <a:lstStyle/>
          <a:p>
            <a:r>
              <a:rPr lang="ja-JP" altLang="en-US" sz="1400" dirty="0">
                <a:solidFill>
                  <a:schemeClr val="bg1">
                    <a:lumMod val="65000"/>
                  </a:schemeClr>
                </a:solidFill>
                <a:latin typeface="メイリオ" panose="020B0604030504040204" pitchFamily="50" charset="-128"/>
                <a:ea typeface="メイリオ" panose="020B0604030504040204" pitchFamily="50" charset="-128"/>
              </a:rPr>
              <a:t>言語の種類</a:t>
            </a:r>
          </a:p>
        </p:txBody>
      </p:sp>
      <p:sp>
        <p:nvSpPr>
          <p:cNvPr id="14" name="テキスト ボックス 13">
            <a:extLst>
              <a:ext uri="{FF2B5EF4-FFF2-40B4-BE49-F238E27FC236}">
                <a16:creationId xmlns:a16="http://schemas.microsoft.com/office/drawing/2014/main" id="{734A9EC9-5A54-4BFB-89E9-1CEC38D833F9}"/>
              </a:ext>
            </a:extLst>
          </p:cNvPr>
          <p:cNvSpPr txBox="1"/>
          <p:nvPr/>
        </p:nvSpPr>
        <p:spPr>
          <a:xfrm>
            <a:off x="736056" y="3297764"/>
            <a:ext cx="400110" cy="2114552"/>
          </a:xfrm>
          <a:prstGeom prst="rect">
            <a:avLst/>
          </a:prstGeom>
          <a:noFill/>
        </p:spPr>
        <p:txBody>
          <a:bodyPr vert="eaVert" wrap="square" rtlCol="0">
            <a:spAutoFit/>
          </a:bodyPr>
          <a:lstStyle/>
          <a:p>
            <a:r>
              <a:rPr lang="en-US" altLang="ja-JP" sz="1400" dirty="0">
                <a:solidFill>
                  <a:schemeClr val="bg1">
                    <a:lumMod val="65000"/>
                  </a:schemeClr>
                </a:solidFill>
                <a:latin typeface="メイリオ" panose="020B0604030504040204" pitchFamily="50" charset="-128"/>
                <a:ea typeface="メイリオ" panose="020B0604030504040204" pitchFamily="50" charset="-128"/>
              </a:rPr>
              <a:t>film</a:t>
            </a:r>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の数（個）</a:t>
            </a:r>
          </a:p>
        </p:txBody>
      </p:sp>
      <p:sp>
        <p:nvSpPr>
          <p:cNvPr id="18" name="スライド番号プレースホルダー 4">
            <a:extLst>
              <a:ext uri="{FF2B5EF4-FFF2-40B4-BE49-F238E27FC236}">
                <a16:creationId xmlns:a16="http://schemas.microsoft.com/office/drawing/2014/main" id="{49C8BF79-21F7-439B-B64E-11550013D417}"/>
              </a:ext>
            </a:extLst>
          </p:cNvPr>
          <p:cNvSpPr>
            <a:spLocks noGrp="1"/>
          </p:cNvSpPr>
          <p:nvPr>
            <p:ph type="sldNum" sz="quarter" idx="12"/>
          </p:nvPr>
        </p:nvSpPr>
        <p:spPr>
          <a:xfrm>
            <a:off x="5370241" y="6481019"/>
            <a:ext cx="2057400" cy="365125"/>
          </a:xfrm>
        </p:spPr>
        <p:txBody>
          <a:bodyPr/>
          <a:lstStyle/>
          <a:p>
            <a:fld id="{3B68BE9B-DAF4-475D-9E64-5320A9CCD97B}" type="slidenum">
              <a:rPr lang="ja-JP" altLang="en-US" smtClean="0"/>
              <a:pPr/>
              <a:t>14</a:t>
            </a:fld>
            <a:endParaRPr lang="ja-JP" altLang="en-US" dirty="0"/>
          </a:p>
        </p:txBody>
      </p:sp>
      <p:sp>
        <p:nvSpPr>
          <p:cNvPr id="11" name="テキスト ボックス 10">
            <a:extLst>
              <a:ext uri="{FF2B5EF4-FFF2-40B4-BE49-F238E27FC236}">
                <a16:creationId xmlns:a16="http://schemas.microsoft.com/office/drawing/2014/main" id="{D1EB75B7-2A91-4696-9B5F-40BA58E9BFA8}"/>
              </a:ext>
            </a:extLst>
          </p:cNvPr>
          <p:cNvSpPr txBox="1"/>
          <p:nvPr/>
        </p:nvSpPr>
        <p:spPr>
          <a:xfrm>
            <a:off x="2112278" y="1871554"/>
            <a:ext cx="415498" cy="369332"/>
          </a:xfrm>
          <a:prstGeom prst="rect">
            <a:avLst/>
          </a:prstGeom>
          <a:noFill/>
        </p:spPr>
        <p:txBody>
          <a:bodyPr wrap="none" rtlCol="0">
            <a:spAutoFit/>
          </a:bodyPr>
          <a:lstStyle/>
          <a:p>
            <a:r>
              <a:rPr kumimoji="1" lang="ja-JP" altLang="en-US" dirty="0">
                <a:solidFill>
                  <a:srgbClr val="FF8504"/>
                </a:solidFill>
              </a:rPr>
              <a:t>★</a:t>
            </a:r>
          </a:p>
        </p:txBody>
      </p:sp>
    </p:spTree>
    <p:extLst>
      <p:ext uri="{BB962C8B-B14F-4D97-AF65-F5344CB8AC3E}">
        <p14:creationId xmlns:p14="http://schemas.microsoft.com/office/powerpoint/2010/main" val="381259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67B17-6007-45B9-831C-E64F7FA1B84F}"/>
              </a:ext>
            </a:extLst>
          </p:cNvPr>
          <p:cNvSpPr>
            <a:spLocks noGrp="1"/>
          </p:cNvSpPr>
          <p:nvPr>
            <p:ph type="title"/>
          </p:nvPr>
        </p:nvSpPr>
        <p:spPr/>
        <p:txBody>
          <a:bodyPr/>
          <a:lstStyle/>
          <a:p>
            <a:r>
              <a:rPr kumimoji="1" lang="ja-JP" altLang="en-US" dirty="0"/>
              <a:t>顧客について（国）</a:t>
            </a:r>
          </a:p>
        </p:txBody>
      </p:sp>
      <p:sp>
        <p:nvSpPr>
          <p:cNvPr id="3" name="コンテンツ プレースホルダー 2">
            <a:extLst>
              <a:ext uri="{FF2B5EF4-FFF2-40B4-BE49-F238E27FC236}">
                <a16:creationId xmlns:a16="http://schemas.microsoft.com/office/drawing/2014/main" id="{D462A280-913C-4E19-A48A-0130679BB5D8}"/>
              </a:ext>
            </a:extLst>
          </p:cNvPr>
          <p:cNvSpPr>
            <a:spLocks noGrp="1"/>
          </p:cNvSpPr>
          <p:nvPr>
            <p:ph idx="1"/>
          </p:nvPr>
        </p:nvSpPr>
        <p:spPr/>
        <p:txBody>
          <a:bodyPr>
            <a:normAutofit/>
          </a:bodyPr>
          <a:lstStyle/>
          <a:p>
            <a:pPr marL="0" indent="0">
              <a:buNone/>
            </a:pPr>
            <a:r>
              <a:rPr lang="ja-JP" altLang="en-US" sz="1800" dirty="0"/>
              <a:t>国別の顧客数についてです。以下には登録国</a:t>
            </a:r>
            <a:r>
              <a:rPr lang="en-US" altLang="ja-JP" sz="1800" dirty="0"/>
              <a:t>599</a:t>
            </a:r>
            <a:r>
              <a:rPr lang="ja-JP" altLang="en-US" sz="1800" dirty="0"/>
              <a:t>の内顧客数の多い上位</a:t>
            </a:r>
            <a:r>
              <a:rPr lang="en-US" altLang="ja-JP" sz="1800" dirty="0"/>
              <a:t>45</a:t>
            </a:r>
            <a:r>
              <a:rPr lang="ja-JP" altLang="en-US" sz="1800" dirty="0"/>
              <a:t>位の国の分布を示しています。</a:t>
            </a:r>
            <a:r>
              <a:rPr lang="ja-JP" altLang="en-US" sz="1800" u="sng" dirty="0"/>
              <a:t>一番登録の多い国は</a:t>
            </a:r>
            <a:r>
              <a:rPr lang="en-US" altLang="ja-JP" sz="1800" u="sng" dirty="0"/>
              <a:t>India</a:t>
            </a:r>
            <a:r>
              <a:rPr lang="ja-JP" altLang="en-US" sz="1800" u="sng" dirty="0"/>
              <a:t>（インド）</a:t>
            </a:r>
            <a:r>
              <a:rPr lang="ja-JP" altLang="en-US" sz="1800" dirty="0"/>
              <a:t>であることが確認できます。</a:t>
            </a:r>
            <a:endParaRPr kumimoji="1" lang="ja-JP" altLang="en-US" sz="1800" dirty="0"/>
          </a:p>
        </p:txBody>
      </p:sp>
      <p:sp>
        <p:nvSpPr>
          <p:cNvPr id="4" name="日付プレースホルダー 3">
            <a:extLst>
              <a:ext uri="{FF2B5EF4-FFF2-40B4-BE49-F238E27FC236}">
                <a16:creationId xmlns:a16="http://schemas.microsoft.com/office/drawing/2014/main" id="{9E6D39EE-FA87-4622-ABA8-B4328C0CF269}"/>
              </a:ext>
            </a:extLst>
          </p:cNvPr>
          <p:cNvSpPr>
            <a:spLocks noGrp="1"/>
          </p:cNvSpPr>
          <p:nvPr>
            <p:ph type="dt" sz="half" idx="10"/>
          </p:nvPr>
        </p:nvSpPr>
        <p:spPr/>
        <p:txBody>
          <a:bodyPr/>
          <a:lstStyle/>
          <a:p>
            <a:fld id="{C6C61CF9-8825-45C4-AC10-1643397B3567}" type="datetime1">
              <a:rPr lang="ja-JP" altLang="en-US" smtClean="0"/>
              <a:t>2018/8/16</a:t>
            </a:fld>
            <a:endParaRPr lang="ja-JP" altLang="en-US"/>
          </a:p>
        </p:txBody>
      </p:sp>
      <p:sp>
        <p:nvSpPr>
          <p:cNvPr id="5" name="スライド番号プレースホルダー 4">
            <a:extLst>
              <a:ext uri="{FF2B5EF4-FFF2-40B4-BE49-F238E27FC236}">
                <a16:creationId xmlns:a16="http://schemas.microsoft.com/office/drawing/2014/main" id="{AE073960-C071-4D8A-B64D-DDFD2DAA1BE0}"/>
              </a:ext>
            </a:extLst>
          </p:cNvPr>
          <p:cNvSpPr>
            <a:spLocks noGrp="1"/>
          </p:cNvSpPr>
          <p:nvPr>
            <p:ph type="sldNum" sz="quarter" idx="12"/>
          </p:nvPr>
        </p:nvSpPr>
        <p:spPr/>
        <p:txBody>
          <a:bodyPr/>
          <a:lstStyle/>
          <a:p>
            <a:fld id="{3B68BE9B-DAF4-475D-9E64-5320A9CCD97B}" type="slidenum">
              <a:rPr lang="ja-JP" altLang="en-US" smtClean="0"/>
              <a:pPr/>
              <a:t>15</a:t>
            </a:fld>
            <a:endParaRPr lang="ja-JP" altLang="en-US"/>
          </a:p>
        </p:txBody>
      </p:sp>
      <p:pic>
        <p:nvPicPr>
          <p:cNvPr id="6" name="図 5">
            <a:extLst>
              <a:ext uri="{FF2B5EF4-FFF2-40B4-BE49-F238E27FC236}">
                <a16:creationId xmlns:a16="http://schemas.microsoft.com/office/drawing/2014/main" id="{5FD7E97A-6962-4F19-B96F-B6647C275DAB}"/>
              </a:ext>
            </a:extLst>
          </p:cNvPr>
          <p:cNvPicPr>
            <a:picLocks noChangeAspect="1"/>
          </p:cNvPicPr>
          <p:nvPr/>
        </p:nvPicPr>
        <p:blipFill>
          <a:blip r:embed="rId2"/>
          <a:stretch>
            <a:fillRect/>
          </a:stretch>
        </p:blipFill>
        <p:spPr>
          <a:xfrm>
            <a:off x="887104" y="2173353"/>
            <a:ext cx="7614811" cy="3540847"/>
          </a:xfrm>
          <a:prstGeom prst="rect">
            <a:avLst/>
          </a:prstGeom>
        </p:spPr>
      </p:pic>
      <p:sp>
        <p:nvSpPr>
          <p:cNvPr id="7" name="テキスト ボックス 6">
            <a:extLst>
              <a:ext uri="{FF2B5EF4-FFF2-40B4-BE49-F238E27FC236}">
                <a16:creationId xmlns:a16="http://schemas.microsoft.com/office/drawing/2014/main" id="{9E98A76B-012E-4105-B410-A6DEBB11E586}"/>
              </a:ext>
            </a:extLst>
          </p:cNvPr>
          <p:cNvSpPr txBox="1"/>
          <p:nvPr/>
        </p:nvSpPr>
        <p:spPr>
          <a:xfrm>
            <a:off x="3530689" y="1834799"/>
            <a:ext cx="2082621" cy="338554"/>
          </a:xfrm>
          <a:prstGeom prst="rect">
            <a:avLst/>
          </a:prstGeom>
          <a:noFill/>
        </p:spPr>
        <p:txBody>
          <a:bodyPr wrap="none" rtlCol="0">
            <a:spAutoFit/>
          </a:bodyPr>
          <a:lstStyle/>
          <a:p>
            <a:r>
              <a:rPr lang="ja-JP" altLang="en-US" sz="1600" dirty="0">
                <a:solidFill>
                  <a:schemeClr val="bg1">
                    <a:lumMod val="65000"/>
                  </a:schemeClr>
                </a:solidFill>
                <a:latin typeface="メイリオ" panose="020B0604030504040204" pitchFamily="50" charset="-128"/>
                <a:ea typeface="メイリオ" panose="020B0604030504040204" pitchFamily="50" charset="-128"/>
              </a:rPr>
              <a:t>国別顧客数上位</a:t>
            </a:r>
            <a:r>
              <a:rPr lang="en-US" altLang="ja-JP" sz="1600" dirty="0">
                <a:solidFill>
                  <a:schemeClr val="bg1">
                    <a:lumMod val="65000"/>
                  </a:schemeClr>
                </a:solidFill>
                <a:latin typeface="メイリオ" panose="020B0604030504040204" pitchFamily="50" charset="-128"/>
                <a:ea typeface="メイリオ" panose="020B0604030504040204" pitchFamily="50" charset="-128"/>
              </a:rPr>
              <a:t>45</a:t>
            </a:r>
            <a:r>
              <a:rPr lang="ja-JP" altLang="en-US" sz="1600" dirty="0">
                <a:solidFill>
                  <a:schemeClr val="bg1">
                    <a:lumMod val="65000"/>
                  </a:schemeClr>
                </a:solidFill>
                <a:latin typeface="メイリオ" panose="020B0604030504040204" pitchFamily="50" charset="-128"/>
                <a:ea typeface="メイリオ" panose="020B0604030504040204" pitchFamily="50" charset="-128"/>
              </a:rPr>
              <a:t>位</a:t>
            </a:r>
          </a:p>
        </p:txBody>
      </p:sp>
      <p:sp>
        <p:nvSpPr>
          <p:cNvPr id="8" name="テキスト ボックス 7">
            <a:extLst>
              <a:ext uri="{FF2B5EF4-FFF2-40B4-BE49-F238E27FC236}">
                <a16:creationId xmlns:a16="http://schemas.microsoft.com/office/drawing/2014/main" id="{97FD96DD-3497-45A1-B646-94C6E9D62251}"/>
              </a:ext>
            </a:extLst>
          </p:cNvPr>
          <p:cNvSpPr txBox="1"/>
          <p:nvPr/>
        </p:nvSpPr>
        <p:spPr>
          <a:xfrm>
            <a:off x="4243103" y="5714200"/>
            <a:ext cx="902811" cy="307777"/>
          </a:xfrm>
          <a:prstGeom prst="rect">
            <a:avLst/>
          </a:prstGeom>
          <a:noFill/>
        </p:spPr>
        <p:txBody>
          <a:bodyPr wrap="none" rtlCol="0">
            <a:spAutoFit/>
          </a:bodyPr>
          <a:lstStyle/>
          <a:p>
            <a:r>
              <a:rPr lang="ja-JP" altLang="en-US" sz="1400" dirty="0">
                <a:solidFill>
                  <a:schemeClr val="bg1">
                    <a:lumMod val="65000"/>
                  </a:schemeClr>
                </a:solidFill>
                <a:latin typeface="メイリオ" panose="020B0604030504040204" pitchFamily="50" charset="-128"/>
                <a:ea typeface="メイリオ" panose="020B0604030504040204" pitchFamily="50" charset="-128"/>
              </a:rPr>
              <a:t>国の種類</a:t>
            </a:r>
          </a:p>
        </p:txBody>
      </p:sp>
      <p:sp>
        <p:nvSpPr>
          <p:cNvPr id="9" name="テキスト ボックス 8">
            <a:extLst>
              <a:ext uri="{FF2B5EF4-FFF2-40B4-BE49-F238E27FC236}">
                <a16:creationId xmlns:a16="http://schemas.microsoft.com/office/drawing/2014/main" id="{3AFD7CC0-865C-4233-8A93-42552BD9E28D}"/>
              </a:ext>
            </a:extLst>
          </p:cNvPr>
          <p:cNvSpPr txBox="1"/>
          <p:nvPr/>
        </p:nvSpPr>
        <p:spPr>
          <a:xfrm>
            <a:off x="486994" y="3245914"/>
            <a:ext cx="400110" cy="2114552"/>
          </a:xfrm>
          <a:prstGeom prst="rect">
            <a:avLst/>
          </a:prstGeom>
          <a:noFill/>
        </p:spPr>
        <p:txBody>
          <a:bodyPr vert="eaVert" wrap="square" rtlCol="0">
            <a:spAutoFit/>
          </a:bodyPr>
          <a:lstStyle/>
          <a:p>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顧客数（人）</a:t>
            </a:r>
          </a:p>
        </p:txBody>
      </p:sp>
      <p:sp>
        <p:nvSpPr>
          <p:cNvPr id="10" name="テキスト ボックス 9">
            <a:extLst>
              <a:ext uri="{FF2B5EF4-FFF2-40B4-BE49-F238E27FC236}">
                <a16:creationId xmlns:a16="http://schemas.microsoft.com/office/drawing/2014/main" id="{7853BA75-50D3-40E0-AC2F-96CA705CF8CA}"/>
              </a:ext>
            </a:extLst>
          </p:cNvPr>
          <p:cNvSpPr txBox="1"/>
          <p:nvPr/>
        </p:nvSpPr>
        <p:spPr>
          <a:xfrm>
            <a:off x="1030246" y="1935679"/>
            <a:ext cx="415498" cy="369332"/>
          </a:xfrm>
          <a:prstGeom prst="rect">
            <a:avLst/>
          </a:prstGeom>
          <a:noFill/>
        </p:spPr>
        <p:txBody>
          <a:bodyPr wrap="square" rtlCol="0">
            <a:spAutoFit/>
          </a:bodyPr>
          <a:lstStyle/>
          <a:p>
            <a:r>
              <a:rPr kumimoji="1" lang="ja-JP" altLang="en-US" dirty="0">
                <a:solidFill>
                  <a:srgbClr val="FF8504"/>
                </a:solidFill>
              </a:rPr>
              <a:t>★</a:t>
            </a:r>
          </a:p>
        </p:txBody>
      </p:sp>
    </p:spTree>
    <p:extLst>
      <p:ext uri="{BB962C8B-B14F-4D97-AF65-F5344CB8AC3E}">
        <p14:creationId xmlns:p14="http://schemas.microsoft.com/office/powerpoint/2010/main" val="2503007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F21741D-20E3-4899-A724-253B5829296C}"/>
              </a:ext>
            </a:extLst>
          </p:cNvPr>
          <p:cNvPicPr>
            <a:picLocks noChangeAspect="1"/>
          </p:cNvPicPr>
          <p:nvPr/>
        </p:nvPicPr>
        <p:blipFill>
          <a:blip r:embed="rId2"/>
          <a:stretch>
            <a:fillRect/>
          </a:stretch>
        </p:blipFill>
        <p:spPr>
          <a:xfrm>
            <a:off x="629057" y="2116340"/>
            <a:ext cx="7885885" cy="3806694"/>
          </a:xfrm>
          <a:prstGeom prst="rect">
            <a:avLst/>
          </a:prstGeom>
        </p:spPr>
      </p:pic>
      <p:sp>
        <p:nvSpPr>
          <p:cNvPr id="2" name="タイトル 1">
            <a:extLst>
              <a:ext uri="{FF2B5EF4-FFF2-40B4-BE49-F238E27FC236}">
                <a16:creationId xmlns:a16="http://schemas.microsoft.com/office/drawing/2014/main" id="{E2D3254B-7495-436F-979F-391189ED959B}"/>
              </a:ext>
            </a:extLst>
          </p:cNvPr>
          <p:cNvSpPr>
            <a:spLocks noGrp="1"/>
          </p:cNvSpPr>
          <p:nvPr>
            <p:ph type="title"/>
          </p:nvPr>
        </p:nvSpPr>
        <p:spPr>
          <a:xfrm>
            <a:off x="170161" y="68264"/>
            <a:ext cx="8973839" cy="836023"/>
          </a:xfrm>
        </p:spPr>
        <p:txBody>
          <a:bodyPr/>
          <a:lstStyle/>
          <a:p>
            <a:r>
              <a:rPr kumimoji="1" lang="ja-JP" altLang="en-US" dirty="0"/>
              <a:t>顧客について（レンタル数）</a:t>
            </a:r>
          </a:p>
        </p:txBody>
      </p:sp>
      <p:sp>
        <p:nvSpPr>
          <p:cNvPr id="3" name="コンテンツ プレースホルダー 2">
            <a:extLst>
              <a:ext uri="{FF2B5EF4-FFF2-40B4-BE49-F238E27FC236}">
                <a16:creationId xmlns:a16="http://schemas.microsoft.com/office/drawing/2014/main" id="{1CE7496E-72C1-4954-8442-7554CBA411DF}"/>
              </a:ext>
            </a:extLst>
          </p:cNvPr>
          <p:cNvSpPr>
            <a:spLocks noGrp="1"/>
          </p:cNvSpPr>
          <p:nvPr>
            <p:ph idx="1"/>
          </p:nvPr>
        </p:nvSpPr>
        <p:spPr/>
        <p:txBody>
          <a:bodyPr>
            <a:normAutofit/>
          </a:bodyPr>
          <a:lstStyle/>
          <a:p>
            <a:pPr marL="0" indent="0">
              <a:buNone/>
            </a:pPr>
            <a:r>
              <a:rPr lang="ja-JP" altLang="en-US" sz="1800" dirty="0"/>
              <a:t>期間内にレンタルした個数ごとの顧客数の分布です。</a:t>
            </a:r>
            <a:r>
              <a:rPr lang="en-US" altLang="ja-JP" sz="1800" dirty="0"/>
              <a:t>22</a:t>
            </a:r>
            <a:r>
              <a:rPr lang="ja-JP" altLang="en-US" sz="1800" dirty="0"/>
              <a:t>個借りた人数が多くなっています。</a:t>
            </a:r>
            <a:endParaRPr kumimoji="1" lang="ja-JP" altLang="en-US" sz="1800" dirty="0"/>
          </a:p>
        </p:txBody>
      </p:sp>
      <p:sp>
        <p:nvSpPr>
          <p:cNvPr id="4" name="日付プレースホルダー 3">
            <a:extLst>
              <a:ext uri="{FF2B5EF4-FFF2-40B4-BE49-F238E27FC236}">
                <a16:creationId xmlns:a16="http://schemas.microsoft.com/office/drawing/2014/main" id="{672FE840-A392-4090-8AB4-ACA4EF77A933}"/>
              </a:ext>
            </a:extLst>
          </p:cNvPr>
          <p:cNvSpPr>
            <a:spLocks noGrp="1"/>
          </p:cNvSpPr>
          <p:nvPr>
            <p:ph type="dt" sz="half" idx="10"/>
          </p:nvPr>
        </p:nvSpPr>
        <p:spPr/>
        <p:txBody>
          <a:bodyPr/>
          <a:lstStyle/>
          <a:p>
            <a:fld id="{C6C61CF9-8825-45C4-AC10-1643397B3567}" type="datetime1">
              <a:rPr lang="ja-JP" altLang="en-US" smtClean="0"/>
              <a:t>2018/8/16</a:t>
            </a:fld>
            <a:endParaRPr lang="ja-JP" altLang="en-US"/>
          </a:p>
        </p:txBody>
      </p:sp>
      <p:sp>
        <p:nvSpPr>
          <p:cNvPr id="5" name="スライド番号プレースホルダー 4">
            <a:extLst>
              <a:ext uri="{FF2B5EF4-FFF2-40B4-BE49-F238E27FC236}">
                <a16:creationId xmlns:a16="http://schemas.microsoft.com/office/drawing/2014/main" id="{760DB2D4-A16C-44B1-9E8F-01A1C23D7485}"/>
              </a:ext>
            </a:extLst>
          </p:cNvPr>
          <p:cNvSpPr>
            <a:spLocks noGrp="1"/>
          </p:cNvSpPr>
          <p:nvPr>
            <p:ph type="sldNum" sz="quarter" idx="12"/>
          </p:nvPr>
        </p:nvSpPr>
        <p:spPr/>
        <p:txBody>
          <a:bodyPr/>
          <a:lstStyle/>
          <a:p>
            <a:fld id="{3B68BE9B-DAF4-475D-9E64-5320A9CCD97B}" type="slidenum">
              <a:rPr lang="ja-JP" altLang="en-US" smtClean="0"/>
              <a:pPr/>
              <a:t>16</a:t>
            </a:fld>
            <a:endParaRPr lang="ja-JP" altLang="en-US"/>
          </a:p>
        </p:txBody>
      </p:sp>
      <p:sp>
        <p:nvSpPr>
          <p:cNvPr id="8" name="テキスト ボックス 7">
            <a:extLst>
              <a:ext uri="{FF2B5EF4-FFF2-40B4-BE49-F238E27FC236}">
                <a16:creationId xmlns:a16="http://schemas.microsoft.com/office/drawing/2014/main" id="{FD8785A2-4DE1-465E-9957-C7B67978EB82}"/>
              </a:ext>
            </a:extLst>
          </p:cNvPr>
          <p:cNvSpPr txBox="1"/>
          <p:nvPr/>
        </p:nvSpPr>
        <p:spPr>
          <a:xfrm>
            <a:off x="3145967" y="1822172"/>
            <a:ext cx="2852063" cy="338554"/>
          </a:xfrm>
          <a:prstGeom prst="rect">
            <a:avLst/>
          </a:prstGeom>
          <a:noFill/>
        </p:spPr>
        <p:txBody>
          <a:bodyPr wrap="none" rtlCol="0">
            <a:spAutoFit/>
          </a:bodyPr>
          <a:lstStyle/>
          <a:p>
            <a:r>
              <a:rPr lang="ja-JP" altLang="en-US" sz="1600" dirty="0">
                <a:solidFill>
                  <a:schemeClr val="bg1">
                    <a:lumMod val="65000"/>
                  </a:schemeClr>
                </a:solidFill>
                <a:latin typeface="メイリオ" panose="020B0604030504040204" pitchFamily="50" charset="-128"/>
                <a:ea typeface="メイリオ" panose="020B0604030504040204" pitchFamily="50" charset="-128"/>
              </a:rPr>
              <a:t>合計レンタル数ごとの顧客数</a:t>
            </a:r>
          </a:p>
        </p:txBody>
      </p:sp>
      <p:sp>
        <p:nvSpPr>
          <p:cNvPr id="9" name="テキスト ボックス 8">
            <a:extLst>
              <a:ext uri="{FF2B5EF4-FFF2-40B4-BE49-F238E27FC236}">
                <a16:creationId xmlns:a16="http://schemas.microsoft.com/office/drawing/2014/main" id="{F4E247FA-F80C-4A99-9F1E-7AD3BA027F26}"/>
              </a:ext>
            </a:extLst>
          </p:cNvPr>
          <p:cNvSpPr txBox="1"/>
          <p:nvPr/>
        </p:nvSpPr>
        <p:spPr>
          <a:xfrm>
            <a:off x="4047094" y="2208799"/>
            <a:ext cx="415498" cy="369332"/>
          </a:xfrm>
          <a:prstGeom prst="rect">
            <a:avLst/>
          </a:prstGeom>
          <a:noFill/>
        </p:spPr>
        <p:txBody>
          <a:bodyPr wrap="none" rtlCol="0">
            <a:spAutoFit/>
          </a:bodyPr>
          <a:lstStyle/>
          <a:p>
            <a:r>
              <a:rPr kumimoji="1" lang="ja-JP" altLang="en-US" dirty="0">
                <a:solidFill>
                  <a:srgbClr val="FF8504"/>
                </a:solidFill>
              </a:rPr>
              <a:t>★</a:t>
            </a:r>
          </a:p>
        </p:txBody>
      </p:sp>
    </p:spTree>
    <p:extLst>
      <p:ext uri="{BB962C8B-B14F-4D97-AF65-F5344CB8AC3E}">
        <p14:creationId xmlns:p14="http://schemas.microsoft.com/office/powerpoint/2010/main" val="4145792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53FF4285-C8DA-433C-B5B5-E02FD418E8E5}"/>
              </a:ext>
            </a:extLst>
          </p:cNvPr>
          <p:cNvPicPr>
            <a:picLocks noChangeAspect="1"/>
          </p:cNvPicPr>
          <p:nvPr/>
        </p:nvPicPr>
        <p:blipFill>
          <a:blip r:embed="rId2"/>
          <a:stretch>
            <a:fillRect/>
          </a:stretch>
        </p:blipFill>
        <p:spPr>
          <a:xfrm>
            <a:off x="642634" y="2254299"/>
            <a:ext cx="7859758" cy="3811040"/>
          </a:xfrm>
          <a:prstGeom prst="rect">
            <a:avLst/>
          </a:prstGeom>
        </p:spPr>
      </p:pic>
      <p:sp>
        <p:nvSpPr>
          <p:cNvPr id="2" name="タイトル 1">
            <a:extLst>
              <a:ext uri="{FF2B5EF4-FFF2-40B4-BE49-F238E27FC236}">
                <a16:creationId xmlns:a16="http://schemas.microsoft.com/office/drawing/2014/main" id="{09FF94E1-4C16-4C5D-BF50-8E338BCA07C9}"/>
              </a:ext>
            </a:extLst>
          </p:cNvPr>
          <p:cNvSpPr>
            <a:spLocks noGrp="1"/>
          </p:cNvSpPr>
          <p:nvPr>
            <p:ph type="title"/>
          </p:nvPr>
        </p:nvSpPr>
        <p:spPr>
          <a:xfrm>
            <a:off x="170161" y="68264"/>
            <a:ext cx="9096669" cy="836023"/>
          </a:xfrm>
        </p:spPr>
        <p:txBody>
          <a:bodyPr/>
          <a:lstStyle/>
          <a:p>
            <a:r>
              <a:rPr kumimoji="1" lang="ja-JP" altLang="en-US" dirty="0"/>
              <a:t>顧客について（レンタル日数と消費金額）</a:t>
            </a:r>
          </a:p>
        </p:txBody>
      </p:sp>
      <p:sp>
        <p:nvSpPr>
          <p:cNvPr id="3" name="コンテンツ プレースホルダー 2">
            <a:extLst>
              <a:ext uri="{FF2B5EF4-FFF2-40B4-BE49-F238E27FC236}">
                <a16:creationId xmlns:a16="http://schemas.microsoft.com/office/drawing/2014/main" id="{76C1D9D9-9586-409E-8E4E-E8DAA9BD0A64}"/>
              </a:ext>
            </a:extLst>
          </p:cNvPr>
          <p:cNvSpPr>
            <a:spLocks noGrp="1"/>
          </p:cNvSpPr>
          <p:nvPr>
            <p:ph idx="1"/>
          </p:nvPr>
        </p:nvSpPr>
        <p:spPr/>
        <p:txBody>
          <a:bodyPr>
            <a:normAutofit/>
          </a:bodyPr>
          <a:lstStyle/>
          <a:p>
            <a:pPr marL="0" indent="0">
              <a:buNone/>
            </a:pPr>
            <a:r>
              <a:rPr kumimoji="1" lang="ja-JP" altLang="en-US" sz="1800" dirty="0"/>
              <a:t>各顧客について期間内の合計レンタル日数と合計消費金額の関係を示したグラフです。</a:t>
            </a:r>
            <a:r>
              <a:rPr kumimoji="1" lang="ja-JP" altLang="en-US" sz="1800" u="sng" dirty="0"/>
              <a:t>合計レンタル日数が高くなるほど消費金額も高くなる</a:t>
            </a:r>
            <a:r>
              <a:rPr kumimoji="1" lang="ja-JP" altLang="en-US" sz="1800" dirty="0"/>
              <a:t>という相関関係があることを確認できます。</a:t>
            </a:r>
          </a:p>
        </p:txBody>
      </p:sp>
      <p:sp>
        <p:nvSpPr>
          <p:cNvPr id="4" name="日付プレースホルダー 3">
            <a:extLst>
              <a:ext uri="{FF2B5EF4-FFF2-40B4-BE49-F238E27FC236}">
                <a16:creationId xmlns:a16="http://schemas.microsoft.com/office/drawing/2014/main" id="{CABFD463-3839-4F0E-B6ED-7370539F0947}"/>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42823EF1-04BF-47CF-9471-EE7C520765ED}"/>
              </a:ext>
            </a:extLst>
          </p:cNvPr>
          <p:cNvSpPr>
            <a:spLocks noGrp="1"/>
          </p:cNvSpPr>
          <p:nvPr>
            <p:ph type="sldNum" sz="quarter" idx="12"/>
          </p:nvPr>
        </p:nvSpPr>
        <p:spPr/>
        <p:txBody>
          <a:bodyPr/>
          <a:lstStyle/>
          <a:p>
            <a:fld id="{3B68BE9B-DAF4-475D-9E64-5320A9CCD97B}" type="slidenum">
              <a:rPr lang="ja-JP" altLang="en-US" smtClean="0"/>
              <a:pPr/>
              <a:t>17</a:t>
            </a:fld>
            <a:endParaRPr lang="ja-JP" altLang="en-US"/>
          </a:p>
        </p:txBody>
      </p:sp>
      <p:sp>
        <p:nvSpPr>
          <p:cNvPr id="7" name="テキスト ボックス 6">
            <a:extLst>
              <a:ext uri="{FF2B5EF4-FFF2-40B4-BE49-F238E27FC236}">
                <a16:creationId xmlns:a16="http://schemas.microsoft.com/office/drawing/2014/main" id="{46A607EE-6943-4053-94C4-FEA7BE666479}"/>
              </a:ext>
            </a:extLst>
          </p:cNvPr>
          <p:cNvSpPr txBox="1"/>
          <p:nvPr/>
        </p:nvSpPr>
        <p:spPr>
          <a:xfrm>
            <a:off x="2779502" y="1904058"/>
            <a:ext cx="3877985" cy="338554"/>
          </a:xfrm>
          <a:prstGeom prst="rect">
            <a:avLst/>
          </a:prstGeom>
          <a:noFill/>
        </p:spPr>
        <p:txBody>
          <a:bodyPr wrap="none" rtlCol="0">
            <a:spAutoFit/>
          </a:bodyPr>
          <a:lstStyle/>
          <a:p>
            <a:r>
              <a:rPr lang="ja-JP" altLang="en-US" sz="1600" dirty="0">
                <a:solidFill>
                  <a:schemeClr val="bg1">
                    <a:lumMod val="65000"/>
                  </a:schemeClr>
                </a:solidFill>
                <a:latin typeface="メイリオ" panose="020B0604030504040204" pitchFamily="50" charset="-128"/>
                <a:ea typeface="メイリオ" panose="020B0604030504040204" pitchFamily="50" charset="-128"/>
              </a:rPr>
              <a:t>各顧客のレンタル日数と消費金額の関係</a:t>
            </a:r>
          </a:p>
        </p:txBody>
      </p:sp>
    </p:spTree>
    <p:extLst>
      <p:ext uri="{BB962C8B-B14F-4D97-AF65-F5344CB8AC3E}">
        <p14:creationId xmlns:p14="http://schemas.microsoft.com/office/powerpoint/2010/main" val="22419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38603-BE6D-4873-84F1-84E8C0FA8DE7}"/>
              </a:ext>
            </a:extLst>
          </p:cNvPr>
          <p:cNvSpPr>
            <a:spLocks noGrp="1"/>
          </p:cNvSpPr>
          <p:nvPr>
            <p:ph type="title"/>
          </p:nvPr>
        </p:nvSpPr>
        <p:spPr/>
        <p:txBody>
          <a:bodyPr/>
          <a:lstStyle/>
          <a:p>
            <a:r>
              <a:rPr kumimoji="1" lang="en-US" altLang="ja-JP" dirty="0"/>
              <a:t>4. </a:t>
            </a:r>
            <a:r>
              <a:rPr kumimoji="1" lang="ja-JP" altLang="en-US" dirty="0"/>
              <a:t>分析報告</a:t>
            </a:r>
          </a:p>
        </p:txBody>
      </p:sp>
      <p:sp>
        <p:nvSpPr>
          <p:cNvPr id="3" name="テキスト プレースホルダー 2">
            <a:extLst>
              <a:ext uri="{FF2B5EF4-FFF2-40B4-BE49-F238E27FC236}">
                <a16:creationId xmlns:a16="http://schemas.microsoft.com/office/drawing/2014/main" id="{54268607-2DFF-4392-B327-6AA08BAF73D6}"/>
              </a:ext>
            </a:extLst>
          </p:cNvPr>
          <p:cNvSpPr>
            <a:spLocks noGrp="1"/>
          </p:cNvSpPr>
          <p:nvPr>
            <p:ph type="body" idx="1"/>
          </p:nvPr>
        </p:nvSpPr>
        <p:spPr>
          <a:xfrm>
            <a:off x="623888" y="3709036"/>
            <a:ext cx="7886700" cy="1843625"/>
          </a:xfrm>
        </p:spPr>
        <p:txBody>
          <a:bodyPr numCol="2">
            <a:normAutofit/>
          </a:bodyPr>
          <a:lstStyle/>
          <a:p>
            <a:pPr marL="285750" indent="-285750">
              <a:buFont typeface="Arial" panose="020B0604020202020204" pitchFamily="34" charset="0"/>
              <a:buChar char="•"/>
            </a:pPr>
            <a:r>
              <a:rPr kumimoji="1" lang="ja-JP" altLang="en-US" dirty="0"/>
              <a:t>分析の手順</a:t>
            </a:r>
            <a:endParaRPr kumimoji="1" lang="en-US" altLang="ja-JP" dirty="0"/>
          </a:p>
          <a:p>
            <a:pPr marL="285750" indent="-285750">
              <a:buFont typeface="Arial" panose="020B0604020202020204" pitchFamily="34" charset="0"/>
              <a:buChar char="•"/>
            </a:pPr>
            <a:r>
              <a:rPr lang="ja-JP" altLang="en-US" dirty="0"/>
              <a:t>売り上げが伸びていない日</a:t>
            </a:r>
            <a:endParaRPr lang="en-US" altLang="ja-JP" dirty="0"/>
          </a:p>
          <a:p>
            <a:pPr marL="285750" indent="-285750">
              <a:buFont typeface="Arial" panose="020B0604020202020204" pitchFamily="34" charset="0"/>
              <a:buChar char="•"/>
            </a:pPr>
            <a:r>
              <a:rPr lang="ja-JP" altLang="en-US" dirty="0"/>
              <a:t>売上大幅減少の原因仮説</a:t>
            </a:r>
            <a:endParaRPr lang="en-US" altLang="ja-JP" dirty="0"/>
          </a:p>
          <a:p>
            <a:pPr marL="285750" indent="-285750">
              <a:buFont typeface="Arial" panose="020B0604020202020204" pitchFamily="34" charset="0"/>
              <a:buChar char="•"/>
            </a:pPr>
            <a:r>
              <a:rPr lang="ja-JP" altLang="en-US" dirty="0"/>
              <a:t>仮説検証</a:t>
            </a:r>
            <a:endParaRPr lang="en-US" altLang="ja-JP" dirty="0"/>
          </a:p>
          <a:p>
            <a:pPr marL="285750" indent="-285750">
              <a:buFont typeface="Arial" panose="020B0604020202020204" pitchFamily="34" charset="0"/>
              <a:buChar char="•"/>
            </a:pPr>
            <a:r>
              <a:rPr lang="ja-JP" altLang="en-US" dirty="0"/>
              <a:t>検証結果考察</a:t>
            </a:r>
            <a:endParaRPr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ja-JP" altLang="en-US" dirty="0"/>
          </a:p>
        </p:txBody>
      </p:sp>
      <p:sp>
        <p:nvSpPr>
          <p:cNvPr id="4" name="日付プレースホルダー 3">
            <a:extLst>
              <a:ext uri="{FF2B5EF4-FFF2-40B4-BE49-F238E27FC236}">
                <a16:creationId xmlns:a16="http://schemas.microsoft.com/office/drawing/2014/main" id="{F8D6B22B-6496-4802-A98F-6D6697B04EC4}"/>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0A8FEB23-8085-4BF1-94F1-30D7C3A37826}"/>
              </a:ext>
            </a:extLst>
          </p:cNvPr>
          <p:cNvSpPr>
            <a:spLocks noGrp="1"/>
          </p:cNvSpPr>
          <p:nvPr>
            <p:ph type="sldNum" sz="quarter" idx="12"/>
          </p:nvPr>
        </p:nvSpPr>
        <p:spPr/>
        <p:txBody>
          <a:bodyPr/>
          <a:lstStyle/>
          <a:p>
            <a:fld id="{3B68BE9B-DAF4-475D-9E64-5320A9CCD97B}" type="slidenum">
              <a:rPr lang="ja-JP" altLang="en-US" smtClean="0"/>
              <a:pPr/>
              <a:t>18</a:t>
            </a:fld>
            <a:endParaRPr lang="ja-JP" altLang="en-US"/>
          </a:p>
        </p:txBody>
      </p:sp>
    </p:spTree>
    <p:extLst>
      <p:ext uri="{BB962C8B-B14F-4D97-AF65-F5344CB8AC3E}">
        <p14:creationId xmlns:p14="http://schemas.microsoft.com/office/powerpoint/2010/main" val="527134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C4C64-3800-4DAC-BBED-41EC71091C20}"/>
              </a:ext>
            </a:extLst>
          </p:cNvPr>
          <p:cNvSpPr>
            <a:spLocks noGrp="1"/>
          </p:cNvSpPr>
          <p:nvPr>
            <p:ph type="title"/>
          </p:nvPr>
        </p:nvSpPr>
        <p:spPr/>
        <p:txBody>
          <a:bodyPr/>
          <a:lstStyle/>
          <a:p>
            <a:r>
              <a:rPr kumimoji="1" lang="ja-JP" altLang="en-US" dirty="0"/>
              <a:t>分析の手順</a:t>
            </a:r>
          </a:p>
        </p:txBody>
      </p:sp>
      <p:sp>
        <p:nvSpPr>
          <p:cNvPr id="3" name="コンテンツ プレースホルダー 2">
            <a:extLst>
              <a:ext uri="{FF2B5EF4-FFF2-40B4-BE49-F238E27FC236}">
                <a16:creationId xmlns:a16="http://schemas.microsoft.com/office/drawing/2014/main" id="{5DED6739-FF33-492D-88B9-EB356274833A}"/>
              </a:ext>
            </a:extLst>
          </p:cNvPr>
          <p:cNvSpPr>
            <a:spLocks noGrp="1"/>
          </p:cNvSpPr>
          <p:nvPr>
            <p:ph idx="1"/>
          </p:nvPr>
        </p:nvSpPr>
        <p:spPr/>
        <p:txBody>
          <a:bodyPr>
            <a:normAutofit/>
          </a:bodyPr>
          <a:lstStyle/>
          <a:p>
            <a:pPr marL="0" indent="0">
              <a:buNone/>
            </a:pPr>
            <a:r>
              <a:rPr kumimoji="1" lang="ja-JP" altLang="en-US" sz="1800" dirty="0"/>
              <a:t>分析方針に基づき以下の順番で分析を行いました。</a:t>
            </a:r>
            <a:endParaRPr kumimoji="1" lang="en-US" altLang="ja-JP" sz="1800" dirty="0"/>
          </a:p>
          <a:p>
            <a:pPr marL="0" indent="0">
              <a:buNone/>
            </a:pPr>
            <a:endParaRPr lang="en-US" altLang="ja-JP" sz="1800" dirty="0"/>
          </a:p>
          <a:p>
            <a:pPr marL="457200" indent="-457200">
              <a:buClr>
                <a:srgbClr val="FF8504"/>
              </a:buClr>
              <a:buFont typeface="+mj-lt"/>
              <a:buAutoNum type="arabicPeriod"/>
            </a:pPr>
            <a:r>
              <a:rPr lang="en-US" altLang="ja-JP" sz="2000" dirty="0">
                <a:solidFill>
                  <a:schemeClr val="bg1">
                    <a:lumMod val="85000"/>
                  </a:schemeClr>
                </a:solidFill>
              </a:rPr>
              <a:t>rental</a:t>
            </a:r>
            <a:r>
              <a:rPr lang="ja-JP" altLang="en-US" sz="2000" dirty="0">
                <a:solidFill>
                  <a:schemeClr val="bg1">
                    <a:lumMod val="85000"/>
                  </a:schemeClr>
                </a:solidFill>
              </a:rPr>
              <a:t>テーブルを軸に</a:t>
            </a:r>
            <a:r>
              <a:rPr lang="en-US" altLang="ja-JP" sz="2000" dirty="0" err="1">
                <a:solidFill>
                  <a:schemeClr val="bg1">
                    <a:lumMod val="85000"/>
                  </a:schemeClr>
                </a:solidFill>
              </a:rPr>
              <a:t>rental_date</a:t>
            </a:r>
            <a:r>
              <a:rPr lang="ja-JP" altLang="en-US" sz="2000" dirty="0">
                <a:solidFill>
                  <a:schemeClr val="bg1">
                    <a:lumMod val="85000"/>
                  </a:schemeClr>
                </a:solidFill>
              </a:rPr>
              <a:t>の期間を集計する　　</a:t>
            </a:r>
            <a:r>
              <a:rPr lang="ja-JP" altLang="en-US" sz="1800" dirty="0">
                <a:solidFill>
                  <a:schemeClr val="bg1">
                    <a:lumMod val="85000"/>
                  </a:schemeClr>
                </a:solidFill>
              </a:rPr>
              <a:t>（</a:t>
            </a:r>
            <a:r>
              <a:rPr lang="en-US" altLang="ja-JP" sz="1800" u="sng" dirty="0" err="1">
                <a:solidFill>
                  <a:schemeClr val="bg1">
                    <a:lumMod val="85000"/>
                  </a:schemeClr>
                </a:solidFill>
              </a:rPr>
              <a:t>rental_date</a:t>
            </a:r>
            <a:r>
              <a:rPr lang="ja-JP" altLang="en-US" sz="1800" u="sng" dirty="0">
                <a:solidFill>
                  <a:schemeClr val="bg1">
                    <a:lumMod val="85000"/>
                  </a:schemeClr>
                </a:solidFill>
              </a:rPr>
              <a:t>の集計期間：</a:t>
            </a:r>
            <a:r>
              <a:rPr lang="en-US" altLang="ja-JP" sz="1800" u="sng" dirty="0">
                <a:solidFill>
                  <a:schemeClr val="bg1">
                    <a:lumMod val="85000"/>
                  </a:schemeClr>
                </a:solidFill>
              </a:rPr>
              <a:t>2005</a:t>
            </a:r>
            <a:r>
              <a:rPr lang="ja-JP" altLang="en-US" sz="1800" u="sng" dirty="0">
                <a:solidFill>
                  <a:schemeClr val="bg1">
                    <a:lumMod val="85000"/>
                  </a:schemeClr>
                </a:solidFill>
              </a:rPr>
              <a:t>年</a:t>
            </a:r>
            <a:r>
              <a:rPr lang="en-US" altLang="ja-JP" sz="1800" u="sng" dirty="0">
                <a:solidFill>
                  <a:schemeClr val="bg1">
                    <a:lumMod val="85000"/>
                  </a:schemeClr>
                </a:solidFill>
              </a:rPr>
              <a:t>5</a:t>
            </a:r>
            <a:r>
              <a:rPr lang="ja-JP" altLang="en-US" sz="1800" u="sng" dirty="0">
                <a:solidFill>
                  <a:schemeClr val="bg1">
                    <a:lumMod val="85000"/>
                  </a:schemeClr>
                </a:solidFill>
              </a:rPr>
              <a:t>月</a:t>
            </a:r>
            <a:r>
              <a:rPr lang="en-US" altLang="ja-JP" sz="1800" u="sng" dirty="0">
                <a:solidFill>
                  <a:schemeClr val="bg1">
                    <a:lumMod val="85000"/>
                  </a:schemeClr>
                </a:solidFill>
              </a:rPr>
              <a:t>24</a:t>
            </a:r>
            <a:r>
              <a:rPr lang="ja-JP" altLang="en-US" sz="1800" u="sng" dirty="0">
                <a:solidFill>
                  <a:schemeClr val="bg1">
                    <a:lumMod val="85000"/>
                  </a:schemeClr>
                </a:solidFill>
              </a:rPr>
              <a:t>日 </a:t>
            </a:r>
            <a:r>
              <a:rPr lang="en-US" altLang="ja-JP" sz="1800" u="sng" dirty="0">
                <a:solidFill>
                  <a:schemeClr val="bg1">
                    <a:lumMod val="85000"/>
                  </a:schemeClr>
                </a:solidFill>
              </a:rPr>
              <a:t>–</a:t>
            </a:r>
            <a:r>
              <a:rPr lang="ja-JP" altLang="en-US" sz="1800" u="sng" dirty="0">
                <a:solidFill>
                  <a:schemeClr val="bg1">
                    <a:lumMod val="85000"/>
                  </a:schemeClr>
                </a:solidFill>
              </a:rPr>
              <a:t> </a:t>
            </a:r>
            <a:r>
              <a:rPr lang="en-US" altLang="ja-JP" sz="1800" u="sng" dirty="0">
                <a:solidFill>
                  <a:schemeClr val="bg1">
                    <a:lumMod val="85000"/>
                  </a:schemeClr>
                </a:solidFill>
              </a:rPr>
              <a:t>2006</a:t>
            </a:r>
            <a:r>
              <a:rPr lang="ja-JP" altLang="en-US" sz="1800" u="sng" dirty="0">
                <a:solidFill>
                  <a:schemeClr val="bg1">
                    <a:lumMod val="85000"/>
                  </a:schemeClr>
                </a:solidFill>
              </a:rPr>
              <a:t>年</a:t>
            </a:r>
            <a:r>
              <a:rPr lang="en-US" altLang="ja-JP" sz="1800" u="sng" dirty="0">
                <a:solidFill>
                  <a:schemeClr val="bg1">
                    <a:lumMod val="85000"/>
                  </a:schemeClr>
                </a:solidFill>
              </a:rPr>
              <a:t>2</a:t>
            </a:r>
            <a:r>
              <a:rPr lang="ja-JP" altLang="en-US" sz="1800" u="sng" dirty="0">
                <a:solidFill>
                  <a:schemeClr val="bg1">
                    <a:lumMod val="85000"/>
                  </a:schemeClr>
                </a:solidFill>
              </a:rPr>
              <a:t>月</a:t>
            </a:r>
            <a:r>
              <a:rPr lang="en-US" altLang="ja-JP" sz="1800" u="sng" dirty="0">
                <a:solidFill>
                  <a:schemeClr val="bg1">
                    <a:lumMod val="85000"/>
                  </a:schemeClr>
                </a:solidFill>
              </a:rPr>
              <a:t>14</a:t>
            </a:r>
            <a:r>
              <a:rPr lang="ja-JP" altLang="en-US" sz="1800" u="sng" dirty="0">
                <a:solidFill>
                  <a:schemeClr val="bg1">
                    <a:lumMod val="85000"/>
                  </a:schemeClr>
                </a:solidFill>
              </a:rPr>
              <a:t>日</a:t>
            </a:r>
            <a:r>
              <a:rPr lang="ja-JP" altLang="en-US" sz="1800" dirty="0">
                <a:solidFill>
                  <a:schemeClr val="bg1">
                    <a:lumMod val="85000"/>
                  </a:schemeClr>
                </a:solidFill>
              </a:rPr>
              <a:t>）</a:t>
            </a:r>
            <a:endParaRPr lang="en-US" altLang="ja-JP" sz="2000" dirty="0">
              <a:solidFill>
                <a:schemeClr val="bg1">
                  <a:lumMod val="85000"/>
                </a:schemeClr>
              </a:solidFill>
            </a:endParaRPr>
          </a:p>
          <a:p>
            <a:pPr marL="457200" indent="-457200">
              <a:buClr>
                <a:srgbClr val="FF8504"/>
              </a:buClr>
              <a:buFont typeface="+mj-lt"/>
              <a:buAutoNum type="arabicPeriod"/>
            </a:pPr>
            <a:r>
              <a:rPr lang="ja-JP" altLang="en-US" sz="2000" dirty="0"/>
              <a:t>データ期間内で売り上げが伸びていない日を確認</a:t>
            </a:r>
            <a:endParaRPr lang="en-US" altLang="ja-JP" sz="2000" dirty="0"/>
          </a:p>
          <a:p>
            <a:pPr marL="457200" indent="-457200">
              <a:buClr>
                <a:srgbClr val="FF8504"/>
              </a:buClr>
              <a:buFont typeface="+mj-lt"/>
              <a:buAutoNum type="arabicPeriod"/>
            </a:pPr>
            <a:r>
              <a:rPr lang="ja-JP" altLang="en-US" sz="2000" dirty="0"/>
              <a:t>売り上げが伸びてない日について原因を分析</a:t>
            </a:r>
            <a:endParaRPr lang="en-US" altLang="ja-JP" sz="2000" dirty="0"/>
          </a:p>
          <a:p>
            <a:pPr marL="457200" indent="-457200">
              <a:buClr>
                <a:srgbClr val="FF8504"/>
              </a:buClr>
              <a:buFont typeface="+mj-lt"/>
              <a:buAutoNum type="arabicPeriod"/>
            </a:pPr>
            <a:r>
              <a:rPr lang="ja-JP" altLang="en-US" sz="2000" dirty="0"/>
              <a:t>原因について対策を提示</a:t>
            </a:r>
            <a:endParaRPr lang="en-US" altLang="ja-JP" sz="2000" dirty="0"/>
          </a:p>
          <a:p>
            <a:pPr marL="457200" indent="-457200">
              <a:buClr>
                <a:srgbClr val="FF8504"/>
              </a:buClr>
              <a:buFont typeface="+mj-lt"/>
              <a:buAutoNum type="arabicPeriod"/>
            </a:pPr>
            <a:r>
              <a:rPr lang="ja-JP" altLang="en-US" sz="2000" dirty="0"/>
              <a:t>対策を行った場合に期待される売上を計算</a:t>
            </a:r>
            <a:endParaRPr lang="en-US" altLang="ja-JP" sz="2000" dirty="0"/>
          </a:p>
          <a:p>
            <a:pPr marL="0" indent="0">
              <a:buNone/>
            </a:pPr>
            <a:endParaRPr kumimoji="1" lang="ja-JP" altLang="en-US" sz="1800" dirty="0"/>
          </a:p>
        </p:txBody>
      </p:sp>
      <p:sp>
        <p:nvSpPr>
          <p:cNvPr id="4" name="日付プレースホルダー 3">
            <a:extLst>
              <a:ext uri="{FF2B5EF4-FFF2-40B4-BE49-F238E27FC236}">
                <a16:creationId xmlns:a16="http://schemas.microsoft.com/office/drawing/2014/main" id="{FA6C5270-3495-41BE-92A5-8DE618F6BCAD}"/>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16498D5A-5E5E-4EA5-AD4F-23297F883D02}"/>
              </a:ext>
            </a:extLst>
          </p:cNvPr>
          <p:cNvSpPr>
            <a:spLocks noGrp="1"/>
          </p:cNvSpPr>
          <p:nvPr>
            <p:ph type="sldNum" sz="quarter" idx="12"/>
          </p:nvPr>
        </p:nvSpPr>
        <p:spPr/>
        <p:txBody>
          <a:bodyPr/>
          <a:lstStyle/>
          <a:p>
            <a:fld id="{3B68BE9B-DAF4-475D-9E64-5320A9CCD97B}" type="slidenum">
              <a:rPr lang="ja-JP" altLang="en-US" smtClean="0"/>
              <a:pPr/>
              <a:t>19</a:t>
            </a:fld>
            <a:endParaRPr lang="ja-JP" altLang="en-US"/>
          </a:p>
        </p:txBody>
      </p:sp>
      <p:sp>
        <p:nvSpPr>
          <p:cNvPr id="6" name="テキスト ボックス 5">
            <a:extLst>
              <a:ext uri="{FF2B5EF4-FFF2-40B4-BE49-F238E27FC236}">
                <a16:creationId xmlns:a16="http://schemas.microsoft.com/office/drawing/2014/main" id="{CA5D83D5-E6D3-4F71-AF06-76EF34BCEF53}"/>
              </a:ext>
            </a:extLst>
          </p:cNvPr>
          <p:cNvSpPr txBox="1"/>
          <p:nvPr/>
        </p:nvSpPr>
        <p:spPr>
          <a:xfrm>
            <a:off x="6864824" y="1555844"/>
            <a:ext cx="2279176" cy="307777"/>
          </a:xfrm>
          <a:prstGeom prst="rect">
            <a:avLst/>
          </a:prstGeom>
          <a:noFill/>
        </p:spPr>
        <p:txBody>
          <a:bodyPr wrap="square" rtlCol="0">
            <a:spAutoFit/>
          </a:bodyPr>
          <a:lstStyle/>
          <a:p>
            <a:r>
              <a:rPr kumimoji="1" lang="ja-JP" altLang="en-US" sz="1400" dirty="0">
                <a:solidFill>
                  <a:srgbClr val="FF8504"/>
                </a:solidFill>
                <a:latin typeface="メイリオ" panose="020B0604030504040204" pitchFamily="50" charset="-128"/>
                <a:ea typeface="メイリオ" panose="020B0604030504040204" pitchFamily="50" charset="-128"/>
              </a:rPr>
              <a:t>←基礎集計にて済</a:t>
            </a:r>
          </a:p>
        </p:txBody>
      </p:sp>
    </p:spTree>
    <p:extLst>
      <p:ext uri="{BB962C8B-B14F-4D97-AF65-F5344CB8AC3E}">
        <p14:creationId xmlns:p14="http://schemas.microsoft.com/office/powerpoint/2010/main" val="290165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BD1683-5978-4CD2-A43F-4F8AFFF9A3A4}"/>
              </a:ext>
            </a:extLst>
          </p:cNvPr>
          <p:cNvSpPr>
            <a:spLocks noGrp="1"/>
          </p:cNvSpPr>
          <p:nvPr>
            <p:ph type="title"/>
          </p:nvPr>
        </p:nvSpPr>
        <p:spPr/>
        <p:txBody>
          <a:bodyPr>
            <a:normAutofit/>
          </a:bodyPr>
          <a:lstStyle/>
          <a:p>
            <a:r>
              <a:rPr kumimoji="1" lang="ja-JP" altLang="en-US" dirty="0"/>
              <a:t>報告内容</a:t>
            </a:r>
          </a:p>
        </p:txBody>
      </p:sp>
      <p:sp>
        <p:nvSpPr>
          <p:cNvPr id="3" name="コンテンツ プレースホルダー 2">
            <a:extLst>
              <a:ext uri="{FF2B5EF4-FFF2-40B4-BE49-F238E27FC236}">
                <a16:creationId xmlns:a16="http://schemas.microsoft.com/office/drawing/2014/main" id="{027F54EC-40FB-426F-93F0-10B43CE1B90F}"/>
              </a:ext>
            </a:extLst>
          </p:cNvPr>
          <p:cNvSpPr>
            <a:spLocks noGrp="1"/>
          </p:cNvSpPr>
          <p:nvPr>
            <p:ph idx="1"/>
          </p:nvPr>
        </p:nvSpPr>
        <p:spPr/>
        <p:txBody>
          <a:bodyPr numCol="2">
            <a:normAutofit/>
          </a:bodyPr>
          <a:lstStyle/>
          <a:p>
            <a:pPr marL="385763" indent="-385763">
              <a:buFont typeface="+mj-lt"/>
              <a:buAutoNum type="arabicPeriod"/>
            </a:pPr>
            <a:r>
              <a:rPr kumimoji="1" lang="ja-JP" altLang="en-US" sz="2400" dirty="0"/>
              <a:t>課題選択</a:t>
            </a:r>
            <a:endParaRPr kumimoji="1" lang="en-US" altLang="ja-JP" sz="2400" dirty="0"/>
          </a:p>
          <a:p>
            <a:pPr marL="600075" lvl="1" indent="-257175"/>
            <a:r>
              <a:rPr lang="ja-JP" altLang="en-US" dirty="0"/>
              <a:t>扱うデータ</a:t>
            </a:r>
            <a:endParaRPr lang="en-US" altLang="ja-JP" dirty="0"/>
          </a:p>
          <a:p>
            <a:pPr marL="600075" lvl="1" indent="-257175"/>
            <a:r>
              <a:rPr lang="ja-JP" altLang="en-US" dirty="0"/>
              <a:t>課題選択</a:t>
            </a:r>
            <a:endParaRPr kumimoji="1" lang="en-US" altLang="ja-JP" sz="2100" dirty="0"/>
          </a:p>
          <a:p>
            <a:pPr marL="385763" indent="-385763">
              <a:buFont typeface="+mj-lt"/>
              <a:buAutoNum type="arabicPeriod"/>
            </a:pPr>
            <a:r>
              <a:rPr lang="ja-JP" altLang="en-US" sz="2400" dirty="0"/>
              <a:t>分析方針</a:t>
            </a:r>
            <a:endParaRPr lang="en-US" altLang="ja-JP" sz="2400" dirty="0"/>
          </a:p>
          <a:p>
            <a:pPr marL="385763" indent="-385763">
              <a:buFont typeface="+mj-lt"/>
              <a:buAutoNum type="arabicPeriod"/>
            </a:pPr>
            <a:r>
              <a:rPr lang="ja-JP" altLang="en-US" sz="2400" dirty="0"/>
              <a:t>基礎集計</a:t>
            </a:r>
            <a:endParaRPr lang="en-US" altLang="ja-JP" sz="2400" dirty="0"/>
          </a:p>
          <a:p>
            <a:pPr marL="628650" lvl="1" indent="-285750"/>
            <a:r>
              <a:rPr lang="ja-JP" altLang="en-US" dirty="0"/>
              <a:t>時系列データの処理</a:t>
            </a:r>
            <a:endParaRPr lang="en-US" altLang="ja-JP" dirty="0"/>
          </a:p>
          <a:p>
            <a:pPr marL="628650" lvl="1" indent="-285750"/>
            <a:r>
              <a:rPr lang="ja-JP" altLang="en-US" dirty="0"/>
              <a:t>集計期間</a:t>
            </a:r>
            <a:endParaRPr lang="en-US" altLang="ja-JP" dirty="0"/>
          </a:p>
          <a:p>
            <a:pPr marL="628650" lvl="1" indent="-285750"/>
            <a:r>
              <a:rPr lang="ja-JP" altLang="en-US" dirty="0"/>
              <a:t>一日ごとの集計</a:t>
            </a:r>
            <a:endParaRPr lang="en-US" altLang="ja-JP" dirty="0"/>
          </a:p>
          <a:p>
            <a:pPr marL="628650" lvl="1" indent="-285750"/>
            <a:r>
              <a:rPr lang="ja-JP" altLang="en-US" dirty="0"/>
              <a:t>店舗別の集計</a:t>
            </a:r>
            <a:endParaRPr lang="en-US" altLang="ja-JP" dirty="0"/>
          </a:p>
          <a:p>
            <a:pPr marL="628650" lvl="1" indent="-285750"/>
            <a:r>
              <a:rPr lang="en-US" altLang="ja-JP" dirty="0"/>
              <a:t>film</a:t>
            </a:r>
            <a:r>
              <a:rPr lang="ja-JP" altLang="en-US" dirty="0"/>
              <a:t>軸の集計</a:t>
            </a:r>
            <a:endParaRPr lang="en-US" altLang="ja-JP" dirty="0"/>
          </a:p>
          <a:p>
            <a:pPr marL="628650" lvl="1" indent="-285750"/>
            <a:r>
              <a:rPr lang="ja-JP" altLang="en-US" dirty="0"/>
              <a:t>顧客軸の集計　　</a:t>
            </a:r>
            <a:endParaRPr lang="en-US" altLang="ja-JP" dirty="0"/>
          </a:p>
          <a:p>
            <a:pPr marL="628650" lvl="1" indent="-285750"/>
            <a:endParaRPr lang="en-US" altLang="ja-JP" sz="2400" dirty="0"/>
          </a:p>
          <a:p>
            <a:pPr marL="628650" lvl="1" indent="-285750"/>
            <a:endParaRPr lang="en-US" altLang="ja-JP" sz="2400" dirty="0"/>
          </a:p>
          <a:p>
            <a:pPr marL="628650" lvl="1" indent="-285750"/>
            <a:endParaRPr lang="en-US" altLang="ja-JP" sz="2400" dirty="0"/>
          </a:p>
          <a:p>
            <a:pPr marL="628650" lvl="1" indent="-285750"/>
            <a:endParaRPr lang="en-US" altLang="ja-JP" sz="2400" dirty="0"/>
          </a:p>
          <a:p>
            <a:pPr marL="385763" indent="-385763">
              <a:buFont typeface="+mj-lt"/>
              <a:buAutoNum type="arabicPeriod"/>
            </a:pPr>
            <a:r>
              <a:rPr kumimoji="1" lang="ja-JP" altLang="en-US" sz="2400" dirty="0"/>
              <a:t>分析報告</a:t>
            </a:r>
            <a:endParaRPr kumimoji="1" lang="en-US" altLang="ja-JP" sz="2400" dirty="0"/>
          </a:p>
          <a:p>
            <a:pPr marL="628650" lvl="1" indent="-285750"/>
            <a:r>
              <a:rPr lang="ja-JP" altLang="en-US" dirty="0"/>
              <a:t>分析の手順</a:t>
            </a:r>
            <a:endParaRPr lang="en-US" altLang="ja-JP" dirty="0"/>
          </a:p>
          <a:p>
            <a:pPr marL="628650" lvl="1" indent="-285750"/>
            <a:r>
              <a:rPr lang="ja-JP" altLang="en-US" dirty="0"/>
              <a:t>売り上げが伸びていない日</a:t>
            </a:r>
            <a:endParaRPr lang="en-US" altLang="ja-JP" dirty="0"/>
          </a:p>
          <a:p>
            <a:pPr marL="628650" lvl="1" indent="-285750"/>
            <a:r>
              <a:rPr lang="ja-JP" altLang="en-US" dirty="0"/>
              <a:t>売上大幅減少の原因仮説</a:t>
            </a:r>
            <a:endParaRPr lang="en-US" altLang="ja-JP" dirty="0"/>
          </a:p>
          <a:p>
            <a:pPr marL="628650" lvl="1" indent="-285750"/>
            <a:r>
              <a:rPr lang="ja-JP" altLang="en-US" dirty="0"/>
              <a:t>仮説検証</a:t>
            </a:r>
            <a:endParaRPr lang="en-US" altLang="ja-JP" dirty="0"/>
          </a:p>
          <a:p>
            <a:pPr marL="628650" lvl="1" indent="-285750"/>
            <a:r>
              <a:rPr lang="ja-JP" altLang="en-US" dirty="0"/>
              <a:t>検証結果考察</a:t>
            </a:r>
            <a:endParaRPr lang="en-US" altLang="ja-JP" dirty="0"/>
          </a:p>
          <a:p>
            <a:pPr marL="514350" indent="-514350">
              <a:buFont typeface="+mj-lt"/>
              <a:buAutoNum type="arabicPeriod"/>
            </a:pPr>
            <a:r>
              <a:rPr lang="ja-JP" altLang="en-US" sz="2400" dirty="0"/>
              <a:t>まとめ</a:t>
            </a:r>
            <a:endParaRPr lang="en-US" altLang="ja-JP" dirty="0"/>
          </a:p>
          <a:p>
            <a:pPr marL="628650" lvl="1" indent="-285750"/>
            <a:r>
              <a:rPr lang="ja-JP" altLang="en-US" dirty="0"/>
              <a:t>施策提案</a:t>
            </a:r>
            <a:endParaRPr lang="en-US" altLang="ja-JP" dirty="0"/>
          </a:p>
          <a:p>
            <a:pPr marL="628650" lvl="1" indent="-285750"/>
            <a:r>
              <a:rPr lang="ja-JP" altLang="en-US" dirty="0"/>
              <a:t>売上見込み</a:t>
            </a:r>
            <a:endParaRPr lang="en-US" altLang="ja-JP" sz="2400" dirty="0"/>
          </a:p>
          <a:p>
            <a:pPr marL="514350" indent="-514350">
              <a:buFont typeface="+mj-lt"/>
              <a:buAutoNum type="arabicPeriod"/>
            </a:pPr>
            <a:endParaRPr lang="en-US" altLang="ja-JP" sz="2400" dirty="0"/>
          </a:p>
          <a:p>
            <a:pPr marL="385763" indent="-385763">
              <a:buFont typeface="+mj-lt"/>
              <a:buAutoNum type="arabicPeriod"/>
            </a:pPr>
            <a:endParaRPr kumimoji="1" lang="en-US" altLang="ja-JP" sz="2400" dirty="0"/>
          </a:p>
        </p:txBody>
      </p:sp>
      <p:sp>
        <p:nvSpPr>
          <p:cNvPr id="4" name="日付プレースホルダー 3">
            <a:extLst>
              <a:ext uri="{FF2B5EF4-FFF2-40B4-BE49-F238E27FC236}">
                <a16:creationId xmlns:a16="http://schemas.microsoft.com/office/drawing/2014/main" id="{31732F15-D968-49C9-9740-59310A0373E6}"/>
              </a:ext>
            </a:extLst>
          </p:cNvPr>
          <p:cNvSpPr>
            <a:spLocks noGrp="1"/>
          </p:cNvSpPr>
          <p:nvPr>
            <p:ph type="dt" sz="half" idx="10"/>
          </p:nvPr>
        </p:nvSpPr>
        <p:spPr>
          <a:xfrm>
            <a:off x="42454" y="6424613"/>
            <a:ext cx="1486095" cy="365125"/>
          </a:xfrm>
        </p:spPr>
        <p:txBody>
          <a:bodyPr/>
          <a:lstStyle/>
          <a:p>
            <a:fld id="{C6C61CF9-8825-45C4-AC10-1643397B3567}" type="datetime1">
              <a:rPr lang="ja-JP" altLang="en-US" smtClean="0"/>
              <a:t>2018/8/16</a:t>
            </a:fld>
            <a:endParaRPr lang="ja-JP" altLang="en-US" dirty="0"/>
          </a:p>
        </p:txBody>
      </p:sp>
      <p:sp>
        <p:nvSpPr>
          <p:cNvPr id="6" name="スライド番号プレースホルダー 4">
            <a:extLst>
              <a:ext uri="{FF2B5EF4-FFF2-40B4-BE49-F238E27FC236}">
                <a16:creationId xmlns:a16="http://schemas.microsoft.com/office/drawing/2014/main" id="{9199E510-5135-4CA3-AA1F-D9427B1AE2B3}"/>
              </a:ext>
            </a:extLst>
          </p:cNvPr>
          <p:cNvSpPr>
            <a:spLocks noGrp="1"/>
          </p:cNvSpPr>
          <p:nvPr>
            <p:ph type="sldNum" sz="quarter" idx="12"/>
          </p:nvPr>
        </p:nvSpPr>
        <p:spPr>
          <a:xfrm>
            <a:off x="5370241" y="6481019"/>
            <a:ext cx="2057400" cy="365125"/>
          </a:xfrm>
        </p:spPr>
        <p:txBody>
          <a:bodyPr/>
          <a:lstStyle/>
          <a:p>
            <a:fld id="{3B68BE9B-DAF4-475D-9E64-5320A9CCD97B}" type="slidenum">
              <a:rPr lang="ja-JP" altLang="en-US" smtClean="0"/>
              <a:pPr/>
              <a:t>2</a:t>
            </a:fld>
            <a:endParaRPr lang="ja-JP" altLang="en-US" dirty="0"/>
          </a:p>
        </p:txBody>
      </p:sp>
    </p:spTree>
    <p:extLst>
      <p:ext uri="{BB962C8B-B14F-4D97-AF65-F5344CB8AC3E}">
        <p14:creationId xmlns:p14="http://schemas.microsoft.com/office/powerpoint/2010/main" val="3377132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a:extLst>
              <a:ext uri="{FF2B5EF4-FFF2-40B4-BE49-F238E27FC236}">
                <a16:creationId xmlns:a16="http://schemas.microsoft.com/office/drawing/2014/main" id="{68CFCF68-D1BC-4216-90EA-99AFF7CC97A2}"/>
              </a:ext>
            </a:extLst>
          </p:cNvPr>
          <p:cNvPicPr>
            <a:picLocks noChangeAspect="1"/>
          </p:cNvPicPr>
          <p:nvPr/>
        </p:nvPicPr>
        <p:blipFill>
          <a:blip r:embed="rId2"/>
          <a:stretch>
            <a:fillRect/>
          </a:stretch>
        </p:blipFill>
        <p:spPr>
          <a:xfrm>
            <a:off x="1874548" y="2872887"/>
            <a:ext cx="5784112" cy="2784943"/>
          </a:xfrm>
          <a:prstGeom prst="rect">
            <a:avLst/>
          </a:prstGeom>
        </p:spPr>
      </p:pic>
      <p:sp>
        <p:nvSpPr>
          <p:cNvPr id="2" name="タイトル 1">
            <a:extLst>
              <a:ext uri="{FF2B5EF4-FFF2-40B4-BE49-F238E27FC236}">
                <a16:creationId xmlns:a16="http://schemas.microsoft.com/office/drawing/2014/main" id="{FA8572FA-1013-4D46-9D60-DA997818A4DF}"/>
              </a:ext>
            </a:extLst>
          </p:cNvPr>
          <p:cNvSpPr>
            <a:spLocks noGrp="1"/>
          </p:cNvSpPr>
          <p:nvPr>
            <p:ph type="title"/>
          </p:nvPr>
        </p:nvSpPr>
        <p:spPr/>
        <p:txBody>
          <a:bodyPr/>
          <a:lstStyle/>
          <a:p>
            <a:r>
              <a:rPr kumimoji="1" lang="ja-JP" altLang="en-US" dirty="0"/>
              <a:t>売り上げが伸びていない</a:t>
            </a:r>
            <a:r>
              <a:rPr lang="ja-JP" altLang="en-US" dirty="0"/>
              <a:t>日</a:t>
            </a:r>
            <a:endParaRPr kumimoji="1" lang="ja-JP" altLang="en-US" dirty="0"/>
          </a:p>
        </p:txBody>
      </p:sp>
      <p:sp>
        <p:nvSpPr>
          <p:cNvPr id="3" name="コンテンツ プレースホルダー 2">
            <a:extLst>
              <a:ext uri="{FF2B5EF4-FFF2-40B4-BE49-F238E27FC236}">
                <a16:creationId xmlns:a16="http://schemas.microsoft.com/office/drawing/2014/main" id="{DE49BC83-6F3E-4FA8-B6CE-6291BAC18FA2}"/>
              </a:ext>
            </a:extLst>
          </p:cNvPr>
          <p:cNvSpPr>
            <a:spLocks noGrp="1"/>
          </p:cNvSpPr>
          <p:nvPr>
            <p:ph idx="1"/>
          </p:nvPr>
        </p:nvSpPr>
        <p:spPr>
          <a:xfrm>
            <a:off x="369026" y="836023"/>
            <a:ext cx="8470174" cy="5272678"/>
          </a:xfrm>
        </p:spPr>
        <p:txBody>
          <a:bodyPr>
            <a:normAutofit/>
          </a:bodyPr>
          <a:lstStyle/>
          <a:p>
            <a:pPr marL="0" indent="0">
              <a:buNone/>
            </a:pPr>
            <a:r>
              <a:rPr kumimoji="1" lang="ja-JP" altLang="en-US" sz="1800" dirty="0"/>
              <a:t>基礎集計にて時系列についての</a:t>
            </a:r>
            <a:r>
              <a:rPr kumimoji="1" lang="en-US" altLang="ja-JP" sz="1800" dirty="0"/>
              <a:t>3</a:t>
            </a:r>
            <a:r>
              <a:rPr kumimoji="1" lang="ja-JP" altLang="en-US" sz="1800" dirty="0" err="1"/>
              <a:t>つの</a:t>
            </a:r>
            <a:r>
              <a:rPr kumimoji="1" lang="ja-JP" altLang="en-US" sz="1800" dirty="0"/>
              <a:t>集計から、売上が伸びてない日を以下に示します。いずれの日も売上だけでなく、顧客数、レンタル数も同様の周期でほかの日に比べ平均が</a:t>
            </a:r>
            <a:r>
              <a:rPr kumimoji="1" lang="ja-JP" altLang="en-US" sz="1800" u="sng" dirty="0"/>
              <a:t>約</a:t>
            </a:r>
            <a:r>
              <a:rPr kumimoji="1" lang="en-US" altLang="ja-JP" sz="1800" u="sng" dirty="0"/>
              <a:t>5</a:t>
            </a:r>
            <a:r>
              <a:rPr kumimoji="1" lang="ja-JP" altLang="en-US" sz="1800" u="sng" dirty="0"/>
              <a:t>％にまで減少</a:t>
            </a:r>
            <a:r>
              <a:rPr kumimoji="1" lang="ja-JP" altLang="en-US" sz="1800" dirty="0"/>
              <a:t>しています。</a:t>
            </a:r>
            <a:endParaRPr kumimoji="1" lang="en-US" altLang="ja-JP" sz="1800" dirty="0"/>
          </a:p>
          <a:p>
            <a:pPr marL="0" indent="0">
              <a:buNone/>
            </a:pPr>
            <a:endParaRPr lang="en-US" altLang="ja-JP" sz="2400" b="1" dirty="0">
              <a:solidFill>
                <a:srgbClr val="FF8504"/>
              </a:solidFill>
            </a:endParaRPr>
          </a:p>
          <a:p>
            <a:pPr marL="0" indent="0">
              <a:buNone/>
            </a:pPr>
            <a:r>
              <a:rPr lang="ja-JP" altLang="en-US" sz="2400" b="1" dirty="0">
                <a:solidFill>
                  <a:srgbClr val="FF8504"/>
                </a:solidFill>
              </a:rPr>
              <a:t>　　　　　</a:t>
            </a:r>
            <a:endParaRPr kumimoji="1" lang="ja-JP" altLang="en-US" sz="2400" b="1" dirty="0">
              <a:solidFill>
                <a:srgbClr val="FF8504"/>
              </a:solidFill>
            </a:endParaRPr>
          </a:p>
        </p:txBody>
      </p:sp>
      <p:sp>
        <p:nvSpPr>
          <p:cNvPr id="4" name="日付プレースホルダー 3">
            <a:extLst>
              <a:ext uri="{FF2B5EF4-FFF2-40B4-BE49-F238E27FC236}">
                <a16:creationId xmlns:a16="http://schemas.microsoft.com/office/drawing/2014/main" id="{C7F59C70-AAA4-48F6-9D7C-61810B809CFB}"/>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9BCDC98A-1242-4DA0-AD7E-8C0EF73463BE}"/>
              </a:ext>
            </a:extLst>
          </p:cNvPr>
          <p:cNvSpPr>
            <a:spLocks noGrp="1"/>
          </p:cNvSpPr>
          <p:nvPr>
            <p:ph type="sldNum" sz="quarter" idx="12"/>
          </p:nvPr>
        </p:nvSpPr>
        <p:spPr/>
        <p:txBody>
          <a:bodyPr/>
          <a:lstStyle/>
          <a:p>
            <a:fld id="{3B68BE9B-DAF4-475D-9E64-5320A9CCD97B}" type="slidenum">
              <a:rPr lang="ja-JP" altLang="en-US" smtClean="0"/>
              <a:pPr/>
              <a:t>20</a:t>
            </a:fld>
            <a:endParaRPr lang="ja-JP" altLang="en-US"/>
          </a:p>
        </p:txBody>
      </p:sp>
      <p:sp>
        <p:nvSpPr>
          <p:cNvPr id="6" name="テキスト ボックス 5">
            <a:extLst>
              <a:ext uri="{FF2B5EF4-FFF2-40B4-BE49-F238E27FC236}">
                <a16:creationId xmlns:a16="http://schemas.microsoft.com/office/drawing/2014/main" id="{22A76AEA-E7C4-4E82-8CD7-FD4E47EC3AF3}"/>
              </a:ext>
            </a:extLst>
          </p:cNvPr>
          <p:cNvSpPr txBox="1"/>
          <p:nvPr/>
        </p:nvSpPr>
        <p:spPr>
          <a:xfrm>
            <a:off x="2134125" y="2602597"/>
            <a:ext cx="5924645" cy="338554"/>
          </a:xfrm>
          <a:prstGeom prst="rect">
            <a:avLst/>
          </a:prstGeom>
          <a:noFill/>
        </p:spPr>
        <p:txBody>
          <a:bodyPr wrap="square" rtlCol="0">
            <a:spAutoFit/>
          </a:bodyPr>
          <a:lstStyle/>
          <a:p>
            <a:r>
              <a:rPr lang="en-US" altLang="ja-JP" sz="1600" dirty="0">
                <a:solidFill>
                  <a:schemeClr val="bg1">
                    <a:lumMod val="65000"/>
                  </a:schemeClr>
                </a:solidFill>
                <a:latin typeface="メイリオ" panose="020B0604030504040204" pitchFamily="50" charset="-128"/>
                <a:ea typeface="メイリオ" panose="020B0604030504040204" pitchFamily="50" charset="-128"/>
              </a:rPr>
              <a:t>※</a:t>
            </a:r>
            <a:r>
              <a:rPr lang="ja-JP" altLang="en-US" sz="1600" dirty="0">
                <a:solidFill>
                  <a:schemeClr val="bg1">
                    <a:lumMod val="65000"/>
                  </a:schemeClr>
                </a:solidFill>
                <a:latin typeface="メイリオ" panose="020B0604030504040204" pitchFamily="50" charset="-128"/>
                <a:ea typeface="メイリオ" panose="020B0604030504040204" pitchFamily="50" charset="-128"/>
              </a:rPr>
              <a:t>基礎集計より</a:t>
            </a:r>
            <a:r>
              <a:rPr lang="en-US" altLang="ja-JP" sz="1600" dirty="0">
                <a:solidFill>
                  <a:schemeClr val="bg1">
                    <a:lumMod val="65000"/>
                  </a:schemeClr>
                </a:solidFill>
                <a:latin typeface="メイリオ" panose="020B0604030504040204" pitchFamily="50" charset="-128"/>
                <a:ea typeface="メイリオ" panose="020B0604030504040204" pitchFamily="50" charset="-128"/>
              </a:rPr>
              <a:t>:</a:t>
            </a:r>
            <a:r>
              <a:rPr lang="ja-JP" altLang="en-US" sz="1600" dirty="0">
                <a:solidFill>
                  <a:schemeClr val="bg1">
                    <a:lumMod val="65000"/>
                  </a:schemeClr>
                </a:solidFill>
                <a:latin typeface="メイリオ" panose="020B0604030504040204" pitchFamily="50" charset="-128"/>
                <a:ea typeface="メイリオ" panose="020B0604030504040204" pitchFamily="50" charset="-128"/>
              </a:rPr>
              <a:t>一日の売上、レンタル数、顧客数の推移</a:t>
            </a:r>
          </a:p>
        </p:txBody>
      </p:sp>
      <p:sp>
        <p:nvSpPr>
          <p:cNvPr id="8" name="テキスト ボックス 7">
            <a:extLst>
              <a:ext uri="{FF2B5EF4-FFF2-40B4-BE49-F238E27FC236}">
                <a16:creationId xmlns:a16="http://schemas.microsoft.com/office/drawing/2014/main" id="{BD5CF20B-1004-4298-8582-7EEF3ADC32B8}"/>
              </a:ext>
            </a:extLst>
          </p:cNvPr>
          <p:cNvSpPr txBox="1"/>
          <p:nvPr/>
        </p:nvSpPr>
        <p:spPr>
          <a:xfrm>
            <a:off x="4395422" y="5708802"/>
            <a:ext cx="1747187" cy="307777"/>
          </a:xfrm>
          <a:prstGeom prst="rect">
            <a:avLst/>
          </a:prstGeom>
          <a:noFill/>
        </p:spPr>
        <p:txBody>
          <a:bodyPr wrap="square" rtlCol="0">
            <a:spAutoFit/>
          </a:bodyPr>
          <a:lstStyle/>
          <a:p>
            <a:r>
              <a:rPr lang="ja-JP" altLang="en-US" sz="1400" dirty="0">
                <a:solidFill>
                  <a:schemeClr val="bg1">
                    <a:lumMod val="65000"/>
                  </a:schemeClr>
                </a:solidFill>
                <a:latin typeface="メイリオ" panose="020B0604030504040204" pitchFamily="50" charset="-128"/>
                <a:ea typeface="メイリオ" panose="020B0604030504040204" pitchFamily="50" charset="-128"/>
              </a:rPr>
              <a:t>レンタル日</a:t>
            </a:r>
          </a:p>
        </p:txBody>
      </p:sp>
      <p:sp>
        <p:nvSpPr>
          <p:cNvPr id="9" name="テキスト ボックス 8">
            <a:extLst>
              <a:ext uri="{FF2B5EF4-FFF2-40B4-BE49-F238E27FC236}">
                <a16:creationId xmlns:a16="http://schemas.microsoft.com/office/drawing/2014/main" id="{9878F9F9-2427-41A3-A27F-6D9907E8F6D1}"/>
              </a:ext>
            </a:extLst>
          </p:cNvPr>
          <p:cNvSpPr txBox="1"/>
          <p:nvPr/>
        </p:nvSpPr>
        <p:spPr>
          <a:xfrm>
            <a:off x="1474438" y="4034465"/>
            <a:ext cx="400110" cy="977895"/>
          </a:xfrm>
          <a:prstGeom prst="rect">
            <a:avLst/>
          </a:prstGeom>
          <a:noFill/>
        </p:spPr>
        <p:txBody>
          <a:bodyPr vert="eaVert" wrap="square" rtlCol="0">
            <a:spAutoFit/>
          </a:bodyPr>
          <a:lstStyle/>
          <a:p>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各値</a:t>
            </a:r>
          </a:p>
        </p:txBody>
      </p:sp>
      <p:cxnSp>
        <p:nvCxnSpPr>
          <p:cNvPr id="10" name="直線コネクタ 9">
            <a:extLst>
              <a:ext uri="{FF2B5EF4-FFF2-40B4-BE49-F238E27FC236}">
                <a16:creationId xmlns:a16="http://schemas.microsoft.com/office/drawing/2014/main" id="{021A0CB9-0058-4A41-A2D4-193ED18AF73A}"/>
              </a:ext>
            </a:extLst>
          </p:cNvPr>
          <p:cNvCxnSpPr>
            <a:cxnSpLocks/>
          </p:cNvCxnSpPr>
          <p:nvPr/>
        </p:nvCxnSpPr>
        <p:spPr>
          <a:xfrm>
            <a:off x="7096213" y="2972600"/>
            <a:ext cx="0" cy="2523214"/>
          </a:xfrm>
          <a:prstGeom prst="line">
            <a:avLst/>
          </a:prstGeom>
          <a:ln w="38100">
            <a:solidFill>
              <a:srgbClr val="FF8504">
                <a:alpha val="50000"/>
              </a:srgb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2C882A7-23FC-4B7F-AB0D-4C850CFBF93D}"/>
              </a:ext>
            </a:extLst>
          </p:cNvPr>
          <p:cNvCxnSpPr>
            <a:cxnSpLocks/>
          </p:cNvCxnSpPr>
          <p:nvPr/>
        </p:nvCxnSpPr>
        <p:spPr>
          <a:xfrm>
            <a:off x="5883501" y="2972600"/>
            <a:ext cx="0" cy="2523214"/>
          </a:xfrm>
          <a:prstGeom prst="line">
            <a:avLst/>
          </a:prstGeom>
          <a:ln w="38100">
            <a:solidFill>
              <a:srgbClr val="FF8504">
                <a:alpha val="50000"/>
              </a:srgb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D61CA8D-65BD-4031-8A12-ACF27095AB0B}"/>
              </a:ext>
            </a:extLst>
          </p:cNvPr>
          <p:cNvCxnSpPr>
            <a:cxnSpLocks/>
          </p:cNvCxnSpPr>
          <p:nvPr/>
        </p:nvCxnSpPr>
        <p:spPr>
          <a:xfrm>
            <a:off x="3454940" y="2972600"/>
            <a:ext cx="0" cy="2507797"/>
          </a:xfrm>
          <a:prstGeom prst="line">
            <a:avLst/>
          </a:prstGeom>
          <a:ln w="38100">
            <a:solidFill>
              <a:srgbClr val="FF8504">
                <a:alpha val="50000"/>
              </a:srgb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ECB935B-D463-4299-BA67-41DFB9A64730}"/>
              </a:ext>
            </a:extLst>
          </p:cNvPr>
          <p:cNvCxnSpPr>
            <a:cxnSpLocks/>
          </p:cNvCxnSpPr>
          <p:nvPr/>
        </p:nvCxnSpPr>
        <p:spPr>
          <a:xfrm>
            <a:off x="4666609" y="2980308"/>
            <a:ext cx="0" cy="2507797"/>
          </a:xfrm>
          <a:prstGeom prst="line">
            <a:avLst/>
          </a:prstGeom>
          <a:ln w="38100">
            <a:solidFill>
              <a:srgbClr val="FF8504">
                <a:alpha val="50000"/>
              </a:srgb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E497C215-DB5F-40DC-8FDC-035F12E36811}"/>
              </a:ext>
            </a:extLst>
          </p:cNvPr>
          <p:cNvSpPr txBox="1"/>
          <p:nvPr/>
        </p:nvSpPr>
        <p:spPr>
          <a:xfrm>
            <a:off x="1640749" y="1920893"/>
            <a:ext cx="5862502" cy="461665"/>
          </a:xfrm>
          <a:prstGeom prst="rect">
            <a:avLst/>
          </a:prstGeom>
          <a:noFill/>
        </p:spPr>
        <p:txBody>
          <a:bodyPr wrap="none" rtlCol="0">
            <a:spAutoFit/>
          </a:bodyPr>
          <a:lstStyle/>
          <a:p>
            <a:r>
              <a:rPr lang="en-US" altLang="ja-JP" sz="2400" b="1" dirty="0">
                <a:solidFill>
                  <a:srgbClr val="FF8504"/>
                </a:solidFill>
                <a:latin typeface="メイリオ" panose="020B0604030504040204" pitchFamily="50" charset="-128"/>
                <a:ea typeface="メイリオ" panose="020B0604030504040204" pitchFamily="50" charset="-128"/>
              </a:rPr>
              <a:t>6</a:t>
            </a:r>
            <a:r>
              <a:rPr lang="ja-JP" altLang="en-US" sz="2400" b="1" dirty="0">
                <a:solidFill>
                  <a:srgbClr val="FF8504"/>
                </a:solidFill>
                <a:latin typeface="メイリオ" panose="020B0604030504040204" pitchFamily="50" charset="-128"/>
                <a:ea typeface="メイリオ" panose="020B0604030504040204" pitchFamily="50" charset="-128"/>
              </a:rPr>
              <a:t>月</a:t>
            </a:r>
            <a:r>
              <a:rPr lang="en-US" altLang="ja-JP" sz="2400" b="1" dirty="0">
                <a:solidFill>
                  <a:srgbClr val="FF8504"/>
                </a:solidFill>
                <a:latin typeface="メイリオ" panose="020B0604030504040204" pitchFamily="50" charset="-128"/>
                <a:ea typeface="メイリオ" panose="020B0604030504040204" pitchFamily="50" charset="-128"/>
              </a:rPr>
              <a:t>14</a:t>
            </a:r>
            <a:r>
              <a:rPr lang="ja-JP" altLang="en-US" sz="2400" b="1" dirty="0">
                <a:solidFill>
                  <a:srgbClr val="FF8504"/>
                </a:solidFill>
                <a:latin typeface="メイリオ" panose="020B0604030504040204" pitchFamily="50" charset="-128"/>
                <a:ea typeface="メイリオ" panose="020B0604030504040204" pitchFamily="50" charset="-128"/>
              </a:rPr>
              <a:t>日、</a:t>
            </a:r>
            <a:r>
              <a:rPr lang="en-US" altLang="ja-JP" sz="2400" b="1" dirty="0">
                <a:solidFill>
                  <a:srgbClr val="FF8504"/>
                </a:solidFill>
                <a:latin typeface="メイリオ" panose="020B0604030504040204" pitchFamily="50" charset="-128"/>
                <a:ea typeface="メイリオ" panose="020B0604030504040204" pitchFamily="50" charset="-128"/>
              </a:rPr>
              <a:t>7</a:t>
            </a:r>
            <a:r>
              <a:rPr lang="ja-JP" altLang="en-US" sz="2400" b="1" dirty="0">
                <a:solidFill>
                  <a:srgbClr val="FF8504"/>
                </a:solidFill>
                <a:latin typeface="メイリオ" panose="020B0604030504040204" pitchFamily="50" charset="-128"/>
                <a:ea typeface="メイリオ" panose="020B0604030504040204" pitchFamily="50" charset="-128"/>
              </a:rPr>
              <a:t>月</a:t>
            </a:r>
            <a:r>
              <a:rPr lang="en-US" altLang="ja-JP" sz="2400" b="1" dirty="0">
                <a:solidFill>
                  <a:srgbClr val="FF8504"/>
                </a:solidFill>
                <a:latin typeface="メイリオ" panose="020B0604030504040204" pitchFamily="50" charset="-128"/>
                <a:ea typeface="メイリオ" panose="020B0604030504040204" pitchFamily="50" charset="-128"/>
              </a:rPr>
              <a:t>5</a:t>
            </a:r>
            <a:r>
              <a:rPr lang="ja-JP" altLang="en-US" sz="2400" b="1" dirty="0">
                <a:solidFill>
                  <a:srgbClr val="FF8504"/>
                </a:solidFill>
                <a:latin typeface="メイリオ" panose="020B0604030504040204" pitchFamily="50" charset="-128"/>
                <a:ea typeface="メイリオ" panose="020B0604030504040204" pitchFamily="50" charset="-128"/>
              </a:rPr>
              <a:t>日、</a:t>
            </a:r>
            <a:r>
              <a:rPr lang="en-US" altLang="ja-JP" sz="2400" b="1" dirty="0">
                <a:solidFill>
                  <a:srgbClr val="FF8504"/>
                </a:solidFill>
                <a:latin typeface="メイリオ" panose="020B0604030504040204" pitchFamily="50" charset="-128"/>
                <a:ea typeface="メイリオ" panose="020B0604030504040204" pitchFamily="50" charset="-128"/>
              </a:rPr>
              <a:t>7</a:t>
            </a:r>
            <a:r>
              <a:rPr lang="ja-JP" altLang="en-US" sz="2400" b="1" dirty="0">
                <a:solidFill>
                  <a:srgbClr val="FF8504"/>
                </a:solidFill>
                <a:latin typeface="メイリオ" panose="020B0604030504040204" pitchFamily="50" charset="-128"/>
                <a:ea typeface="メイリオ" panose="020B0604030504040204" pitchFamily="50" charset="-128"/>
              </a:rPr>
              <a:t>月</a:t>
            </a:r>
            <a:r>
              <a:rPr lang="en-US" altLang="ja-JP" sz="2400" b="1" dirty="0">
                <a:solidFill>
                  <a:srgbClr val="FF8504"/>
                </a:solidFill>
                <a:latin typeface="メイリオ" panose="020B0604030504040204" pitchFamily="50" charset="-128"/>
                <a:ea typeface="メイリオ" panose="020B0604030504040204" pitchFamily="50" charset="-128"/>
              </a:rPr>
              <a:t>26</a:t>
            </a:r>
            <a:r>
              <a:rPr lang="ja-JP" altLang="en-US" sz="2400" b="1" dirty="0">
                <a:solidFill>
                  <a:srgbClr val="FF8504"/>
                </a:solidFill>
                <a:latin typeface="メイリオ" panose="020B0604030504040204" pitchFamily="50" charset="-128"/>
                <a:ea typeface="メイリオ" panose="020B0604030504040204" pitchFamily="50" charset="-128"/>
              </a:rPr>
              <a:t>日、</a:t>
            </a:r>
            <a:r>
              <a:rPr lang="en-US" altLang="ja-JP" sz="2400" b="1" dirty="0">
                <a:solidFill>
                  <a:srgbClr val="FF8504"/>
                </a:solidFill>
                <a:latin typeface="メイリオ" panose="020B0604030504040204" pitchFamily="50" charset="-128"/>
                <a:ea typeface="メイリオ" panose="020B0604030504040204" pitchFamily="50" charset="-128"/>
              </a:rPr>
              <a:t>8</a:t>
            </a:r>
            <a:r>
              <a:rPr lang="ja-JP" altLang="en-US" sz="2400" b="1" dirty="0">
                <a:solidFill>
                  <a:srgbClr val="FF8504"/>
                </a:solidFill>
                <a:latin typeface="メイリオ" panose="020B0604030504040204" pitchFamily="50" charset="-128"/>
                <a:ea typeface="メイリオ" panose="020B0604030504040204" pitchFamily="50" charset="-128"/>
              </a:rPr>
              <a:t>月</a:t>
            </a:r>
            <a:r>
              <a:rPr lang="en-US" altLang="ja-JP" sz="2400" b="1" dirty="0">
                <a:solidFill>
                  <a:srgbClr val="FF8504"/>
                </a:solidFill>
                <a:latin typeface="メイリオ" panose="020B0604030504040204" pitchFamily="50" charset="-128"/>
                <a:ea typeface="メイリオ" panose="020B0604030504040204" pitchFamily="50" charset="-128"/>
              </a:rPr>
              <a:t>16</a:t>
            </a:r>
            <a:r>
              <a:rPr lang="ja-JP" altLang="en-US" sz="2400" b="1" dirty="0">
                <a:solidFill>
                  <a:srgbClr val="FF8504"/>
                </a:solidFill>
                <a:latin typeface="メイリオ" panose="020B0604030504040204" pitchFamily="50" charset="-128"/>
                <a:ea typeface="メイリオ" panose="020B0604030504040204" pitchFamily="50" charset="-128"/>
              </a:rPr>
              <a:t>日</a:t>
            </a:r>
            <a:endParaRPr kumimoji="1" lang="ja-JP" altLang="en-US" dirty="0"/>
          </a:p>
        </p:txBody>
      </p:sp>
    </p:spTree>
    <p:extLst>
      <p:ext uri="{BB962C8B-B14F-4D97-AF65-F5344CB8AC3E}">
        <p14:creationId xmlns:p14="http://schemas.microsoft.com/office/powerpoint/2010/main" val="4206907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73EC53-9B21-413D-8D9F-EB3DD1755840}"/>
              </a:ext>
            </a:extLst>
          </p:cNvPr>
          <p:cNvSpPr>
            <a:spLocks noGrp="1"/>
          </p:cNvSpPr>
          <p:nvPr>
            <p:ph type="title"/>
          </p:nvPr>
        </p:nvSpPr>
        <p:spPr/>
        <p:txBody>
          <a:bodyPr/>
          <a:lstStyle/>
          <a:p>
            <a:r>
              <a:rPr kumimoji="1" lang="ja-JP" altLang="en-US" dirty="0"/>
              <a:t>売上大幅減少の原因仮説</a:t>
            </a:r>
          </a:p>
        </p:txBody>
      </p:sp>
      <p:sp>
        <p:nvSpPr>
          <p:cNvPr id="3" name="コンテンツ プレースホルダー 2">
            <a:extLst>
              <a:ext uri="{FF2B5EF4-FFF2-40B4-BE49-F238E27FC236}">
                <a16:creationId xmlns:a16="http://schemas.microsoft.com/office/drawing/2014/main" id="{FC528331-C682-4359-986B-2B8781E8AEE9}"/>
              </a:ext>
            </a:extLst>
          </p:cNvPr>
          <p:cNvSpPr>
            <a:spLocks noGrp="1"/>
          </p:cNvSpPr>
          <p:nvPr>
            <p:ph idx="1"/>
          </p:nvPr>
        </p:nvSpPr>
        <p:spPr>
          <a:xfrm>
            <a:off x="369026" y="836023"/>
            <a:ext cx="8405949" cy="5272678"/>
          </a:xfrm>
        </p:spPr>
        <p:txBody>
          <a:bodyPr>
            <a:normAutofit/>
          </a:bodyPr>
          <a:lstStyle/>
          <a:p>
            <a:pPr marL="0" indent="0">
              <a:buNone/>
            </a:pPr>
            <a:r>
              <a:rPr kumimoji="1" lang="ja-JP" altLang="en-US" sz="1800" dirty="0"/>
              <a:t>売上が下がる原因として、以下の仮説を考えました。さらに仮説に基づき、　日付を定義し仮説を確認しました。</a:t>
            </a:r>
            <a:endParaRPr kumimoji="1" lang="en-US" altLang="ja-JP" sz="1800" dirty="0"/>
          </a:p>
          <a:p>
            <a:pPr marL="0" indent="0">
              <a:buNone/>
            </a:pPr>
            <a:endParaRPr lang="en-US" altLang="ja-JP" sz="2400" dirty="0"/>
          </a:p>
        </p:txBody>
      </p:sp>
      <p:sp>
        <p:nvSpPr>
          <p:cNvPr id="4" name="日付プレースホルダー 3">
            <a:extLst>
              <a:ext uri="{FF2B5EF4-FFF2-40B4-BE49-F238E27FC236}">
                <a16:creationId xmlns:a16="http://schemas.microsoft.com/office/drawing/2014/main" id="{360C9461-BF4C-4854-BB0A-824BB01E080E}"/>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4B7E662C-4C0B-41CB-8486-4B80E97527A4}"/>
              </a:ext>
            </a:extLst>
          </p:cNvPr>
          <p:cNvSpPr>
            <a:spLocks noGrp="1"/>
          </p:cNvSpPr>
          <p:nvPr>
            <p:ph type="sldNum" sz="quarter" idx="12"/>
          </p:nvPr>
        </p:nvSpPr>
        <p:spPr/>
        <p:txBody>
          <a:bodyPr/>
          <a:lstStyle/>
          <a:p>
            <a:fld id="{3B68BE9B-DAF4-475D-9E64-5320A9CCD97B}" type="slidenum">
              <a:rPr lang="ja-JP" altLang="en-US" smtClean="0"/>
              <a:pPr/>
              <a:t>21</a:t>
            </a:fld>
            <a:endParaRPr lang="ja-JP" altLang="en-US"/>
          </a:p>
        </p:txBody>
      </p:sp>
      <p:sp>
        <p:nvSpPr>
          <p:cNvPr id="6" name="テキスト ボックス 5">
            <a:extLst>
              <a:ext uri="{FF2B5EF4-FFF2-40B4-BE49-F238E27FC236}">
                <a16:creationId xmlns:a16="http://schemas.microsoft.com/office/drawing/2014/main" id="{A437F17A-296F-401B-BA6C-33654AAECAA9}"/>
              </a:ext>
            </a:extLst>
          </p:cNvPr>
          <p:cNvSpPr txBox="1"/>
          <p:nvPr/>
        </p:nvSpPr>
        <p:spPr>
          <a:xfrm>
            <a:off x="1456680" y="2568377"/>
            <a:ext cx="6230640" cy="1303947"/>
          </a:xfrm>
          <a:prstGeom prst="rect">
            <a:avLst/>
          </a:prstGeom>
          <a:noFill/>
        </p:spPr>
        <p:txBody>
          <a:bodyPr wrap="square" rtlCol="0">
            <a:spAutoFit/>
          </a:bodyPr>
          <a:lstStyle/>
          <a:p>
            <a:pPr lvl="0" defTabSz="685800">
              <a:lnSpc>
                <a:spcPct val="90000"/>
              </a:lnSpc>
              <a:spcBef>
                <a:spcPts val="750"/>
              </a:spcBef>
              <a:buClr>
                <a:srgbClr val="FF8504"/>
              </a:buClr>
            </a:pPr>
            <a:r>
              <a:rPr lang="ja-JP" altLang="en-US" sz="2400" dirty="0">
                <a:solidFill>
                  <a:prstClr val="white">
                    <a:lumMod val="65000"/>
                  </a:prstClr>
                </a:solidFill>
                <a:latin typeface="メイリオ" panose="020B0604030504040204" pitchFamily="50" charset="-128"/>
                <a:ea typeface="メイリオ" panose="020B0604030504040204" pitchFamily="50" charset="-128"/>
              </a:rPr>
              <a:t>売上が減少する日では、</a:t>
            </a:r>
            <a:endParaRPr lang="en-US" altLang="ja-JP" sz="2400" dirty="0">
              <a:solidFill>
                <a:prstClr val="white">
                  <a:lumMod val="65000"/>
                </a:prstClr>
              </a:solidFill>
              <a:latin typeface="メイリオ" panose="020B0604030504040204" pitchFamily="50" charset="-128"/>
              <a:ea typeface="メイリオ" panose="020B0604030504040204" pitchFamily="50" charset="-128"/>
            </a:endParaRPr>
          </a:p>
          <a:p>
            <a:pPr lvl="0" defTabSz="685800">
              <a:lnSpc>
                <a:spcPct val="90000"/>
              </a:lnSpc>
              <a:spcBef>
                <a:spcPts val="750"/>
              </a:spcBef>
              <a:buClr>
                <a:srgbClr val="FF8504"/>
              </a:buClr>
            </a:pPr>
            <a:r>
              <a:rPr lang="ja-JP" altLang="en-US" sz="2400" dirty="0">
                <a:solidFill>
                  <a:prstClr val="white">
                    <a:lumMod val="65000"/>
                  </a:prstClr>
                </a:solidFill>
                <a:latin typeface="メイリオ" panose="020B0604030504040204" pitchFamily="50" charset="-128"/>
                <a:ea typeface="メイリオ" panose="020B0604030504040204" pitchFamily="50" charset="-128"/>
              </a:rPr>
              <a:t>普通の日にレンタル数の多いカテゴリが</a:t>
            </a:r>
            <a:endParaRPr lang="en-US" altLang="ja-JP" sz="2400" dirty="0">
              <a:solidFill>
                <a:prstClr val="white">
                  <a:lumMod val="65000"/>
                </a:prstClr>
              </a:solidFill>
              <a:latin typeface="メイリオ" panose="020B0604030504040204" pitchFamily="50" charset="-128"/>
              <a:ea typeface="メイリオ" panose="020B0604030504040204" pitchFamily="50" charset="-128"/>
            </a:endParaRPr>
          </a:p>
          <a:p>
            <a:pPr defTabSz="685800">
              <a:lnSpc>
                <a:spcPct val="90000"/>
              </a:lnSpc>
              <a:spcBef>
                <a:spcPts val="750"/>
              </a:spcBef>
              <a:buClr>
                <a:srgbClr val="FF8504"/>
              </a:buClr>
            </a:pPr>
            <a:r>
              <a:rPr lang="ja-JP" altLang="en-US" sz="2400" dirty="0">
                <a:solidFill>
                  <a:prstClr val="white">
                    <a:lumMod val="65000"/>
                  </a:prstClr>
                </a:solidFill>
                <a:latin typeface="メイリオ" panose="020B0604030504040204" pitchFamily="50" charset="-128"/>
                <a:ea typeface="メイリオ" panose="020B0604030504040204" pitchFamily="50" charset="-128"/>
              </a:rPr>
              <a:t>レンタルされなくなっているのではないか。</a:t>
            </a:r>
            <a:endParaRPr lang="en-US" altLang="ja-JP" sz="2400" dirty="0">
              <a:solidFill>
                <a:prstClr val="white">
                  <a:lumMod val="65000"/>
                </a:prst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3CD77874-9746-4961-B569-DB5161A840E6}"/>
              </a:ext>
            </a:extLst>
          </p:cNvPr>
          <p:cNvSpPr txBox="1"/>
          <p:nvPr/>
        </p:nvSpPr>
        <p:spPr>
          <a:xfrm>
            <a:off x="2293524" y="4501191"/>
            <a:ext cx="4493538" cy="1200329"/>
          </a:xfrm>
          <a:prstGeom prst="rect">
            <a:avLst/>
          </a:prstGeom>
          <a:noFill/>
        </p:spPr>
        <p:txBody>
          <a:bodyPr wrap="none" rtlCol="0">
            <a:spAutoFit/>
          </a:bodyPr>
          <a:lstStyle/>
          <a:p>
            <a:r>
              <a:rPr lang="ja-JP" altLang="en-US" sz="2400" b="1" dirty="0">
                <a:solidFill>
                  <a:schemeClr val="bg1">
                    <a:lumMod val="65000"/>
                  </a:schemeClr>
                </a:solidFill>
                <a:latin typeface="メイリオ" panose="020B0604030504040204" pitchFamily="50" charset="-128"/>
                <a:ea typeface="メイリオ" panose="020B0604030504040204" pitchFamily="50" charset="-128"/>
              </a:rPr>
              <a:t>日付けの定義</a:t>
            </a:r>
            <a:endParaRPr kumimoji="1" lang="en-US" altLang="ja-JP" sz="2400" b="1" dirty="0">
              <a:solidFill>
                <a:schemeClr val="bg1">
                  <a:lumMod val="65000"/>
                </a:schemeClr>
              </a:solidFill>
              <a:latin typeface="メイリオ" panose="020B0604030504040204" pitchFamily="50" charset="-128"/>
              <a:ea typeface="メイリオ" panose="020B0604030504040204" pitchFamily="50" charset="-128"/>
            </a:endParaRPr>
          </a:p>
          <a:p>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売り上げが減少する日：</a:t>
            </a:r>
            <a:r>
              <a:rPr kumimoji="1" lang="ja-JP" altLang="en-US" sz="2400" dirty="0">
                <a:solidFill>
                  <a:srgbClr val="FF8504"/>
                </a:solidFill>
                <a:latin typeface="メイリオ" panose="020B0604030504040204" pitchFamily="50" charset="-128"/>
                <a:ea typeface="メイリオ" panose="020B0604030504040204" pitchFamily="50" charset="-128"/>
              </a:rPr>
              <a:t>閑散日</a:t>
            </a:r>
            <a:endParaRPr kumimoji="1" lang="en-US" altLang="ja-JP" sz="2400" dirty="0">
              <a:solidFill>
                <a:srgbClr val="FF8504"/>
              </a:solidFill>
              <a:latin typeface="メイリオ" panose="020B0604030504040204" pitchFamily="50" charset="-128"/>
              <a:ea typeface="メイリオ" panose="020B0604030504040204" pitchFamily="50" charset="-128"/>
            </a:endParaRPr>
          </a:p>
          <a:p>
            <a:r>
              <a:rPr lang="ja-JP" altLang="en-US" sz="2400" dirty="0">
                <a:solidFill>
                  <a:schemeClr val="bg1">
                    <a:lumMod val="65000"/>
                  </a:schemeClr>
                </a:solidFill>
                <a:latin typeface="メイリオ" panose="020B0604030504040204" pitchFamily="50" charset="-128"/>
                <a:ea typeface="メイリオ" panose="020B0604030504040204" pitchFamily="50" charset="-128"/>
              </a:rPr>
              <a:t>それ以外の日　　　　：</a:t>
            </a:r>
            <a:r>
              <a:rPr lang="ja-JP" altLang="en-US" sz="2400" dirty="0">
                <a:solidFill>
                  <a:srgbClr val="FF8504"/>
                </a:solidFill>
                <a:latin typeface="メイリオ" panose="020B0604030504040204" pitchFamily="50" charset="-128"/>
                <a:ea typeface="メイリオ" panose="020B0604030504040204" pitchFamily="50" charset="-128"/>
              </a:rPr>
              <a:t>通常日</a:t>
            </a:r>
            <a:endParaRPr kumimoji="1" lang="ja-JP" altLang="en-US" sz="2400" dirty="0">
              <a:solidFill>
                <a:srgbClr val="FF8504"/>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A0B7B875-65B7-4B58-9634-762BF146F7FA}"/>
              </a:ext>
            </a:extLst>
          </p:cNvPr>
          <p:cNvSpPr/>
          <p:nvPr/>
        </p:nvSpPr>
        <p:spPr>
          <a:xfrm>
            <a:off x="1123406" y="2136564"/>
            <a:ext cx="6833775" cy="2013689"/>
          </a:xfrm>
          <a:prstGeom prst="rect">
            <a:avLst/>
          </a:prstGeom>
          <a:noFill/>
          <a:ln w="57150">
            <a:solidFill>
              <a:srgbClr val="0080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8504"/>
              </a:solidFill>
            </a:endParaRPr>
          </a:p>
        </p:txBody>
      </p:sp>
      <p:sp>
        <p:nvSpPr>
          <p:cNvPr id="9" name="テキスト ボックス 8">
            <a:extLst>
              <a:ext uri="{FF2B5EF4-FFF2-40B4-BE49-F238E27FC236}">
                <a16:creationId xmlns:a16="http://schemas.microsoft.com/office/drawing/2014/main" id="{8C668EBF-9411-4D5E-8325-F1C823EF2371}"/>
              </a:ext>
            </a:extLst>
          </p:cNvPr>
          <p:cNvSpPr txBox="1"/>
          <p:nvPr/>
        </p:nvSpPr>
        <p:spPr>
          <a:xfrm>
            <a:off x="1192987" y="1720746"/>
            <a:ext cx="800219" cy="461665"/>
          </a:xfrm>
          <a:prstGeom prst="rect">
            <a:avLst/>
          </a:prstGeom>
          <a:noFill/>
        </p:spPr>
        <p:txBody>
          <a:bodyPr wrap="none" rtlCol="0">
            <a:spAutoFit/>
          </a:bodyPr>
          <a:lstStyle/>
          <a:p>
            <a:r>
              <a:rPr kumimoji="1" lang="ja-JP" altLang="en-US" sz="2400" b="1" dirty="0">
                <a:solidFill>
                  <a:schemeClr val="bg1">
                    <a:lumMod val="65000"/>
                  </a:schemeClr>
                </a:solidFill>
                <a:latin typeface="メイリオ" panose="020B0604030504040204" pitchFamily="50" charset="-128"/>
                <a:ea typeface="メイリオ" panose="020B0604030504040204" pitchFamily="50" charset="-128"/>
              </a:rPr>
              <a:t>仮説</a:t>
            </a:r>
          </a:p>
        </p:txBody>
      </p:sp>
    </p:spTree>
    <p:extLst>
      <p:ext uri="{BB962C8B-B14F-4D97-AF65-F5344CB8AC3E}">
        <p14:creationId xmlns:p14="http://schemas.microsoft.com/office/powerpoint/2010/main" val="1111370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B89DC1-D030-4B02-8A4C-8EF34F44BF75}"/>
              </a:ext>
            </a:extLst>
          </p:cNvPr>
          <p:cNvSpPr>
            <a:spLocks noGrp="1"/>
          </p:cNvSpPr>
          <p:nvPr>
            <p:ph type="title"/>
          </p:nvPr>
        </p:nvSpPr>
        <p:spPr>
          <a:xfrm>
            <a:off x="170160" y="68264"/>
            <a:ext cx="8307089" cy="836023"/>
          </a:xfrm>
        </p:spPr>
        <p:txBody>
          <a:bodyPr/>
          <a:lstStyle/>
          <a:p>
            <a:r>
              <a:rPr kumimoji="1" lang="ja-JP" altLang="en-US" dirty="0"/>
              <a:t>仮説検証</a:t>
            </a:r>
          </a:p>
        </p:txBody>
      </p:sp>
      <p:sp>
        <p:nvSpPr>
          <p:cNvPr id="4" name="日付プレースホルダー 3">
            <a:extLst>
              <a:ext uri="{FF2B5EF4-FFF2-40B4-BE49-F238E27FC236}">
                <a16:creationId xmlns:a16="http://schemas.microsoft.com/office/drawing/2014/main" id="{360FAAB4-6692-474F-862A-696790C4A468}"/>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19FF268F-7EDC-4102-AD2F-D999CD7572F3}"/>
              </a:ext>
            </a:extLst>
          </p:cNvPr>
          <p:cNvSpPr>
            <a:spLocks noGrp="1"/>
          </p:cNvSpPr>
          <p:nvPr>
            <p:ph type="sldNum" sz="quarter" idx="12"/>
          </p:nvPr>
        </p:nvSpPr>
        <p:spPr/>
        <p:txBody>
          <a:bodyPr/>
          <a:lstStyle/>
          <a:p>
            <a:fld id="{3B68BE9B-DAF4-475D-9E64-5320A9CCD97B}" type="slidenum">
              <a:rPr lang="ja-JP" altLang="en-US" smtClean="0"/>
              <a:pPr/>
              <a:t>22</a:t>
            </a:fld>
            <a:endParaRPr lang="ja-JP" altLang="en-US"/>
          </a:p>
        </p:txBody>
      </p:sp>
      <p:pic>
        <p:nvPicPr>
          <p:cNvPr id="13" name="図 12">
            <a:extLst>
              <a:ext uri="{FF2B5EF4-FFF2-40B4-BE49-F238E27FC236}">
                <a16:creationId xmlns:a16="http://schemas.microsoft.com/office/drawing/2014/main" id="{9AEF287F-10BC-4192-8433-25A94ECB8B39}"/>
              </a:ext>
            </a:extLst>
          </p:cNvPr>
          <p:cNvPicPr>
            <a:picLocks noChangeAspect="1"/>
          </p:cNvPicPr>
          <p:nvPr/>
        </p:nvPicPr>
        <p:blipFill>
          <a:blip r:embed="rId2"/>
          <a:stretch>
            <a:fillRect/>
          </a:stretch>
        </p:blipFill>
        <p:spPr>
          <a:xfrm>
            <a:off x="431452" y="1579451"/>
            <a:ext cx="8307089" cy="4597127"/>
          </a:xfrm>
          <a:prstGeom prst="rect">
            <a:avLst/>
          </a:prstGeom>
        </p:spPr>
      </p:pic>
      <p:pic>
        <p:nvPicPr>
          <p:cNvPr id="14" name="図 13">
            <a:extLst>
              <a:ext uri="{FF2B5EF4-FFF2-40B4-BE49-F238E27FC236}">
                <a16:creationId xmlns:a16="http://schemas.microsoft.com/office/drawing/2014/main" id="{5D8C2940-128B-4987-B8A8-A7B6279E3599}"/>
              </a:ext>
            </a:extLst>
          </p:cNvPr>
          <p:cNvPicPr>
            <a:picLocks noChangeAspect="1"/>
          </p:cNvPicPr>
          <p:nvPr/>
        </p:nvPicPr>
        <p:blipFill>
          <a:blip r:embed="rId3"/>
          <a:stretch>
            <a:fillRect/>
          </a:stretch>
        </p:blipFill>
        <p:spPr>
          <a:xfrm>
            <a:off x="6305709" y="2134366"/>
            <a:ext cx="2406839" cy="3698745"/>
          </a:xfrm>
          <a:prstGeom prst="rect">
            <a:avLst/>
          </a:prstGeom>
        </p:spPr>
      </p:pic>
      <p:sp>
        <p:nvSpPr>
          <p:cNvPr id="10" name="正方形/長方形 9">
            <a:extLst>
              <a:ext uri="{FF2B5EF4-FFF2-40B4-BE49-F238E27FC236}">
                <a16:creationId xmlns:a16="http://schemas.microsoft.com/office/drawing/2014/main" id="{E37AE021-16FD-4C70-9360-33EA2B18316A}"/>
              </a:ext>
            </a:extLst>
          </p:cNvPr>
          <p:cNvSpPr/>
          <p:nvPr/>
        </p:nvSpPr>
        <p:spPr>
          <a:xfrm>
            <a:off x="6337605" y="2809622"/>
            <a:ext cx="2330449" cy="209550"/>
          </a:xfrm>
          <a:prstGeom prst="rect">
            <a:avLst/>
          </a:prstGeom>
          <a:solidFill>
            <a:srgbClr val="FF850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340BF55-727B-42CC-BBF4-126657CE86C3}"/>
              </a:ext>
            </a:extLst>
          </p:cNvPr>
          <p:cNvSpPr/>
          <p:nvPr/>
        </p:nvSpPr>
        <p:spPr>
          <a:xfrm>
            <a:off x="6337605" y="3230654"/>
            <a:ext cx="2330449" cy="209550"/>
          </a:xfrm>
          <a:prstGeom prst="rect">
            <a:avLst/>
          </a:prstGeom>
          <a:solidFill>
            <a:srgbClr val="FF850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273CAB7-33A0-4DE9-8BD3-7904F1A7CA39}"/>
              </a:ext>
            </a:extLst>
          </p:cNvPr>
          <p:cNvSpPr/>
          <p:nvPr/>
        </p:nvSpPr>
        <p:spPr>
          <a:xfrm>
            <a:off x="6337605" y="3440204"/>
            <a:ext cx="2330449" cy="209550"/>
          </a:xfrm>
          <a:prstGeom prst="rect">
            <a:avLst/>
          </a:prstGeom>
          <a:solidFill>
            <a:srgbClr val="FF850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コンテンツ プレースホルダー 14">
            <a:extLst>
              <a:ext uri="{FF2B5EF4-FFF2-40B4-BE49-F238E27FC236}">
                <a16:creationId xmlns:a16="http://schemas.microsoft.com/office/drawing/2014/main" id="{F604D7CB-1032-420B-8ECB-CEF3893EE488}"/>
              </a:ext>
            </a:extLst>
          </p:cNvPr>
          <p:cNvSpPr>
            <a:spLocks noGrp="1"/>
          </p:cNvSpPr>
          <p:nvPr>
            <p:ph idx="1"/>
          </p:nvPr>
        </p:nvSpPr>
        <p:spPr/>
        <p:txBody>
          <a:bodyPr/>
          <a:lstStyle/>
          <a:p>
            <a:pPr marL="0" indent="0">
              <a:buNone/>
            </a:pPr>
            <a:r>
              <a:rPr lang="ja-JP" altLang="en-US" sz="1800" dirty="0"/>
              <a:t>定義に基づき、それぞれの日についてレンタル数の多いカテゴリーを比較しました。閑散日に大きく順位を落とすカテゴリをオレンジで示しています。</a:t>
            </a:r>
          </a:p>
          <a:p>
            <a:pPr marL="0" indent="0">
              <a:buNone/>
            </a:pPr>
            <a:endParaRPr kumimoji="1" lang="ja-JP" altLang="en-US" dirty="0"/>
          </a:p>
        </p:txBody>
      </p:sp>
      <p:sp>
        <p:nvSpPr>
          <p:cNvPr id="16" name="コンテンツ プレースホルダー 2">
            <a:extLst>
              <a:ext uri="{FF2B5EF4-FFF2-40B4-BE49-F238E27FC236}">
                <a16:creationId xmlns:a16="http://schemas.microsoft.com/office/drawing/2014/main" id="{5594AC8C-28A0-4F2F-B0BE-CA084ED95AF3}"/>
              </a:ext>
            </a:extLst>
          </p:cNvPr>
          <p:cNvSpPr txBox="1">
            <a:spLocks/>
          </p:cNvSpPr>
          <p:nvPr/>
        </p:nvSpPr>
        <p:spPr>
          <a:xfrm>
            <a:off x="71300" y="779714"/>
            <a:ext cx="8405949" cy="527267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bg1">
                    <a:lumMod val="65000"/>
                  </a:schemeClr>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bg1">
                    <a:lumMod val="65000"/>
                  </a:schemeClr>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bg1">
                    <a:lumMod val="65000"/>
                  </a:schemeClr>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bg1">
                    <a:lumMod val="65000"/>
                  </a:schemeClr>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bg1">
                    <a:lumMod val="65000"/>
                  </a:schemeClr>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endParaRPr lang="ja-JP" altLang="en-US" sz="1800" dirty="0"/>
          </a:p>
        </p:txBody>
      </p:sp>
    </p:spTree>
    <p:extLst>
      <p:ext uri="{BB962C8B-B14F-4D97-AF65-F5344CB8AC3E}">
        <p14:creationId xmlns:p14="http://schemas.microsoft.com/office/powerpoint/2010/main" val="3840004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1A739F-CF90-49AD-AEEF-98A770D9C203}"/>
              </a:ext>
            </a:extLst>
          </p:cNvPr>
          <p:cNvSpPr>
            <a:spLocks noGrp="1"/>
          </p:cNvSpPr>
          <p:nvPr>
            <p:ph type="title"/>
          </p:nvPr>
        </p:nvSpPr>
        <p:spPr/>
        <p:txBody>
          <a:bodyPr/>
          <a:lstStyle/>
          <a:p>
            <a:r>
              <a:rPr kumimoji="1" lang="ja-JP" altLang="en-US" dirty="0"/>
              <a:t>検証結果考察</a:t>
            </a:r>
          </a:p>
        </p:txBody>
      </p:sp>
      <p:sp>
        <p:nvSpPr>
          <p:cNvPr id="3" name="コンテンツ プレースホルダー 2">
            <a:extLst>
              <a:ext uri="{FF2B5EF4-FFF2-40B4-BE49-F238E27FC236}">
                <a16:creationId xmlns:a16="http://schemas.microsoft.com/office/drawing/2014/main" id="{6088BB0A-24F5-4325-89EB-DA16EA29CE0A}"/>
              </a:ext>
            </a:extLst>
          </p:cNvPr>
          <p:cNvSpPr>
            <a:spLocks noGrp="1"/>
          </p:cNvSpPr>
          <p:nvPr>
            <p:ph idx="1"/>
          </p:nvPr>
        </p:nvSpPr>
        <p:spPr/>
        <p:txBody>
          <a:bodyPr>
            <a:normAutofit/>
          </a:bodyPr>
          <a:lstStyle/>
          <a:p>
            <a:pPr marL="0" indent="0">
              <a:buNone/>
            </a:pPr>
            <a:r>
              <a:rPr lang="ja-JP" altLang="en-US" sz="2000" dirty="0"/>
              <a:t>仮説「売上が減少する日では、普通の日にレンタル数の多いカテゴリがレンタルされなくなっているのではないか。</a:t>
            </a:r>
            <a:r>
              <a:rPr kumimoji="1" lang="ja-JP" altLang="en-US" sz="2000" dirty="0"/>
              <a:t>」</a:t>
            </a:r>
            <a:endParaRPr kumimoji="1" lang="en-US" altLang="ja-JP" sz="2000" dirty="0"/>
          </a:p>
          <a:p>
            <a:pPr marL="0" indent="0">
              <a:buNone/>
            </a:pPr>
            <a:r>
              <a:rPr lang="ja-JP" altLang="en-US" sz="1800" dirty="0"/>
              <a:t>に対し検証した結果、</a:t>
            </a:r>
            <a:endParaRPr lang="en-US" altLang="ja-JP" sz="1800" dirty="0"/>
          </a:p>
          <a:p>
            <a:pPr marL="0" indent="0">
              <a:buNone/>
            </a:pPr>
            <a:endParaRPr lang="en-US" altLang="ja-JP" sz="1800" dirty="0"/>
          </a:p>
          <a:p>
            <a:pPr marL="0" indent="0">
              <a:buNone/>
            </a:pPr>
            <a:r>
              <a:rPr lang="ja-JP" altLang="en-US" sz="2000" dirty="0"/>
              <a:t>通常日のレンタル数ランキングの上位より、閑散日のランキングを</a:t>
            </a:r>
            <a:endParaRPr lang="en-US" altLang="ja-JP" sz="2000" dirty="0"/>
          </a:p>
          <a:p>
            <a:pPr marL="0" indent="0">
              <a:buNone/>
            </a:pPr>
            <a:r>
              <a:rPr lang="ja-JP" altLang="en-US" sz="2000" dirty="0"/>
              <a:t>下位に落としている以下の</a:t>
            </a:r>
            <a:r>
              <a:rPr lang="en-US" altLang="ja-JP" sz="2000" dirty="0"/>
              <a:t>3</a:t>
            </a:r>
            <a:r>
              <a:rPr lang="ja-JP" altLang="en-US" sz="2000" dirty="0" err="1"/>
              <a:t>つの</a:t>
            </a:r>
            <a:r>
              <a:rPr lang="ja-JP" altLang="en-US" sz="2000" dirty="0"/>
              <a:t>カテゴリを確認しました。</a:t>
            </a:r>
            <a:endParaRPr lang="en-US" altLang="ja-JP" sz="2000" dirty="0"/>
          </a:p>
          <a:p>
            <a:pPr marL="0" indent="0">
              <a:buNone/>
            </a:pPr>
            <a:endParaRPr lang="en-US" altLang="ja-JP" sz="2000" dirty="0"/>
          </a:p>
          <a:p>
            <a:pPr lvl="1">
              <a:buClr>
                <a:srgbClr val="FF8504"/>
              </a:buClr>
              <a:buFont typeface="Wingdings" panose="05000000000000000000" pitchFamily="2" charset="2"/>
              <a:buChar char="ü"/>
            </a:pPr>
            <a:r>
              <a:rPr kumimoji="1" lang="en-US" altLang="ja-JP" sz="2400" dirty="0"/>
              <a:t>Action (3</a:t>
            </a:r>
            <a:r>
              <a:rPr kumimoji="1" lang="ja-JP" altLang="en-US" sz="2400" dirty="0"/>
              <a:t>位→</a:t>
            </a:r>
            <a:r>
              <a:rPr kumimoji="1" lang="en-US" altLang="ja-JP" sz="2400" dirty="0"/>
              <a:t>7</a:t>
            </a:r>
            <a:r>
              <a:rPr kumimoji="1" lang="ja-JP" altLang="en-US" sz="2400" dirty="0"/>
              <a:t>位</a:t>
            </a:r>
            <a:r>
              <a:rPr kumimoji="1" lang="en-US" altLang="ja-JP" sz="2400" dirty="0"/>
              <a:t>)</a:t>
            </a:r>
          </a:p>
          <a:p>
            <a:pPr lvl="1">
              <a:buClr>
                <a:srgbClr val="FF8504"/>
              </a:buClr>
              <a:buFont typeface="Wingdings" panose="05000000000000000000" pitchFamily="2" charset="2"/>
              <a:buChar char="ü"/>
            </a:pPr>
            <a:r>
              <a:rPr kumimoji="1" lang="en-US" altLang="ja-JP" sz="2400" dirty="0"/>
              <a:t>Family (5</a:t>
            </a:r>
            <a:r>
              <a:rPr kumimoji="1" lang="ja-JP" altLang="en-US" sz="2400" dirty="0"/>
              <a:t>位→</a:t>
            </a:r>
            <a:r>
              <a:rPr kumimoji="1" lang="en-US" altLang="ja-JP" sz="2400" dirty="0"/>
              <a:t>14</a:t>
            </a:r>
            <a:r>
              <a:rPr kumimoji="1" lang="ja-JP" altLang="en-US" sz="2400" dirty="0"/>
              <a:t>位</a:t>
            </a:r>
            <a:r>
              <a:rPr kumimoji="1" lang="en-US" altLang="ja-JP" sz="2400" dirty="0"/>
              <a:t>)</a:t>
            </a:r>
          </a:p>
          <a:p>
            <a:pPr lvl="1">
              <a:buClr>
                <a:srgbClr val="FF8504"/>
              </a:buClr>
              <a:buFont typeface="Wingdings" panose="05000000000000000000" pitchFamily="2" charset="2"/>
              <a:buChar char="ü"/>
            </a:pPr>
            <a:r>
              <a:rPr lang="en-US" altLang="ja-JP" sz="2400" dirty="0"/>
              <a:t>Drama (6</a:t>
            </a:r>
            <a:r>
              <a:rPr lang="ja-JP" altLang="en-US" sz="2400" dirty="0"/>
              <a:t>位→</a:t>
            </a:r>
            <a:r>
              <a:rPr lang="en-US" altLang="ja-JP" sz="2400" dirty="0"/>
              <a:t>14</a:t>
            </a:r>
            <a:r>
              <a:rPr lang="ja-JP" altLang="en-US" sz="2400" dirty="0"/>
              <a:t>位</a:t>
            </a:r>
            <a:r>
              <a:rPr lang="en-US" altLang="ja-JP" sz="2400" dirty="0"/>
              <a:t>)</a:t>
            </a:r>
            <a:endParaRPr kumimoji="1" lang="ja-JP" altLang="en-US" sz="2400" dirty="0"/>
          </a:p>
        </p:txBody>
      </p:sp>
      <p:sp>
        <p:nvSpPr>
          <p:cNvPr id="4" name="日付プレースホルダー 3">
            <a:extLst>
              <a:ext uri="{FF2B5EF4-FFF2-40B4-BE49-F238E27FC236}">
                <a16:creationId xmlns:a16="http://schemas.microsoft.com/office/drawing/2014/main" id="{2216E129-193C-4636-8D2C-7435C2154661}"/>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7FB58EEC-630B-45D5-B2BE-7E6C124533F4}"/>
              </a:ext>
            </a:extLst>
          </p:cNvPr>
          <p:cNvSpPr>
            <a:spLocks noGrp="1"/>
          </p:cNvSpPr>
          <p:nvPr>
            <p:ph type="sldNum" sz="quarter" idx="12"/>
          </p:nvPr>
        </p:nvSpPr>
        <p:spPr/>
        <p:txBody>
          <a:bodyPr/>
          <a:lstStyle/>
          <a:p>
            <a:fld id="{3B68BE9B-DAF4-475D-9E64-5320A9CCD97B}" type="slidenum">
              <a:rPr lang="ja-JP" altLang="en-US" smtClean="0"/>
              <a:pPr/>
              <a:t>23</a:t>
            </a:fld>
            <a:endParaRPr lang="ja-JP" altLang="en-US"/>
          </a:p>
        </p:txBody>
      </p:sp>
    </p:spTree>
    <p:extLst>
      <p:ext uri="{BB962C8B-B14F-4D97-AF65-F5344CB8AC3E}">
        <p14:creationId xmlns:p14="http://schemas.microsoft.com/office/powerpoint/2010/main" val="1694919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F9DDE-3A88-4032-BDDC-70630137344C}"/>
              </a:ext>
            </a:extLst>
          </p:cNvPr>
          <p:cNvSpPr>
            <a:spLocks noGrp="1"/>
          </p:cNvSpPr>
          <p:nvPr>
            <p:ph type="title"/>
          </p:nvPr>
        </p:nvSpPr>
        <p:spPr/>
        <p:txBody>
          <a:bodyPr/>
          <a:lstStyle/>
          <a:p>
            <a:r>
              <a:rPr kumimoji="1" lang="en-US" altLang="ja-JP" dirty="0"/>
              <a:t>5. </a:t>
            </a:r>
            <a:r>
              <a:rPr kumimoji="1" lang="ja-JP" altLang="en-US" dirty="0"/>
              <a:t>まとめ</a:t>
            </a:r>
          </a:p>
        </p:txBody>
      </p:sp>
      <p:sp>
        <p:nvSpPr>
          <p:cNvPr id="3" name="テキスト プレースホルダー 2">
            <a:extLst>
              <a:ext uri="{FF2B5EF4-FFF2-40B4-BE49-F238E27FC236}">
                <a16:creationId xmlns:a16="http://schemas.microsoft.com/office/drawing/2014/main" id="{C23BD25E-9283-4E38-B86E-0CDE22B54CA7}"/>
              </a:ext>
            </a:extLst>
          </p:cNvPr>
          <p:cNvSpPr>
            <a:spLocks noGrp="1"/>
          </p:cNvSpPr>
          <p:nvPr>
            <p:ph type="body" idx="1"/>
          </p:nvPr>
        </p:nvSpPr>
        <p:spPr/>
        <p:txBody>
          <a:bodyPr/>
          <a:lstStyle/>
          <a:p>
            <a:pPr marL="285750" indent="-285750">
              <a:buFont typeface="Arial" panose="020B0604020202020204" pitchFamily="34" charset="0"/>
              <a:buChar char="•"/>
            </a:pPr>
            <a:r>
              <a:rPr lang="ja-JP" altLang="en-US" dirty="0"/>
              <a:t>施策提案</a:t>
            </a:r>
            <a:endParaRPr lang="en-US" altLang="ja-JP" dirty="0"/>
          </a:p>
          <a:p>
            <a:pPr marL="285750" indent="-285750">
              <a:buFont typeface="Arial" panose="020B0604020202020204" pitchFamily="34" charset="0"/>
              <a:buChar char="•"/>
            </a:pPr>
            <a:r>
              <a:rPr lang="ja-JP" altLang="en-US" dirty="0"/>
              <a:t>売上見込み</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D0820F0B-8E0E-4BD3-A217-480E0BE776D2}"/>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26B935D6-7767-45E6-8873-DF6856C3AFF5}"/>
              </a:ext>
            </a:extLst>
          </p:cNvPr>
          <p:cNvSpPr>
            <a:spLocks noGrp="1"/>
          </p:cNvSpPr>
          <p:nvPr>
            <p:ph type="sldNum" sz="quarter" idx="12"/>
          </p:nvPr>
        </p:nvSpPr>
        <p:spPr/>
        <p:txBody>
          <a:bodyPr/>
          <a:lstStyle/>
          <a:p>
            <a:fld id="{3B68BE9B-DAF4-475D-9E64-5320A9CCD97B}" type="slidenum">
              <a:rPr lang="ja-JP" altLang="en-US" smtClean="0"/>
              <a:pPr/>
              <a:t>24</a:t>
            </a:fld>
            <a:endParaRPr lang="ja-JP" altLang="en-US"/>
          </a:p>
        </p:txBody>
      </p:sp>
    </p:spTree>
    <p:extLst>
      <p:ext uri="{BB962C8B-B14F-4D97-AF65-F5344CB8AC3E}">
        <p14:creationId xmlns:p14="http://schemas.microsoft.com/office/powerpoint/2010/main" val="1456980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40AD64-C105-4B19-ACCC-E84798573401}"/>
              </a:ext>
            </a:extLst>
          </p:cNvPr>
          <p:cNvSpPr>
            <a:spLocks noGrp="1"/>
          </p:cNvSpPr>
          <p:nvPr>
            <p:ph type="title"/>
          </p:nvPr>
        </p:nvSpPr>
        <p:spPr/>
        <p:txBody>
          <a:bodyPr/>
          <a:lstStyle/>
          <a:p>
            <a:r>
              <a:rPr kumimoji="1" lang="ja-JP" altLang="en-US" dirty="0"/>
              <a:t>施策提案</a:t>
            </a:r>
          </a:p>
        </p:txBody>
      </p:sp>
      <p:sp>
        <p:nvSpPr>
          <p:cNvPr id="3" name="コンテンツ プレースホルダー 2">
            <a:extLst>
              <a:ext uri="{FF2B5EF4-FFF2-40B4-BE49-F238E27FC236}">
                <a16:creationId xmlns:a16="http://schemas.microsoft.com/office/drawing/2014/main" id="{FCC67F91-1C3B-49C0-846E-12C1C6BA2EBC}"/>
              </a:ext>
            </a:extLst>
          </p:cNvPr>
          <p:cNvSpPr>
            <a:spLocks noGrp="1"/>
          </p:cNvSpPr>
          <p:nvPr>
            <p:ph idx="1"/>
          </p:nvPr>
        </p:nvSpPr>
        <p:spPr/>
        <p:txBody>
          <a:bodyPr>
            <a:normAutofit/>
          </a:bodyPr>
          <a:lstStyle/>
          <a:p>
            <a:pPr marL="0" indent="0">
              <a:buNone/>
            </a:pPr>
            <a:r>
              <a:rPr kumimoji="1" lang="ja-JP" altLang="en-US" sz="1800" dirty="0"/>
              <a:t>考察</a:t>
            </a:r>
            <a:r>
              <a:rPr lang="ja-JP" altLang="en-US" sz="1800" dirty="0"/>
              <a:t>から、課題「売上をアップさせるためにはどうしたらいいか</a:t>
            </a:r>
            <a:r>
              <a:rPr kumimoji="1" lang="ja-JP" altLang="en-US" sz="1800" dirty="0"/>
              <a:t>」への施策として以下のことを提案いたします。</a:t>
            </a:r>
            <a:endParaRPr kumimoji="1" lang="en-US" altLang="ja-JP" sz="1800" dirty="0"/>
          </a:p>
          <a:p>
            <a:pPr marL="0" indent="0">
              <a:buNone/>
            </a:pPr>
            <a:endParaRPr lang="en-US" altLang="ja-JP" sz="1800" dirty="0"/>
          </a:p>
          <a:p>
            <a:pPr marL="0" indent="0">
              <a:buNone/>
            </a:pPr>
            <a:endParaRPr lang="en-US" altLang="ja-JP" sz="2400" dirty="0"/>
          </a:p>
        </p:txBody>
      </p:sp>
      <p:sp>
        <p:nvSpPr>
          <p:cNvPr id="4" name="日付プレースホルダー 3">
            <a:extLst>
              <a:ext uri="{FF2B5EF4-FFF2-40B4-BE49-F238E27FC236}">
                <a16:creationId xmlns:a16="http://schemas.microsoft.com/office/drawing/2014/main" id="{B50A2647-A304-44BE-9929-E84BD64F222F}"/>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59B2CA4E-2A9F-4842-B34E-AC97C71EDF14}"/>
              </a:ext>
            </a:extLst>
          </p:cNvPr>
          <p:cNvSpPr>
            <a:spLocks noGrp="1"/>
          </p:cNvSpPr>
          <p:nvPr>
            <p:ph type="sldNum" sz="quarter" idx="12"/>
          </p:nvPr>
        </p:nvSpPr>
        <p:spPr/>
        <p:txBody>
          <a:bodyPr/>
          <a:lstStyle/>
          <a:p>
            <a:fld id="{3B68BE9B-DAF4-475D-9E64-5320A9CCD97B}" type="slidenum">
              <a:rPr lang="ja-JP" altLang="en-US" smtClean="0"/>
              <a:pPr/>
              <a:t>25</a:t>
            </a:fld>
            <a:endParaRPr lang="ja-JP" altLang="en-US"/>
          </a:p>
        </p:txBody>
      </p:sp>
      <p:sp>
        <p:nvSpPr>
          <p:cNvPr id="7" name="テキスト ボックス 6">
            <a:extLst>
              <a:ext uri="{FF2B5EF4-FFF2-40B4-BE49-F238E27FC236}">
                <a16:creationId xmlns:a16="http://schemas.microsoft.com/office/drawing/2014/main" id="{61E86BEA-00CB-4D91-B66F-CD644A2D0158}"/>
              </a:ext>
            </a:extLst>
          </p:cNvPr>
          <p:cNvSpPr txBox="1"/>
          <p:nvPr/>
        </p:nvSpPr>
        <p:spPr>
          <a:xfrm>
            <a:off x="622264" y="2925926"/>
            <a:ext cx="7899470" cy="1571712"/>
          </a:xfrm>
          <a:prstGeom prst="rect">
            <a:avLst/>
          </a:prstGeom>
          <a:noFill/>
        </p:spPr>
        <p:txBody>
          <a:bodyPr wrap="none" rtlCol="0">
            <a:spAutoFit/>
          </a:bodyPr>
          <a:lstStyle/>
          <a:p>
            <a:pPr lvl="0" algn="ctr" defTabSz="685800">
              <a:lnSpc>
                <a:spcPct val="90000"/>
              </a:lnSpc>
              <a:spcBef>
                <a:spcPts val="750"/>
              </a:spcBef>
              <a:buClr>
                <a:srgbClr val="FF8504"/>
              </a:buClr>
            </a:pPr>
            <a:r>
              <a:rPr lang="ja-JP" altLang="en-US" sz="2400" dirty="0">
                <a:solidFill>
                  <a:prstClr val="white">
                    <a:lumMod val="65000"/>
                  </a:prstClr>
                </a:solidFill>
                <a:latin typeface="メイリオ" panose="020B0604030504040204" pitchFamily="50" charset="-128"/>
                <a:ea typeface="メイリオ" panose="020B0604030504040204" pitchFamily="50" charset="-128"/>
              </a:rPr>
              <a:t>閑散日となる</a:t>
            </a:r>
            <a:r>
              <a:rPr lang="en-US" altLang="ja-JP" sz="2400" dirty="0">
                <a:solidFill>
                  <a:prstClr val="white">
                    <a:lumMod val="65000"/>
                  </a:prstClr>
                </a:solidFill>
                <a:latin typeface="メイリオ" panose="020B0604030504040204" pitchFamily="50" charset="-128"/>
                <a:ea typeface="メイリオ" panose="020B0604030504040204" pitchFamily="50" charset="-128"/>
              </a:rPr>
              <a:t>2</a:t>
            </a:r>
            <a:r>
              <a:rPr lang="ja-JP" altLang="en-US" sz="2400" dirty="0">
                <a:solidFill>
                  <a:prstClr val="white">
                    <a:lumMod val="65000"/>
                  </a:prstClr>
                </a:solidFill>
                <a:latin typeface="メイリオ" panose="020B0604030504040204" pitchFamily="50" charset="-128"/>
                <a:ea typeface="メイリオ" panose="020B0604030504040204" pitchFamily="50" charset="-128"/>
              </a:rPr>
              <a:t>週間の非レンタル期間後の初日に、</a:t>
            </a:r>
            <a:endParaRPr lang="en-US" altLang="ja-JP" sz="2400" dirty="0">
              <a:solidFill>
                <a:prstClr val="white">
                  <a:lumMod val="65000"/>
                </a:prstClr>
              </a:solidFill>
              <a:latin typeface="メイリオ" panose="020B0604030504040204" pitchFamily="50" charset="-128"/>
              <a:ea typeface="メイリオ" panose="020B0604030504040204" pitchFamily="50" charset="-128"/>
            </a:endParaRPr>
          </a:p>
          <a:p>
            <a:pPr lvl="0" algn="ctr" defTabSz="685800">
              <a:lnSpc>
                <a:spcPct val="90000"/>
              </a:lnSpc>
              <a:spcBef>
                <a:spcPts val="750"/>
              </a:spcBef>
              <a:buClr>
                <a:srgbClr val="FF8504"/>
              </a:buClr>
            </a:pPr>
            <a:r>
              <a:rPr lang="en-US" altLang="ja-JP" sz="2400" dirty="0">
                <a:solidFill>
                  <a:prstClr val="white">
                    <a:lumMod val="65000"/>
                  </a:prstClr>
                </a:solidFill>
                <a:latin typeface="メイリオ" panose="020B0604030504040204" pitchFamily="50" charset="-128"/>
                <a:ea typeface="メイリオ" panose="020B0604030504040204" pitchFamily="50" charset="-128"/>
              </a:rPr>
              <a:t>Action</a:t>
            </a:r>
            <a:r>
              <a:rPr lang="ja-JP" altLang="en-US" sz="2400" dirty="0" err="1">
                <a:solidFill>
                  <a:prstClr val="white">
                    <a:lumMod val="65000"/>
                  </a:prstClr>
                </a:solidFill>
                <a:latin typeface="メイリオ" panose="020B0604030504040204" pitchFamily="50" charset="-128"/>
                <a:ea typeface="メイリオ" panose="020B0604030504040204" pitchFamily="50" charset="-128"/>
              </a:rPr>
              <a:t>、</a:t>
            </a:r>
            <a:r>
              <a:rPr lang="en-US" altLang="ja-JP" sz="2400" dirty="0">
                <a:solidFill>
                  <a:prstClr val="white">
                    <a:lumMod val="65000"/>
                  </a:prstClr>
                </a:solidFill>
                <a:latin typeface="メイリオ" panose="020B0604030504040204" pitchFamily="50" charset="-128"/>
                <a:ea typeface="メイリオ" panose="020B0604030504040204" pitchFamily="50" charset="-128"/>
              </a:rPr>
              <a:t>Family</a:t>
            </a:r>
            <a:r>
              <a:rPr lang="ja-JP" altLang="en-US" sz="2400" dirty="0" err="1">
                <a:solidFill>
                  <a:prstClr val="white">
                    <a:lumMod val="65000"/>
                  </a:prstClr>
                </a:solidFill>
                <a:latin typeface="メイリオ" panose="020B0604030504040204" pitchFamily="50" charset="-128"/>
                <a:ea typeface="メイリオ" panose="020B0604030504040204" pitchFamily="50" charset="-128"/>
              </a:rPr>
              <a:t>、</a:t>
            </a:r>
            <a:r>
              <a:rPr lang="en-US" altLang="ja-JP" sz="2400" dirty="0">
                <a:solidFill>
                  <a:prstClr val="white">
                    <a:lumMod val="65000"/>
                  </a:prstClr>
                </a:solidFill>
                <a:latin typeface="メイリオ" panose="020B0604030504040204" pitchFamily="50" charset="-128"/>
                <a:ea typeface="メイリオ" panose="020B0604030504040204" pitchFamily="50" charset="-128"/>
              </a:rPr>
              <a:t>Drama</a:t>
            </a:r>
            <a:r>
              <a:rPr lang="ja-JP" altLang="en-US" sz="2400" dirty="0">
                <a:solidFill>
                  <a:prstClr val="white">
                    <a:lumMod val="65000"/>
                  </a:prstClr>
                </a:solidFill>
                <a:latin typeface="メイリオ" panose="020B0604030504040204" pitchFamily="50" charset="-128"/>
                <a:ea typeface="メイリオ" panose="020B0604030504040204" pitchFamily="50" charset="-128"/>
              </a:rPr>
              <a:t>の</a:t>
            </a:r>
            <a:r>
              <a:rPr lang="en-US" altLang="ja-JP" sz="2400" dirty="0">
                <a:solidFill>
                  <a:prstClr val="white">
                    <a:lumMod val="65000"/>
                  </a:prstClr>
                </a:solidFill>
                <a:latin typeface="メイリオ" panose="020B0604030504040204" pitchFamily="50" charset="-128"/>
                <a:ea typeface="メイリオ" panose="020B0604030504040204" pitchFamily="50" charset="-128"/>
              </a:rPr>
              <a:t>3</a:t>
            </a:r>
            <a:r>
              <a:rPr lang="ja-JP" altLang="en-US" sz="2400" dirty="0">
                <a:solidFill>
                  <a:prstClr val="white">
                    <a:lumMod val="65000"/>
                  </a:prstClr>
                </a:solidFill>
                <a:latin typeface="メイリオ" panose="020B0604030504040204" pitchFamily="50" charset="-128"/>
                <a:ea typeface="メイリオ" panose="020B0604030504040204" pitchFamily="50" charset="-128"/>
              </a:rPr>
              <a:t>カテゴリを強く売り出す。</a:t>
            </a:r>
            <a:endParaRPr lang="en-US" altLang="ja-JP" sz="2400" dirty="0">
              <a:solidFill>
                <a:prstClr val="white">
                  <a:lumMod val="65000"/>
                </a:prstClr>
              </a:solidFill>
              <a:latin typeface="メイリオ" panose="020B0604030504040204" pitchFamily="50" charset="-128"/>
              <a:ea typeface="メイリオ" panose="020B0604030504040204" pitchFamily="50" charset="-128"/>
            </a:endParaRPr>
          </a:p>
          <a:p>
            <a:pPr lvl="0" algn="ctr" defTabSz="685800">
              <a:lnSpc>
                <a:spcPct val="90000"/>
              </a:lnSpc>
              <a:spcBef>
                <a:spcPts val="750"/>
              </a:spcBef>
              <a:buClr>
                <a:srgbClr val="FF8504"/>
              </a:buClr>
            </a:pPr>
            <a:r>
              <a:rPr lang="ja-JP" altLang="en-US" sz="2400" dirty="0">
                <a:solidFill>
                  <a:prstClr val="white">
                    <a:lumMod val="65000"/>
                  </a:prstClr>
                </a:solidFill>
                <a:latin typeface="メイリオ" panose="020B0604030504040204" pitchFamily="50" charset="-128"/>
                <a:ea typeface="メイリオ" panose="020B0604030504040204" pitchFamily="50" charset="-128"/>
              </a:rPr>
              <a:t>　　　　（コーナーを作る等）</a:t>
            </a:r>
            <a:endParaRPr lang="en-US" altLang="ja-JP" sz="2400" dirty="0">
              <a:solidFill>
                <a:prstClr val="white">
                  <a:lumMod val="65000"/>
                </a:prstClr>
              </a:solidFill>
              <a:latin typeface="メイリオ" panose="020B0604030504040204" pitchFamily="50" charset="-128"/>
              <a:ea typeface="メイリオ" panose="020B0604030504040204" pitchFamily="50" charset="-128"/>
            </a:endParaRPr>
          </a:p>
          <a:p>
            <a:endParaRPr kumimoji="1" lang="ja-JP" altLang="en-US" dirty="0"/>
          </a:p>
        </p:txBody>
      </p:sp>
      <p:sp>
        <p:nvSpPr>
          <p:cNvPr id="8" name="正方形/長方形 7">
            <a:extLst>
              <a:ext uri="{FF2B5EF4-FFF2-40B4-BE49-F238E27FC236}">
                <a16:creationId xmlns:a16="http://schemas.microsoft.com/office/drawing/2014/main" id="{D3BB24DA-0ADC-4E34-B665-3E1DB944A336}"/>
              </a:ext>
            </a:extLst>
          </p:cNvPr>
          <p:cNvSpPr/>
          <p:nvPr/>
        </p:nvSpPr>
        <p:spPr>
          <a:xfrm>
            <a:off x="369025" y="2427924"/>
            <a:ext cx="8405949" cy="2157140"/>
          </a:xfrm>
          <a:prstGeom prst="rect">
            <a:avLst/>
          </a:prstGeom>
          <a:noFill/>
          <a:ln w="57150">
            <a:solidFill>
              <a:srgbClr val="FF85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8504"/>
              </a:solidFill>
            </a:endParaRPr>
          </a:p>
        </p:txBody>
      </p:sp>
    </p:spTree>
    <p:extLst>
      <p:ext uri="{BB962C8B-B14F-4D97-AF65-F5344CB8AC3E}">
        <p14:creationId xmlns:p14="http://schemas.microsoft.com/office/powerpoint/2010/main" val="1547552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8C5295-9BBC-4B9A-9AC4-FDEAFC950FD7}"/>
              </a:ext>
            </a:extLst>
          </p:cNvPr>
          <p:cNvSpPr>
            <a:spLocks noGrp="1"/>
          </p:cNvSpPr>
          <p:nvPr>
            <p:ph type="title"/>
          </p:nvPr>
        </p:nvSpPr>
        <p:spPr/>
        <p:txBody>
          <a:bodyPr/>
          <a:lstStyle/>
          <a:p>
            <a:r>
              <a:rPr kumimoji="1" lang="ja-JP" altLang="en-US" dirty="0"/>
              <a:t>売上見込み</a:t>
            </a:r>
          </a:p>
        </p:txBody>
      </p:sp>
      <p:sp>
        <p:nvSpPr>
          <p:cNvPr id="3" name="コンテンツ プレースホルダー 2">
            <a:extLst>
              <a:ext uri="{FF2B5EF4-FFF2-40B4-BE49-F238E27FC236}">
                <a16:creationId xmlns:a16="http://schemas.microsoft.com/office/drawing/2014/main" id="{2F89A832-4329-4994-B5D3-B955D62882AD}"/>
              </a:ext>
            </a:extLst>
          </p:cNvPr>
          <p:cNvSpPr>
            <a:spLocks noGrp="1"/>
          </p:cNvSpPr>
          <p:nvPr>
            <p:ph idx="1"/>
          </p:nvPr>
        </p:nvSpPr>
        <p:spPr/>
        <p:txBody>
          <a:bodyPr/>
          <a:lstStyle/>
          <a:p>
            <a:pPr marL="0" indent="0">
              <a:buNone/>
            </a:pPr>
            <a:r>
              <a:rPr kumimoji="1" lang="ja-JP" altLang="en-US" dirty="0"/>
              <a:t>閑散日の顧客が平均並みとなった場合、今回の期間で考えると</a:t>
            </a:r>
            <a:r>
              <a:rPr kumimoji="1" lang="en-US" altLang="ja-JP" dirty="0"/>
              <a:t>3</a:t>
            </a:r>
            <a:r>
              <a:rPr kumimoji="1" lang="ja-JP" altLang="en-US" dirty="0"/>
              <a:t>周期（</a:t>
            </a:r>
            <a:r>
              <a:rPr kumimoji="1" lang="en-US" altLang="ja-JP" dirty="0"/>
              <a:t>32</a:t>
            </a:r>
            <a:r>
              <a:rPr kumimoji="1" lang="ja-JP" altLang="en-US" dirty="0"/>
              <a:t>日間）</a:t>
            </a:r>
            <a:r>
              <a:rPr lang="ja-JP" altLang="en-US" dirty="0"/>
              <a:t>で約</a:t>
            </a:r>
            <a:r>
              <a:rPr lang="en-US" altLang="ja-JP" dirty="0"/>
              <a:t>4,200</a:t>
            </a:r>
            <a:r>
              <a:rPr lang="ja-JP" altLang="en-US" dirty="0" err="1"/>
              <a:t>、</a:t>
            </a:r>
            <a:r>
              <a:rPr lang="en-US" altLang="ja-JP" dirty="0">
                <a:solidFill>
                  <a:srgbClr val="FF8504"/>
                </a:solidFill>
              </a:rPr>
              <a:t>1</a:t>
            </a:r>
            <a:r>
              <a:rPr lang="ja-JP" altLang="en-US" dirty="0">
                <a:solidFill>
                  <a:srgbClr val="FF8504"/>
                </a:solidFill>
              </a:rPr>
              <a:t>周期だと平均</a:t>
            </a:r>
            <a:r>
              <a:rPr lang="en-US" altLang="ja-JP" dirty="0">
                <a:solidFill>
                  <a:srgbClr val="FF8504"/>
                </a:solidFill>
              </a:rPr>
              <a:t>1,400</a:t>
            </a:r>
            <a:r>
              <a:rPr lang="ja-JP" altLang="en-US" dirty="0">
                <a:solidFill>
                  <a:srgbClr val="FF8504"/>
                </a:solidFill>
              </a:rPr>
              <a:t>の売上アップ</a:t>
            </a:r>
            <a:r>
              <a:rPr lang="ja-JP" altLang="en-US" dirty="0"/>
              <a:t>が見込まれます。</a:t>
            </a:r>
            <a:endParaRPr kumimoji="1" lang="en-US" altLang="ja-JP" dirty="0"/>
          </a:p>
        </p:txBody>
      </p:sp>
      <p:sp>
        <p:nvSpPr>
          <p:cNvPr id="4" name="日付プレースホルダー 3">
            <a:extLst>
              <a:ext uri="{FF2B5EF4-FFF2-40B4-BE49-F238E27FC236}">
                <a16:creationId xmlns:a16="http://schemas.microsoft.com/office/drawing/2014/main" id="{838DECC8-AB1E-4356-A4DD-15FBA5A991CD}"/>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F55B59B2-4330-4C41-B8CE-AC45DCAA8CCB}"/>
              </a:ext>
            </a:extLst>
          </p:cNvPr>
          <p:cNvSpPr>
            <a:spLocks noGrp="1"/>
          </p:cNvSpPr>
          <p:nvPr>
            <p:ph type="sldNum" sz="quarter" idx="12"/>
          </p:nvPr>
        </p:nvSpPr>
        <p:spPr/>
        <p:txBody>
          <a:bodyPr/>
          <a:lstStyle/>
          <a:p>
            <a:fld id="{3B68BE9B-DAF4-475D-9E64-5320A9CCD97B}" type="slidenum">
              <a:rPr lang="ja-JP" altLang="en-US" smtClean="0"/>
              <a:pPr/>
              <a:t>26</a:t>
            </a:fld>
            <a:endParaRPr lang="ja-JP" altLang="en-US"/>
          </a:p>
        </p:txBody>
      </p:sp>
      <p:pic>
        <p:nvPicPr>
          <p:cNvPr id="7" name="図 6">
            <a:extLst>
              <a:ext uri="{FF2B5EF4-FFF2-40B4-BE49-F238E27FC236}">
                <a16:creationId xmlns:a16="http://schemas.microsoft.com/office/drawing/2014/main" id="{75BAA4D9-7058-4275-AF44-E2809447CE95}"/>
              </a:ext>
            </a:extLst>
          </p:cNvPr>
          <p:cNvPicPr>
            <a:picLocks noChangeAspect="1"/>
          </p:cNvPicPr>
          <p:nvPr/>
        </p:nvPicPr>
        <p:blipFill>
          <a:blip r:embed="rId2"/>
          <a:stretch>
            <a:fillRect/>
          </a:stretch>
        </p:blipFill>
        <p:spPr>
          <a:xfrm>
            <a:off x="856987" y="3024732"/>
            <a:ext cx="5625556" cy="2721282"/>
          </a:xfrm>
          <a:prstGeom prst="rect">
            <a:avLst/>
          </a:prstGeom>
        </p:spPr>
      </p:pic>
      <p:graphicFrame>
        <p:nvGraphicFramePr>
          <p:cNvPr id="8" name="表 7">
            <a:extLst>
              <a:ext uri="{FF2B5EF4-FFF2-40B4-BE49-F238E27FC236}">
                <a16:creationId xmlns:a16="http://schemas.microsoft.com/office/drawing/2014/main" id="{A74D26F7-667A-41E9-8A6A-05D742A44506}"/>
              </a:ext>
            </a:extLst>
          </p:cNvPr>
          <p:cNvGraphicFramePr>
            <a:graphicFrameLocks noGrp="1"/>
          </p:cNvGraphicFramePr>
          <p:nvPr>
            <p:extLst>
              <p:ext uri="{D42A27DB-BD31-4B8C-83A1-F6EECF244321}">
                <p14:modId xmlns:p14="http://schemas.microsoft.com/office/powerpoint/2010/main" val="3388275278"/>
              </p:ext>
            </p:extLst>
          </p:nvPr>
        </p:nvGraphicFramePr>
        <p:xfrm>
          <a:off x="5713973" y="1617036"/>
          <a:ext cx="2810510" cy="1661667"/>
        </p:xfrm>
        <a:graphic>
          <a:graphicData uri="http://schemas.openxmlformats.org/drawingml/2006/table">
            <a:tbl>
              <a:tblPr firstRow="1" bandRow="1">
                <a:tableStyleId>{5C22544A-7EE6-4342-B048-85BDC9FD1C3A}</a:tableStyleId>
              </a:tblPr>
              <a:tblGrid>
                <a:gridCol w="1665605">
                  <a:extLst>
                    <a:ext uri="{9D8B030D-6E8A-4147-A177-3AD203B41FA5}">
                      <a16:colId xmlns:a16="http://schemas.microsoft.com/office/drawing/2014/main" val="1248708080"/>
                    </a:ext>
                  </a:extLst>
                </a:gridCol>
                <a:gridCol w="1144905">
                  <a:extLst>
                    <a:ext uri="{9D8B030D-6E8A-4147-A177-3AD203B41FA5}">
                      <a16:colId xmlns:a16="http://schemas.microsoft.com/office/drawing/2014/main" val="3252111896"/>
                    </a:ext>
                  </a:extLst>
                </a:gridCol>
              </a:tblGrid>
              <a:tr h="553889">
                <a:tc>
                  <a:txBody>
                    <a:bodyPr/>
                    <a:lstStyle/>
                    <a:p>
                      <a:pPr algn="ctr"/>
                      <a:endParaRPr kumimoji="1" lang="ja-JP" altLang="en-US" sz="1400" dirty="0">
                        <a:solidFill>
                          <a:schemeClr val="tx1">
                            <a:lumMod val="50000"/>
                            <a:lumOff val="50000"/>
                          </a:schemeClr>
                        </a:solidFill>
                        <a:latin typeface="メイリオ" panose="020B0604030504040204" pitchFamily="50" charset="-128"/>
                        <a:ea typeface="メイリオ" panose="020B0604030504040204" pitchFamily="50" charset="-128"/>
                      </a:endParaRPr>
                    </a:p>
                  </a:txBody>
                  <a:tcPr anchor="ctr">
                    <a:solidFill>
                      <a:srgbClr val="00809E"/>
                    </a:solidFill>
                  </a:tcPr>
                </a:tc>
                <a:tc>
                  <a:txBody>
                    <a:bodyPr/>
                    <a:lstStyle/>
                    <a:p>
                      <a:pPr algn="ctr"/>
                      <a:r>
                        <a:rPr kumimoji="1" lang="ja-JP" altLang="en-US" sz="1400" dirty="0">
                          <a:solidFill>
                            <a:schemeClr val="bg1"/>
                          </a:solidFill>
                          <a:latin typeface="メイリオ" panose="020B0604030504040204" pitchFamily="50" charset="-128"/>
                          <a:ea typeface="メイリオ" panose="020B0604030504040204" pitchFamily="50" charset="-128"/>
                        </a:rPr>
                        <a:t>合計売上</a:t>
                      </a:r>
                    </a:p>
                  </a:txBody>
                  <a:tcPr anchor="ctr">
                    <a:solidFill>
                      <a:srgbClr val="00809E"/>
                    </a:solidFill>
                  </a:tcPr>
                </a:tc>
                <a:extLst>
                  <a:ext uri="{0D108BD9-81ED-4DB2-BD59-A6C34878D82A}">
                    <a16:rowId xmlns:a16="http://schemas.microsoft.com/office/drawing/2014/main" val="1775812998"/>
                  </a:ext>
                </a:extLst>
              </a:tr>
              <a:tr h="553889">
                <a:tc>
                  <a:txBody>
                    <a:bodyPr/>
                    <a:lstStyle/>
                    <a:p>
                      <a:pPr algn="ctr"/>
                      <a:r>
                        <a:rPr kumimoji="1" lang="ja-JP" altLang="en-US" sz="1400" dirty="0">
                          <a:solidFill>
                            <a:schemeClr val="tx1">
                              <a:lumMod val="50000"/>
                              <a:lumOff val="50000"/>
                            </a:schemeClr>
                          </a:solidFill>
                          <a:latin typeface="メイリオ" panose="020B0604030504040204" pitchFamily="50" charset="-128"/>
                          <a:ea typeface="メイリオ" panose="020B0604030504040204" pitchFamily="50" charset="-128"/>
                        </a:rPr>
                        <a:t>元の売上</a:t>
                      </a:r>
                    </a:p>
                  </a:txBody>
                  <a:tcPr anchor="ctr"/>
                </a:tc>
                <a:tc>
                  <a:txBody>
                    <a:bodyPr/>
                    <a:lstStyle/>
                    <a:p>
                      <a:pPr algn="ctr"/>
                      <a:r>
                        <a:rPr kumimoji="1" lang="en-US" altLang="ja-JP" sz="1400" dirty="0">
                          <a:solidFill>
                            <a:schemeClr val="tx1">
                              <a:lumMod val="50000"/>
                              <a:lumOff val="50000"/>
                            </a:schemeClr>
                          </a:solidFill>
                          <a:latin typeface="メイリオ" panose="020B0604030504040204" pitchFamily="50" charset="-128"/>
                          <a:ea typeface="メイリオ" panose="020B0604030504040204" pitchFamily="50" charset="-128"/>
                        </a:rPr>
                        <a:t>60,797.86</a:t>
                      </a:r>
                      <a:endParaRPr kumimoji="1" lang="ja-JP" altLang="en-US" sz="1400" dirty="0">
                        <a:solidFill>
                          <a:schemeClr val="tx1">
                            <a:lumMod val="50000"/>
                            <a:lumOff val="50000"/>
                          </a:schemeClr>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35983500"/>
                  </a:ext>
                </a:extLst>
              </a:tr>
              <a:tr h="553889">
                <a:tc>
                  <a:txBody>
                    <a:bodyPr/>
                    <a:lstStyle/>
                    <a:p>
                      <a:pPr algn="ctr"/>
                      <a:r>
                        <a:rPr kumimoji="1" lang="ja-JP" altLang="en-US" sz="1400" dirty="0">
                          <a:solidFill>
                            <a:schemeClr val="tx1">
                              <a:lumMod val="50000"/>
                              <a:lumOff val="50000"/>
                            </a:schemeClr>
                          </a:solidFill>
                          <a:latin typeface="メイリオ" panose="020B0604030504040204" pitchFamily="50" charset="-128"/>
                          <a:ea typeface="メイリオ" panose="020B0604030504040204" pitchFamily="50" charset="-128"/>
                        </a:rPr>
                        <a:t>シミュレーション</a:t>
                      </a:r>
                    </a:p>
                  </a:txBody>
                  <a:tcPr anchor="ctr"/>
                </a:tc>
                <a:tc>
                  <a:txBody>
                    <a:bodyPr/>
                    <a:lstStyle/>
                    <a:p>
                      <a:pPr algn="ctr"/>
                      <a:r>
                        <a:rPr kumimoji="1" lang="en-US" altLang="ja-JP" sz="1400" dirty="0">
                          <a:solidFill>
                            <a:schemeClr val="tx1">
                              <a:lumMod val="50000"/>
                              <a:lumOff val="50000"/>
                            </a:schemeClr>
                          </a:solidFill>
                          <a:latin typeface="メイリオ" panose="020B0604030504040204" pitchFamily="50" charset="-128"/>
                          <a:ea typeface="メイリオ" panose="020B0604030504040204" pitchFamily="50" charset="-128"/>
                        </a:rPr>
                        <a:t>64,990.75</a:t>
                      </a:r>
                      <a:endParaRPr kumimoji="1" lang="ja-JP" altLang="en-US" sz="1400" dirty="0">
                        <a:solidFill>
                          <a:schemeClr val="tx1">
                            <a:lumMod val="50000"/>
                            <a:lumOff val="50000"/>
                          </a:schemeClr>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73060247"/>
                  </a:ext>
                </a:extLst>
              </a:tr>
            </a:tbl>
          </a:graphicData>
        </a:graphic>
      </p:graphicFrame>
      <p:sp>
        <p:nvSpPr>
          <p:cNvPr id="9" name="テキスト ボックス 8">
            <a:extLst>
              <a:ext uri="{FF2B5EF4-FFF2-40B4-BE49-F238E27FC236}">
                <a16:creationId xmlns:a16="http://schemas.microsoft.com/office/drawing/2014/main" id="{C1F8F92A-D0D1-4B8B-8F0F-B256F674E58B}"/>
              </a:ext>
            </a:extLst>
          </p:cNvPr>
          <p:cNvSpPr txBox="1"/>
          <p:nvPr/>
        </p:nvSpPr>
        <p:spPr>
          <a:xfrm>
            <a:off x="1038711" y="2708820"/>
            <a:ext cx="4493538" cy="338554"/>
          </a:xfrm>
          <a:prstGeom prst="rect">
            <a:avLst/>
          </a:prstGeom>
          <a:noFill/>
        </p:spPr>
        <p:txBody>
          <a:bodyPr wrap="none" rtlCol="0">
            <a:spAutoFit/>
          </a:bodyPr>
          <a:lstStyle/>
          <a:p>
            <a:r>
              <a:rPr lang="ja-JP" altLang="en-US" sz="1600" dirty="0">
                <a:solidFill>
                  <a:schemeClr val="bg1">
                    <a:lumMod val="65000"/>
                  </a:schemeClr>
                </a:solidFill>
                <a:latin typeface="メイリオ" panose="020B0604030504040204" pitchFamily="50" charset="-128"/>
                <a:ea typeface="メイリオ" panose="020B0604030504040204" pitchFamily="50" charset="-128"/>
              </a:rPr>
              <a:t>閑散日の顧客が平均になった場合の売上の比較</a:t>
            </a:r>
          </a:p>
        </p:txBody>
      </p:sp>
      <p:sp>
        <p:nvSpPr>
          <p:cNvPr id="10" name="テキスト ボックス 9">
            <a:extLst>
              <a:ext uri="{FF2B5EF4-FFF2-40B4-BE49-F238E27FC236}">
                <a16:creationId xmlns:a16="http://schemas.microsoft.com/office/drawing/2014/main" id="{5911D7BB-236A-4A6D-9ED0-55F7D7914025}"/>
              </a:ext>
            </a:extLst>
          </p:cNvPr>
          <p:cNvSpPr txBox="1"/>
          <p:nvPr/>
        </p:nvSpPr>
        <p:spPr>
          <a:xfrm>
            <a:off x="2802324" y="5800924"/>
            <a:ext cx="1082348" cy="307777"/>
          </a:xfrm>
          <a:prstGeom prst="rect">
            <a:avLst/>
          </a:prstGeom>
          <a:noFill/>
        </p:spPr>
        <p:txBody>
          <a:bodyPr wrap="none" rtlCol="0">
            <a:spAutoFit/>
          </a:bodyPr>
          <a:lstStyle/>
          <a:p>
            <a:r>
              <a:rPr lang="ja-JP" altLang="en-US" sz="1400" dirty="0">
                <a:solidFill>
                  <a:schemeClr val="bg1">
                    <a:lumMod val="65000"/>
                  </a:schemeClr>
                </a:solidFill>
                <a:latin typeface="メイリオ" panose="020B0604030504040204" pitchFamily="50" charset="-128"/>
                <a:ea typeface="メイリオ" panose="020B0604030504040204" pitchFamily="50" charset="-128"/>
              </a:rPr>
              <a:t>レンタル日</a:t>
            </a:r>
          </a:p>
        </p:txBody>
      </p:sp>
      <p:sp>
        <p:nvSpPr>
          <p:cNvPr id="11" name="テキスト ボックス 10">
            <a:extLst>
              <a:ext uri="{FF2B5EF4-FFF2-40B4-BE49-F238E27FC236}">
                <a16:creationId xmlns:a16="http://schemas.microsoft.com/office/drawing/2014/main" id="{9E70916B-A522-4EEC-B2F7-EC891BE32209}"/>
              </a:ext>
            </a:extLst>
          </p:cNvPr>
          <p:cNvSpPr txBox="1"/>
          <p:nvPr/>
        </p:nvSpPr>
        <p:spPr>
          <a:xfrm>
            <a:off x="456877" y="4187132"/>
            <a:ext cx="400110" cy="2114552"/>
          </a:xfrm>
          <a:prstGeom prst="rect">
            <a:avLst/>
          </a:prstGeom>
          <a:noFill/>
        </p:spPr>
        <p:txBody>
          <a:bodyPr vert="eaVert" wrap="square" rtlCol="0">
            <a:spAutoFit/>
          </a:bodyPr>
          <a:lstStyle/>
          <a:p>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売上</a:t>
            </a:r>
          </a:p>
        </p:txBody>
      </p:sp>
      <p:sp>
        <p:nvSpPr>
          <p:cNvPr id="12" name="テキスト ボックス 11">
            <a:extLst>
              <a:ext uri="{FF2B5EF4-FFF2-40B4-BE49-F238E27FC236}">
                <a16:creationId xmlns:a16="http://schemas.microsoft.com/office/drawing/2014/main" id="{282944E6-A82C-4511-9D25-21FFCCF7BE5C}"/>
              </a:ext>
            </a:extLst>
          </p:cNvPr>
          <p:cNvSpPr txBox="1"/>
          <p:nvPr/>
        </p:nvSpPr>
        <p:spPr>
          <a:xfrm>
            <a:off x="6819302" y="3295337"/>
            <a:ext cx="1794081" cy="369332"/>
          </a:xfrm>
          <a:prstGeom prst="rect">
            <a:avLst/>
          </a:prstGeom>
          <a:noFill/>
        </p:spPr>
        <p:txBody>
          <a:bodyPr wrap="none" rtlCol="0">
            <a:spAutoFit/>
          </a:bodyPr>
          <a:lstStyle/>
          <a:p>
            <a:r>
              <a:rPr kumimoji="1" lang="en-US" altLang="ja-JP" b="1" dirty="0">
                <a:solidFill>
                  <a:srgbClr val="FF8504"/>
                </a:solidFill>
                <a:latin typeface="メイリオ" panose="020B0604030504040204" pitchFamily="50" charset="-128"/>
                <a:ea typeface="メイリオ" panose="020B0604030504040204" pitchFamily="50" charset="-128"/>
              </a:rPr>
              <a:t>4,192.89UP!!</a:t>
            </a:r>
            <a:endParaRPr kumimoji="1" lang="ja-JP" altLang="en-US" b="1" dirty="0">
              <a:solidFill>
                <a:srgbClr val="FF8504"/>
              </a:solidFill>
              <a:latin typeface="メイリオ" panose="020B0604030504040204" pitchFamily="50" charset="-128"/>
              <a:ea typeface="メイリオ" panose="020B0604030504040204" pitchFamily="50" charset="-128"/>
            </a:endParaRPr>
          </a:p>
        </p:txBody>
      </p:sp>
      <p:sp>
        <p:nvSpPr>
          <p:cNvPr id="13" name="矢印: 左カーブ 12">
            <a:extLst>
              <a:ext uri="{FF2B5EF4-FFF2-40B4-BE49-F238E27FC236}">
                <a16:creationId xmlns:a16="http://schemas.microsoft.com/office/drawing/2014/main" id="{5C23A5E5-7AC2-4944-B9C6-26C387C8DB26}"/>
              </a:ext>
            </a:extLst>
          </p:cNvPr>
          <p:cNvSpPr/>
          <p:nvPr/>
        </p:nvSpPr>
        <p:spPr>
          <a:xfrm>
            <a:off x="8459639" y="2332268"/>
            <a:ext cx="307488" cy="713028"/>
          </a:xfrm>
          <a:prstGeom prst="curvedLeftArrow">
            <a:avLst/>
          </a:prstGeom>
          <a:solidFill>
            <a:srgbClr val="FF8504"/>
          </a:solidFill>
          <a:ln>
            <a:solidFill>
              <a:srgbClr val="FF85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8504"/>
              </a:solidFill>
            </a:endParaRPr>
          </a:p>
        </p:txBody>
      </p:sp>
    </p:spTree>
    <p:extLst>
      <p:ext uri="{BB962C8B-B14F-4D97-AF65-F5344CB8AC3E}">
        <p14:creationId xmlns:p14="http://schemas.microsoft.com/office/powerpoint/2010/main" val="48340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9E5FF-C3B8-456E-8BDD-2C7E35C666DF}"/>
              </a:ext>
            </a:extLst>
          </p:cNvPr>
          <p:cNvSpPr>
            <a:spLocks noGrp="1"/>
          </p:cNvSpPr>
          <p:nvPr>
            <p:ph type="title"/>
          </p:nvPr>
        </p:nvSpPr>
        <p:spPr/>
        <p:txBody>
          <a:bodyPr/>
          <a:lstStyle/>
          <a:p>
            <a:r>
              <a:rPr kumimoji="1" lang="en-US" altLang="ja-JP" dirty="0"/>
              <a:t>1. </a:t>
            </a:r>
            <a:r>
              <a:rPr kumimoji="1" lang="ja-JP" altLang="en-US" dirty="0"/>
              <a:t>課題選択</a:t>
            </a:r>
          </a:p>
        </p:txBody>
      </p:sp>
      <p:sp>
        <p:nvSpPr>
          <p:cNvPr id="3" name="テキスト プレースホルダー 2">
            <a:extLst>
              <a:ext uri="{FF2B5EF4-FFF2-40B4-BE49-F238E27FC236}">
                <a16:creationId xmlns:a16="http://schemas.microsoft.com/office/drawing/2014/main" id="{975B9832-94EC-4F5B-B253-7EC8208EAB5F}"/>
              </a:ext>
            </a:extLst>
          </p:cNvPr>
          <p:cNvSpPr>
            <a:spLocks noGrp="1"/>
          </p:cNvSpPr>
          <p:nvPr>
            <p:ph type="body" idx="1"/>
          </p:nvPr>
        </p:nvSpPr>
        <p:spPr/>
        <p:txBody>
          <a:bodyPr/>
          <a:lstStyle/>
          <a:p>
            <a:pPr marL="257175" indent="-257175">
              <a:buFont typeface="Arial" panose="020B0604020202020204" pitchFamily="34" charset="0"/>
              <a:buChar char="•"/>
            </a:pPr>
            <a:r>
              <a:rPr kumimoji="1" lang="ja-JP" altLang="en-US" dirty="0"/>
              <a:t>扱うデータ</a:t>
            </a:r>
            <a:endParaRPr kumimoji="1" lang="en-US" altLang="ja-JP" dirty="0"/>
          </a:p>
          <a:p>
            <a:pPr marL="257175" indent="-257175">
              <a:buFont typeface="Arial" panose="020B0604020202020204" pitchFamily="34" charset="0"/>
              <a:buChar char="•"/>
            </a:pPr>
            <a:r>
              <a:rPr lang="ja-JP" altLang="en-US" dirty="0"/>
              <a:t>課題選択</a:t>
            </a:r>
            <a:endParaRPr kumimoji="1" lang="ja-JP" altLang="en-US" dirty="0"/>
          </a:p>
        </p:txBody>
      </p:sp>
      <p:sp>
        <p:nvSpPr>
          <p:cNvPr id="4" name="日付プレースホルダー 3">
            <a:extLst>
              <a:ext uri="{FF2B5EF4-FFF2-40B4-BE49-F238E27FC236}">
                <a16:creationId xmlns:a16="http://schemas.microsoft.com/office/drawing/2014/main" id="{AC9B4589-BBA2-4D90-8084-7BDD3FDE28CA}"/>
              </a:ext>
            </a:extLst>
          </p:cNvPr>
          <p:cNvSpPr>
            <a:spLocks noGrp="1"/>
          </p:cNvSpPr>
          <p:nvPr>
            <p:ph type="dt" sz="half" idx="10"/>
          </p:nvPr>
        </p:nvSpPr>
        <p:spPr>
          <a:xfrm>
            <a:off x="42454" y="6424613"/>
            <a:ext cx="1648065" cy="365125"/>
          </a:xfrm>
        </p:spPr>
        <p:txBody>
          <a:bodyPr/>
          <a:lstStyle/>
          <a:p>
            <a:fld id="{C6C61CF9-8825-45C4-AC10-1643397B3567}" type="datetime1">
              <a:rPr lang="ja-JP" altLang="en-US" smtClean="0"/>
              <a:t>2018/8/16</a:t>
            </a:fld>
            <a:endParaRPr lang="ja-JP" altLang="en-US" dirty="0"/>
          </a:p>
        </p:txBody>
      </p:sp>
      <p:sp>
        <p:nvSpPr>
          <p:cNvPr id="8" name="スライド番号プレースホルダー 4">
            <a:extLst>
              <a:ext uri="{FF2B5EF4-FFF2-40B4-BE49-F238E27FC236}">
                <a16:creationId xmlns:a16="http://schemas.microsoft.com/office/drawing/2014/main" id="{14E4B839-951B-4FB2-B264-66928ED001E4}"/>
              </a:ext>
            </a:extLst>
          </p:cNvPr>
          <p:cNvSpPr>
            <a:spLocks noGrp="1"/>
          </p:cNvSpPr>
          <p:nvPr>
            <p:ph type="sldNum" sz="quarter" idx="12"/>
          </p:nvPr>
        </p:nvSpPr>
        <p:spPr>
          <a:xfrm>
            <a:off x="5370241" y="6481019"/>
            <a:ext cx="2057400" cy="365125"/>
          </a:xfrm>
        </p:spPr>
        <p:txBody>
          <a:bodyPr/>
          <a:lstStyle/>
          <a:p>
            <a:fld id="{3B68BE9B-DAF4-475D-9E64-5320A9CCD97B}" type="slidenum">
              <a:rPr lang="ja-JP" altLang="en-US" smtClean="0"/>
              <a:pPr/>
              <a:t>3</a:t>
            </a:fld>
            <a:endParaRPr lang="ja-JP" altLang="en-US" dirty="0"/>
          </a:p>
        </p:txBody>
      </p:sp>
    </p:spTree>
    <p:extLst>
      <p:ext uri="{BB962C8B-B14F-4D97-AF65-F5344CB8AC3E}">
        <p14:creationId xmlns:p14="http://schemas.microsoft.com/office/powerpoint/2010/main" val="83156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E13E8-AE04-46CE-98C1-A15723744804}"/>
              </a:ext>
            </a:extLst>
          </p:cNvPr>
          <p:cNvSpPr>
            <a:spLocks noGrp="1"/>
          </p:cNvSpPr>
          <p:nvPr>
            <p:ph type="title"/>
          </p:nvPr>
        </p:nvSpPr>
        <p:spPr/>
        <p:txBody>
          <a:bodyPr>
            <a:normAutofit/>
          </a:bodyPr>
          <a:lstStyle/>
          <a:p>
            <a:r>
              <a:rPr kumimoji="1" lang="ja-JP" altLang="en-US" dirty="0"/>
              <a:t>扱うデータ</a:t>
            </a:r>
          </a:p>
        </p:txBody>
      </p:sp>
      <p:sp>
        <p:nvSpPr>
          <p:cNvPr id="3" name="コンテンツ プレースホルダー 2">
            <a:extLst>
              <a:ext uri="{FF2B5EF4-FFF2-40B4-BE49-F238E27FC236}">
                <a16:creationId xmlns:a16="http://schemas.microsoft.com/office/drawing/2014/main" id="{59FB14B7-C060-4BA2-AB8F-741BE17EE30C}"/>
              </a:ext>
            </a:extLst>
          </p:cNvPr>
          <p:cNvSpPr>
            <a:spLocks noGrp="1"/>
          </p:cNvSpPr>
          <p:nvPr>
            <p:ph idx="1"/>
          </p:nvPr>
        </p:nvSpPr>
        <p:spPr/>
        <p:txBody>
          <a:bodyPr>
            <a:normAutofit/>
          </a:bodyPr>
          <a:lstStyle/>
          <a:p>
            <a:pPr marL="0" indent="0">
              <a:buNone/>
            </a:pPr>
            <a:r>
              <a:rPr lang="en-US" altLang="ja-JP" sz="1800" dirty="0">
                <a:solidFill>
                  <a:schemeClr val="bg1">
                    <a:lumMod val="65000"/>
                  </a:schemeClr>
                </a:solidFill>
              </a:rPr>
              <a:t>PostgreSQL</a:t>
            </a:r>
            <a:r>
              <a:rPr lang="ja-JP" altLang="en-US" sz="1800" dirty="0">
                <a:solidFill>
                  <a:schemeClr val="bg1">
                    <a:lumMod val="65000"/>
                  </a:schemeClr>
                </a:solidFill>
              </a:rPr>
              <a:t>のサンプルデータである、</a:t>
            </a:r>
            <a:endParaRPr lang="en-US" altLang="ja-JP" sz="1800" dirty="0">
              <a:solidFill>
                <a:schemeClr val="bg1">
                  <a:lumMod val="65000"/>
                </a:schemeClr>
              </a:solidFill>
            </a:endParaRPr>
          </a:p>
          <a:p>
            <a:pPr marL="0" indent="0">
              <a:buNone/>
            </a:pPr>
            <a:r>
              <a:rPr lang="en-US" altLang="ja-JP" sz="1800" dirty="0" err="1">
                <a:solidFill>
                  <a:srgbClr val="FF8504"/>
                </a:solidFill>
              </a:rPr>
              <a:t>dvdrental</a:t>
            </a:r>
            <a:r>
              <a:rPr lang="ja-JP" altLang="en-US" sz="1800" dirty="0">
                <a:solidFill>
                  <a:schemeClr val="bg1">
                    <a:lumMod val="65000"/>
                  </a:schemeClr>
                </a:solidFill>
              </a:rPr>
              <a:t>データを用いて</a:t>
            </a:r>
            <a:endParaRPr lang="en-US" altLang="ja-JP" sz="1800" dirty="0">
              <a:solidFill>
                <a:schemeClr val="bg1">
                  <a:lumMod val="65000"/>
                </a:schemeClr>
              </a:solidFill>
            </a:endParaRPr>
          </a:p>
          <a:p>
            <a:pPr marL="0" indent="0">
              <a:buNone/>
            </a:pPr>
            <a:r>
              <a:rPr lang="ja-JP" altLang="en-US" sz="1800" dirty="0">
                <a:solidFill>
                  <a:schemeClr val="bg1">
                    <a:lumMod val="65000"/>
                  </a:schemeClr>
                </a:solidFill>
              </a:rPr>
              <a:t>分析を行っていきます。</a:t>
            </a:r>
            <a:endParaRPr lang="en-US" altLang="ja-JP" sz="1800" dirty="0">
              <a:solidFill>
                <a:schemeClr val="bg1">
                  <a:lumMod val="65000"/>
                </a:schemeClr>
              </a:solidFill>
            </a:endParaRPr>
          </a:p>
          <a:p>
            <a:pPr marL="0" indent="0">
              <a:buNone/>
            </a:pPr>
            <a:r>
              <a:rPr lang="ja-JP" altLang="en-US" sz="1800" dirty="0">
                <a:solidFill>
                  <a:schemeClr val="bg1">
                    <a:lumMod val="65000"/>
                  </a:schemeClr>
                </a:solidFill>
              </a:rPr>
              <a:t>リレーション図は右の通りです。</a:t>
            </a:r>
            <a:endParaRPr lang="en-US" altLang="ja-JP" sz="1800" dirty="0">
              <a:solidFill>
                <a:schemeClr val="bg1">
                  <a:lumMod val="65000"/>
                </a:schemeClr>
              </a:solidFill>
            </a:endParaRPr>
          </a:p>
          <a:p>
            <a:pPr marL="0" indent="0">
              <a:buNone/>
            </a:pPr>
            <a:endParaRPr lang="en-US" altLang="ja-JP" sz="1800" dirty="0">
              <a:solidFill>
                <a:schemeClr val="bg1">
                  <a:lumMod val="65000"/>
                </a:schemeClr>
              </a:solidFill>
            </a:endParaRPr>
          </a:p>
          <a:p>
            <a:pPr marL="0" indent="0">
              <a:buNone/>
            </a:pPr>
            <a:r>
              <a:rPr lang="ja-JP" altLang="en-US" sz="1800" dirty="0">
                <a:solidFill>
                  <a:schemeClr val="bg1">
                    <a:lumMod val="65000"/>
                  </a:schemeClr>
                </a:solidFill>
              </a:rPr>
              <a:t>テーブルの数が多いので、</a:t>
            </a:r>
            <a:endParaRPr lang="en-US" altLang="ja-JP" sz="1800" dirty="0">
              <a:solidFill>
                <a:schemeClr val="bg1">
                  <a:lumMod val="65000"/>
                </a:schemeClr>
              </a:solidFill>
            </a:endParaRPr>
          </a:p>
          <a:p>
            <a:pPr marL="0" indent="0">
              <a:buNone/>
            </a:pPr>
            <a:r>
              <a:rPr lang="ja-JP" altLang="en-US" sz="1800" u="sng" dirty="0">
                <a:solidFill>
                  <a:schemeClr val="bg1">
                    <a:lumMod val="65000"/>
                  </a:schemeClr>
                </a:solidFill>
              </a:rPr>
              <a:t>データの確認については</a:t>
            </a:r>
            <a:endParaRPr lang="en-US" altLang="ja-JP" sz="1800" u="sng" dirty="0">
              <a:solidFill>
                <a:schemeClr val="bg1">
                  <a:lumMod val="65000"/>
                </a:schemeClr>
              </a:solidFill>
            </a:endParaRPr>
          </a:p>
          <a:p>
            <a:pPr marL="0" indent="0">
              <a:buNone/>
            </a:pPr>
            <a:r>
              <a:rPr lang="ja-JP" altLang="en-US" sz="1800" u="sng" dirty="0">
                <a:solidFill>
                  <a:schemeClr val="bg1">
                    <a:lumMod val="65000"/>
                  </a:schemeClr>
                </a:solidFill>
              </a:rPr>
              <a:t>省略させていただきます。</a:t>
            </a:r>
          </a:p>
        </p:txBody>
      </p:sp>
      <p:sp>
        <p:nvSpPr>
          <p:cNvPr id="4" name="日付プレースホルダー 3">
            <a:extLst>
              <a:ext uri="{FF2B5EF4-FFF2-40B4-BE49-F238E27FC236}">
                <a16:creationId xmlns:a16="http://schemas.microsoft.com/office/drawing/2014/main" id="{701324CF-069A-411D-BE6A-8A4FD497E83A}"/>
              </a:ext>
            </a:extLst>
          </p:cNvPr>
          <p:cNvSpPr>
            <a:spLocks noGrp="1"/>
          </p:cNvSpPr>
          <p:nvPr>
            <p:ph type="dt" sz="half" idx="10"/>
          </p:nvPr>
        </p:nvSpPr>
        <p:spPr>
          <a:xfrm>
            <a:off x="42454" y="6424613"/>
            <a:ext cx="1648065" cy="365125"/>
          </a:xfrm>
        </p:spPr>
        <p:txBody>
          <a:bodyPr/>
          <a:lstStyle/>
          <a:p>
            <a:fld id="{C6C61CF9-8825-45C4-AC10-1643397B3567}" type="datetime1">
              <a:rPr lang="ja-JP" altLang="en-US" smtClean="0"/>
              <a:t>2018/8/16</a:t>
            </a:fld>
            <a:endParaRPr lang="ja-JP" altLang="en-US" dirty="0"/>
          </a:p>
        </p:txBody>
      </p:sp>
      <p:pic>
        <p:nvPicPr>
          <p:cNvPr id="9" name="図 8">
            <a:extLst>
              <a:ext uri="{FF2B5EF4-FFF2-40B4-BE49-F238E27FC236}">
                <a16:creationId xmlns:a16="http://schemas.microsoft.com/office/drawing/2014/main" id="{393686C4-28F9-4181-AB18-B88548549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2" y="835965"/>
            <a:ext cx="3828213" cy="4824596"/>
          </a:xfrm>
          <a:prstGeom prst="rect">
            <a:avLst/>
          </a:prstGeom>
        </p:spPr>
      </p:pic>
      <p:sp>
        <p:nvSpPr>
          <p:cNvPr id="10" name="テキスト ボックス 9">
            <a:extLst>
              <a:ext uri="{FF2B5EF4-FFF2-40B4-BE49-F238E27FC236}">
                <a16:creationId xmlns:a16="http://schemas.microsoft.com/office/drawing/2014/main" id="{ABABFFA9-9DA0-4DC9-B694-C6E2BC989E1E}"/>
              </a:ext>
            </a:extLst>
          </p:cNvPr>
          <p:cNvSpPr txBox="1"/>
          <p:nvPr/>
        </p:nvSpPr>
        <p:spPr>
          <a:xfrm>
            <a:off x="1138224" y="5314312"/>
            <a:ext cx="3542958" cy="346249"/>
          </a:xfrm>
          <a:prstGeom prst="rect">
            <a:avLst/>
          </a:prstGeom>
          <a:noFill/>
        </p:spPr>
        <p:txBody>
          <a:bodyPr wrap="none" rtlCol="0">
            <a:spAutoFit/>
          </a:bodyPr>
          <a:lstStyle/>
          <a:p>
            <a:pPr algn="r"/>
            <a:r>
              <a:rPr lang="en-US" altLang="ja-JP" sz="825" dirty="0">
                <a:solidFill>
                  <a:schemeClr val="bg1">
                    <a:lumMod val="65000"/>
                  </a:schemeClr>
                </a:solidFill>
                <a:latin typeface="メイリオ" panose="020B0604030504040204" pitchFamily="50" charset="-128"/>
                <a:ea typeface="メイリオ" panose="020B0604030504040204" pitchFamily="50" charset="-128"/>
              </a:rPr>
              <a:t>PostgreSQL Sample Database - </a:t>
            </a:r>
          </a:p>
          <a:p>
            <a:pPr algn="r"/>
            <a:r>
              <a:rPr lang="en-US" altLang="ja-JP" sz="825" dirty="0">
                <a:solidFill>
                  <a:schemeClr val="bg1">
                    <a:lumMod val="65000"/>
                  </a:schemeClr>
                </a:solidFill>
                <a:latin typeface="メイリオ" panose="020B0604030504040204" pitchFamily="50" charset="-128"/>
                <a:ea typeface="メイリオ" panose="020B0604030504040204" pitchFamily="50" charset="-128"/>
              </a:rPr>
              <a:t>http://www.postgresqltutorial.com/postgresql-sample-database/</a:t>
            </a:r>
            <a:endParaRPr lang="ja-JP" altLang="en-US" sz="825" dirty="0">
              <a:solidFill>
                <a:schemeClr val="bg1">
                  <a:lumMod val="65000"/>
                </a:schemeClr>
              </a:solidFill>
              <a:latin typeface="メイリオ" panose="020B0604030504040204" pitchFamily="50" charset="-128"/>
              <a:ea typeface="メイリオ" panose="020B0604030504040204" pitchFamily="50" charset="-128"/>
            </a:endParaRPr>
          </a:p>
        </p:txBody>
      </p:sp>
      <p:sp>
        <p:nvSpPr>
          <p:cNvPr id="12" name="スライド番号プレースホルダー 4">
            <a:extLst>
              <a:ext uri="{FF2B5EF4-FFF2-40B4-BE49-F238E27FC236}">
                <a16:creationId xmlns:a16="http://schemas.microsoft.com/office/drawing/2014/main" id="{3B76B210-C5E0-43CD-B13A-315533B1D1C4}"/>
              </a:ext>
            </a:extLst>
          </p:cNvPr>
          <p:cNvSpPr>
            <a:spLocks noGrp="1"/>
          </p:cNvSpPr>
          <p:nvPr>
            <p:ph type="sldNum" sz="quarter" idx="12"/>
          </p:nvPr>
        </p:nvSpPr>
        <p:spPr>
          <a:xfrm>
            <a:off x="5370241" y="6481019"/>
            <a:ext cx="2057400" cy="365125"/>
          </a:xfrm>
        </p:spPr>
        <p:txBody>
          <a:bodyPr/>
          <a:lstStyle/>
          <a:p>
            <a:fld id="{3B68BE9B-DAF4-475D-9E64-5320A9CCD97B}" type="slidenum">
              <a:rPr lang="ja-JP" altLang="en-US" smtClean="0"/>
              <a:pPr/>
              <a:t>4</a:t>
            </a:fld>
            <a:endParaRPr lang="ja-JP" altLang="en-US" dirty="0"/>
          </a:p>
        </p:txBody>
      </p:sp>
    </p:spTree>
    <p:extLst>
      <p:ext uri="{BB962C8B-B14F-4D97-AF65-F5344CB8AC3E}">
        <p14:creationId xmlns:p14="http://schemas.microsoft.com/office/powerpoint/2010/main" val="240628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B27897-6F77-478F-A449-942C67D11AF9}"/>
              </a:ext>
            </a:extLst>
          </p:cNvPr>
          <p:cNvSpPr>
            <a:spLocks noGrp="1"/>
          </p:cNvSpPr>
          <p:nvPr>
            <p:ph type="title"/>
          </p:nvPr>
        </p:nvSpPr>
        <p:spPr/>
        <p:txBody>
          <a:bodyPr>
            <a:normAutofit/>
          </a:bodyPr>
          <a:lstStyle/>
          <a:p>
            <a:r>
              <a:rPr kumimoji="1" lang="ja-JP" altLang="en-US" dirty="0"/>
              <a:t>課題選択</a:t>
            </a:r>
          </a:p>
        </p:txBody>
      </p:sp>
      <p:sp>
        <p:nvSpPr>
          <p:cNvPr id="3" name="コンテンツ プレースホルダー 2">
            <a:extLst>
              <a:ext uri="{FF2B5EF4-FFF2-40B4-BE49-F238E27FC236}">
                <a16:creationId xmlns:a16="http://schemas.microsoft.com/office/drawing/2014/main" id="{F7B44FCB-FA59-431A-8CAD-A491694717C3}"/>
              </a:ext>
            </a:extLst>
          </p:cNvPr>
          <p:cNvSpPr>
            <a:spLocks noGrp="1"/>
          </p:cNvSpPr>
          <p:nvPr>
            <p:ph idx="1"/>
          </p:nvPr>
        </p:nvSpPr>
        <p:spPr/>
        <p:txBody>
          <a:bodyPr>
            <a:normAutofit/>
          </a:bodyPr>
          <a:lstStyle/>
          <a:p>
            <a:pPr marL="0" indent="0">
              <a:buNone/>
            </a:pPr>
            <a:r>
              <a:rPr lang="ja-JP" altLang="en-US" sz="1800" dirty="0">
                <a:solidFill>
                  <a:schemeClr val="bg1">
                    <a:lumMod val="65000"/>
                  </a:schemeClr>
                </a:solidFill>
              </a:rPr>
              <a:t>提示された課題</a:t>
            </a:r>
            <a:r>
              <a:rPr lang="en-US" altLang="ja-JP" sz="1800" dirty="0">
                <a:solidFill>
                  <a:schemeClr val="bg1">
                    <a:lumMod val="65000"/>
                  </a:schemeClr>
                </a:solidFill>
              </a:rPr>
              <a:t>4</a:t>
            </a:r>
            <a:r>
              <a:rPr lang="ja-JP" altLang="en-US" sz="1800" dirty="0" err="1">
                <a:solidFill>
                  <a:schemeClr val="bg1">
                    <a:lumMod val="65000"/>
                  </a:schemeClr>
                </a:solidFill>
              </a:rPr>
              <a:t>つの</a:t>
            </a:r>
            <a:r>
              <a:rPr lang="ja-JP" altLang="en-US" sz="1800" dirty="0">
                <a:solidFill>
                  <a:schemeClr val="bg1">
                    <a:lumMod val="65000"/>
                  </a:schemeClr>
                </a:solidFill>
              </a:rPr>
              <a:t>中から①を選択しました。</a:t>
            </a:r>
            <a:endParaRPr lang="en-US" altLang="ja-JP" sz="1800" dirty="0">
              <a:solidFill>
                <a:schemeClr val="bg1">
                  <a:lumMod val="65000"/>
                </a:schemeClr>
              </a:solidFill>
            </a:endParaRPr>
          </a:p>
          <a:p>
            <a:pPr marL="0" indent="0">
              <a:buNone/>
            </a:pPr>
            <a:endParaRPr lang="en-US" altLang="ja-JP" sz="1350" dirty="0"/>
          </a:p>
          <a:p>
            <a:pPr marL="257175" indent="-257175">
              <a:buFont typeface="+mj-ea"/>
              <a:buAutoNum type="circleNumDbPlain"/>
            </a:pPr>
            <a:r>
              <a:rPr lang="ja-JP" altLang="en-US" sz="2400" dirty="0">
                <a:solidFill>
                  <a:srgbClr val="FF8504"/>
                </a:solidFill>
              </a:rPr>
              <a:t>売上をアップさせるためにはどうしたらいいか</a:t>
            </a:r>
            <a:endParaRPr lang="en-US" altLang="ja-JP" sz="2400" dirty="0">
              <a:solidFill>
                <a:srgbClr val="FF8504"/>
              </a:solidFill>
            </a:endParaRPr>
          </a:p>
          <a:p>
            <a:pPr marL="257175" indent="-257175">
              <a:buFont typeface="+mj-ea"/>
              <a:buAutoNum type="circleNumDbPlain"/>
            </a:pPr>
            <a:r>
              <a:rPr lang="ja-JP" altLang="en-US" sz="2400" dirty="0">
                <a:solidFill>
                  <a:schemeClr val="bg1">
                    <a:lumMod val="75000"/>
                  </a:schemeClr>
                </a:solidFill>
              </a:rPr>
              <a:t>商品のレコメンドロジックの構築</a:t>
            </a:r>
            <a:endParaRPr lang="en-US" altLang="ja-JP" sz="2400" dirty="0">
              <a:solidFill>
                <a:schemeClr val="bg1">
                  <a:lumMod val="75000"/>
                </a:schemeClr>
              </a:solidFill>
            </a:endParaRPr>
          </a:p>
          <a:p>
            <a:pPr marL="257175" indent="-257175">
              <a:buFont typeface="+mj-ea"/>
              <a:buAutoNum type="circleNumDbPlain"/>
            </a:pPr>
            <a:r>
              <a:rPr lang="ja-JP" altLang="en-US" sz="2400" dirty="0">
                <a:solidFill>
                  <a:schemeClr val="bg1">
                    <a:lumMod val="75000"/>
                  </a:schemeClr>
                </a:solidFill>
              </a:rPr>
              <a:t>商品在庫の最適化</a:t>
            </a:r>
            <a:endParaRPr lang="en-US" altLang="ja-JP" sz="2400" dirty="0">
              <a:solidFill>
                <a:schemeClr val="bg1">
                  <a:lumMod val="75000"/>
                </a:schemeClr>
              </a:solidFill>
            </a:endParaRPr>
          </a:p>
          <a:p>
            <a:pPr marL="257175" indent="-257175">
              <a:buFont typeface="+mj-ea"/>
              <a:buAutoNum type="circleNumDbPlain"/>
            </a:pPr>
            <a:r>
              <a:rPr lang="ja-JP" altLang="en-US" sz="2400" dirty="0">
                <a:solidFill>
                  <a:schemeClr val="bg1">
                    <a:lumMod val="75000"/>
                  </a:schemeClr>
                </a:solidFill>
              </a:rPr>
              <a:t>顧客の嗜好性の把握</a:t>
            </a:r>
          </a:p>
        </p:txBody>
      </p:sp>
      <p:sp>
        <p:nvSpPr>
          <p:cNvPr id="4" name="日付プレースホルダー 3">
            <a:extLst>
              <a:ext uri="{FF2B5EF4-FFF2-40B4-BE49-F238E27FC236}">
                <a16:creationId xmlns:a16="http://schemas.microsoft.com/office/drawing/2014/main" id="{E7209553-CC02-4050-8222-57BBE9CD685B}"/>
              </a:ext>
            </a:extLst>
          </p:cNvPr>
          <p:cNvSpPr>
            <a:spLocks noGrp="1"/>
          </p:cNvSpPr>
          <p:nvPr>
            <p:ph type="dt" sz="half" idx="10"/>
          </p:nvPr>
        </p:nvSpPr>
        <p:spPr>
          <a:xfrm>
            <a:off x="42454" y="6424613"/>
            <a:ext cx="1445152" cy="365125"/>
          </a:xfrm>
        </p:spPr>
        <p:txBody>
          <a:bodyPr/>
          <a:lstStyle/>
          <a:p>
            <a:fld id="{C6C61CF9-8825-45C4-AC10-1643397B3567}" type="datetime1">
              <a:rPr lang="ja-JP" altLang="en-US" smtClean="0"/>
              <a:t>2018/8/16</a:t>
            </a:fld>
            <a:endParaRPr lang="ja-JP" altLang="en-US" dirty="0"/>
          </a:p>
        </p:txBody>
      </p:sp>
      <p:sp>
        <p:nvSpPr>
          <p:cNvPr id="7" name="スライド番号プレースホルダー 4">
            <a:extLst>
              <a:ext uri="{FF2B5EF4-FFF2-40B4-BE49-F238E27FC236}">
                <a16:creationId xmlns:a16="http://schemas.microsoft.com/office/drawing/2014/main" id="{FF48FAB1-DE74-48A9-B647-E561EC7751D7}"/>
              </a:ext>
            </a:extLst>
          </p:cNvPr>
          <p:cNvSpPr>
            <a:spLocks noGrp="1"/>
          </p:cNvSpPr>
          <p:nvPr>
            <p:ph type="sldNum" sz="quarter" idx="12"/>
          </p:nvPr>
        </p:nvSpPr>
        <p:spPr>
          <a:xfrm>
            <a:off x="5370241" y="6481019"/>
            <a:ext cx="2057400" cy="365125"/>
          </a:xfrm>
        </p:spPr>
        <p:txBody>
          <a:bodyPr/>
          <a:lstStyle/>
          <a:p>
            <a:fld id="{3B68BE9B-DAF4-475D-9E64-5320A9CCD97B}" type="slidenum">
              <a:rPr lang="ja-JP" altLang="en-US" smtClean="0"/>
              <a:pPr/>
              <a:t>5</a:t>
            </a:fld>
            <a:endParaRPr lang="ja-JP" altLang="en-US" dirty="0"/>
          </a:p>
        </p:txBody>
      </p:sp>
    </p:spTree>
    <p:extLst>
      <p:ext uri="{BB962C8B-B14F-4D97-AF65-F5344CB8AC3E}">
        <p14:creationId xmlns:p14="http://schemas.microsoft.com/office/powerpoint/2010/main" val="161781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41414-AEB3-4887-88F2-5E300D0B8A2D}"/>
              </a:ext>
            </a:extLst>
          </p:cNvPr>
          <p:cNvSpPr>
            <a:spLocks noGrp="1"/>
          </p:cNvSpPr>
          <p:nvPr>
            <p:ph type="title"/>
          </p:nvPr>
        </p:nvSpPr>
        <p:spPr/>
        <p:txBody>
          <a:bodyPr/>
          <a:lstStyle/>
          <a:p>
            <a:r>
              <a:rPr kumimoji="1" lang="en-US" altLang="ja-JP" dirty="0"/>
              <a:t>2. </a:t>
            </a:r>
            <a:r>
              <a:rPr kumimoji="1" lang="ja-JP" altLang="en-US" dirty="0"/>
              <a:t>分析方針</a:t>
            </a:r>
          </a:p>
        </p:txBody>
      </p:sp>
      <p:sp>
        <p:nvSpPr>
          <p:cNvPr id="3" name="テキスト プレースホルダー 2">
            <a:extLst>
              <a:ext uri="{FF2B5EF4-FFF2-40B4-BE49-F238E27FC236}">
                <a16:creationId xmlns:a16="http://schemas.microsoft.com/office/drawing/2014/main" id="{B89DB673-EDE4-4C42-8F42-C92FD5539E48}"/>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F952CE75-15B6-4C0D-9DC4-D973786C56C3}"/>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53821163-846F-4A6D-AEB2-67C1AA5A008F}"/>
              </a:ext>
            </a:extLst>
          </p:cNvPr>
          <p:cNvSpPr>
            <a:spLocks noGrp="1"/>
          </p:cNvSpPr>
          <p:nvPr>
            <p:ph type="sldNum" sz="quarter" idx="12"/>
          </p:nvPr>
        </p:nvSpPr>
        <p:spPr/>
        <p:txBody>
          <a:bodyPr/>
          <a:lstStyle/>
          <a:p>
            <a:fld id="{3B68BE9B-DAF4-475D-9E64-5320A9CCD97B}" type="slidenum">
              <a:rPr lang="ja-JP" altLang="en-US" smtClean="0"/>
              <a:pPr/>
              <a:t>6</a:t>
            </a:fld>
            <a:endParaRPr lang="ja-JP" altLang="en-US"/>
          </a:p>
        </p:txBody>
      </p:sp>
    </p:spTree>
    <p:extLst>
      <p:ext uri="{BB962C8B-B14F-4D97-AF65-F5344CB8AC3E}">
        <p14:creationId xmlns:p14="http://schemas.microsoft.com/office/powerpoint/2010/main" val="243580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06702E-299D-4F77-B7C0-2572E53142E2}"/>
              </a:ext>
            </a:extLst>
          </p:cNvPr>
          <p:cNvSpPr>
            <a:spLocks noGrp="1"/>
          </p:cNvSpPr>
          <p:nvPr>
            <p:ph type="title"/>
          </p:nvPr>
        </p:nvSpPr>
        <p:spPr/>
        <p:txBody>
          <a:bodyPr/>
          <a:lstStyle/>
          <a:p>
            <a:r>
              <a:rPr lang="ja-JP" altLang="en-US" dirty="0"/>
              <a:t>分析方針</a:t>
            </a:r>
            <a:endParaRPr kumimoji="1" lang="ja-JP" altLang="en-US" dirty="0"/>
          </a:p>
        </p:txBody>
      </p:sp>
      <p:sp>
        <p:nvSpPr>
          <p:cNvPr id="3" name="コンテンツ プレースホルダー 2">
            <a:extLst>
              <a:ext uri="{FF2B5EF4-FFF2-40B4-BE49-F238E27FC236}">
                <a16:creationId xmlns:a16="http://schemas.microsoft.com/office/drawing/2014/main" id="{1478C128-5394-4C22-A73D-545D7BA4CFDF}"/>
              </a:ext>
            </a:extLst>
          </p:cNvPr>
          <p:cNvSpPr>
            <a:spLocks noGrp="1"/>
          </p:cNvSpPr>
          <p:nvPr>
            <p:ph idx="1"/>
          </p:nvPr>
        </p:nvSpPr>
        <p:spPr/>
        <p:txBody>
          <a:bodyPr>
            <a:normAutofit/>
          </a:bodyPr>
          <a:lstStyle/>
          <a:p>
            <a:pPr marL="0" indent="0">
              <a:buNone/>
            </a:pPr>
            <a:r>
              <a:rPr lang="ja-JP" altLang="en-US" sz="1800" dirty="0"/>
              <a:t>選択した課題「</a:t>
            </a:r>
            <a:r>
              <a:rPr lang="ja-JP" altLang="en-US" sz="1800" dirty="0">
                <a:solidFill>
                  <a:srgbClr val="FF8504"/>
                </a:solidFill>
              </a:rPr>
              <a:t>①売上をアップさせるためにはどうしたらいいか</a:t>
            </a:r>
            <a:r>
              <a:rPr lang="ja-JP" altLang="en-US" sz="1800" dirty="0"/>
              <a:t>」について分析を進めるため、分析方針を以下のように設定しました。</a:t>
            </a:r>
            <a:endParaRPr lang="en-US" altLang="ja-JP" sz="1800" dirty="0"/>
          </a:p>
          <a:p>
            <a:pPr marL="0" indent="0">
              <a:buNone/>
            </a:pPr>
            <a:endParaRPr kumimoji="1" lang="en-US" altLang="ja-JP" sz="1800" dirty="0"/>
          </a:p>
          <a:p>
            <a:pPr marL="0" indent="0">
              <a:buNone/>
            </a:pPr>
            <a:endParaRPr lang="en-US" altLang="ja-JP" sz="1800" dirty="0"/>
          </a:p>
          <a:p>
            <a:pPr marL="0" indent="0">
              <a:buNone/>
            </a:pPr>
            <a:endParaRPr kumimoji="1" lang="en-US" altLang="ja-JP" sz="1800" dirty="0"/>
          </a:p>
          <a:p>
            <a:pPr>
              <a:buClr>
                <a:srgbClr val="FF8504"/>
              </a:buClr>
              <a:buFont typeface="Wingdings" panose="05000000000000000000" pitchFamily="2" charset="2"/>
              <a:buChar char="p"/>
            </a:pPr>
            <a:r>
              <a:rPr lang="en-US" altLang="ja-JP" sz="2400" dirty="0"/>
              <a:t>rental</a:t>
            </a:r>
            <a:r>
              <a:rPr lang="ja-JP" altLang="en-US" sz="2400" dirty="0"/>
              <a:t>テーブルを軸に</a:t>
            </a:r>
            <a:r>
              <a:rPr lang="en-US" altLang="ja-JP" sz="2400" dirty="0" err="1"/>
              <a:t>rental_date</a:t>
            </a:r>
            <a:r>
              <a:rPr lang="ja-JP" altLang="en-US" sz="2400" dirty="0"/>
              <a:t>の期間を集計する</a:t>
            </a:r>
            <a:r>
              <a:rPr kumimoji="1" lang="ja-JP" altLang="en-US" sz="2100" dirty="0"/>
              <a:t>　　</a:t>
            </a:r>
            <a:r>
              <a:rPr kumimoji="1" lang="ja-JP" altLang="en-US" sz="2000" dirty="0"/>
              <a:t>（</a:t>
            </a:r>
            <a:r>
              <a:rPr kumimoji="1" lang="en-US" altLang="ja-JP" sz="2000" u="sng" dirty="0" err="1"/>
              <a:t>rental_date</a:t>
            </a:r>
            <a:r>
              <a:rPr kumimoji="1" lang="ja-JP" altLang="en-US" sz="2000" u="sng" dirty="0"/>
              <a:t>の集計期間：</a:t>
            </a:r>
            <a:r>
              <a:rPr lang="en-US" altLang="ja-JP" sz="2000" u="sng" dirty="0"/>
              <a:t>2005</a:t>
            </a:r>
            <a:r>
              <a:rPr lang="ja-JP" altLang="en-US" sz="2000" u="sng" dirty="0"/>
              <a:t>年</a:t>
            </a:r>
            <a:r>
              <a:rPr lang="en-US" altLang="ja-JP" sz="2000" u="sng" dirty="0"/>
              <a:t>5</a:t>
            </a:r>
            <a:r>
              <a:rPr lang="ja-JP" altLang="en-US" sz="2000" u="sng" dirty="0"/>
              <a:t>月</a:t>
            </a:r>
            <a:r>
              <a:rPr lang="en-US" altLang="ja-JP" sz="2000" u="sng" dirty="0"/>
              <a:t>24</a:t>
            </a:r>
            <a:r>
              <a:rPr lang="ja-JP" altLang="en-US" sz="2000" u="sng" dirty="0"/>
              <a:t>日 </a:t>
            </a:r>
            <a:r>
              <a:rPr lang="en-US" altLang="ja-JP" sz="2000" u="sng" dirty="0"/>
              <a:t>–</a:t>
            </a:r>
            <a:r>
              <a:rPr lang="ja-JP" altLang="en-US" sz="2000" u="sng" dirty="0"/>
              <a:t> </a:t>
            </a:r>
            <a:r>
              <a:rPr lang="en-US" altLang="ja-JP" sz="2000" u="sng" dirty="0"/>
              <a:t>2006</a:t>
            </a:r>
            <a:r>
              <a:rPr lang="ja-JP" altLang="en-US" sz="2000" u="sng" dirty="0"/>
              <a:t>年</a:t>
            </a:r>
            <a:r>
              <a:rPr lang="en-US" altLang="ja-JP" sz="2000" u="sng" dirty="0"/>
              <a:t>2</a:t>
            </a:r>
            <a:r>
              <a:rPr lang="ja-JP" altLang="en-US" sz="2000" u="sng" dirty="0"/>
              <a:t>月</a:t>
            </a:r>
            <a:r>
              <a:rPr lang="en-US" altLang="ja-JP" sz="2000" u="sng" dirty="0"/>
              <a:t>14</a:t>
            </a:r>
            <a:r>
              <a:rPr lang="ja-JP" altLang="en-US" sz="2000" u="sng" dirty="0"/>
              <a:t>日</a:t>
            </a:r>
            <a:r>
              <a:rPr lang="ja-JP" altLang="en-US" sz="2000" dirty="0"/>
              <a:t>）</a:t>
            </a:r>
            <a:endParaRPr lang="en-US" altLang="ja-JP" sz="2000" dirty="0"/>
          </a:p>
          <a:p>
            <a:pPr>
              <a:buClr>
                <a:srgbClr val="FF8504"/>
              </a:buClr>
              <a:buFont typeface="Wingdings" panose="05000000000000000000" pitchFamily="2" charset="2"/>
              <a:buChar char="p"/>
            </a:pPr>
            <a:endParaRPr kumimoji="1" lang="en-US" altLang="ja-JP" sz="2100" dirty="0"/>
          </a:p>
          <a:p>
            <a:pPr>
              <a:buClr>
                <a:srgbClr val="FF8504"/>
              </a:buClr>
              <a:buFont typeface="Wingdings" panose="05000000000000000000" pitchFamily="2" charset="2"/>
              <a:buChar char="p"/>
            </a:pPr>
            <a:r>
              <a:rPr kumimoji="1" lang="ja-JP" altLang="en-US" sz="2400" dirty="0"/>
              <a:t>データ期間内で売り上げが伸びていない</a:t>
            </a:r>
            <a:r>
              <a:rPr lang="ja-JP" altLang="en-US" sz="2400" dirty="0"/>
              <a:t>原因を分析することで対策を考える</a:t>
            </a:r>
            <a:endParaRPr lang="en-US" altLang="ja-JP" sz="2400" dirty="0"/>
          </a:p>
        </p:txBody>
      </p:sp>
      <p:sp>
        <p:nvSpPr>
          <p:cNvPr id="4" name="日付プレースホルダー 3">
            <a:extLst>
              <a:ext uri="{FF2B5EF4-FFF2-40B4-BE49-F238E27FC236}">
                <a16:creationId xmlns:a16="http://schemas.microsoft.com/office/drawing/2014/main" id="{E0E1B7FD-08E5-4C44-A842-8F5B58734678}"/>
              </a:ext>
            </a:extLst>
          </p:cNvPr>
          <p:cNvSpPr>
            <a:spLocks noGrp="1"/>
          </p:cNvSpPr>
          <p:nvPr>
            <p:ph type="dt" sz="half" idx="10"/>
          </p:nvPr>
        </p:nvSpPr>
        <p:spPr/>
        <p:txBody>
          <a:bodyPr/>
          <a:lstStyle/>
          <a:p>
            <a:fld id="{C6C61CF9-8825-45C4-AC10-1643397B3567}" type="datetime1">
              <a:rPr lang="ja-JP" altLang="en-US" smtClean="0"/>
              <a:pPr/>
              <a:t>2018/8/16</a:t>
            </a:fld>
            <a:endParaRPr lang="ja-JP" altLang="en-US"/>
          </a:p>
        </p:txBody>
      </p:sp>
      <p:sp>
        <p:nvSpPr>
          <p:cNvPr id="5" name="スライド番号プレースホルダー 4">
            <a:extLst>
              <a:ext uri="{FF2B5EF4-FFF2-40B4-BE49-F238E27FC236}">
                <a16:creationId xmlns:a16="http://schemas.microsoft.com/office/drawing/2014/main" id="{D84BAFBF-4912-49DF-9B50-0782D48C8E4C}"/>
              </a:ext>
            </a:extLst>
          </p:cNvPr>
          <p:cNvSpPr>
            <a:spLocks noGrp="1"/>
          </p:cNvSpPr>
          <p:nvPr>
            <p:ph type="sldNum" sz="quarter" idx="12"/>
          </p:nvPr>
        </p:nvSpPr>
        <p:spPr/>
        <p:txBody>
          <a:bodyPr/>
          <a:lstStyle/>
          <a:p>
            <a:fld id="{3B68BE9B-DAF4-475D-9E64-5320A9CCD97B}" type="slidenum">
              <a:rPr lang="ja-JP" altLang="en-US" smtClean="0"/>
              <a:pPr/>
              <a:t>7</a:t>
            </a:fld>
            <a:endParaRPr lang="ja-JP" altLang="en-US"/>
          </a:p>
        </p:txBody>
      </p:sp>
    </p:spTree>
    <p:extLst>
      <p:ext uri="{BB962C8B-B14F-4D97-AF65-F5344CB8AC3E}">
        <p14:creationId xmlns:p14="http://schemas.microsoft.com/office/powerpoint/2010/main" val="387052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58BC9A-5764-48AB-ACA5-9FF575093AF9}"/>
              </a:ext>
            </a:extLst>
          </p:cNvPr>
          <p:cNvSpPr>
            <a:spLocks noGrp="1"/>
          </p:cNvSpPr>
          <p:nvPr>
            <p:ph type="title"/>
          </p:nvPr>
        </p:nvSpPr>
        <p:spPr/>
        <p:txBody>
          <a:bodyPr/>
          <a:lstStyle/>
          <a:p>
            <a:r>
              <a:rPr kumimoji="1" lang="en-US" altLang="ja-JP" dirty="0"/>
              <a:t>3. </a:t>
            </a:r>
            <a:r>
              <a:rPr kumimoji="1" lang="ja-JP" altLang="en-US" dirty="0"/>
              <a:t>基礎集計</a:t>
            </a:r>
          </a:p>
        </p:txBody>
      </p:sp>
      <p:sp>
        <p:nvSpPr>
          <p:cNvPr id="3" name="テキスト プレースホルダー 2">
            <a:extLst>
              <a:ext uri="{FF2B5EF4-FFF2-40B4-BE49-F238E27FC236}">
                <a16:creationId xmlns:a16="http://schemas.microsoft.com/office/drawing/2014/main" id="{068C5DFE-5FED-452F-B878-F9718412EA2E}"/>
              </a:ext>
            </a:extLst>
          </p:cNvPr>
          <p:cNvSpPr>
            <a:spLocks noGrp="1"/>
          </p:cNvSpPr>
          <p:nvPr>
            <p:ph type="body" idx="1"/>
          </p:nvPr>
        </p:nvSpPr>
        <p:spPr>
          <a:xfrm>
            <a:off x="623888" y="3709036"/>
            <a:ext cx="7886700" cy="2532738"/>
          </a:xfrm>
        </p:spPr>
        <p:txBody>
          <a:bodyPr numCol="2"/>
          <a:lstStyle/>
          <a:p>
            <a:pPr marL="285750" indent="-285750">
              <a:buFont typeface="Arial" panose="020B0604020202020204" pitchFamily="34" charset="0"/>
              <a:buChar char="•"/>
            </a:pPr>
            <a:r>
              <a:rPr kumimoji="1" lang="ja-JP" altLang="en-US" dirty="0"/>
              <a:t>時系列データの処理</a:t>
            </a:r>
            <a:endParaRPr kumimoji="1" lang="en-US" altLang="ja-JP" dirty="0"/>
          </a:p>
          <a:p>
            <a:pPr marL="285750" indent="-285750">
              <a:buFont typeface="Arial" panose="020B0604020202020204" pitchFamily="34" charset="0"/>
              <a:buChar char="•"/>
            </a:pPr>
            <a:r>
              <a:rPr lang="ja-JP" altLang="en-US" dirty="0"/>
              <a:t>集計期間</a:t>
            </a:r>
            <a:endParaRPr lang="en-US" altLang="ja-JP" dirty="0"/>
          </a:p>
          <a:p>
            <a:pPr marL="285750" indent="-285750">
              <a:buFont typeface="Arial" panose="020B0604020202020204" pitchFamily="34" charset="0"/>
              <a:buChar char="•"/>
            </a:pPr>
            <a:r>
              <a:rPr kumimoji="1" lang="ja-JP" altLang="en-US" dirty="0"/>
              <a:t>一日ごとの集計</a:t>
            </a:r>
            <a:endParaRPr kumimoji="1" lang="en-US" altLang="ja-JP" dirty="0"/>
          </a:p>
          <a:p>
            <a:pPr marL="285750" indent="-285750">
              <a:buFont typeface="Arial" panose="020B0604020202020204" pitchFamily="34" charset="0"/>
              <a:buChar char="•"/>
            </a:pPr>
            <a:r>
              <a:rPr lang="ja-JP" altLang="en-US" dirty="0"/>
              <a:t>店舗別の集計</a:t>
            </a:r>
            <a:endParaRPr lang="en-US" altLang="ja-JP" dirty="0"/>
          </a:p>
          <a:p>
            <a:pPr marL="285750" indent="-285750">
              <a:buFont typeface="Arial" panose="020B0604020202020204" pitchFamily="34" charset="0"/>
              <a:buChar char="•"/>
            </a:pPr>
            <a:r>
              <a:rPr kumimoji="1" lang="en-US" altLang="ja-JP" dirty="0"/>
              <a:t>film</a:t>
            </a:r>
            <a:r>
              <a:rPr lang="ja-JP" altLang="en-US" dirty="0"/>
              <a:t>軸</a:t>
            </a:r>
            <a:r>
              <a:rPr kumimoji="1" lang="ja-JP" altLang="en-US" dirty="0"/>
              <a:t>の集計</a:t>
            </a:r>
            <a:endParaRPr kumimoji="1" lang="en-US" altLang="ja-JP" dirty="0"/>
          </a:p>
          <a:p>
            <a:pPr marL="285750" indent="-285750">
              <a:buFont typeface="Arial" panose="020B0604020202020204" pitchFamily="34" charset="0"/>
              <a:buChar char="•"/>
            </a:pPr>
            <a:r>
              <a:rPr lang="ja-JP" altLang="en-US" dirty="0"/>
              <a:t>顧客軸の集計</a:t>
            </a:r>
            <a:endParaRPr kumimoji="1" lang="ja-JP" altLang="en-US" dirty="0"/>
          </a:p>
        </p:txBody>
      </p:sp>
      <p:sp>
        <p:nvSpPr>
          <p:cNvPr id="4" name="日付プレースホルダー 3">
            <a:extLst>
              <a:ext uri="{FF2B5EF4-FFF2-40B4-BE49-F238E27FC236}">
                <a16:creationId xmlns:a16="http://schemas.microsoft.com/office/drawing/2014/main" id="{E0753D76-296A-45D8-A726-315D0E8716FC}"/>
              </a:ext>
            </a:extLst>
          </p:cNvPr>
          <p:cNvSpPr>
            <a:spLocks noGrp="1"/>
          </p:cNvSpPr>
          <p:nvPr>
            <p:ph type="dt" sz="half" idx="10"/>
          </p:nvPr>
        </p:nvSpPr>
        <p:spPr>
          <a:xfrm>
            <a:off x="42454" y="6424613"/>
            <a:ext cx="1486095" cy="365125"/>
          </a:xfrm>
        </p:spPr>
        <p:txBody>
          <a:bodyPr/>
          <a:lstStyle/>
          <a:p>
            <a:fld id="{C6C61CF9-8825-45C4-AC10-1643397B3567}" type="datetime1">
              <a:rPr lang="ja-JP" altLang="en-US" smtClean="0"/>
              <a:t>2018/8/16</a:t>
            </a:fld>
            <a:endParaRPr lang="ja-JP" altLang="en-US"/>
          </a:p>
        </p:txBody>
      </p:sp>
      <p:sp>
        <p:nvSpPr>
          <p:cNvPr id="7" name="スライド番号プレースホルダー 4">
            <a:extLst>
              <a:ext uri="{FF2B5EF4-FFF2-40B4-BE49-F238E27FC236}">
                <a16:creationId xmlns:a16="http://schemas.microsoft.com/office/drawing/2014/main" id="{2705730E-6688-4063-B0F6-C991E0DF6B79}"/>
              </a:ext>
            </a:extLst>
          </p:cNvPr>
          <p:cNvSpPr>
            <a:spLocks noGrp="1"/>
          </p:cNvSpPr>
          <p:nvPr>
            <p:ph type="sldNum" sz="quarter" idx="12"/>
          </p:nvPr>
        </p:nvSpPr>
        <p:spPr>
          <a:xfrm>
            <a:off x="5370241" y="6481019"/>
            <a:ext cx="2057400" cy="365125"/>
          </a:xfrm>
        </p:spPr>
        <p:txBody>
          <a:bodyPr/>
          <a:lstStyle/>
          <a:p>
            <a:fld id="{3B68BE9B-DAF4-475D-9E64-5320A9CCD97B}" type="slidenum">
              <a:rPr lang="ja-JP" altLang="en-US" smtClean="0"/>
              <a:pPr/>
              <a:t>8</a:t>
            </a:fld>
            <a:endParaRPr lang="ja-JP" altLang="en-US" dirty="0"/>
          </a:p>
        </p:txBody>
      </p:sp>
    </p:spTree>
    <p:extLst>
      <p:ext uri="{BB962C8B-B14F-4D97-AF65-F5344CB8AC3E}">
        <p14:creationId xmlns:p14="http://schemas.microsoft.com/office/powerpoint/2010/main" val="368885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A26DA-4FC5-43D8-9640-3E64020114B9}"/>
              </a:ext>
            </a:extLst>
          </p:cNvPr>
          <p:cNvSpPr>
            <a:spLocks noGrp="1"/>
          </p:cNvSpPr>
          <p:nvPr>
            <p:ph type="title"/>
          </p:nvPr>
        </p:nvSpPr>
        <p:spPr/>
        <p:txBody>
          <a:bodyPr>
            <a:normAutofit/>
          </a:bodyPr>
          <a:lstStyle/>
          <a:p>
            <a:r>
              <a:rPr kumimoji="1" lang="ja-JP" altLang="en-US" dirty="0"/>
              <a:t>時系列データの処理</a:t>
            </a:r>
          </a:p>
        </p:txBody>
      </p:sp>
      <p:sp>
        <p:nvSpPr>
          <p:cNvPr id="3" name="コンテンツ プレースホルダー 2">
            <a:extLst>
              <a:ext uri="{FF2B5EF4-FFF2-40B4-BE49-F238E27FC236}">
                <a16:creationId xmlns:a16="http://schemas.microsoft.com/office/drawing/2014/main" id="{F0D18107-57B2-432A-83FA-CCAE33B9AD65}"/>
              </a:ext>
            </a:extLst>
          </p:cNvPr>
          <p:cNvSpPr>
            <a:spLocks noGrp="1"/>
          </p:cNvSpPr>
          <p:nvPr>
            <p:ph idx="1"/>
          </p:nvPr>
        </p:nvSpPr>
        <p:spPr/>
        <p:txBody>
          <a:bodyPr>
            <a:normAutofit/>
          </a:bodyPr>
          <a:lstStyle/>
          <a:p>
            <a:pPr marL="0" indent="0">
              <a:buNone/>
            </a:pPr>
            <a:r>
              <a:rPr lang="ja-JP" altLang="en-US" sz="1800" dirty="0">
                <a:solidFill>
                  <a:schemeClr val="bg1">
                    <a:lumMod val="65000"/>
                  </a:schemeClr>
                </a:solidFill>
              </a:rPr>
              <a:t>分析の軸である</a:t>
            </a:r>
            <a:r>
              <a:rPr lang="en-US" altLang="ja-JP" sz="1800" dirty="0">
                <a:solidFill>
                  <a:schemeClr val="bg1">
                    <a:lumMod val="65000"/>
                  </a:schemeClr>
                </a:solidFill>
              </a:rPr>
              <a:t>rental</a:t>
            </a:r>
            <a:r>
              <a:rPr lang="ja-JP" altLang="en-US" sz="1800" dirty="0">
                <a:solidFill>
                  <a:schemeClr val="bg1">
                    <a:lumMod val="65000"/>
                  </a:schemeClr>
                </a:solidFill>
              </a:rPr>
              <a:t>テーブルの</a:t>
            </a:r>
            <a:r>
              <a:rPr lang="en-US" altLang="ja-JP" sz="1800" dirty="0" err="1">
                <a:solidFill>
                  <a:schemeClr val="bg1">
                    <a:lumMod val="65000"/>
                  </a:schemeClr>
                </a:solidFill>
              </a:rPr>
              <a:t>rental_date</a:t>
            </a:r>
            <a:r>
              <a:rPr lang="ja-JP" altLang="en-US" sz="1800" dirty="0">
                <a:solidFill>
                  <a:schemeClr val="bg1">
                    <a:lumMod val="65000"/>
                  </a:schemeClr>
                </a:solidFill>
              </a:rPr>
              <a:t>について、</a:t>
            </a:r>
            <a:endParaRPr lang="en-US" altLang="ja-JP" sz="1800" dirty="0">
              <a:solidFill>
                <a:schemeClr val="bg1">
                  <a:lumMod val="65000"/>
                </a:schemeClr>
              </a:solidFill>
            </a:endParaRPr>
          </a:p>
          <a:p>
            <a:pPr marL="0" indent="0">
              <a:buNone/>
            </a:pPr>
            <a:r>
              <a:rPr lang="en-US" altLang="ja-JP" sz="1800" dirty="0">
                <a:solidFill>
                  <a:schemeClr val="bg1">
                    <a:lumMod val="65000"/>
                  </a:schemeClr>
                </a:solidFill>
              </a:rPr>
              <a:t>2005</a:t>
            </a:r>
            <a:r>
              <a:rPr lang="ja-JP" altLang="en-US" sz="1800" dirty="0">
                <a:solidFill>
                  <a:schemeClr val="bg1">
                    <a:lumMod val="65000"/>
                  </a:schemeClr>
                </a:solidFill>
              </a:rPr>
              <a:t>年</a:t>
            </a:r>
            <a:r>
              <a:rPr lang="en-US" altLang="ja-JP" sz="1800" dirty="0">
                <a:solidFill>
                  <a:schemeClr val="bg1">
                    <a:lumMod val="65000"/>
                  </a:schemeClr>
                </a:solidFill>
              </a:rPr>
              <a:t>8</a:t>
            </a:r>
            <a:r>
              <a:rPr lang="ja-JP" altLang="en-US" sz="1800" dirty="0">
                <a:solidFill>
                  <a:schemeClr val="bg1">
                    <a:lumMod val="65000"/>
                  </a:schemeClr>
                </a:solidFill>
              </a:rPr>
              <a:t>月</a:t>
            </a:r>
            <a:r>
              <a:rPr lang="en-US" altLang="ja-JP" sz="1800" dirty="0">
                <a:solidFill>
                  <a:schemeClr val="bg1">
                    <a:lumMod val="65000"/>
                  </a:schemeClr>
                </a:solidFill>
              </a:rPr>
              <a:t>23</a:t>
            </a:r>
            <a:r>
              <a:rPr lang="ja-JP" altLang="en-US" sz="1800" dirty="0">
                <a:solidFill>
                  <a:schemeClr val="bg1">
                    <a:lumMod val="65000"/>
                  </a:schemeClr>
                </a:solidFill>
              </a:rPr>
              <a:t>日から</a:t>
            </a:r>
            <a:r>
              <a:rPr lang="en-US" altLang="ja-JP" sz="1800" dirty="0">
                <a:solidFill>
                  <a:schemeClr val="bg1">
                    <a:lumMod val="65000"/>
                  </a:schemeClr>
                </a:solidFill>
              </a:rPr>
              <a:t>2006</a:t>
            </a:r>
            <a:r>
              <a:rPr lang="ja-JP" altLang="en-US" sz="1800" dirty="0">
                <a:solidFill>
                  <a:schemeClr val="bg1">
                    <a:lumMod val="65000"/>
                  </a:schemeClr>
                </a:solidFill>
              </a:rPr>
              <a:t>年</a:t>
            </a:r>
            <a:r>
              <a:rPr lang="en-US" altLang="ja-JP" sz="1800" dirty="0">
                <a:solidFill>
                  <a:schemeClr val="bg1">
                    <a:lumMod val="65000"/>
                  </a:schemeClr>
                </a:solidFill>
              </a:rPr>
              <a:t>2</a:t>
            </a:r>
            <a:r>
              <a:rPr lang="ja-JP" altLang="en-US" sz="1800" dirty="0">
                <a:solidFill>
                  <a:schemeClr val="bg1">
                    <a:lumMod val="65000"/>
                  </a:schemeClr>
                </a:solidFill>
              </a:rPr>
              <a:t>月</a:t>
            </a:r>
            <a:r>
              <a:rPr lang="en-US" altLang="ja-JP" sz="1800" dirty="0">
                <a:solidFill>
                  <a:schemeClr val="bg1">
                    <a:lumMod val="65000"/>
                  </a:schemeClr>
                </a:solidFill>
              </a:rPr>
              <a:t>14</a:t>
            </a:r>
            <a:r>
              <a:rPr lang="ja-JP" altLang="en-US" sz="1800" dirty="0">
                <a:solidFill>
                  <a:schemeClr val="bg1">
                    <a:lumMod val="65000"/>
                  </a:schemeClr>
                </a:solidFill>
              </a:rPr>
              <a:t>日まで約半年間のデータがありませんでした。</a:t>
            </a:r>
            <a:endParaRPr lang="en-US" altLang="ja-JP" sz="1800" dirty="0">
              <a:solidFill>
                <a:schemeClr val="bg1">
                  <a:lumMod val="65000"/>
                </a:schemeClr>
              </a:solidFill>
            </a:endParaRPr>
          </a:p>
          <a:p>
            <a:pPr marL="0" indent="0">
              <a:buNone/>
            </a:pPr>
            <a:r>
              <a:rPr lang="ja-JP" altLang="en-US" sz="1800" dirty="0">
                <a:solidFill>
                  <a:schemeClr val="bg1">
                    <a:lumMod val="65000"/>
                  </a:schemeClr>
                </a:solidFill>
              </a:rPr>
              <a:t>グラフの見やすさと、分析の観点から今回の時系列集計では</a:t>
            </a:r>
            <a:endParaRPr lang="en-US" altLang="ja-JP" sz="1800" dirty="0">
              <a:solidFill>
                <a:schemeClr val="bg1">
                  <a:lumMod val="65000"/>
                </a:schemeClr>
              </a:solidFill>
            </a:endParaRPr>
          </a:p>
          <a:p>
            <a:pPr marL="0" indent="0">
              <a:buNone/>
            </a:pPr>
            <a:r>
              <a:rPr lang="en-US" altLang="ja-JP" sz="1800" dirty="0">
                <a:solidFill>
                  <a:srgbClr val="FF8504"/>
                </a:solidFill>
              </a:rPr>
              <a:t>2006</a:t>
            </a:r>
            <a:r>
              <a:rPr lang="ja-JP" altLang="en-US" sz="1800" dirty="0">
                <a:solidFill>
                  <a:srgbClr val="FF8504"/>
                </a:solidFill>
              </a:rPr>
              <a:t>年</a:t>
            </a:r>
            <a:r>
              <a:rPr lang="en-US" altLang="ja-JP" sz="1800" dirty="0">
                <a:solidFill>
                  <a:srgbClr val="FF8504"/>
                </a:solidFill>
              </a:rPr>
              <a:t>2</a:t>
            </a:r>
            <a:r>
              <a:rPr lang="ja-JP" altLang="en-US" sz="1800" dirty="0">
                <a:solidFill>
                  <a:srgbClr val="FF8504"/>
                </a:solidFill>
              </a:rPr>
              <a:t>月</a:t>
            </a:r>
            <a:r>
              <a:rPr lang="en-US" altLang="ja-JP" sz="1800" dirty="0">
                <a:solidFill>
                  <a:srgbClr val="FF8504"/>
                </a:solidFill>
              </a:rPr>
              <a:t>14</a:t>
            </a:r>
            <a:r>
              <a:rPr lang="ja-JP" altLang="en-US" sz="1800" dirty="0">
                <a:solidFill>
                  <a:srgbClr val="FF8504"/>
                </a:solidFill>
              </a:rPr>
              <a:t>日のデータは除外</a:t>
            </a:r>
            <a:r>
              <a:rPr lang="ja-JP" altLang="en-US" sz="1800" dirty="0">
                <a:solidFill>
                  <a:schemeClr val="bg1">
                    <a:lumMod val="65000"/>
                  </a:schemeClr>
                </a:solidFill>
              </a:rPr>
              <a:t>します。</a:t>
            </a:r>
            <a:endParaRPr lang="en-US" altLang="ja-JP" sz="1800" dirty="0">
              <a:solidFill>
                <a:schemeClr val="bg1">
                  <a:lumMod val="65000"/>
                </a:schemeClr>
              </a:solidFill>
            </a:endParaRPr>
          </a:p>
          <a:p>
            <a:pPr marL="0" indent="0">
              <a:buNone/>
            </a:pPr>
            <a:endParaRPr lang="en-US" altLang="ja-JP" sz="1800" dirty="0">
              <a:solidFill>
                <a:schemeClr val="bg1">
                  <a:lumMod val="65000"/>
                </a:schemeClr>
              </a:solidFill>
            </a:endParaRPr>
          </a:p>
          <a:p>
            <a:pPr marL="0" indent="0">
              <a:buNone/>
            </a:pPr>
            <a:r>
              <a:rPr lang="ja-JP" altLang="en-US" sz="1800" dirty="0">
                <a:solidFill>
                  <a:schemeClr val="bg1">
                    <a:lumMod val="65000"/>
                  </a:schemeClr>
                </a:solidFill>
              </a:rPr>
              <a:t>また、</a:t>
            </a:r>
            <a:r>
              <a:rPr lang="en-US" altLang="ja-JP" sz="1800" dirty="0"/>
              <a:t>3</a:t>
            </a:r>
            <a:r>
              <a:rPr lang="ja-JP" altLang="en-US" sz="1800" dirty="0"/>
              <a:t>週間</a:t>
            </a:r>
            <a:r>
              <a:rPr lang="ja-JP" altLang="en-US" sz="1800" dirty="0">
                <a:solidFill>
                  <a:schemeClr val="bg1">
                    <a:lumMod val="65000"/>
                  </a:schemeClr>
                </a:solidFill>
              </a:rPr>
              <a:t>周期</a:t>
            </a:r>
            <a:r>
              <a:rPr lang="ja-JP" altLang="en-US" sz="1800" dirty="0"/>
              <a:t>で</a:t>
            </a:r>
            <a:endParaRPr lang="en-US" altLang="ja-JP" sz="1800" dirty="0"/>
          </a:p>
          <a:p>
            <a:pPr marL="0" indent="0">
              <a:buNone/>
            </a:pPr>
            <a:r>
              <a:rPr lang="en-US" altLang="ja-JP" sz="1800" dirty="0">
                <a:solidFill>
                  <a:srgbClr val="00809E"/>
                </a:solidFill>
              </a:rPr>
              <a:t>14</a:t>
            </a:r>
            <a:r>
              <a:rPr lang="ja-JP" altLang="en-US" sz="1800" dirty="0">
                <a:solidFill>
                  <a:srgbClr val="00809E"/>
                </a:solidFill>
              </a:rPr>
              <a:t>日間（</a:t>
            </a:r>
            <a:r>
              <a:rPr lang="en-US" altLang="ja-JP" sz="1800" dirty="0">
                <a:solidFill>
                  <a:srgbClr val="00809E"/>
                </a:solidFill>
              </a:rPr>
              <a:t>2</a:t>
            </a:r>
            <a:r>
              <a:rPr lang="ja-JP" altLang="en-US" sz="1800" dirty="0">
                <a:solidFill>
                  <a:srgbClr val="00809E"/>
                </a:solidFill>
              </a:rPr>
              <a:t>週間）の</a:t>
            </a:r>
            <a:endParaRPr lang="en-US" altLang="ja-JP" sz="1800" dirty="0">
              <a:solidFill>
                <a:srgbClr val="00809E"/>
              </a:solidFill>
            </a:endParaRPr>
          </a:p>
          <a:p>
            <a:pPr marL="0" indent="0">
              <a:buNone/>
            </a:pPr>
            <a:r>
              <a:rPr lang="ja-JP" altLang="en-US" sz="1800" dirty="0">
                <a:solidFill>
                  <a:srgbClr val="00809E"/>
                </a:solidFill>
              </a:rPr>
              <a:t>全くレンタルされてない期間</a:t>
            </a:r>
            <a:endParaRPr lang="en-US" altLang="ja-JP" sz="1800" dirty="0">
              <a:solidFill>
                <a:srgbClr val="00809E"/>
              </a:solidFill>
            </a:endParaRPr>
          </a:p>
          <a:p>
            <a:pPr marL="0" indent="0">
              <a:buNone/>
            </a:pPr>
            <a:r>
              <a:rPr lang="ja-JP" altLang="en-US" sz="1800" dirty="0" err="1">
                <a:solidFill>
                  <a:schemeClr val="bg1">
                    <a:lumMod val="65000"/>
                  </a:schemeClr>
                </a:solidFill>
              </a:rPr>
              <a:t>が存</a:t>
            </a:r>
            <a:r>
              <a:rPr lang="ja-JP" altLang="en-US" sz="1800" dirty="0">
                <a:solidFill>
                  <a:schemeClr val="bg1">
                    <a:lumMod val="65000"/>
                  </a:schemeClr>
                </a:solidFill>
              </a:rPr>
              <a:t>在します。</a:t>
            </a:r>
            <a:endParaRPr lang="en-US" altLang="ja-JP" sz="1800" dirty="0">
              <a:solidFill>
                <a:schemeClr val="bg1">
                  <a:lumMod val="65000"/>
                </a:schemeClr>
              </a:solidFill>
            </a:endParaRPr>
          </a:p>
          <a:p>
            <a:pPr marL="0" indent="0">
              <a:buNone/>
            </a:pPr>
            <a:r>
              <a:rPr lang="ja-JP" altLang="en-US" sz="1800" dirty="0">
                <a:solidFill>
                  <a:schemeClr val="bg1">
                    <a:lumMod val="65000"/>
                  </a:schemeClr>
                </a:solidFill>
              </a:rPr>
              <a:t>ご確認お願いします。</a:t>
            </a:r>
          </a:p>
        </p:txBody>
      </p:sp>
      <p:sp>
        <p:nvSpPr>
          <p:cNvPr id="4" name="日付プレースホルダー 3">
            <a:extLst>
              <a:ext uri="{FF2B5EF4-FFF2-40B4-BE49-F238E27FC236}">
                <a16:creationId xmlns:a16="http://schemas.microsoft.com/office/drawing/2014/main" id="{90937C03-54D3-40D4-B0C4-EB717B3B2908}"/>
              </a:ext>
            </a:extLst>
          </p:cNvPr>
          <p:cNvSpPr>
            <a:spLocks noGrp="1"/>
          </p:cNvSpPr>
          <p:nvPr>
            <p:ph type="dt" sz="half" idx="10"/>
          </p:nvPr>
        </p:nvSpPr>
        <p:spPr>
          <a:xfrm>
            <a:off x="42454" y="6424613"/>
            <a:ext cx="1172197" cy="365125"/>
          </a:xfrm>
        </p:spPr>
        <p:txBody>
          <a:bodyPr/>
          <a:lstStyle/>
          <a:p>
            <a:fld id="{C6C61CF9-8825-45C4-AC10-1643397B3567}" type="datetime1">
              <a:rPr lang="ja-JP" altLang="en-US" smtClean="0"/>
              <a:t>2018/8/16</a:t>
            </a:fld>
            <a:endParaRPr lang="ja-JP" altLang="en-US" dirty="0"/>
          </a:p>
        </p:txBody>
      </p:sp>
      <p:pic>
        <p:nvPicPr>
          <p:cNvPr id="15" name="図 14">
            <a:extLst>
              <a:ext uri="{FF2B5EF4-FFF2-40B4-BE49-F238E27FC236}">
                <a16:creationId xmlns:a16="http://schemas.microsoft.com/office/drawing/2014/main" id="{CD0B4CDA-2F87-4C94-88D1-A82DE5240CB1}"/>
              </a:ext>
            </a:extLst>
          </p:cNvPr>
          <p:cNvPicPr>
            <a:picLocks noChangeAspect="1"/>
          </p:cNvPicPr>
          <p:nvPr/>
        </p:nvPicPr>
        <p:blipFill>
          <a:blip r:embed="rId2"/>
          <a:stretch>
            <a:fillRect/>
          </a:stretch>
        </p:blipFill>
        <p:spPr>
          <a:xfrm>
            <a:off x="4086856" y="2482951"/>
            <a:ext cx="4664493" cy="3365007"/>
          </a:xfrm>
          <a:prstGeom prst="rect">
            <a:avLst/>
          </a:prstGeom>
        </p:spPr>
      </p:pic>
      <p:sp>
        <p:nvSpPr>
          <p:cNvPr id="7" name="テキスト ボックス 6">
            <a:extLst>
              <a:ext uri="{FF2B5EF4-FFF2-40B4-BE49-F238E27FC236}">
                <a16:creationId xmlns:a16="http://schemas.microsoft.com/office/drawing/2014/main" id="{067956AB-4FEF-4408-A824-0F0A67172FF2}"/>
              </a:ext>
            </a:extLst>
          </p:cNvPr>
          <p:cNvSpPr txBox="1"/>
          <p:nvPr/>
        </p:nvSpPr>
        <p:spPr>
          <a:xfrm>
            <a:off x="5484841" y="2182868"/>
            <a:ext cx="1742785" cy="300082"/>
          </a:xfrm>
          <a:prstGeom prst="rect">
            <a:avLst/>
          </a:prstGeom>
          <a:noFill/>
        </p:spPr>
        <p:txBody>
          <a:bodyPr wrap="none" rtlCol="0">
            <a:spAutoFit/>
          </a:bodyPr>
          <a:lstStyle/>
          <a:p>
            <a:r>
              <a:rPr lang="ja-JP" altLang="en-US" sz="1350" dirty="0">
                <a:solidFill>
                  <a:schemeClr val="bg1">
                    <a:lumMod val="65000"/>
                  </a:schemeClr>
                </a:solidFill>
                <a:latin typeface="メイリオ" panose="020B0604030504040204" pitchFamily="50" charset="-128"/>
                <a:ea typeface="メイリオ" panose="020B0604030504040204" pitchFamily="50" charset="-128"/>
              </a:rPr>
              <a:t>一日の顧客数の推移</a:t>
            </a:r>
          </a:p>
        </p:txBody>
      </p:sp>
      <p:sp>
        <p:nvSpPr>
          <p:cNvPr id="8" name="正方形/長方形 7">
            <a:extLst>
              <a:ext uri="{FF2B5EF4-FFF2-40B4-BE49-F238E27FC236}">
                <a16:creationId xmlns:a16="http://schemas.microsoft.com/office/drawing/2014/main" id="{9EC13CFA-90B3-444B-9CC6-24E3E6C27567}"/>
              </a:ext>
            </a:extLst>
          </p:cNvPr>
          <p:cNvSpPr/>
          <p:nvPr/>
        </p:nvSpPr>
        <p:spPr>
          <a:xfrm>
            <a:off x="5803900" y="2451010"/>
            <a:ext cx="2823838" cy="3175762"/>
          </a:xfrm>
          <a:prstGeom prst="rect">
            <a:avLst/>
          </a:prstGeom>
          <a:solidFill>
            <a:srgbClr val="FF850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solidFill>
                <a:srgbClr val="FF8504"/>
              </a:solidFill>
            </a:endParaRPr>
          </a:p>
        </p:txBody>
      </p:sp>
      <p:sp>
        <p:nvSpPr>
          <p:cNvPr id="9" name="正方形/長方形 8">
            <a:extLst>
              <a:ext uri="{FF2B5EF4-FFF2-40B4-BE49-F238E27FC236}">
                <a16:creationId xmlns:a16="http://schemas.microsoft.com/office/drawing/2014/main" id="{50453A42-8C55-4634-97C9-CB1676551968}"/>
              </a:ext>
            </a:extLst>
          </p:cNvPr>
          <p:cNvSpPr/>
          <p:nvPr/>
        </p:nvSpPr>
        <p:spPr>
          <a:xfrm>
            <a:off x="5484841" y="2482952"/>
            <a:ext cx="195448" cy="31438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10" name="正方形/長方形 9">
            <a:extLst>
              <a:ext uri="{FF2B5EF4-FFF2-40B4-BE49-F238E27FC236}">
                <a16:creationId xmlns:a16="http://schemas.microsoft.com/office/drawing/2014/main" id="{F185490A-3D28-4975-A1DE-0A4D6435181C}"/>
              </a:ext>
            </a:extLst>
          </p:cNvPr>
          <p:cNvSpPr/>
          <p:nvPr/>
        </p:nvSpPr>
        <p:spPr>
          <a:xfrm>
            <a:off x="5142661" y="2482950"/>
            <a:ext cx="205350" cy="314382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11" name="正方形/長方形 10">
            <a:extLst>
              <a:ext uri="{FF2B5EF4-FFF2-40B4-BE49-F238E27FC236}">
                <a16:creationId xmlns:a16="http://schemas.microsoft.com/office/drawing/2014/main" id="{4DB4096E-6F5A-4179-9B5A-EF357BF41B6D}"/>
              </a:ext>
            </a:extLst>
          </p:cNvPr>
          <p:cNvSpPr/>
          <p:nvPr/>
        </p:nvSpPr>
        <p:spPr>
          <a:xfrm>
            <a:off x="4812580" y="2482950"/>
            <a:ext cx="193250" cy="314382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12" name="正方形/長方形 11">
            <a:extLst>
              <a:ext uri="{FF2B5EF4-FFF2-40B4-BE49-F238E27FC236}">
                <a16:creationId xmlns:a16="http://schemas.microsoft.com/office/drawing/2014/main" id="{8DFC8B0D-C4A8-4489-9A76-914689D82D39}"/>
              </a:ext>
            </a:extLst>
          </p:cNvPr>
          <p:cNvSpPr/>
          <p:nvPr/>
        </p:nvSpPr>
        <p:spPr>
          <a:xfrm>
            <a:off x="4482500" y="2482950"/>
            <a:ext cx="193250" cy="314382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13" name="テキスト ボックス 12">
            <a:extLst>
              <a:ext uri="{FF2B5EF4-FFF2-40B4-BE49-F238E27FC236}">
                <a16:creationId xmlns:a16="http://schemas.microsoft.com/office/drawing/2014/main" id="{129FD0DE-F33A-4D11-810E-A329E96CB2E1}"/>
              </a:ext>
            </a:extLst>
          </p:cNvPr>
          <p:cNvSpPr txBox="1"/>
          <p:nvPr/>
        </p:nvSpPr>
        <p:spPr>
          <a:xfrm>
            <a:off x="8009797" y="2845810"/>
            <a:ext cx="646331" cy="369332"/>
          </a:xfrm>
          <a:prstGeom prst="rect">
            <a:avLst/>
          </a:prstGeom>
          <a:noFill/>
        </p:spPr>
        <p:txBody>
          <a:bodyPr wrap="none" rtlCol="0">
            <a:spAutoFit/>
          </a:bodyPr>
          <a:lstStyle/>
          <a:p>
            <a:r>
              <a:rPr lang="ja-JP" altLang="en-US" dirty="0">
                <a:solidFill>
                  <a:srgbClr val="FF8504"/>
                </a:solidFill>
                <a:latin typeface="メイリオ" panose="020B0604030504040204" pitchFamily="50" charset="-128"/>
                <a:ea typeface="メイリオ" panose="020B0604030504040204" pitchFamily="50" charset="-128"/>
              </a:rPr>
              <a:t>除外</a:t>
            </a:r>
          </a:p>
        </p:txBody>
      </p:sp>
      <p:sp>
        <p:nvSpPr>
          <p:cNvPr id="16" name="テキスト ボックス 15">
            <a:extLst>
              <a:ext uri="{FF2B5EF4-FFF2-40B4-BE49-F238E27FC236}">
                <a16:creationId xmlns:a16="http://schemas.microsoft.com/office/drawing/2014/main" id="{4F16DFC6-BA58-4894-A703-7ECDE803F178}"/>
              </a:ext>
            </a:extLst>
          </p:cNvPr>
          <p:cNvSpPr txBox="1"/>
          <p:nvPr/>
        </p:nvSpPr>
        <p:spPr>
          <a:xfrm>
            <a:off x="5879179" y="5778379"/>
            <a:ext cx="954107" cy="276999"/>
          </a:xfrm>
          <a:prstGeom prst="rect">
            <a:avLst/>
          </a:prstGeom>
          <a:noFill/>
        </p:spPr>
        <p:txBody>
          <a:bodyPr wrap="none" rtlCol="0">
            <a:spAutoFit/>
          </a:bodyPr>
          <a:lstStyle/>
          <a:p>
            <a:r>
              <a:rPr lang="ja-JP" altLang="en-US" sz="1200" dirty="0">
                <a:solidFill>
                  <a:schemeClr val="bg1">
                    <a:lumMod val="65000"/>
                  </a:schemeClr>
                </a:solidFill>
                <a:latin typeface="メイリオ" panose="020B0604030504040204" pitchFamily="50" charset="-128"/>
                <a:ea typeface="メイリオ" panose="020B0604030504040204" pitchFamily="50" charset="-128"/>
              </a:rPr>
              <a:t>レンタル日</a:t>
            </a:r>
          </a:p>
        </p:txBody>
      </p:sp>
      <p:sp>
        <p:nvSpPr>
          <p:cNvPr id="17" name="テキスト ボックス 16">
            <a:extLst>
              <a:ext uri="{FF2B5EF4-FFF2-40B4-BE49-F238E27FC236}">
                <a16:creationId xmlns:a16="http://schemas.microsoft.com/office/drawing/2014/main" id="{C77E2C7A-0A04-4DD9-86CC-A7C4015FE350}"/>
              </a:ext>
            </a:extLst>
          </p:cNvPr>
          <p:cNvSpPr txBox="1"/>
          <p:nvPr/>
        </p:nvSpPr>
        <p:spPr>
          <a:xfrm>
            <a:off x="3688997" y="3521973"/>
            <a:ext cx="369332" cy="1286962"/>
          </a:xfrm>
          <a:prstGeom prst="rect">
            <a:avLst/>
          </a:prstGeom>
          <a:noFill/>
        </p:spPr>
        <p:txBody>
          <a:bodyPr vert="eaVert" wrap="square" rtlCol="0">
            <a:spAutoFit/>
          </a:bodyPr>
          <a:lstStyle/>
          <a:p>
            <a:r>
              <a:rPr kumimoji="1" lang="ja-JP" altLang="en-US" sz="1200" dirty="0">
                <a:solidFill>
                  <a:schemeClr val="bg1">
                    <a:lumMod val="65000"/>
                  </a:schemeClr>
                </a:solidFill>
                <a:latin typeface="メイリオ" panose="020B0604030504040204" pitchFamily="50" charset="-128"/>
                <a:ea typeface="メイリオ" panose="020B0604030504040204" pitchFamily="50" charset="-128"/>
              </a:rPr>
              <a:t>顧客数（人）</a:t>
            </a:r>
          </a:p>
        </p:txBody>
      </p:sp>
      <p:sp>
        <p:nvSpPr>
          <p:cNvPr id="22" name="スライド番号プレースホルダー 4">
            <a:extLst>
              <a:ext uri="{FF2B5EF4-FFF2-40B4-BE49-F238E27FC236}">
                <a16:creationId xmlns:a16="http://schemas.microsoft.com/office/drawing/2014/main" id="{3999399B-F9A5-4540-9CDC-ADFE19740563}"/>
              </a:ext>
            </a:extLst>
          </p:cNvPr>
          <p:cNvSpPr>
            <a:spLocks noGrp="1"/>
          </p:cNvSpPr>
          <p:nvPr>
            <p:ph type="sldNum" sz="quarter" idx="12"/>
          </p:nvPr>
        </p:nvSpPr>
        <p:spPr>
          <a:xfrm>
            <a:off x="5370241" y="6481019"/>
            <a:ext cx="2057400" cy="365125"/>
          </a:xfrm>
        </p:spPr>
        <p:txBody>
          <a:bodyPr/>
          <a:lstStyle/>
          <a:p>
            <a:fld id="{3B68BE9B-DAF4-475D-9E64-5320A9CCD97B}" type="slidenum">
              <a:rPr lang="ja-JP" altLang="en-US" smtClean="0"/>
              <a:pPr/>
              <a:t>9</a:t>
            </a:fld>
            <a:endParaRPr lang="ja-JP" altLang="en-US" dirty="0"/>
          </a:p>
        </p:txBody>
      </p:sp>
    </p:spTree>
    <p:extLst>
      <p:ext uri="{BB962C8B-B14F-4D97-AF65-F5344CB8AC3E}">
        <p14:creationId xmlns:p14="http://schemas.microsoft.com/office/powerpoint/2010/main" val="2142325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oproテンプレ4.potx" id="{84DEE4B6-A4C0-45CC-B8C1-068D857B229E}" vid="{74D190A4-C117-4F88-84E4-538CE7C97A7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11941</TotalTime>
  <Words>1280</Words>
  <Application>Microsoft Office PowerPoint</Application>
  <PresentationFormat>画面に合わせる (4:3)</PresentationFormat>
  <Paragraphs>240</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メイリオ</vt:lpstr>
      <vt:lpstr>游ゴシック</vt:lpstr>
      <vt:lpstr>游ゴシック Light</vt:lpstr>
      <vt:lpstr>Arial</vt:lpstr>
      <vt:lpstr>Wingdings</vt:lpstr>
      <vt:lpstr>Office テーマ</vt:lpstr>
      <vt:lpstr>DVDレンタル データの 分析報告</vt:lpstr>
      <vt:lpstr>報告内容</vt:lpstr>
      <vt:lpstr>1. 課題選択</vt:lpstr>
      <vt:lpstr>扱うデータ</vt:lpstr>
      <vt:lpstr>課題選択</vt:lpstr>
      <vt:lpstr>2. 分析方針</vt:lpstr>
      <vt:lpstr>分析方針</vt:lpstr>
      <vt:lpstr>3. 基礎集計</vt:lpstr>
      <vt:lpstr>時系列データの処理</vt:lpstr>
      <vt:lpstr>集計期間</vt:lpstr>
      <vt:lpstr>一日の売上、レンタル数、顧客数の推移</vt:lpstr>
      <vt:lpstr>店舗別</vt:lpstr>
      <vt:lpstr>filmについて（カテゴリ）</vt:lpstr>
      <vt:lpstr>filmについて（言語）</vt:lpstr>
      <vt:lpstr>顧客について（国）</vt:lpstr>
      <vt:lpstr>顧客について（レンタル数）</vt:lpstr>
      <vt:lpstr>顧客について（レンタル日数と消費金額）</vt:lpstr>
      <vt:lpstr>4. 分析報告</vt:lpstr>
      <vt:lpstr>分析の手順</vt:lpstr>
      <vt:lpstr>売り上げが伸びていない日</vt:lpstr>
      <vt:lpstr>売上大幅減少の原因仮説</vt:lpstr>
      <vt:lpstr>仮説検証</vt:lpstr>
      <vt:lpstr>検証結果考察</vt:lpstr>
      <vt:lpstr>5. まとめ</vt:lpstr>
      <vt:lpstr>施策提案</vt:lpstr>
      <vt:lpstr>売上見込み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yurika_yoshida</dc:creator>
  <cp:lastModifiedBy>yurika_yoshida</cp:lastModifiedBy>
  <cp:revision>78</cp:revision>
  <dcterms:created xsi:type="dcterms:W3CDTF">2018-08-08T01:57:15Z</dcterms:created>
  <dcterms:modified xsi:type="dcterms:W3CDTF">2018-08-16T08:58:55Z</dcterms:modified>
</cp:coreProperties>
</file>