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89" r:id="rId2"/>
    <p:sldId id="274" r:id="rId3"/>
    <p:sldId id="265" r:id="rId4"/>
    <p:sldId id="276" r:id="rId5"/>
    <p:sldId id="300" r:id="rId6"/>
    <p:sldId id="259" r:id="rId7"/>
    <p:sldId id="299" r:id="rId8"/>
    <p:sldId id="272" r:id="rId9"/>
    <p:sldId id="280" r:id="rId10"/>
    <p:sldId id="285" r:id="rId11"/>
    <p:sldId id="286" r:id="rId12"/>
    <p:sldId id="281" r:id="rId13"/>
    <p:sldId id="292" r:id="rId14"/>
    <p:sldId id="293" r:id="rId15"/>
    <p:sldId id="294" r:id="rId16"/>
    <p:sldId id="287" r:id="rId17"/>
    <p:sldId id="288" r:id="rId18"/>
    <p:sldId id="301" r:id="rId19"/>
    <p:sldId id="302" r:id="rId20"/>
    <p:sldId id="303" r:id="rId21"/>
    <p:sldId id="291" r:id="rId22"/>
    <p:sldId id="290" r:id="rId23"/>
    <p:sldId id="261" r:id="rId24"/>
    <p:sldId id="295" r:id="rId25"/>
    <p:sldId id="296" r:id="rId26"/>
    <p:sldId id="297" r:id="rId27"/>
    <p:sldId id="298"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33CC33"/>
    <a:srgbClr val="FFFFFF"/>
    <a:srgbClr val="CCFF99"/>
    <a:srgbClr val="FFFF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6" autoAdjust="0"/>
    <p:restoredTop sz="94660"/>
  </p:normalViewPr>
  <p:slideViewPr>
    <p:cSldViewPr snapToGrid="0">
      <p:cViewPr varScale="1">
        <p:scale>
          <a:sx n="61" d="100"/>
          <a:sy n="61" d="100"/>
        </p:scale>
        <p:origin x="12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118861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184358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231663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173814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121828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415595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388687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206289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287264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13673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D253F7B-62BD-4246-92DE-BDEC9EDE2F0E}" type="datetimeFigureOut">
              <a:rPr kumimoji="1" lang="ja-JP" altLang="en-US" smtClean="0"/>
              <a:t>2018/3/6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8667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53F7B-62BD-4246-92DE-BDEC9EDE2F0E}" type="datetimeFigureOut">
              <a:rPr kumimoji="1" lang="ja-JP" altLang="en-US" smtClean="0"/>
              <a:t>2018/3/6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EB502-B006-4539-955C-45CC7A0433BE}" type="slidenum">
              <a:rPr kumimoji="1" lang="ja-JP" altLang="en-US" smtClean="0"/>
              <a:t>‹#›</a:t>
            </a:fld>
            <a:endParaRPr kumimoji="1" lang="ja-JP" altLang="en-US"/>
          </a:p>
        </p:txBody>
      </p:sp>
    </p:spTree>
    <p:extLst>
      <p:ext uri="{BB962C8B-B14F-4D97-AF65-F5344CB8AC3E}">
        <p14:creationId xmlns:p14="http://schemas.microsoft.com/office/powerpoint/2010/main" val="346553006"/>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gif"/><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3.gif"/><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2.pn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png"/><Relationship Id="rId10" Type="http://schemas.openxmlformats.org/officeDocument/2006/relationships/image" Target="../media/image9.jpeg"/><Relationship Id="rId4" Type="http://schemas.openxmlformats.org/officeDocument/2006/relationships/image" Target="../media/image17.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gif"/><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8"/>
          <p:cNvGrpSpPr>
            <a:grpSpLocks/>
          </p:cNvGrpSpPr>
          <p:nvPr/>
        </p:nvGrpSpPr>
        <p:grpSpPr bwMode="auto">
          <a:xfrm>
            <a:off x="496846" y="387350"/>
            <a:ext cx="1284288" cy="5473700"/>
            <a:chOff x="308" y="210"/>
            <a:chExt cx="862" cy="3674"/>
          </a:xfrm>
        </p:grpSpPr>
        <p:sp>
          <p:nvSpPr>
            <p:cNvPr id="5" name="Rectangle 9"/>
            <p:cNvSpPr>
              <a:spLocks noChangeArrowheads="1"/>
            </p:cNvSpPr>
            <p:nvPr/>
          </p:nvSpPr>
          <p:spPr bwMode="auto">
            <a:xfrm>
              <a:off x="308" y="210"/>
              <a:ext cx="862" cy="367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ja-JP"/>
              </a:defPPr>
              <a:lvl1pPr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1pPr>
              <a:lvl2pPr marL="4572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2pPr>
              <a:lvl3pPr marL="9144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3pPr>
              <a:lvl4pPr marL="13716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4pPr>
              <a:lvl5pPr marL="18288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5pPr>
              <a:lvl6pPr marL="22860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6pPr>
              <a:lvl7pPr marL="27432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7pPr>
              <a:lvl8pPr marL="32004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8pPr>
              <a:lvl9pPr marL="36576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9pPr>
            </a:lstStyle>
            <a:p>
              <a:pPr eaLnBrk="1" hangingPunct="1"/>
              <a:endParaRPr lang="ja-JP" altLang="en-US">
                <a:latin typeface="メイリオ" panose="020B0604030504040204" pitchFamily="50" charset="-128"/>
                <a:ea typeface="メイリオ" panose="020B0604030504040204" pitchFamily="50" charset="-128"/>
              </a:endParaRPr>
            </a:p>
          </p:txBody>
        </p:sp>
        <p:pic>
          <p:nvPicPr>
            <p:cNvPr id="6" name="Picture 10" descr="SIP-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 y="2325"/>
              <a:ext cx="771"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1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 y="1872"/>
              <a:ext cx="771"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3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 y="1343"/>
              <a:ext cx="771"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44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 y="844"/>
              <a:ext cx="771"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descr="6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 y="2808"/>
              <a:ext cx="771"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 descr="7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 y="300"/>
              <a:ext cx="771"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 descr="88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 y="3279"/>
              <a:ext cx="771"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4" name="直線コネクタ 13"/>
          <p:cNvCxnSpPr/>
          <p:nvPr/>
        </p:nvCxnSpPr>
        <p:spPr>
          <a:xfrm>
            <a:off x="0" y="6256421"/>
            <a:ext cx="38019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96"/>
          <p:cNvSpPr txBox="1">
            <a:spLocks noChangeArrowheads="1"/>
          </p:cNvSpPr>
          <p:nvPr/>
        </p:nvSpPr>
        <p:spPr bwMode="auto">
          <a:xfrm>
            <a:off x="2151062" y="1925638"/>
            <a:ext cx="78898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1pPr>
            <a:lvl2pPr marL="4572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2pPr>
            <a:lvl3pPr marL="9144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3pPr>
            <a:lvl4pPr marL="13716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4pPr>
            <a:lvl5pPr marL="18288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5pPr>
            <a:lvl6pPr marL="22860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6pPr>
            <a:lvl7pPr marL="27432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7pPr>
            <a:lvl8pPr marL="32004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8pPr>
            <a:lvl9pPr marL="36576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9pPr>
          </a:lstStyle>
          <a:p>
            <a:pPr algn="ctr" eaLnBrk="1" hangingPunct="1"/>
            <a:r>
              <a:rPr lang="en-US" altLang="ja-JP" sz="4000" dirty="0">
                <a:latin typeface="メイリオ" panose="020B0604030504040204" pitchFamily="50" charset="-128"/>
                <a:ea typeface="メイリオ" panose="020B0604030504040204" pitchFamily="50" charset="-128"/>
              </a:rPr>
              <a:t>Git</a:t>
            </a:r>
            <a:r>
              <a:rPr lang="ja-JP" altLang="en-US" sz="4000" dirty="0">
                <a:latin typeface="メイリオ" panose="020B0604030504040204" pitchFamily="50" charset="-128"/>
                <a:ea typeface="メイリオ" panose="020B0604030504040204" pitchFamily="50" charset="-128"/>
              </a:rPr>
              <a:t>説明資料</a:t>
            </a:r>
            <a:endParaRPr lang="ja-JP" altLang="en-US" sz="2000" dirty="0">
              <a:latin typeface="メイリオ" panose="020B0604030504040204" pitchFamily="50" charset="-128"/>
              <a:ea typeface="メイリオ" panose="020B0604030504040204" pitchFamily="50" charset="-128"/>
            </a:endParaRPr>
          </a:p>
        </p:txBody>
      </p:sp>
      <p:sp>
        <p:nvSpPr>
          <p:cNvPr id="17" name="Text Box 95"/>
          <p:cNvSpPr txBox="1">
            <a:spLocks noChangeArrowheads="1"/>
          </p:cNvSpPr>
          <p:nvPr/>
        </p:nvSpPr>
        <p:spPr bwMode="auto">
          <a:xfrm>
            <a:off x="9299407" y="5627199"/>
            <a:ext cx="1782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1pPr>
            <a:lvl2pPr marL="4572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2pPr>
            <a:lvl3pPr marL="9144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3pPr>
            <a:lvl4pPr marL="13716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4pPr>
            <a:lvl5pPr marL="18288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5pPr>
            <a:lvl6pPr marL="22860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6pPr>
            <a:lvl7pPr marL="27432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7pPr>
            <a:lvl8pPr marL="32004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8pPr>
            <a:lvl9pPr marL="36576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9pPr>
          </a:lstStyle>
          <a:p>
            <a:pPr eaLnBrk="1" hangingPunct="1"/>
            <a:r>
              <a:rPr lang="en-US" altLang="ja-JP" sz="2000" dirty="0">
                <a:latin typeface="メイリオ" panose="020B0604030504040204" pitchFamily="50" charset="-128"/>
                <a:ea typeface="メイリオ" panose="020B0604030504040204" pitchFamily="50" charset="-128"/>
              </a:rPr>
              <a:t>2018.3.6</a:t>
            </a:r>
          </a:p>
        </p:txBody>
      </p:sp>
      <p:sp>
        <p:nvSpPr>
          <p:cNvPr id="18" name="Text Box 95"/>
          <p:cNvSpPr txBox="1">
            <a:spLocks noChangeArrowheads="1"/>
          </p:cNvSpPr>
          <p:nvPr/>
        </p:nvSpPr>
        <p:spPr bwMode="auto">
          <a:xfrm>
            <a:off x="4196556" y="3207632"/>
            <a:ext cx="3798886"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1pPr>
            <a:lvl2pPr marL="4572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2pPr>
            <a:lvl3pPr marL="9144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3pPr>
            <a:lvl4pPr marL="13716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4pPr>
            <a:lvl5pPr marL="1828800" algn="l" rtl="0" fontAlgn="base">
              <a:spcBef>
                <a:spcPct val="0"/>
              </a:spcBef>
              <a:spcAft>
                <a:spcPct val="0"/>
              </a:spcAft>
              <a:defRPr kumimoji="1" sz="800" kern="1200">
                <a:solidFill>
                  <a:schemeClr val="tx1"/>
                </a:solidFill>
                <a:latin typeface="Arial Narrow" panose="020B0606020202030204" pitchFamily="34" charset="0"/>
                <a:ea typeface="ＭＳ Ｐゴシック" panose="020B0600070205080204" pitchFamily="50" charset="-128"/>
                <a:cs typeface="+mn-cs"/>
              </a:defRPr>
            </a:lvl5pPr>
            <a:lvl6pPr marL="22860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6pPr>
            <a:lvl7pPr marL="27432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7pPr>
            <a:lvl8pPr marL="32004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8pPr>
            <a:lvl9pPr marL="3657600" algn="l" defTabSz="914400" rtl="0" eaLnBrk="1" latinLnBrk="0" hangingPunct="1">
              <a:defRPr kumimoji="1" sz="800" kern="1200">
                <a:solidFill>
                  <a:schemeClr val="tx1"/>
                </a:solidFill>
                <a:latin typeface="Arial Narrow" panose="020B0606020202030204" pitchFamily="34" charset="0"/>
                <a:ea typeface="ＭＳ Ｐゴシック" panose="020B0600070205080204" pitchFamily="50" charset="-128"/>
                <a:cs typeface="+mn-cs"/>
              </a:defRPr>
            </a:lvl9pPr>
          </a:lstStyle>
          <a:p>
            <a:pPr algn="ctr" eaLnBrk="1" hangingPunct="1"/>
            <a:r>
              <a:rPr lang="ja-JP" altLang="en-US" sz="2000" dirty="0">
                <a:latin typeface="メイリオ" panose="020B0604030504040204" pitchFamily="50" charset="-128"/>
                <a:ea typeface="メイリオ" panose="020B0604030504040204" pitchFamily="50" charset="-128"/>
              </a:rPr>
              <a:t>株式会社 テクノプロ</a:t>
            </a:r>
            <a:endParaRPr lang="en-US" altLang="ja-JP" sz="2000" dirty="0">
              <a:latin typeface="メイリオ" panose="020B0604030504040204" pitchFamily="50" charset="-128"/>
              <a:ea typeface="メイリオ" panose="020B0604030504040204" pitchFamily="50" charset="-128"/>
            </a:endParaRPr>
          </a:p>
          <a:p>
            <a:pPr algn="ctr" eaLnBrk="1" hangingPunct="1"/>
            <a:r>
              <a:rPr lang="ja-JP" altLang="en-US" sz="2000" dirty="0">
                <a:latin typeface="メイリオ" panose="020B0604030504040204" pitchFamily="50" charset="-128"/>
                <a:ea typeface="メイリオ" panose="020B0604030504040204" pitchFamily="50" charset="-128"/>
              </a:rPr>
              <a:t>テクノプロ・デザイン</a:t>
            </a:r>
            <a:endParaRPr lang="en-US" altLang="ja-JP" sz="2000" dirty="0">
              <a:latin typeface="メイリオ" panose="020B0604030504040204" pitchFamily="50" charset="-128"/>
              <a:ea typeface="メイリオ" panose="020B0604030504040204" pitchFamily="50" charset="-128"/>
            </a:endParaRPr>
          </a:p>
          <a:p>
            <a:pPr algn="ctr" eaLnBrk="1" hangingPunct="1"/>
            <a:endParaRPr lang="en-US" altLang="ja-JP" sz="2000" dirty="0">
              <a:latin typeface="メイリオ" panose="020B0604030504040204" pitchFamily="50" charset="-128"/>
              <a:ea typeface="メイリオ" panose="020B0604030504040204" pitchFamily="50" charset="-128"/>
            </a:endParaRPr>
          </a:p>
          <a:p>
            <a:pPr algn="ctr" eaLnBrk="1" hangingPunct="1"/>
            <a:r>
              <a:rPr lang="ja-JP" altLang="en-US" sz="2000" dirty="0">
                <a:latin typeface="メイリオ" panose="020B0604030504040204" pitchFamily="50" charset="-128"/>
                <a:ea typeface="メイリオ" panose="020B0604030504040204" pitchFamily="50" charset="-128"/>
              </a:rPr>
              <a:t>ソリューション事業部</a:t>
            </a:r>
            <a:endParaRPr lang="en-US" altLang="ja-JP" sz="2000" dirty="0">
              <a:latin typeface="メイリオ" panose="020B0604030504040204" pitchFamily="50" charset="-128"/>
              <a:ea typeface="メイリオ" panose="020B0604030504040204" pitchFamily="50" charset="-128"/>
            </a:endParaRPr>
          </a:p>
          <a:p>
            <a:pPr algn="ctr" eaLnBrk="1" hangingPunct="1"/>
            <a:endParaRPr lang="en-US" altLang="ja-JP" sz="2000" dirty="0">
              <a:latin typeface="メイリオ" panose="020B0604030504040204" pitchFamily="50" charset="-128"/>
              <a:ea typeface="メイリオ" panose="020B0604030504040204" pitchFamily="50" charset="-128"/>
            </a:endParaRPr>
          </a:p>
          <a:p>
            <a:pPr algn="ctr" eaLnBrk="1" hangingPunct="1"/>
            <a:r>
              <a:rPr lang="ja-JP" altLang="en-US" sz="3600" dirty="0">
                <a:latin typeface="メイリオ" panose="020B0604030504040204" pitchFamily="50" charset="-128"/>
                <a:ea typeface="メイリオ" panose="020B0604030504040204" pitchFamily="50" charset="-128"/>
              </a:rPr>
              <a:t>大前 健</a:t>
            </a:r>
            <a:endParaRPr lang="en-US" altLang="ja-JP"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7609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四角形: 1 つの角を切り取る 258"/>
          <p:cNvSpPr/>
          <p:nvPr/>
        </p:nvSpPr>
        <p:spPr>
          <a:xfrm>
            <a:off x="823387" y="990601"/>
            <a:ext cx="10701863" cy="5528732"/>
          </a:xfrm>
          <a:prstGeom prst="snip1Rect">
            <a:avLst>
              <a:gd name="adj" fmla="val 1898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2" name="グループ化 161"/>
          <p:cNvGrpSpPr/>
          <p:nvPr/>
        </p:nvGrpSpPr>
        <p:grpSpPr>
          <a:xfrm>
            <a:off x="226180" y="817425"/>
            <a:ext cx="6974228" cy="1569660"/>
            <a:chOff x="233551" y="829951"/>
            <a:chExt cx="6974228" cy="1569660"/>
          </a:xfrm>
        </p:grpSpPr>
        <p:sp>
          <p:nvSpPr>
            <p:cNvPr id="163" name="テキスト ボックス 162"/>
            <p:cNvSpPr txBox="1"/>
            <p:nvPr/>
          </p:nvSpPr>
          <p:spPr>
            <a:xfrm>
              <a:off x="233551" y="829951"/>
              <a:ext cx="6974228" cy="1569660"/>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■復元（コミットの移動）</a:t>
              </a:r>
              <a:endParaRPr lang="en-US" altLang="ja-JP" sz="1200" dirty="0"/>
            </a:p>
            <a:p>
              <a:r>
                <a:rPr lang="en-US" altLang="ja-JP" sz="1200" dirty="0">
                  <a:solidFill>
                    <a:schemeClr val="accent4">
                      <a:lumMod val="75000"/>
                    </a:schemeClr>
                  </a:solidFill>
                </a:rPr>
                <a:t>$</a:t>
              </a:r>
              <a:r>
                <a:rPr lang="en-US" altLang="ja-JP" sz="1200" dirty="0"/>
                <a:t> git checkout </a:t>
              </a:r>
              <a:r>
                <a:rPr lang="en-US" altLang="ja-JP" sz="1200" dirty="0">
                  <a:solidFill>
                    <a:srgbClr val="FF0000"/>
                  </a:solidFill>
                </a:rPr>
                <a:t>commit_3</a:t>
              </a:r>
              <a:endParaRPr lang="en-US" altLang="ja-JP" sz="1200" i="1" dirty="0">
                <a:solidFill>
                  <a:srgbClr val="FF0000"/>
                </a:solidFill>
              </a:endParaRPr>
            </a:p>
            <a:p>
              <a:r>
                <a:rPr lang="en-US" altLang="ja-JP" sz="1200" dirty="0"/>
                <a:t>※</a:t>
              </a:r>
              <a:r>
                <a:rPr lang="ja-JP" altLang="en-US" sz="1200" dirty="0"/>
                <a:t>復元に失敗する可能性があるため、</a:t>
              </a:r>
              <a:endParaRPr lang="en-US" altLang="ja-JP" sz="1200" dirty="0"/>
            </a:p>
            <a:p>
              <a:r>
                <a:rPr lang="ja-JP" altLang="en-US" sz="1200" dirty="0"/>
                <a:t>編集中のファイルは</a:t>
              </a:r>
              <a:endParaRPr lang="en-US" altLang="ja-JP" sz="1200" dirty="0"/>
            </a:p>
            <a:p>
              <a:endParaRPr lang="en-US" altLang="ja-JP" sz="1200" dirty="0"/>
            </a:p>
            <a:p>
              <a:endParaRPr lang="en-US" altLang="ja-JP" sz="1200" dirty="0"/>
            </a:p>
            <a:p>
              <a:r>
                <a:rPr lang="ja-JP" altLang="en-US" sz="1200" dirty="0"/>
                <a:t>と良い</a:t>
              </a:r>
              <a:endParaRPr lang="en-US" altLang="ja-JP" sz="1200" i="1" dirty="0">
                <a:solidFill>
                  <a:srgbClr val="FF0000"/>
                </a:solidFill>
              </a:endParaRPr>
            </a:p>
          </p:txBody>
        </p:sp>
        <p:sp>
          <p:nvSpPr>
            <p:cNvPr id="164" name="テキスト ボックス 163"/>
            <p:cNvSpPr txBox="1"/>
            <p:nvPr/>
          </p:nvSpPr>
          <p:spPr>
            <a:xfrm>
              <a:off x="1791818" y="1571284"/>
              <a:ext cx="2504436" cy="646331"/>
            </a:xfrm>
            <a:prstGeom prst="rect">
              <a:avLst/>
            </a:prstGeom>
            <a:noFill/>
            <a:ln w="76200">
              <a:noFill/>
            </a:ln>
          </p:spPr>
          <p:txBody>
            <a:bodyPr wrap="square" rtlCol="0">
              <a:spAutoFit/>
            </a:bodyPr>
            <a:lstStyle/>
            <a:p>
              <a:r>
                <a:rPr lang="ja-JP" altLang="en-US" sz="1200" dirty="0"/>
                <a:t>・編集前の状態へ戻す</a:t>
              </a:r>
              <a:endParaRPr lang="en-US" altLang="ja-JP" sz="1200" dirty="0"/>
            </a:p>
            <a:p>
              <a:r>
                <a:rPr lang="ja-JP" altLang="en-US" sz="1200" dirty="0"/>
                <a:t>・編集を一時保留状態にする</a:t>
              </a:r>
              <a:endParaRPr lang="en-US" altLang="ja-JP" sz="1200" dirty="0"/>
            </a:p>
            <a:p>
              <a:r>
                <a:rPr lang="ja-JP" altLang="en-US" sz="1200" dirty="0"/>
                <a:t>・コミットし編集を確定させる</a:t>
              </a:r>
              <a:endParaRPr lang="en-US" altLang="ja-JP" sz="1200" dirty="0"/>
            </a:p>
          </p:txBody>
        </p:sp>
        <p:sp>
          <p:nvSpPr>
            <p:cNvPr id="165" name="左中かっこ 164"/>
            <p:cNvSpPr>
              <a:spLocks noChangeAspect="1"/>
            </p:cNvSpPr>
            <p:nvPr/>
          </p:nvSpPr>
          <p:spPr>
            <a:xfrm>
              <a:off x="1829788" y="1601128"/>
              <a:ext cx="55816" cy="540000"/>
            </a:xfrm>
            <a:prstGeom prst="leftBrace">
              <a:avLst>
                <a:gd name="adj1" fmla="val 8333"/>
                <a:gd name="adj2" fmla="val 927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6" name="テキスト ボックス 165"/>
            <p:cNvSpPr txBox="1"/>
            <p:nvPr/>
          </p:nvSpPr>
          <p:spPr>
            <a:xfrm>
              <a:off x="4352217" y="944907"/>
              <a:ext cx="2734534" cy="1384995"/>
            </a:xfrm>
            <a:prstGeom prst="rect">
              <a:avLst/>
            </a:prstGeom>
            <a:noFill/>
            <a:ln w="9525">
              <a:solidFill>
                <a:schemeClr val="accent1">
                  <a:lumMod val="20000"/>
                  <a:lumOff val="80000"/>
                </a:schemeClr>
              </a:solidFill>
            </a:ln>
          </p:spPr>
          <p:txBody>
            <a:bodyPr wrap="square" rtlCol="0">
              <a:spAutoFit/>
            </a:bodyPr>
            <a:lstStyle/>
            <a:p>
              <a:r>
                <a:rPr lang="ja-JP" altLang="en-US" sz="1200" dirty="0"/>
                <a:t>■編集前の状態へ戻す</a:t>
              </a:r>
              <a:endParaRPr lang="en-US" altLang="ja-JP" sz="1200" dirty="0"/>
            </a:p>
            <a:p>
              <a:r>
                <a:rPr lang="en-US" altLang="ja-JP" sz="1200" dirty="0">
                  <a:solidFill>
                    <a:schemeClr val="accent4">
                      <a:lumMod val="75000"/>
                    </a:schemeClr>
                  </a:solidFill>
                </a:rPr>
                <a:t>$</a:t>
              </a:r>
              <a:r>
                <a:rPr lang="en-US" altLang="ja-JP" sz="1200" dirty="0"/>
                <a:t> git reset --hard</a:t>
              </a:r>
              <a:endParaRPr lang="en-US" altLang="ja-JP" sz="1200" i="1" dirty="0">
                <a:solidFill>
                  <a:srgbClr val="FF0000"/>
                </a:solidFill>
              </a:endParaRPr>
            </a:p>
            <a:p>
              <a:r>
                <a:rPr lang="en-US" altLang="ja-JP" sz="1200" dirty="0">
                  <a:solidFill>
                    <a:schemeClr val="accent4">
                      <a:lumMod val="75000"/>
                    </a:schemeClr>
                  </a:solidFill>
                </a:rPr>
                <a:t>$</a:t>
              </a:r>
              <a:r>
                <a:rPr lang="en-US" altLang="ja-JP" sz="1200" dirty="0"/>
                <a:t> git clean –fd</a:t>
              </a:r>
            </a:p>
            <a:p>
              <a:endParaRPr lang="en-US" altLang="ja-JP" sz="1200" dirty="0"/>
            </a:p>
            <a:p>
              <a:r>
                <a:rPr lang="ja-JP" altLang="en-US" sz="1200" dirty="0"/>
                <a:t>■編集を一時保留状態にする</a:t>
              </a:r>
              <a:endParaRPr lang="en-US" altLang="ja-JP" sz="1200" dirty="0"/>
            </a:p>
            <a:p>
              <a:r>
                <a:rPr lang="en-US" altLang="ja-JP" sz="1200" dirty="0">
                  <a:solidFill>
                    <a:schemeClr val="accent4">
                      <a:lumMod val="75000"/>
                    </a:schemeClr>
                  </a:solidFill>
                </a:rPr>
                <a:t>$</a:t>
              </a:r>
              <a:r>
                <a:rPr lang="en-US" altLang="ja-JP" sz="1200" dirty="0"/>
                <a:t> git stash</a:t>
              </a:r>
              <a:r>
                <a:rPr lang="ja-JP" altLang="en-US" sz="1200" dirty="0"/>
                <a:t>　　　　 </a:t>
              </a:r>
              <a:r>
                <a:rPr lang="en-US" altLang="ja-JP" sz="1200" dirty="0"/>
                <a:t>#</a:t>
              </a:r>
              <a:r>
                <a:rPr lang="ja-JP" altLang="en-US" sz="1200" dirty="0"/>
                <a:t>保留</a:t>
              </a:r>
              <a:endParaRPr lang="en-US" altLang="ja-JP" sz="1200" dirty="0"/>
            </a:p>
            <a:p>
              <a:r>
                <a:rPr lang="ja-JP" altLang="en-US" sz="1200" dirty="0"/>
                <a:t>（</a:t>
              </a:r>
              <a:r>
                <a:rPr lang="en-US" altLang="ja-JP" sz="1200" dirty="0">
                  <a:solidFill>
                    <a:schemeClr val="accent4">
                      <a:lumMod val="75000"/>
                    </a:schemeClr>
                  </a:solidFill>
                </a:rPr>
                <a:t>$</a:t>
              </a:r>
              <a:r>
                <a:rPr lang="en-US" altLang="ja-JP" sz="1200" dirty="0"/>
                <a:t> git stash pop</a:t>
              </a:r>
              <a:r>
                <a:rPr lang="ja-JP" altLang="en-US" sz="1200" dirty="0"/>
                <a:t>　　</a:t>
              </a:r>
              <a:r>
                <a:rPr lang="en-US" altLang="ja-JP" sz="1200" dirty="0"/>
                <a:t>#</a:t>
              </a:r>
              <a:r>
                <a:rPr lang="ja-JP" altLang="en-US" sz="1200" dirty="0"/>
                <a:t>保留解除）</a:t>
              </a:r>
              <a:endParaRPr lang="en-US" altLang="ja-JP" sz="1200" dirty="0"/>
            </a:p>
          </p:txBody>
        </p:sp>
      </p:gr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コミット履歴からの復元</a:t>
            </a:r>
            <a:endParaRPr kumimoji="1" lang="ja-JP" altLang="en-US" sz="4000" b="1" dirty="0">
              <a:latin typeface="メイリオ" panose="020B0604030504040204" pitchFamily="50" charset="-128"/>
              <a:ea typeface="メイリオ" panose="020B0604030504040204" pitchFamily="50" charset="-128"/>
            </a:endParaRPr>
          </a:p>
        </p:txBody>
      </p:sp>
      <p:pic>
        <p:nvPicPr>
          <p:cNvPr id="260" name="図 259"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102" y="990601"/>
            <a:ext cx="1439334" cy="1588961"/>
          </a:xfrm>
          <a:prstGeom prst="rect">
            <a:avLst/>
          </a:prstGeom>
        </p:spPr>
      </p:pic>
      <p:sp>
        <p:nvSpPr>
          <p:cNvPr id="261" name="テキスト ボックス 260"/>
          <p:cNvSpPr txBox="1"/>
          <p:nvPr/>
        </p:nvSpPr>
        <p:spPr>
          <a:xfrm>
            <a:off x="10056284" y="1461915"/>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sp>
        <p:nvSpPr>
          <p:cNvPr id="262" name="楕円 261"/>
          <p:cNvSpPr/>
          <p:nvPr/>
        </p:nvSpPr>
        <p:spPr>
          <a:xfrm>
            <a:off x="2810305" y="3395096"/>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3" name="矢印: 山形 262"/>
          <p:cNvSpPr/>
          <p:nvPr/>
        </p:nvSpPr>
        <p:spPr>
          <a:xfrm rot="19832413" flipH="1">
            <a:off x="2917423" y="3183422"/>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5" name="テキスト ボックス 264"/>
          <p:cNvSpPr txBox="1"/>
          <p:nvPr/>
        </p:nvSpPr>
        <p:spPr>
          <a:xfrm>
            <a:off x="2691494" y="3684493"/>
            <a:ext cx="1251375" cy="307777"/>
          </a:xfrm>
          <a:prstGeom prst="rect">
            <a:avLst/>
          </a:prstGeom>
          <a:noFill/>
        </p:spPr>
        <p:txBody>
          <a:bodyPr wrap="square" rtlCol="0">
            <a:spAutoFit/>
          </a:bodyPr>
          <a:lstStyle/>
          <a:p>
            <a:pPr algn="ctr"/>
            <a:r>
              <a:rPr kumimoji="1" lang="en-US" altLang="ja-JP" sz="1400" b="1" dirty="0"/>
              <a:t>commit_2</a:t>
            </a:r>
            <a:endParaRPr kumimoji="1" lang="ja-JP" altLang="en-US" sz="1400" b="1" dirty="0"/>
          </a:p>
        </p:txBody>
      </p:sp>
      <p:cxnSp>
        <p:nvCxnSpPr>
          <p:cNvPr id="264" name="直線矢印コネクタ 263"/>
          <p:cNvCxnSpPr/>
          <p:nvPr/>
        </p:nvCxnSpPr>
        <p:spPr>
          <a:xfrm>
            <a:off x="3234253" y="3995948"/>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7" name="図 266"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27" y="4431142"/>
            <a:ext cx="591453" cy="445590"/>
          </a:xfrm>
          <a:prstGeom prst="rect">
            <a:avLst/>
          </a:prstGeom>
        </p:spPr>
      </p:pic>
      <p:pic>
        <p:nvPicPr>
          <p:cNvPr id="268" name="図 267"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7158" y="5353973"/>
            <a:ext cx="591453" cy="445590"/>
          </a:xfrm>
          <a:prstGeom prst="rect">
            <a:avLst/>
          </a:prstGeom>
        </p:spPr>
      </p:pic>
      <p:cxnSp>
        <p:nvCxnSpPr>
          <p:cNvPr id="269" name="直線矢印コネクタ 268"/>
          <p:cNvCxnSpPr/>
          <p:nvPr/>
        </p:nvCxnSpPr>
        <p:spPr>
          <a:xfrm>
            <a:off x="3322642" y="4960509"/>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線矢印コネクタ 269"/>
          <p:cNvCxnSpPr/>
          <p:nvPr/>
        </p:nvCxnSpPr>
        <p:spPr>
          <a:xfrm flipH="1">
            <a:off x="2908108" y="4960509"/>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1" name="図 2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452811" y="5380557"/>
            <a:ext cx="404873" cy="484878"/>
          </a:xfrm>
          <a:prstGeom prst="rect">
            <a:avLst/>
          </a:prstGeom>
        </p:spPr>
      </p:pic>
      <p:cxnSp>
        <p:nvCxnSpPr>
          <p:cNvPr id="273" name="直線矢印コネクタ 272"/>
          <p:cNvCxnSpPr/>
          <p:nvPr/>
        </p:nvCxnSpPr>
        <p:spPr>
          <a:xfrm flipH="1">
            <a:off x="2149751" y="364385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4" name="楕円 273"/>
          <p:cNvSpPr/>
          <p:nvPr/>
        </p:nvSpPr>
        <p:spPr>
          <a:xfrm>
            <a:off x="1180827" y="363237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矢印: 山形 274"/>
          <p:cNvSpPr/>
          <p:nvPr/>
        </p:nvSpPr>
        <p:spPr>
          <a:xfrm rot="19832413" flipH="1">
            <a:off x="1287945" y="342070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7" name="テキスト ボックス 276"/>
          <p:cNvSpPr txBox="1"/>
          <p:nvPr/>
        </p:nvSpPr>
        <p:spPr>
          <a:xfrm>
            <a:off x="1062015" y="3921772"/>
            <a:ext cx="1252800" cy="307777"/>
          </a:xfrm>
          <a:prstGeom prst="rect">
            <a:avLst/>
          </a:prstGeom>
          <a:noFill/>
        </p:spPr>
        <p:txBody>
          <a:bodyPr wrap="square" rtlCol="0">
            <a:spAutoFit/>
          </a:bodyPr>
          <a:lstStyle/>
          <a:p>
            <a:pPr algn="ctr"/>
            <a:r>
              <a:rPr kumimoji="1" lang="en-US" altLang="ja-JP" sz="1400" b="1" dirty="0"/>
              <a:t>commit_1</a:t>
            </a:r>
            <a:endParaRPr kumimoji="1" lang="ja-JP" altLang="en-US" sz="1400" b="1" dirty="0"/>
          </a:p>
        </p:txBody>
      </p:sp>
      <p:cxnSp>
        <p:nvCxnSpPr>
          <p:cNvPr id="276" name="直線矢印コネクタ 275"/>
          <p:cNvCxnSpPr/>
          <p:nvPr/>
        </p:nvCxnSpPr>
        <p:spPr>
          <a:xfrm>
            <a:off x="1604775" y="4233227"/>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9" name="図 278"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9049" y="4668421"/>
            <a:ext cx="591453" cy="445590"/>
          </a:xfrm>
          <a:prstGeom prst="rect">
            <a:avLst/>
          </a:prstGeom>
        </p:spPr>
      </p:pic>
      <p:pic>
        <p:nvPicPr>
          <p:cNvPr id="280" name="図 279"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680" y="5591252"/>
            <a:ext cx="591453" cy="445590"/>
          </a:xfrm>
          <a:prstGeom prst="rect">
            <a:avLst/>
          </a:prstGeom>
        </p:spPr>
      </p:pic>
      <p:cxnSp>
        <p:nvCxnSpPr>
          <p:cNvPr id="281" name="直線矢印コネクタ 280"/>
          <p:cNvCxnSpPr/>
          <p:nvPr/>
        </p:nvCxnSpPr>
        <p:spPr>
          <a:xfrm>
            <a:off x="1693164" y="5197788"/>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線矢印コネクタ 281"/>
          <p:cNvCxnSpPr/>
          <p:nvPr/>
        </p:nvCxnSpPr>
        <p:spPr>
          <a:xfrm flipH="1">
            <a:off x="1278630" y="5197788"/>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3" name="図 2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823333" y="5617836"/>
            <a:ext cx="404873" cy="484878"/>
          </a:xfrm>
          <a:prstGeom prst="rect">
            <a:avLst/>
          </a:prstGeom>
        </p:spPr>
      </p:pic>
      <p:sp>
        <p:nvSpPr>
          <p:cNvPr id="285" name="楕円 284"/>
          <p:cNvSpPr/>
          <p:nvPr/>
        </p:nvSpPr>
        <p:spPr>
          <a:xfrm>
            <a:off x="4439783" y="3157817"/>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矢印: 山形 285"/>
          <p:cNvSpPr/>
          <p:nvPr/>
        </p:nvSpPr>
        <p:spPr>
          <a:xfrm rot="19832413" flipH="1">
            <a:off x="4546901" y="2946143"/>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8" name="テキスト ボックス 287"/>
          <p:cNvSpPr txBox="1"/>
          <p:nvPr/>
        </p:nvSpPr>
        <p:spPr>
          <a:xfrm>
            <a:off x="4320972" y="3447214"/>
            <a:ext cx="1251375" cy="307777"/>
          </a:xfrm>
          <a:prstGeom prst="rect">
            <a:avLst/>
          </a:prstGeom>
          <a:noFill/>
        </p:spPr>
        <p:txBody>
          <a:bodyPr wrap="square" rtlCol="0">
            <a:spAutoFit/>
          </a:bodyPr>
          <a:lstStyle/>
          <a:p>
            <a:pPr algn="ctr"/>
            <a:r>
              <a:rPr kumimoji="1" lang="en-US" altLang="ja-JP" sz="1400" b="1" dirty="0"/>
              <a:t>commit_3</a:t>
            </a:r>
            <a:endParaRPr kumimoji="1" lang="ja-JP" altLang="en-US" sz="1400" b="1" dirty="0"/>
          </a:p>
        </p:txBody>
      </p:sp>
      <p:cxnSp>
        <p:nvCxnSpPr>
          <p:cNvPr id="287" name="直線矢印コネクタ 286"/>
          <p:cNvCxnSpPr/>
          <p:nvPr/>
        </p:nvCxnSpPr>
        <p:spPr>
          <a:xfrm>
            <a:off x="4863731" y="3758669"/>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90" name="図 289"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8005" y="4193863"/>
            <a:ext cx="591453" cy="445590"/>
          </a:xfrm>
          <a:prstGeom prst="rect">
            <a:avLst/>
          </a:prstGeom>
        </p:spPr>
      </p:pic>
      <p:pic>
        <p:nvPicPr>
          <p:cNvPr id="291" name="図 290"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6636" y="5116694"/>
            <a:ext cx="591453" cy="445590"/>
          </a:xfrm>
          <a:prstGeom prst="rect">
            <a:avLst/>
          </a:prstGeom>
        </p:spPr>
      </p:pic>
      <p:cxnSp>
        <p:nvCxnSpPr>
          <p:cNvPr id="292" name="直線矢印コネクタ 291"/>
          <p:cNvCxnSpPr/>
          <p:nvPr/>
        </p:nvCxnSpPr>
        <p:spPr>
          <a:xfrm>
            <a:off x="4952120" y="4723230"/>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矢印コネクタ 292"/>
          <p:cNvCxnSpPr/>
          <p:nvPr/>
        </p:nvCxnSpPr>
        <p:spPr>
          <a:xfrm flipH="1">
            <a:off x="4537586" y="4723230"/>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94" name="図 2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082289" y="5143278"/>
            <a:ext cx="404873" cy="484878"/>
          </a:xfrm>
          <a:prstGeom prst="rect">
            <a:avLst/>
          </a:prstGeom>
        </p:spPr>
      </p:pic>
      <p:cxnSp>
        <p:nvCxnSpPr>
          <p:cNvPr id="296" name="直線矢印コネクタ 295"/>
          <p:cNvCxnSpPr/>
          <p:nvPr/>
        </p:nvCxnSpPr>
        <p:spPr>
          <a:xfrm flipH="1">
            <a:off x="3779229" y="3406571"/>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直線矢印コネクタ 307"/>
          <p:cNvCxnSpPr/>
          <p:nvPr/>
        </p:nvCxnSpPr>
        <p:spPr>
          <a:xfrm flipH="1">
            <a:off x="5408707" y="3169292"/>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9" name="楕円 308"/>
          <p:cNvSpPr/>
          <p:nvPr/>
        </p:nvSpPr>
        <p:spPr>
          <a:xfrm>
            <a:off x="7698739" y="2683259"/>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矢印: 山形 309"/>
          <p:cNvSpPr/>
          <p:nvPr/>
        </p:nvSpPr>
        <p:spPr>
          <a:xfrm rot="19832413" flipH="1">
            <a:off x="7805857" y="2471585"/>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2" name="テキスト ボックス 311"/>
          <p:cNvSpPr txBox="1"/>
          <p:nvPr/>
        </p:nvSpPr>
        <p:spPr>
          <a:xfrm>
            <a:off x="7579928" y="2972656"/>
            <a:ext cx="1251375" cy="307777"/>
          </a:xfrm>
          <a:prstGeom prst="rect">
            <a:avLst/>
          </a:prstGeom>
          <a:noFill/>
        </p:spPr>
        <p:txBody>
          <a:bodyPr wrap="square" rtlCol="0">
            <a:spAutoFit/>
          </a:bodyPr>
          <a:lstStyle/>
          <a:p>
            <a:pPr algn="ctr"/>
            <a:r>
              <a:rPr kumimoji="1" lang="en-US" altLang="ja-JP" sz="1400" b="1" dirty="0"/>
              <a:t>commit_5</a:t>
            </a:r>
            <a:endParaRPr kumimoji="1" lang="ja-JP" altLang="en-US" sz="1400" b="1" dirty="0"/>
          </a:p>
        </p:txBody>
      </p:sp>
      <p:cxnSp>
        <p:nvCxnSpPr>
          <p:cNvPr id="311" name="直線矢印コネクタ 310"/>
          <p:cNvCxnSpPr/>
          <p:nvPr/>
        </p:nvCxnSpPr>
        <p:spPr>
          <a:xfrm>
            <a:off x="8122687" y="3284111"/>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14" name="図 313"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6961" y="3719305"/>
            <a:ext cx="591453" cy="445590"/>
          </a:xfrm>
          <a:prstGeom prst="rect">
            <a:avLst/>
          </a:prstGeom>
        </p:spPr>
      </p:pic>
      <p:pic>
        <p:nvPicPr>
          <p:cNvPr id="315" name="図 314"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5592" y="4642136"/>
            <a:ext cx="591453" cy="445590"/>
          </a:xfrm>
          <a:prstGeom prst="rect">
            <a:avLst/>
          </a:prstGeom>
        </p:spPr>
      </p:pic>
      <p:cxnSp>
        <p:nvCxnSpPr>
          <p:cNvPr id="316" name="直線矢印コネクタ 315"/>
          <p:cNvCxnSpPr/>
          <p:nvPr/>
        </p:nvCxnSpPr>
        <p:spPr>
          <a:xfrm>
            <a:off x="8211076" y="4248672"/>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直線矢印コネクタ 316"/>
          <p:cNvCxnSpPr/>
          <p:nvPr/>
        </p:nvCxnSpPr>
        <p:spPr>
          <a:xfrm flipH="1">
            <a:off x="7796542" y="4248672"/>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18" name="図 3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341245" y="4668720"/>
            <a:ext cx="404873" cy="484878"/>
          </a:xfrm>
          <a:prstGeom prst="rect">
            <a:avLst/>
          </a:prstGeom>
        </p:spPr>
      </p:pic>
      <p:cxnSp>
        <p:nvCxnSpPr>
          <p:cNvPr id="320" name="直線矢印コネクタ 319"/>
          <p:cNvCxnSpPr/>
          <p:nvPr/>
        </p:nvCxnSpPr>
        <p:spPr>
          <a:xfrm flipH="1">
            <a:off x="7038185" y="2932013"/>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1" name="楕円 320"/>
          <p:cNvSpPr/>
          <p:nvPr/>
        </p:nvSpPr>
        <p:spPr>
          <a:xfrm>
            <a:off x="9328868" y="2445426"/>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矢印: 山形 321"/>
          <p:cNvSpPr/>
          <p:nvPr/>
        </p:nvSpPr>
        <p:spPr>
          <a:xfrm rot="19832413" flipH="1">
            <a:off x="9435986" y="2233752"/>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4" name="テキスト ボックス 323"/>
          <p:cNvSpPr txBox="1"/>
          <p:nvPr/>
        </p:nvSpPr>
        <p:spPr>
          <a:xfrm>
            <a:off x="9226099" y="2734822"/>
            <a:ext cx="1224000" cy="309600"/>
          </a:xfrm>
          <a:prstGeom prst="rect">
            <a:avLst/>
          </a:prstGeom>
          <a:noFill/>
        </p:spPr>
        <p:txBody>
          <a:bodyPr wrap="square" rtlCol="0">
            <a:spAutoFit/>
          </a:bodyPr>
          <a:lstStyle/>
          <a:p>
            <a:pPr algn="ctr"/>
            <a:r>
              <a:rPr kumimoji="1" lang="en-US" altLang="ja-JP" sz="1400" b="1" dirty="0"/>
              <a:t>commit_6</a:t>
            </a:r>
            <a:endParaRPr kumimoji="1" lang="ja-JP" altLang="en-US" sz="1400" b="1" dirty="0"/>
          </a:p>
        </p:txBody>
      </p:sp>
      <p:cxnSp>
        <p:nvCxnSpPr>
          <p:cNvPr id="323" name="直線矢印コネクタ 322"/>
          <p:cNvCxnSpPr/>
          <p:nvPr/>
        </p:nvCxnSpPr>
        <p:spPr>
          <a:xfrm>
            <a:off x="9752816" y="3046278"/>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26" name="図 325"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7090" y="3481472"/>
            <a:ext cx="591453" cy="445590"/>
          </a:xfrm>
          <a:prstGeom prst="rect">
            <a:avLst/>
          </a:prstGeom>
        </p:spPr>
      </p:pic>
      <p:pic>
        <p:nvPicPr>
          <p:cNvPr id="327" name="図 326"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5721" y="4404303"/>
            <a:ext cx="591453" cy="445590"/>
          </a:xfrm>
          <a:prstGeom prst="rect">
            <a:avLst/>
          </a:prstGeom>
        </p:spPr>
      </p:pic>
      <p:cxnSp>
        <p:nvCxnSpPr>
          <p:cNvPr id="329" name="直線矢印コネクタ 328"/>
          <p:cNvCxnSpPr/>
          <p:nvPr/>
        </p:nvCxnSpPr>
        <p:spPr>
          <a:xfrm flipH="1">
            <a:off x="9426671" y="4010839"/>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0" name="図 3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71374" y="4430887"/>
            <a:ext cx="404873" cy="484878"/>
          </a:xfrm>
          <a:prstGeom prst="rect">
            <a:avLst/>
          </a:prstGeom>
        </p:spPr>
      </p:pic>
      <p:cxnSp>
        <p:nvCxnSpPr>
          <p:cNvPr id="332" name="直線矢印コネクタ 331"/>
          <p:cNvCxnSpPr/>
          <p:nvPr/>
        </p:nvCxnSpPr>
        <p:spPr>
          <a:xfrm flipH="1">
            <a:off x="8667664" y="2694734"/>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7" name="楕円 296"/>
          <p:cNvSpPr/>
          <p:nvPr/>
        </p:nvSpPr>
        <p:spPr>
          <a:xfrm>
            <a:off x="6069638" y="291981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矢印: 山形 297"/>
          <p:cNvSpPr/>
          <p:nvPr/>
        </p:nvSpPr>
        <p:spPr>
          <a:xfrm rot="19832413" flipH="1">
            <a:off x="6176756" y="270813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0" name="テキスト ボックス 299"/>
          <p:cNvSpPr txBox="1"/>
          <p:nvPr/>
        </p:nvSpPr>
        <p:spPr>
          <a:xfrm>
            <a:off x="5950827" y="3209207"/>
            <a:ext cx="1251375" cy="307777"/>
          </a:xfrm>
          <a:prstGeom prst="rect">
            <a:avLst/>
          </a:prstGeom>
          <a:noFill/>
        </p:spPr>
        <p:txBody>
          <a:bodyPr wrap="square" rtlCol="0">
            <a:spAutoFit/>
          </a:bodyPr>
          <a:lstStyle/>
          <a:p>
            <a:pPr algn="ctr"/>
            <a:r>
              <a:rPr kumimoji="1" lang="en-US" altLang="ja-JP" sz="1400" b="1" dirty="0"/>
              <a:t>commit_4</a:t>
            </a:r>
            <a:endParaRPr kumimoji="1" lang="ja-JP" altLang="en-US" sz="1400" b="1" dirty="0"/>
          </a:p>
        </p:txBody>
      </p:sp>
      <p:cxnSp>
        <p:nvCxnSpPr>
          <p:cNvPr id="375" name="直線矢印コネクタ 374"/>
          <p:cNvCxnSpPr/>
          <p:nvPr/>
        </p:nvCxnSpPr>
        <p:spPr>
          <a:xfrm>
            <a:off x="6494852" y="3516984"/>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76" name="図 375"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9126" y="3952178"/>
            <a:ext cx="591453" cy="445590"/>
          </a:xfrm>
          <a:prstGeom prst="rect">
            <a:avLst/>
          </a:prstGeom>
        </p:spPr>
      </p:pic>
      <p:pic>
        <p:nvPicPr>
          <p:cNvPr id="377" name="図 376"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7757" y="4875009"/>
            <a:ext cx="591453" cy="445590"/>
          </a:xfrm>
          <a:prstGeom prst="rect">
            <a:avLst/>
          </a:prstGeom>
        </p:spPr>
      </p:pic>
      <p:cxnSp>
        <p:nvCxnSpPr>
          <p:cNvPr id="378" name="直線矢印コネクタ 377"/>
          <p:cNvCxnSpPr/>
          <p:nvPr/>
        </p:nvCxnSpPr>
        <p:spPr>
          <a:xfrm>
            <a:off x="6583241" y="4481545"/>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矢印コネクタ 378"/>
          <p:cNvCxnSpPr/>
          <p:nvPr/>
        </p:nvCxnSpPr>
        <p:spPr>
          <a:xfrm flipH="1">
            <a:off x="6168707" y="4481545"/>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80" name="図 3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713410" y="4901593"/>
            <a:ext cx="404873" cy="484878"/>
          </a:xfrm>
          <a:prstGeom prst="rect">
            <a:avLst/>
          </a:prstGeom>
        </p:spPr>
      </p:pic>
      <p:grpSp>
        <p:nvGrpSpPr>
          <p:cNvPr id="8" name="グループ化 7"/>
          <p:cNvGrpSpPr/>
          <p:nvPr/>
        </p:nvGrpSpPr>
        <p:grpSpPr>
          <a:xfrm>
            <a:off x="9424462" y="1051611"/>
            <a:ext cx="832105" cy="765673"/>
            <a:chOff x="9424462" y="1051611"/>
            <a:chExt cx="832105" cy="765673"/>
          </a:xfrm>
        </p:grpSpPr>
        <p:grpSp>
          <p:nvGrpSpPr>
            <p:cNvPr id="348" name="グループ化 347"/>
            <p:cNvGrpSpPr/>
            <p:nvPr/>
          </p:nvGrpSpPr>
          <p:grpSpPr>
            <a:xfrm>
              <a:off x="9616905" y="1370064"/>
              <a:ext cx="447220" cy="447220"/>
              <a:chOff x="2325924" y="1626715"/>
              <a:chExt cx="447220" cy="447220"/>
            </a:xfrm>
          </p:grpSpPr>
          <p:sp>
            <p:nvSpPr>
              <p:cNvPr id="349" name="涙形 348"/>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0" name="楕円 349"/>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3" name="テキスト ボックス 392"/>
            <p:cNvSpPr txBox="1"/>
            <p:nvPr/>
          </p:nvSpPr>
          <p:spPr>
            <a:xfrm>
              <a:off x="9424462" y="1051611"/>
              <a:ext cx="832105" cy="369332"/>
            </a:xfrm>
            <a:prstGeom prst="rect">
              <a:avLst/>
            </a:prstGeom>
            <a:noFill/>
          </p:spPr>
          <p:txBody>
            <a:bodyPr wrap="square" rtlCol="0">
              <a:spAutoFit/>
            </a:bodyPr>
            <a:lstStyle/>
            <a:p>
              <a:r>
                <a:rPr kumimoji="1" lang="en-US" altLang="ja-JP" dirty="0"/>
                <a:t>HEAD</a:t>
              </a:r>
              <a:endParaRPr kumimoji="1" lang="ja-JP" altLang="en-US" dirty="0"/>
            </a:p>
          </p:txBody>
        </p:sp>
      </p:grpSp>
      <p:sp>
        <p:nvSpPr>
          <p:cNvPr id="2" name="正方形/長方形 1"/>
          <p:cNvSpPr/>
          <p:nvPr/>
        </p:nvSpPr>
        <p:spPr>
          <a:xfrm>
            <a:off x="934745" y="4164895"/>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p:cNvSpPr/>
          <p:nvPr/>
        </p:nvSpPr>
        <p:spPr>
          <a:xfrm>
            <a:off x="2564843" y="3929204"/>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p:cNvSpPr/>
          <p:nvPr/>
        </p:nvSpPr>
        <p:spPr>
          <a:xfrm>
            <a:off x="4193699" y="3685631"/>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p:cNvSpPr/>
          <p:nvPr/>
        </p:nvSpPr>
        <p:spPr>
          <a:xfrm>
            <a:off x="5825039" y="3457822"/>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7455137" y="3222131"/>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p:cNvSpPr/>
          <p:nvPr/>
        </p:nvSpPr>
        <p:spPr>
          <a:xfrm>
            <a:off x="9085237" y="2986440"/>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p:cNvGrpSpPr/>
          <p:nvPr/>
        </p:nvGrpSpPr>
        <p:grpSpPr>
          <a:xfrm>
            <a:off x="9134978" y="3048366"/>
            <a:ext cx="1244293" cy="1870609"/>
            <a:chOff x="9134978" y="3048366"/>
            <a:chExt cx="1244293" cy="1870609"/>
          </a:xfrm>
        </p:grpSpPr>
        <p:cxnSp>
          <p:nvCxnSpPr>
            <p:cNvPr id="128" name="直線矢印コネクタ 127"/>
            <p:cNvCxnSpPr/>
            <p:nvPr/>
          </p:nvCxnSpPr>
          <p:spPr>
            <a:xfrm>
              <a:off x="9754904" y="3048366"/>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9" name="図 128" descr="GATAG｜フリーイラスト素材集"/>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9459178" y="3483560"/>
              <a:ext cx="590400" cy="446400"/>
            </a:xfrm>
            <a:prstGeom prst="rect">
              <a:avLst/>
            </a:prstGeom>
          </p:spPr>
        </p:pic>
        <p:cxnSp>
          <p:nvCxnSpPr>
            <p:cNvPr id="130" name="直線矢印コネクタ 129"/>
            <p:cNvCxnSpPr/>
            <p:nvPr/>
          </p:nvCxnSpPr>
          <p:spPr>
            <a:xfrm>
              <a:off x="9827251" y="4012927"/>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H="1">
              <a:off x="9428759" y="4012927"/>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2" name="図 1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73461" y="4432975"/>
              <a:ext cx="405810" cy="486000"/>
            </a:xfrm>
            <a:prstGeom prst="rect">
              <a:avLst/>
            </a:prstGeom>
          </p:spPr>
        </p:pic>
        <p:pic>
          <p:nvPicPr>
            <p:cNvPr id="133" name="図 132"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4978" y="4408563"/>
              <a:ext cx="591453" cy="445590"/>
            </a:xfrm>
            <a:prstGeom prst="rect">
              <a:avLst/>
            </a:prstGeom>
          </p:spPr>
        </p:pic>
      </p:grpSp>
      <p:grpSp>
        <p:nvGrpSpPr>
          <p:cNvPr id="9" name="グループ化 8"/>
          <p:cNvGrpSpPr/>
          <p:nvPr/>
        </p:nvGrpSpPr>
        <p:grpSpPr>
          <a:xfrm>
            <a:off x="4591172" y="1831671"/>
            <a:ext cx="832105" cy="766719"/>
            <a:chOff x="4591172" y="1869249"/>
            <a:chExt cx="832105" cy="766719"/>
          </a:xfrm>
        </p:grpSpPr>
        <p:grpSp>
          <p:nvGrpSpPr>
            <p:cNvPr id="339" name="グループ化 338"/>
            <p:cNvGrpSpPr/>
            <p:nvPr/>
          </p:nvGrpSpPr>
          <p:grpSpPr>
            <a:xfrm>
              <a:off x="4765824" y="2188748"/>
              <a:ext cx="447220" cy="447220"/>
              <a:chOff x="2325924" y="1626715"/>
              <a:chExt cx="447220" cy="447220"/>
            </a:xfrm>
          </p:grpSpPr>
          <p:sp>
            <p:nvSpPr>
              <p:cNvPr id="340" name="涙形 339"/>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楕円 340"/>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5" name="テキスト ボックス 134"/>
            <p:cNvSpPr txBox="1"/>
            <p:nvPr/>
          </p:nvSpPr>
          <p:spPr>
            <a:xfrm>
              <a:off x="4591172" y="1869249"/>
              <a:ext cx="832105" cy="369332"/>
            </a:xfrm>
            <a:prstGeom prst="rect">
              <a:avLst/>
            </a:prstGeom>
            <a:noFill/>
          </p:spPr>
          <p:txBody>
            <a:bodyPr wrap="square" rtlCol="0">
              <a:spAutoFit/>
            </a:bodyPr>
            <a:lstStyle/>
            <a:p>
              <a:r>
                <a:rPr kumimoji="1" lang="en-US" altLang="ja-JP" dirty="0"/>
                <a:t>HEAD</a:t>
              </a:r>
              <a:endParaRPr kumimoji="1" lang="ja-JP" altLang="en-US" dirty="0"/>
            </a:p>
          </p:txBody>
        </p:sp>
      </p:grpSp>
      <p:grpSp>
        <p:nvGrpSpPr>
          <p:cNvPr id="10" name="グループ化 9"/>
          <p:cNvGrpSpPr/>
          <p:nvPr/>
        </p:nvGrpSpPr>
        <p:grpSpPr>
          <a:xfrm>
            <a:off x="1297543" y="2325809"/>
            <a:ext cx="832105" cy="762774"/>
            <a:chOff x="1297543" y="2363387"/>
            <a:chExt cx="832105" cy="762774"/>
          </a:xfrm>
        </p:grpSpPr>
        <p:grpSp>
          <p:nvGrpSpPr>
            <p:cNvPr id="333" name="グループ化 332"/>
            <p:cNvGrpSpPr/>
            <p:nvPr/>
          </p:nvGrpSpPr>
          <p:grpSpPr>
            <a:xfrm>
              <a:off x="1484703" y="2678941"/>
              <a:ext cx="447220" cy="447220"/>
              <a:chOff x="2325924" y="1626715"/>
              <a:chExt cx="447220" cy="447220"/>
            </a:xfrm>
          </p:grpSpPr>
          <p:sp>
            <p:nvSpPr>
              <p:cNvPr id="334" name="涙形 333"/>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5" name="楕円 334"/>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6" name="テキスト ボックス 135"/>
            <p:cNvSpPr txBox="1"/>
            <p:nvPr/>
          </p:nvSpPr>
          <p:spPr>
            <a:xfrm>
              <a:off x="1297543" y="2363387"/>
              <a:ext cx="832105" cy="369332"/>
            </a:xfrm>
            <a:prstGeom prst="rect">
              <a:avLst/>
            </a:prstGeom>
            <a:noFill/>
          </p:spPr>
          <p:txBody>
            <a:bodyPr wrap="square" rtlCol="0">
              <a:spAutoFit/>
            </a:bodyPr>
            <a:lstStyle/>
            <a:p>
              <a:r>
                <a:rPr kumimoji="1" lang="en-US" altLang="ja-JP" dirty="0"/>
                <a:t>HEAD</a:t>
              </a:r>
              <a:endParaRPr kumimoji="1" lang="ja-JP" altLang="en-US" dirty="0"/>
            </a:p>
          </p:txBody>
        </p:sp>
      </p:grpSp>
      <p:sp>
        <p:nvSpPr>
          <p:cNvPr id="141" name="テキスト ボックス 140"/>
          <p:cNvSpPr txBox="1"/>
          <p:nvPr/>
        </p:nvSpPr>
        <p:spPr>
          <a:xfrm>
            <a:off x="7397783" y="5169938"/>
            <a:ext cx="4482840" cy="1200329"/>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■現在地（</a:t>
            </a:r>
            <a:r>
              <a:rPr lang="en-US" altLang="ja-JP" sz="1200" dirty="0"/>
              <a:t>HEAD</a:t>
            </a:r>
            <a:r>
              <a:rPr lang="ja-JP" altLang="en-US" sz="1200" dirty="0"/>
              <a:t>位置）の確認</a:t>
            </a:r>
            <a:endParaRPr lang="en-US" altLang="ja-JP" sz="1200" dirty="0"/>
          </a:p>
          <a:p>
            <a:r>
              <a:rPr lang="en-US" altLang="ja-JP" sz="1200" dirty="0">
                <a:solidFill>
                  <a:schemeClr val="accent4">
                    <a:lumMod val="75000"/>
                  </a:schemeClr>
                </a:solidFill>
              </a:rPr>
              <a:t>$</a:t>
            </a:r>
            <a:r>
              <a:rPr lang="en-US" altLang="ja-JP" sz="1200" dirty="0"/>
              <a:t> git lg(</a:t>
            </a:r>
            <a:r>
              <a:rPr lang="ja-JP" altLang="en-US" sz="1200" dirty="0"/>
              <a:t>または</a:t>
            </a:r>
            <a:r>
              <a:rPr lang="en-US" altLang="ja-JP" sz="1200" dirty="0"/>
              <a:t>git lga)</a:t>
            </a:r>
          </a:p>
          <a:p>
            <a:endParaRPr lang="en-US" altLang="ja-JP" sz="1200" dirty="0"/>
          </a:p>
          <a:p>
            <a:r>
              <a:rPr lang="ja-JP" altLang="en-US" sz="1200" dirty="0"/>
              <a:t>■スナップショットの差異確認</a:t>
            </a:r>
            <a:endParaRPr lang="en-US" altLang="ja-JP" sz="1200" dirty="0"/>
          </a:p>
          <a:p>
            <a:r>
              <a:rPr lang="en-US" altLang="ja-JP" sz="1200" dirty="0">
                <a:solidFill>
                  <a:schemeClr val="accent4">
                    <a:lumMod val="75000"/>
                  </a:schemeClr>
                </a:solidFill>
              </a:rPr>
              <a:t>$</a:t>
            </a:r>
            <a:r>
              <a:rPr lang="en-US" altLang="ja-JP" sz="1200" dirty="0"/>
              <a:t> git</a:t>
            </a:r>
            <a:r>
              <a:rPr lang="ja-JP" altLang="en-US" sz="1200" dirty="0"/>
              <a:t> </a:t>
            </a:r>
            <a:r>
              <a:rPr lang="en-US" altLang="ja-JP" sz="1200" dirty="0"/>
              <a:t>diff </a:t>
            </a:r>
            <a:r>
              <a:rPr lang="en-US" altLang="ja-JP" sz="1200" dirty="0">
                <a:solidFill>
                  <a:srgbClr val="FF0000"/>
                </a:solidFill>
              </a:rPr>
              <a:t>commit_1</a:t>
            </a:r>
            <a:r>
              <a:rPr lang="ja-JP" altLang="en-US" sz="1200" dirty="0"/>
              <a:t> </a:t>
            </a:r>
            <a:r>
              <a:rPr lang="en-US" altLang="ja-JP" sz="1200" dirty="0">
                <a:solidFill>
                  <a:srgbClr val="FF0000"/>
                </a:solidFill>
              </a:rPr>
              <a:t>commit_3</a:t>
            </a:r>
          </a:p>
        </p:txBody>
      </p:sp>
      <p:grpSp>
        <p:nvGrpSpPr>
          <p:cNvPr id="15" name="グループ化 14"/>
          <p:cNvGrpSpPr/>
          <p:nvPr/>
        </p:nvGrpSpPr>
        <p:grpSpPr>
          <a:xfrm>
            <a:off x="217509" y="823626"/>
            <a:ext cx="6984000" cy="2170506"/>
            <a:chOff x="248065" y="823626"/>
            <a:chExt cx="6974228" cy="2170506"/>
          </a:xfrm>
        </p:grpSpPr>
        <p:sp>
          <p:nvSpPr>
            <p:cNvPr id="14" name="正方形/長方形 13"/>
            <p:cNvSpPr/>
            <p:nvPr/>
          </p:nvSpPr>
          <p:spPr>
            <a:xfrm rot="21109860">
              <a:off x="1234191" y="1983708"/>
              <a:ext cx="4591098" cy="1010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7" name="グループ化 166"/>
            <p:cNvGrpSpPr/>
            <p:nvPr/>
          </p:nvGrpSpPr>
          <p:grpSpPr>
            <a:xfrm>
              <a:off x="248065" y="823626"/>
              <a:ext cx="6974228" cy="1569660"/>
              <a:chOff x="233551" y="829951"/>
              <a:chExt cx="6974228" cy="1569660"/>
            </a:xfrm>
            <a:solidFill>
              <a:schemeClr val="bg1"/>
            </a:solidFill>
          </p:grpSpPr>
          <p:sp>
            <p:nvSpPr>
              <p:cNvPr id="168" name="テキスト ボックス 167"/>
              <p:cNvSpPr txBox="1"/>
              <p:nvPr/>
            </p:nvSpPr>
            <p:spPr>
              <a:xfrm>
                <a:off x="233551" y="829951"/>
                <a:ext cx="6974228" cy="1569660"/>
              </a:xfrm>
              <a:prstGeom prst="rect">
                <a:avLst/>
              </a:prstGeom>
              <a:grp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■復元（コミットの移動）</a:t>
                </a:r>
                <a:endParaRPr lang="en-US" altLang="ja-JP" sz="1200" dirty="0"/>
              </a:p>
              <a:p>
                <a:r>
                  <a:rPr lang="en-US" altLang="ja-JP" sz="1200" dirty="0">
                    <a:solidFill>
                      <a:schemeClr val="accent4">
                        <a:lumMod val="75000"/>
                      </a:schemeClr>
                    </a:solidFill>
                  </a:rPr>
                  <a:t>$</a:t>
                </a:r>
                <a:r>
                  <a:rPr lang="en-US" altLang="ja-JP" sz="1200" dirty="0"/>
                  <a:t> git checkout </a:t>
                </a:r>
                <a:r>
                  <a:rPr lang="en-US" altLang="ja-JP" sz="1200" dirty="0">
                    <a:solidFill>
                      <a:srgbClr val="FF0000"/>
                    </a:solidFill>
                  </a:rPr>
                  <a:t>commit_3</a:t>
                </a:r>
                <a:endParaRPr lang="en-US" altLang="ja-JP" sz="1200" i="1" dirty="0">
                  <a:solidFill>
                    <a:srgbClr val="FF0000"/>
                  </a:solidFill>
                </a:endParaRPr>
              </a:p>
              <a:p>
                <a:r>
                  <a:rPr lang="en-US" altLang="ja-JP" sz="1200" dirty="0"/>
                  <a:t>※</a:t>
                </a:r>
                <a:r>
                  <a:rPr lang="ja-JP" altLang="en-US" sz="1200" dirty="0"/>
                  <a:t>復元に失敗する可能性があるため、</a:t>
                </a:r>
                <a:endParaRPr lang="en-US" altLang="ja-JP" sz="1200" dirty="0"/>
              </a:p>
              <a:p>
                <a:r>
                  <a:rPr lang="ja-JP" altLang="en-US" sz="1200" dirty="0"/>
                  <a:t>編集中のファイルは</a:t>
                </a:r>
                <a:endParaRPr lang="en-US" altLang="ja-JP" sz="1200" dirty="0"/>
              </a:p>
              <a:p>
                <a:endParaRPr lang="en-US" altLang="ja-JP" sz="1200" dirty="0"/>
              </a:p>
              <a:p>
                <a:endParaRPr lang="en-US" altLang="ja-JP" sz="1200" dirty="0"/>
              </a:p>
              <a:p>
                <a:r>
                  <a:rPr lang="ja-JP" altLang="en-US" sz="1200" dirty="0"/>
                  <a:t>と良い</a:t>
                </a:r>
                <a:endParaRPr lang="en-US" altLang="ja-JP" sz="1200" i="1" dirty="0">
                  <a:solidFill>
                    <a:srgbClr val="FF0000"/>
                  </a:solidFill>
                </a:endParaRPr>
              </a:p>
            </p:txBody>
          </p:sp>
          <p:sp>
            <p:nvSpPr>
              <p:cNvPr id="169" name="テキスト ボックス 168"/>
              <p:cNvSpPr txBox="1"/>
              <p:nvPr/>
            </p:nvSpPr>
            <p:spPr>
              <a:xfrm>
                <a:off x="1791818" y="1571284"/>
                <a:ext cx="2504436" cy="646331"/>
              </a:xfrm>
              <a:prstGeom prst="rect">
                <a:avLst/>
              </a:prstGeom>
              <a:grpFill/>
              <a:ln w="76200">
                <a:noFill/>
              </a:ln>
            </p:spPr>
            <p:txBody>
              <a:bodyPr wrap="square" rtlCol="0">
                <a:spAutoFit/>
              </a:bodyPr>
              <a:lstStyle/>
              <a:p>
                <a:r>
                  <a:rPr lang="ja-JP" altLang="en-US" sz="1200" dirty="0"/>
                  <a:t>・編集前の状態へ戻す</a:t>
                </a:r>
                <a:endParaRPr lang="en-US" altLang="ja-JP" sz="1200" dirty="0"/>
              </a:p>
              <a:p>
                <a:r>
                  <a:rPr lang="ja-JP" altLang="en-US" sz="1200" dirty="0"/>
                  <a:t>・編集を一時保留状態にする</a:t>
                </a:r>
                <a:endParaRPr lang="en-US" altLang="ja-JP" sz="1200" dirty="0"/>
              </a:p>
              <a:p>
                <a:r>
                  <a:rPr lang="ja-JP" altLang="en-US" sz="1200" dirty="0"/>
                  <a:t>・コミットし編集を確定させる</a:t>
                </a:r>
                <a:endParaRPr lang="en-US" altLang="ja-JP" sz="1200" dirty="0"/>
              </a:p>
            </p:txBody>
          </p:sp>
          <p:sp>
            <p:nvSpPr>
              <p:cNvPr id="170" name="左中かっこ 169"/>
              <p:cNvSpPr>
                <a:spLocks noChangeAspect="1"/>
              </p:cNvSpPr>
              <p:nvPr/>
            </p:nvSpPr>
            <p:spPr>
              <a:xfrm>
                <a:off x="1829788" y="1601128"/>
                <a:ext cx="55816" cy="540000"/>
              </a:xfrm>
              <a:prstGeom prst="leftBrace">
                <a:avLst>
                  <a:gd name="adj1" fmla="val 8333"/>
                  <a:gd name="adj2" fmla="val 9274"/>
                </a:avLst>
              </a:pr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1" name="テキスト ボックス 170"/>
              <p:cNvSpPr txBox="1"/>
              <p:nvPr/>
            </p:nvSpPr>
            <p:spPr>
              <a:xfrm>
                <a:off x="4352217" y="944907"/>
                <a:ext cx="2734534" cy="1384995"/>
              </a:xfrm>
              <a:prstGeom prst="rect">
                <a:avLst/>
              </a:prstGeom>
              <a:grpFill/>
              <a:ln w="9525">
                <a:solidFill>
                  <a:schemeClr val="accent1">
                    <a:lumMod val="20000"/>
                    <a:lumOff val="80000"/>
                  </a:schemeClr>
                </a:solidFill>
              </a:ln>
            </p:spPr>
            <p:txBody>
              <a:bodyPr wrap="square" rtlCol="0">
                <a:spAutoFit/>
              </a:bodyPr>
              <a:lstStyle/>
              <a:p>
                <a:r>
                  <a:rPr lang="ja-JP" altLang="en-US" sz="1200" dirty="0"/>
                  <a:t>■編集前の状態へ戻す</a:t>
                </a:r>
                <a:endParaRPr lang="en-US" altLang="ja-JP" sz="1200" dirty="0"/>
              </a:p>
              <a:p>
                <a:r>
                  <a:rPr lang="en-US" altLang="ja-JP" sz="1200" dirty="0">
                    <a:solidFill>
                      <a:schemeClr val="accent4">
                        <a:lumMod val="75000"/>
                      </a:schemeClr>
                    </a:solidFill>
                  </a:rPr>
                  <a:t>$</a:t>
                </a:r>
                <a:r>
                  <a:rPr lang="en-US" altLang="ja-JP" sz="1200" dirty="0"/>
                  <a:t> git reset --hard</a:t>
                </a:r>
                <a:endParaRPr lang="en-US" altLang="ja-JP" sz="1200" i="1" dirty="0">
                  <a:solidFill>
                    <a:srgbClr val="FF0000"/>
                  </a:solidFill>
                </a:endParaRPr>
              </a:p>
              <a:p>
                <a:r>
                  <a:rPr lang="en-US" altLang="ja-JP" sz="1200" dirty="0">
                    <a:solidFill>
                      <a:schemeClr val="accent4">
                        <a:lumMod val="75000"/>
                      </a:schemeClr>
                    </a:solidFill>
                  </a:rPr>
                  <a:t>$</a:t>
                </a:r>
                <a:r>
                  <a:rPr lang="en-US" altLang="ja-JP" sz="1200" dirty="0"/>
                  <a:t> git clean –fd</a:t>
                </a:r>
              </a:p>
              <a:p>
                <a:endParaRPr lang="en-US" altLang="ja-JP" sz="1200" dirty="0"/>
              </a:p>
              <a:p>
                <a:r>
                  <a:rPr lang="ja-JP" altLang="en-US" sz="1200" dirty="0"/>
                  <a:t>■編集を一時保留状態にする</a:t>
                </a:r>
                <a:endParaRPr lang="en-US" altLang="ja-JP" sz="1200" dirty="0"/>
              </a:p>
              <a:p>
                <a:r>
                  <a:rPr lang="en-US" altLang="ja-JP" sz="1200" dirty="0">
                    <a:solidFill>
                      <a:schemeClr val="accent4">
                        <a:lumMod val="75000"/>
                      </a:schemeClr>
                    </a:solidFill>
                  </a:rPr>
                  <a:t>$</a:t>
                </a:r>
                <a:r>
                  <a:rPr lang="en-US" altLang="ja-JP" sz="1200" dirty="0"/>
                  <a:t> git stash</a:t>
                </a:r>
                <a:r>
                  <a:rPr lang="ja-JP" altLang="en-US" sz="1200" dirty="0"/>
                  <a:t>　　　　 </a:t>
                </a:r>
                <a:r>
                  <a:rPr lang="en-US" altLang="ja-JP" sz="1200" dirty="0"/>
                  <a:t>#</a:t>
                </a:r>
                <a:r>
                  <a:rPr lang="ja-JP" altLang="en-US" sz="1200" dirty="0"/>
                  <a:t>保留</a:t>
                </a:r>
                <a:endParaRPr lang="en-US" altLang="ja-JP" sz="1200" dirty="0"/>
              </a:p>
              <a:p>
                <a:r>
                  <a:rPr lang="ja-JP" altLang="en-US" sz="1200" dirty="0"/>
                  <a:t>（</a:t>
                </a:r>
                <a:r>
                  <a:rPr lang="en-US" altLang="ja-JP" sz="1200" dirty="0">
                    <a:solidFill>
                      <a:schemeClr val="accent4">
                        <a:lumMod val="75000"/>
                      </a:schemeClr>
                    </a:solidFill>
                  </a:rPr>
                  <a:t>$</a:t>
                </a:r>
                <a:r>
                  <a:rPr lang="en-US" altLang="ja-JP" sz="1200" dirty="0"/>
                  <a:t> git stash pop</a:t>
                </a:r>
                <a:r>
                  <a:rPr lang="ja-JP" altLang="en-US" sz="1200" dirty="0"/>
                  <a:t>　　</a:t>
                </a:r>
                <a:r>
                  <a:rPr lang="en-US" altLang="ja-JP" sz="1200" dirty="0"/>
                  <a:t>#</a:t>
                </a:r>
                <a:r>
                  <a:rPr lang="ja-JP" altLang="en-US" sz="1200" dirty="0"/>
                  <a:t>保留解除）</a:t>
                </a:r>
                <a:endParaRPr lang="en-US" altLang="ja-JP" sz="1200" dirty="0"/>
              </a:p>
            </p:txBody>
          </p:sp>
        </p:grpSp>
      </p:grpSp>
      <p:grpSp>
        <p:nvGrpSpPr>
          <p:cNvPr id="18" name="グループ化 17"/>
          <p:cNvGrpSpPr/>
          <p:nvPr/>
        </p:nvGrpSpPr>
        <p:grpSpPr>
          <a:xfrm>
            <a:off x="7476630" y="1405165"/>
            <a:ext cx="2093219" cy="806027"/>
            <a:chOff x="7476630" y="1405165"/>
            <a:chExt cx="2093219" cy="806027"/>
          </a:xfrm>
        </p:grpSpPr>
        <p:sp>
          <p:nvSpPr>
            <p:cNvPr id="180" name="テキスト ボックス 179"/>
            <p:cNvSpPr txBox="1"/>
            <p:nvPr/>
          </p:nvSpPr>
          <p:spPr>
            <a:xfrm rot="21083187">
              <a:off x="7542763" y="1405165"/>
              <a:ext cx="1876509" cy="646331"/>
            </a:xfrm>
            <a:prstGeom prst="rect">
              <a:avLst/>
            </a:prstGeom>
            <a:noFill/>
            <a:ln w="9525">
              <a:noFill/>
            </a:ln>
          </p:spPr>
          <p:txBody>
            <a:bodyPr wrap="square" rtlCol="0">
              <a:spAutoFit/>
            </a:bodyPr>
            <a:lstStyle/>
            <a:p>
              <a:pPr algn="ctr"/>
              <a:r>
                <a:rPr lang="ja-JP" altLang="en-US" sz="1200" dirty="0">
                  <a:solidFill>
                    <a:schemeClr val="accent1">
                      <a:lumMod val="75000"/>
                    </a:schemeClr>
                  </a:solidFill>
                </a:rPr>
                <a:t>矢印を辿って</a:t>
              </a:r>
              <a:endParaRPr lang="en-US" altLang="ja-JP" sz="1200" dirty="0">
                <a:solidFill>
                  <a:schemeClr val="accent1">
                    <a:lumMod val="75000"/>
                  </a:schemeClr>
                </a:solidFill>
              </a:endParaRPr>
            </a:p>
            <a:p>
              <a:pPr algn="ctr"/>
              <a:r>
                <a:rPr lang="ja-JP" altLang="en-US" sz="1200" dirty="0">
                  <a:solidFill>
                    <a:schemeClr val="accent1">
                      <a:lumMod val="75000"/>
                    </a:schemeClr>
                  </a:solidFill>
                </a:rPr>
                <a:t>祖先のコミットへ</a:t>
              </a:r>
              <a:endParaRPr lang="en-US" altLang="ja-JP" sz="1200" dirty="0">
                <a:solidFill>
                  <a:schemeClr val="accent1">
                    <a:lumMod val="75000"/>
                  </a:schemeClr>
                </a:solidFill>
              </a:endParaRPr>
            </a:p>
            <a:p>
              <a:pPr algn="ctr"/>
              <a:r>
                <a:rPr lang="ja-JP" altLang="en-US" sz="1200" dirty="0">
                  <a:solidFill>
                    <a:schemeClr val="accent1">
                      <a:lumMod val="75000"/>
                    </a:schemeClr>
                  </a:solidFill>
                </a:rPr>
                <a:t>移動可能</a:t>
              </a:r>
              <a:endParaRPr lang="en-US" altLang="ja-JP" sz="1200" dirty="0">
                <a:solidFill>
                  <a:schemeClr val="accent1">
                    <a:lumMod val="75000"/>
                  </a:schemeClr>
                </a:solidFill>
              </a:endParaRPr>
            </a:p>
          </p:txBody>
        </p:sp>
        <p:cxnSp>
          <p:nvCxnSpPr>
            <p:cNvPr id="181" name="直線矢印コネクタ 180"/>
            <p:cNvCxnSpPr>
              <a:cxnSpLocks noChangeAspect="1"/>
            </p:cNvCxnSpPr>
            <p:nvPr/>
          </p:nvCxnSpPr>
          <p:spPr>
            <a:xfrm flipH="1">
              <a:off x="7476630" y="1844835"/>
              <a:ext cx="2093219" cy="366357"/>
            </a:xfrm>
            <a:prstGeom prst="straightConnector1">
              <a:avLst/>
            </a:prstGeom>
            <a:ln w="57150">
              <a:solidFill>
                <a:schemeClr val="accent1">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88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childTnLst>
                          </p:cTn>
                        </p:par>
                        <p:par>
                          <p:cTn id="12" fill="hold">
                            <p:stCondLst>
                              <p:cond delay="500"/>
                            </p:stCondLst>
                            <p:childTnLst>
                              <p:par>
                                <p:cTn id="13" presetID="6" presetClass="emph" presetSubtype="0" fill="hold" grpId="1" nodeType="afterEffect">
                                  <p:stCondLst>
                                    <p:cond delay="0"/>
                                  </p:stCondLst>
                                  <p:childTnLst>
                                    <p:animScale>
                                      <p:cBhvr>
                                        <p:cTn id="14" dur="500" fill="hold"/>
                                        <p:tgtEl>
                                          <p:spTgt spid="288"/>
                                        </p:tgtEl>
                                      </p:cBhvr>
                                      <p:by x="150000" y="150000"/>
                                    </p:animScale>
                                  </p:childTnLst>
                                </p:cTn>
                              </p:par>
                            </p:childTnLst>
                          </p:cTn>
                        </p:par>
                        <p:par>
                          <p:cTn id="15" fill="hold">
                            <p:stCondLst>
                              <p:cond delay="1000"/>
                            </p:stCondLst>
                            <p:childTnLst>
                              <p:par>
                                <p:cTn id="16" presetID="3" presetClass="emph" presetSubtype="2" fill="hold" grpId="0" nodeType="afterEffect">
                                  <p:stCondLst>
                                    <p:cond delay="0"/>
                                  </p:stCondLst>
                                  <p:childTnLst>
                                    <p:animClr clrSpc="rgb" dir="cw">
                                      <p:cBhvr override="childStyle">
                                        <p:cTn id="17" dur="500" fill="hold"/>
                                        <p:tgtEl>
                                          <p:spTgt spid="288"/>
                                        </p:tgtEl>
                                        <p:attrNameLst>
                                          <p:attrName>style.color</p:attrName>
                                        </p:attrNameLst>
                                      </p:cBhvr>
                                      <p:to>
                                        <a:srgbClr val="FF0000"/>
                                      </p:to>
                                    </p:animClr>
                                  </p:childTnLst>
                                </p:cTn>
                              </p:par>
                            </p:childTnLst>
                          </p:cTn>
                        </p:par>
                        <p:par>
                          <p:cTn id="18" fill="hold">
                            <p:stCondLst>
                              <p:cond delay="1500"/>
                            </p:stCondLst>
                            <p:childTnLst>
                              <p:par>
                                <p:cTn id="19" presetID="17" presetClass="exit" presetSubtype="10" fill="hold" nodeType="afterEffect">
                                  <p:stCondLst>
                                    <p:cond delay="0"/>
                                  </p:stCondLst>
                                  <p:childTnLst>
                                    <p:anim calcmode="lin" valueType="num">
                                      <p:cBhvr>
                                        <p:cTn id="20" dur="500"/>
                                        <p:tgtEl>
                                          <p:spTgt spid="8"/>
                                        </p:tgtEl>
                                        <p:attrNameLst>
                                          <p:attrName>ppt_w</p:attrName>
                                        </p:attrNameLst>
                                      </p:cBhvr>
                                      <p:tavLst>
                                        <p:tav tm="0">
                                          <p:val>
                                            <p:strVal val="ppt_w"/>
                                          </p:val>
                                        </p:tav>
                                        <p:tav tm="100000">
                                          <p:val>
                                            <p:fltVal val="0"/>
                                          </p:val>
                                        </p:tav>
                                      </p:tavLst>
                                    </p:anim>
                                    <p:anim calcmode="lin" valueType="num">
                                      <p:cBhvr>
                                        <p:cTn id="21" dur="500"/>
                                        <p:tgtEl>
                                          <p:spTgt spid="8"/>
                                        </p:tgtEl>
                                        <p:attrNameLst>
                                          <p:attrName>ppt_h</p:attrName>
                                        </p:attrNameLst>
                                      </p:cBhvr>
                                      <p:tavLst>
                                        <p:tav tm="0">
                                          <p:val>
                                            <p:strVal val="ppt_h"/>
                                          </p:val>
                                        </p:tav>
                                        <p:tav tm="100000">
                                          <p:val>
                                            <p:strVal val="ppt_h"/>
                                          </p:val>
                                        </p:tav>
                                      </p:tavLst>
                                    </p:anim>
                                    <p:set>
                                      <p:cBhvr>
                                        <p:cTn id="22" dur="1" fill="hold">
                                          <p:stCondLst>
                                            <p:cond delay="499"/>
                                          </p:stCondLst>
                                        </p:cTn>
                                        <p:tgtEl>
                                          <p:spTgt spid="8"/>
                                        </p:tgtEl>
                                        <p:attrNameLst>
                                          <p:attrName>style.visibility</p:attrName>
                                        </p:attrNameLst>
                                      </p:cBhvr>
                                      <p:to>
                                        <p:strVal val="hidden"/>
                                      </p:to>
                                    </p:set>
                                  </p:childTnLst>
                                </p:cTn>
                              </p:par>
                              <p:par>
                                <p:cTn id="23" presetID="17" presetClass="exit" presetSubtype="10" fill="hold" nodeType="withEffect">
                                  <p:stCondLst>
                                    <p:cond delay="0"/>
                                  </p:stCondLst>
                                  <p:childTnLst>
                                    <p:anim calcmode="lin" valueType="num">
                                      <p:cBhvr>
                                        <p:cTn id="24" dur="500"/>
                                        <p:tgtEl>
                                          <p:spTgt spid="4"/>
                                        </p:tgtEl>
                                        <p:attrNameLst>
                                          <p:attrName>ppt_w</p:attrName>
                                        </p:attrNameLst>
                                      </p:cBhvr>
                                      <p:tavLst>
                                        <p:tav tm="0">
                                          <p:val>
                                            <p:strVal val="ppt_w"/>
                                          </p:val>
                                        </p:tav>
                                        <p:tav tm="100000">
                                          <p:val>
                                            <p:fltVal val="0"/>
                                          </p:val>
                                        </p:tav>
                                      </p:tavLst>
                                    </p:anim>
                                    <p:anim calcmode="lin" valueType="num">
                                      <p:cBhvr>
                                        <p:cTn id="25" dur="500"/>
                                        <p:tgtEl>
                                          <p:spTgt spid="4"/>
                                        </p:tgtEl>
                                        <p:attrNameLst>
                                          <p:attrName>ppt_h</p:attrName>
                                        </p:attrNameLst>
                                      </p:cBhvr>
                                      <p:tavLst>
                                        <p:tav tm="0">
                                          <p:val>
                                            <p:strVal val="ppt_h"/>
                                          </p:val>
                                        </p:tav>
                                        <p:tav tm="100000">
                                          <p:val>
                                            <p:strVal val="ppt_h"/>
                                          </p:val>
                                        </p:tav>
                                      </p:tavLst>
                                    </p:anim>
                                    <p:set>
                                      <p:cBhvr>
                                        <p:cTn id="26" dur="1" fill="hold">
                                          <p:stCondLst>
                                            <p:cond delay="499"/>
                                          </p:stCondLst>
                                        </p:cTn>
                                        <p:tgtEl>
                                          <p:spTgt spid="4"/>
                                        </p:tgtEl>
                                        <p:attrNameLst>
                                          <p:attrName>style.visibility</p:attrName>
                                        </p:attrNameLst>
                                      </p:cBhvr>
                                      <p:to>
                                        <p:strVal val="hidden"/>
                                      </p:to>
                                    </p:set>
                                  </p:childTnLst>
                                </p:cTn>
                              </p:par>
                            </p:childTnLst>
                          </p:cTn>
                        </p:par>
                        <p:par>
                          <p:cTn id="27" fill="hold">
                            <p:stCondLst>
                              <p:cond delay="2000"/>
                            </p:stCondLst>
                            <p:childTnLst>
                              <p:par>
                                <p:cTn id="28" presetID="47"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22" presetClass="exit" presetSubtype="1" fill="hold" grpId="0" nodeType="withEffect">
                                  <p:stCondLst>
                                    <p:cond delay="1000"/>
                                  </p:stCondLst>
                                  <p:childTnLst>
                                    <p:animEffect transition="out" filter="wipe(up)">
                                      <p:cBhvr>
                                        <p:cTn id="34" dur="500"/>
                                        <p:tgtEl>
                                          <p:spTgt spid="100"/>
                                        </p:tgtEl>
                                      </p:cBhvr>
                                    </p:animEffect>
                                    <p:set>
                                      <p:cBhvr>
                                        <p:cTn id="35" dur="1" fill="hold">
                                          <p:stCondLst>
                                            <p:cond delay="499"/>
                                          </p:stCondLst>
                                        </p:cTn>
                                        <p:tgtEl>
                                          <p:spTgt spid="100"/>
                                        </p:tgtEl>
                                        <p:attrNameLst>
                                          <p:attrName>style.visibility</p:attrName>
                                        </p:attrNameLst>
                                      </p:cBhvr>
                                      <p:to>
                                        <p:strVal val="hidden"/>
                                      </p:to>
                                    </p:set>
                                  </p:childTnLst>
                                </p:cTn>
                              </p:par>
                            </p:childTnLst>
                          </p:cTn>
                        </p:par>
                        <p:par>
                          <p:cTn id="36" fill="hold">
                            <p:stCondLst>
                              <p:cond delay="3500"/>
                            </p:stCondLst>
                            <p:childTnLst>
                              <p:par>
                                <p:cTn id="37" presetID="6" presetClass="emph" presetSubtype="0" fill="hold" grpId="1" nodeType="afterEffect">
                                  <p:stCondLst>
                                    <p:cond delay="0"/>
                                  </p:stCondLst>
                                  <p:childTnLst>
                                    <p:animScale>
                                      <p:cBhvr>
                                        <p:cTn id="38" dur="500" fill="hold"/>
                                        <p:tgtEl>
                                          <p:spTgt spid="277"/>
                                        </p:tgtEl>
                                      </p:cBhvr>
                                      <p:by x="150000" y="150000"/>
                                    </p:animScale>
                                  </p:childTnLst>
                                </p:cTn>
                              </p:par>
                            </p:childTnLst>
                          </p:cTn>
                        </p:par>
                        <p:par>
                          <p:cTn id="39" fill="hold">
                            <p:stCondLst>
                              <p:cond delay="4000"/>
                            </p:stCondLst>
                            <p:childTnLst>
                              <p:par>
                                <p:cTn id="40" presetID="3" presetClass="emph" presetSubtype="2" fill="hold" grpId="0" nodeType="afterEffect">
                                  <p:stCondLst>
                                    <p:cond delay="0"/>
                                  </p:stCondLst>
                                  <p:childTnLst>
                                    <p:animClr clrSpc="rgb" dir="cw">
                                      <p:cBhvr override="childStyle">
                                        <p:cTn id="41" dur="500" fill="hold"/>
                                        <p:tgtEl>
                                          <p:spTgt spid="277"/>
                                        </p:tgtEl>
                                        <p:attrNameLst>
                                          <p:attrName>style.color</p:attrName>
                                        </p:attrNameLst>
                                      </p:cBhvr>
                                      <p:to>
                                        <a:srgbClr val="FF0000"/>
                                      </p:to>
                                    </p:animClr>
                                  </p:childTnLst>
                                </p:cTn>
                              </p:par>
                            </p:childTnLst>
                          </p:cTn>
                        </p:par>
                        <p:par>
                          <p:cTn id="42" fill="hold">
                            <p:stCondLst>
                              <p:cond delay="4500"/>
                            </p:stCondLst>
                            <p:childTnLst>
                              <p:par>
                                <p:cTn id="43" presetID="17" presetClass="exit" presetSubtype="10" fill="hold" nodeType="afterEffect">
                                  <p:stCondLst>
                                    <p:cond delay="0"/>
                                  </p:stCondLst>
                                  <p:childTnLst>
                                    <p:anim calcmode="lin" valueType="num">
                                      <p:cBhvr>
                                        <p:cTn id="44" dur="500"/>
                                        <p:tgtEl>
                                          <p:spTgt spid="9"/>
                                        </p:tgtEl>
                                        <p:attrNameLst>
                                          <p:attrName>ppt_w</p:attrName>
                                        </p:attrNameLst>
                                      </p:cBhvr>
                                      <p:tavLst>
                                        <p:tav tm="0">
                                          <p:val>
                                            <p:strVal val="ppt_w"/>
                                          </p:val>
                                        </p:tav>
                                        <p:tav tm="100000">
                                          <p:val>
                                            <p:fltVal val="0"/>
                                          </p:val>
                                        </p:tav>
                                      </p:tavLst>
                                    </p:anim>
                                    <p:anim calcmode="lin" valueType="num">
                                      <p:cBhvr>
                                        <p:cTn id="45" dur="500"/>
                                        <p:tgtEl>
                                          <p:spTgt spid="9"/>
                                        </p:tgtEl>
                                        <p:attrNameLst>
                                          <p:attrName>ppt_h</p:attrName>
                                        </p:attrNameLst>
                                      </p:cBhvr>
                                      <p:tavLst>
                                        <p:tav tm="0">
                                          <p:val>
                                            <p:strVal val="ppt_h"/>
                                          </p:val>
                                        </p:tav>
                                        <p:tav tm="100000">
                                          <p:val>
                                            <p:strVal val="ppt_h"/>
                                          </p:val>
                                        </p:tav>
                                      </p:tavLst>
                                    </p:anim>
                                    <p:set>
                                      <p:cBhvr>
                                        <p:cTn id="46" dur="1" fill="hold">
                                          <p:stCondLst>
                                            <p:cond delay="499"/>
                                          </p:stCondLst>
                                        </p:cTn>
                                        <p:tgtEl>
                                          <p:spTgt spid="9"/>
                                        </p:tgtEl>
                                        <p:attrNameLst>
                                          <p:attrName>style.visibility</p:attrName>
                                        </p:attrNameLst>
                                      </p:cBhvr>
                                      <p:to>
                                        <p:strVal val="hidden"/>
                                      </p:to>
                                    </p:set>
                                  </p:childTnLst>
                                </p:cTn>
                              </p:par>
                              <p:par>
                                <p:cTn id="47" presetID="16" presetClass="entr" presetSubtype="21" fill="hold" grpId="2"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barn(inVertical)">
                                      <p:cBhvr>
                                        <p:cTn id="49" dur="1000"/>
                                        <p:tgtEl>
                                          <p:spTgt spid="100"/>
                                        </p:tgtEl>
                                      </p:cBhvr>
                                    </p:animEffect>
                                  </p:childTnLst>
                                </p:cTn>
                              </p:par>
                            </p:childTnLst>
                          </p:cTn>
                        </p:par>
                        <p:par>
                          <p:cTn id="50" fill="hold">
                            <p:stCondLst>
                              <p:cond delay="5500"/>
                            </p:stCondLst>
                            <p:childTnLst>
                              <p:par>
                                <p:cTn id="51" presetID="47"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22" presetClass="exit" presetSubtype="1" fill="hold" grpId="0" nodeType="withEffect">
                                  <p:stCondLst>
                                    <p:cond delay="1000"/>
                                  </p:stCondLst>
                                  <p:childTnLst>
                                    <p:animEffect transition="out" filter="wipe(up)">
                                      <p:cBhvr>
                                        <p:cTn id="57" dur="500"/>
                                        <p:tgtEl>
                                          <p:spTgt spid="2"/>
                                        </p:tgtEl>
                                      </p:cBhvr>
                                    </p:animEffect>
                                    <p:set>
                                      <p:cBhvr>
                                        <p:cTn id="58" dur="1" fill="hold">
                                          <p:stCondLst>
                                            <p:cond delay="499"/>
                                          </p:stCondLst>
                                        </p:cTn>
                                        <p:tgtEl>
                                          <p:spTgt spid="2"/>
                                        </p:tgtEl>
                                        <p:attrNameLst>
                                          <p:attrName>style.visibility</p:attrName>
                                        </p:attrNameLst>
                                      </p:cBhvr>
                                      <p:to>
                                        <p:strVal val="hidden"/>
                                      </p:to>
                                    </p:set>
                                  </p:childTnLst>
                                </p:cTn>
                              </p:par>
                              <p:par>
                                <p:cTn id="59" presetID="14" presetClass="entr" presetSubtype="10" fill="hold" nodeType="withEffect">
                                  <p:stCondLst>
                                    <p:cond delay="0"/>
                                  </p:stCondLst>
                                  <p:childTnLst>
                                    <p:set>
                                      <p:cBhvr>
                                        <p:cTn id="60" dur="1" fill="hold">
                                          <p:stCondLst>
                                            <p:cond delay="0"/>
                                          </p:stCondLst>
                                        </p:cTn>
                                        <p:tgtEl>
                                          <p:spTgt spid="162"/>
                                        </p:tgtEl>
                                        <p:attrNameLst>
                                          <p:attrName>style.visibility</p:attrName>
                                        </p:attrNameLst>
                                      </p:cBhvr>
                                      <p:to>
                                        <p:strVal val="visible"/>
                                      </p:to>
                                    </p:set>
                                    <p:animEffect transition="in" filter="randombar(horizontal)">
                                      <p:cBhvr>
                                        <p:cTn id="61" dur="500"/>
                                        <p:tgtEl>
                                          <p:spTgt spid="162"/>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41"/>
                                        </p:tgtEl>
                                        <p:attrNameLst>
                                          <p:attrName>style.visibility</p:attrName>
                                        </p:attrNameLst>
                                      </p:cBhvr>
                                      <p:to>
                                        <p:strVal val="visible"/>
                                      </p:to>
                                    </p:set>
                                    <p:animEffect transition="in" filter="randombar(horizontal)">
                                      <p:cBhvr>
                                        <p:cTn id="6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p:bldP spid="277" grpId="1"/>
      <p:bldP spid="288" grpId="0"/>
      <p:bldP spid="288" grpId="1"/>
      <p:bldP spid="2" grpId="0" animBg="1"/>
      <p:bldP spid="100" grpId="0" animBg="1"/>
      <p:bldP spid="100" grpId="2" animBg="1"/>
      <p:bldP spid="1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四角形: 1 つの角を切り取る 258"/>
          <p:cNvSpPr/>
          <p:nvPr/>
        </p:nvSpPr>
        <p:spPr>
          <a:xfrm>
            <a:off x="823387" y="990601"/>
            <a:ext cx="10701863" cy="5528732"/>
          </a:xfrm>
          <a:prstGeom prst="snip1Rect">
            <a:avLst>
              <a:gd name="adj" fmla="val 1898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到達可能性</a:t>
            </a:r>
            <a:endParaRPr kumimoji="1" lang="ja-JP" altLang="en-US" sz="4000" b="1" dirty="0">
              <a:latin typeface="メイリオ" panose="020B0604030504040204" pitchFamily="50" charset="-128"/>
              <a:ea typeface="メイリオ" panose="020B0604030504040204" pitchFamily="50" charset="-128"/>
            </a:endParaRPr>
          </a:p>
        </p:txBody>
      </p:sp>
      <p:sp>
        <p:nvSpPr>
          <p:cNvPr id="262" name="楕円 261"/>
          <p:cNvSpPr/>
          <p:nvPr/>
        </p:nvSpPr>
        <p:spPr>
          <a:xfrm>
            <a:off x="2810305" y="3395096"/>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3" name="矢印: 山形 262"/>
          <p:cNvSpPr/>
          <p:nvPr/>
        </p:nvSpPr>
        <p:spPr>
          <a:xfrm rot="19832413" flipH="1">
            <a:off x="2917423" y="3183422"/>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5" name="テキスト ボックス 264"/>
          <p:cNvSpPr txBox="1"/>
          <p:nvPr/>
        </p:nvSpPr>
        <p:spPr>
          <a:xfrm>
            <a:off x="2691494" y="3684493"/>
            <a:ext cx="1251375" cy="307777"/>
          </a:xfrm>
          <a:prstGeom prst="rect">
            <a:avLst/>
          </a:prstGeom>
          <a:noFill/>
        </p:spPr>
        <p:txBody>
          <a:bodyPr wrap="square" rtlCol="0">
            <a:spAutoFit/>
          </a:bodyPr>
          <a:lstStyle/>
          <a:p>
            <a:pPr algn="ctr"/>
            <a:r>
              <a:rPr kumimoji="1" lang="en-US" altLang="ja-JP" sz="1400" b="1" dirty="0"/>
              <a:t>commit_2</a:t>
            </a:r>
            <a:endParaRPr kumimoji="1" lang="ja-JP" altLang="en-US" sz="1400" b="1" dirty="0"/>
          </a:p>
        </p:txBody>
      </p:sp>
      <p:cxnSp>
        <p:nvCxnSpPr>
          <p:cNvPr id="273" name="直線矢印コネクタ 272"/>
          <p:cNvCxnSpPr/>
          <p:nvPr/>
        </p:nvCxnSpPr>
        <p:spPr>
          <a:xfrm flipH="1">
            <a:off x="2149751" y="364385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4" name="楕円 273"/>
          <p:cNvSpPr/>
          <p:nvPr/>
        </p:nvSpPr>
        <p:spPr>
          <a:xfrm>
            <a:off x="1180827" y="363237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矢印: 山形 274"/>
          <p:cNvSpPr/>
          <p:nvPr/>
        </p:nvSpPr>
        <p:spPr>
          <a:xfrm rot="19832413" flipH="1">
            <a:off x="1287945" y="342070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7" name="テキスト ボックス 276"/>
          <p:cNvSpPr txBox="1"/>
          <p:nvPr/>
        </p:nvSpPr>
        <p:spPr>
          <a:xfrm>
            <a:off x="1062015" y="3921772"/>
            <a:ext cx="1252800" cy="307777"/>
          </a:xfrm>
          <a:prstGeom prst="rect">
            <a:avLst/>
          </a:prstGeom>
          <a:noFill/>
        </p:spPr>
        <p:txBody>
          <a:bodyPr wrap="square" rtlCol="0">
            <a:spAutoFit/>
          </a:bodyPr>
          <a:lstStyle/>
          <a:p>
            <a:pPr algn="ctr"/>
            <a:r>
              <a:rPr kumimoji="1" lang="en-US" altLang="ja-JP" sz="1400" b="1" dirty="0"/>
              <a:t>commit_1</a:t>
            </a:r>
            <a:endParaRPr kumimoji="1" lang="ja-JP" altLang="en-US" sz="1400" b="1" dirty="0"/>
          </a:p>
        </p:txBody>
      </p:sp>
      <p:sp>
        <p:nvSpPr>
          <p:cNvPr id="285" name="楕円 284"/>
          <p:cNvSpPr/>
          <p:nvPr/>
        </p:nvSpPr>
        <p:spPr>
          <a:xfrm>
            <a:off x="4439783" y="3157817"/>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矢印: 山形 285"/>
          <p:cNvSpPr/>
          <p:nvPr/>
        </p:nvSpPr>
        <p:spPr>
          <a:xfrm rot="19832413" flipH="1">
            <a:off x="4546901" y="2946143"/>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8" name="テキスト ボックス 287"/>
          <p:cNvSpPr txBox="1"/>
          <p:nvPr/>
        </p:nvSpPr>
        <p:spPr>
          <a:xfrm>
            <a:off x="4320972" y="3447214"/>
            <a:ext cx="1251375" cy="307777"/>
          </a:xfrm>
          <a:prstGeom prst="rect">
            <a:avLst/>
          </a:prstGeom>
          <a:noFill/>
        </p:spPr>
        <p:txBody>
          <a:bodyPr wrap="square" rtlCol="0">
            <a:spAutoFit/>
          </a:bodyPr>
          <a:lstStyle/>
          <a:p>
            <a:pPr algn="ctr"/>
            <a:r>
              <a:rPr kumimoji="1" lang="en-US" altLang="ja-JP" sz="1400" b="1" dirty="0"/>
              <a:t>commit_3</a:t>
            </a:r>
            <a:endParaRPr kumimoji="1" lang="ja-JP" altLang="en-US" sz="1400" b="1" dirty="0"/>
          </a:p>
        </p:txBody>
      </p:sp>
      <p:cxnSp>
        <p:nvCxnSpPr>
          <p:cNvPr id="296" name="直線矢印コネクタ 295"/>
          <p:cNvCxnSpPr/>
          <p:nvPr/>
        </p:nvCxnSpPr>
        <p:spPr>
          <a:xfrm flipH="1">
            <a:off x="3779229" y="3406571"/>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直線矢印コネクタ 307"/>
          <p:cNvCxnSpPr/>
          <p:nvPr/>
        </p:nvCxnSpPr>
        <p:spPr>
          <a:xfrm flipH="1">
            <a:off x="5408707" y="3169292"/>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9" name="楕円 308"/>
          <p:cNvSpPr/>
          <p:nvPr/>
        </p:nvSpPr>
        <p:spPr>
          <a:xfrm>
            <a:off x="7698739" y="2683259"/>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矢印: 山形 309"/>
          <p:cNvSpPr/>
          <p:nvPr/>
        </p:nvSpPr>
        <p:spPr>
          <a:xfrm rot="19832413" flipH="1">
            <a:off x="7805857" y="2471585"/>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2" name="テキスト ボックス 311"/>
          <p:cNvSpPr txBox="1"/>
          <p:nvPr/>
        </p:nvSpPr>
        <p:spPr>
          <a:xfrm>
            <a:off x="7579928" y="2972656"/>
            <a:ext cx="1251375" cy="307777"/>
          </a:xfrm>
          <a:prstGeom prst="rect">
            <a:avLst/>
          </a:prstGeom>
          <a:noFill/>
        </p:spPr>
        <p:txBody>
          <a:bodyPr wrap="square" rtlCol="0">
            <a:spAutoFit/>
          </a:bodyPr>
          <a:lstStyle/>
          <a:p>
            <a:pPr algn="ctr"/>
            <a:r>
              <a:rPr kumimoji="1" lang="en-US" altLang="ja-JP" sz="1400" b="1" dirty="0"/>
              <a:t>commit_5</a:t>
            </a:r>
            <a:endParaRPr kumimoji="1" lang="ja-JP" altLang="en-US" sz="1400" b="1" dirty="0"/>
          </a:p>
        </p:txBody>
      </p:sp>
      <p:cxnSp>
        <p:nvCxnSpPr>
          <p:cNvPr id="320" name="直線矢印コネクタ 319"/>
          <p:cNvCxnSpPr/>
          <p:nvPr/>
        </p:nvCxnSpPr>
        <p:spPr>
          <a:xfrm flipH="1">
            <a:off x="7038185" y="2932013"/>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1" name="楕円 320"/>
          <p:cNvSpPr/>
          <p:nvPr/>
        </p:nvSpPr>
        <p:spPr>
          <a:xfrm>
            <a:off x="9328868" y="2445426"/>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矢印: 山形 321"/>
          <p:cNvSpPr/>
          <p:nvPr/>
        </p:nvSpPr>
        <p:spPr>
          <a:xfrm rot="19832413" flipH="1">
            <a:off x="9435986" y="2233752"/>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4" name="テキスト ボックス 323"/>
          <p:cNvSpPr txBox="1"/>
          <p:nvPr/>
        </p:nvSpPr>
        <p:spPr>
          <a:xfrm>
            <a:off x="9210057" y="2734823"/>
            <a:ext cx="1251375" cy="307777"/>
          </a:xfrm>
          <a:prstGeom prst="rect">
            <a:avLst/>
          </a:prstGeom>
          <a:noFill/>
        </p:spPr>
        <p:txBody>
          <a:bodyPr wrap="square" rtlCol="0">
            <a:spAutoFit/>
          </a:bodyPr>
          <a:lstStyle/>
          <a:p>
            <a:pPr algn="ctr"/>
            <a:r>
              <a:rPr kumimoji="1" lang="en-US" altLang="ja-JP" sz="1400" b="1" dirty="0"/>
              <a:t>commit_6</a:t>
            </a:r>
            <a:endParaRPr kumimoji="1" lang="ja-JP" altLang="en-US" sz="1400" b="1" dirty="0"/>
          </a:p>
        </p:txBody>
      </p:sp>
      <p:cxnSp>
        <p:nvCxnSpPr>
          <p:cNvPr id="332" name="直線矢印コネクタ 331"/>
          <p:cNvCxnSpPr/>
          <p:nvPr/>
        </p:nvCxnSpPr>
        <p:spPr>
          <a:xfrm flipH="1">
            <a:off x="8667664" y="2694734"/>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7" name="楕円 296"/>
          <p:cNvSpPr/>
          <p:nvPr/>
        </p:nvSpPr>
        <p:spPr>
          <a:xfrm>
            <a:off x="6069638" y="291981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矢印: 山形 297"/>
          <p:cNvSpPr/>
          <p:nvPr/>
        </p:nvSpPr>
        <p:spPr>
          <a:xfrm rot="19832413" flipH="1">
            <a:off x="6176756" y="270813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0" name="テキスト ボックス 299"/>
          <p:cNvSpPr txBox="1"/>
          <p:nvPr/>
        </p:nvSpPr>
        <p:spPr>
          <a:xfrm>
            <a:off x="5950827" y="3209207"/>
            <a:ext cx="1251375" cy="307777"/>
          </a:xfrm>
          <a:prstGeom prst="rect">
            <a:avLst/>
          </a:prstGeom>
          <a:noFill/>
        </p:spPr>
        <p:txBody>
          <a:bodyPr wrap="square" rtlCol="0">
            <a:spAutoFit/>
          </a:bodyPr>
          <a:lstStyle/>
          <a:p>
            <a:pPr algn="ctr"/>
            <a:r>
              <a:rPr kumimoji="1" lang="en-US" altLang="ja-JP" sz="1400" b="1" dirty="0"/>
              <a:t>commit_4</a:t>
            </a:r>
            <a:endParaRPr kumimoji="1" lang="ja-JP" altLang="en-US" sz="1400" b="1" dirty="0"/>
          </a:p>
        </p:txBody>
      </p:sp>
      <p:grpSp>
        <p:nvGrpSpPr>
          <p:cNvPr id="339" name="グループ化 338"/>
          <p:cNvGrpSpPr/>
          <p:nvPr/>
        </p:nvGrpSpPr>
        <p:grpSpPr>
          <a:xfrm>
            <a:off x="4765824" y="2151170"/>
            <a:ext cx="447220" cy="447220"/>
            <a:chOff x="2325924" y="1626715"/>
            <a:chExt cx="447220" cy="447220"/>
          </a:xfrm>
        </p:grpSpPr>
        <p:sp>
          <p:nvSpPr>
            <p:cNvPr id="340" name="涙形 339"/>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楕円 340"/>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5" name="テキスト ボックス 134"/>
          <p:cNvSpPr txBox="1"/>
          <p:nvPr/>
        </p:nvSpPr>
        <p:spPr>
          <a:xfrm>
            <a:off x="4591172" y="1831671"/>
            <a:ext cx="832105" cy="369332"/>
          </a:xfrm>
          <a:prstGeom prst="rect">
            <a:avLst/>
          </a:prstGeom>
          <a:noFill/>
        </p:spPr>
        <p:txBody>
          <a:bodyPr wrap="square" rtlCol="0">
            <a:spAutoFit/>
          </a:bodyPr>
          <a:lstStyle/>
          <a:p>
            <a:r>
              <a:rPr kumimoji="1" lang="en-US" altLang="ja-JP" dirty="0"/>
              <a:t>HEAD</a:t>
            </a:r>
            <a:endParaRPr kumimoji="1" lang="ja-JP" altLang="en-US" dirty="0"/>
          </a:p>
        </p:txBody>
      </p:sp>
      <p:sp>
        <p:nvSpPr>
          <p:cNvPr id="112" name="正方形/長方形 111"/>
          <p:cNvSpPr/>
          <p:nvPr/>
        </p:nvSpPr>
        <p:spPr>
          <a:xfrm>
            <a:off x="5437751" y="1945681"/>
            <a:ext cx="4998433" cy="168143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0" name="図 259"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102" y="990601"/>
            <a:ext cx="1439334" cy="1588961"/>
          </a:xfrm>
          <a:prstGeom prst="rect">
            <a:avLst/>
          </a:prstGeom>
        </p:spPr>
      </p:pic>
      <p:sp>
        <p:nvSpPr>
          <p:cNvPr id="261" name="テキスト ボックス 260"/>
          <p:cNvSpPr txBox="1"/>
          <p:nvPr/>
        </p:nvSpPr>
        <p:spPr>
          <a:xfrm>
            <a:off x="10056284" y="1461915"/>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sp>
        <p:nvSpPr>
          <p:cNvPr id="3" name="右中かっこ 2"/>
          <p:cNvSpPr/>
          <p:nvPr/>
        </p:nvSpPr>
        <p:spPr>
          <a:xfrm rot="4813533">
            <a:off x="8148532" y="1309127"/>
            <a:ext cx="450890" cy="4325732"/>
          </a:xfrm>
          <a:prstGeom prst="rightBrace">
            <a:avLst>
              <a:gd name="adj1" fmla="val 383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テキスト ボックス 113"/>
          <p:cNvSpPr txBox="1"/>
          <p:nvPr/>
        </p:nvSpPr>
        <p:spPr>
          <a:xfrm>
            <a:off x="918458" y="1067852"/>
            <a:ext cx="4387209" cy="400110"/>
          </a:xfrm>
          <a:prstGeom prst="rect">
            <a:avLst/>
          </a:prstGeom>
          <a:noFill/>
          <a:ln w="9525">
            <a:noFill/>
          </a:ln>
        </p:spPr>
        <p:txBody>
          <a:bodyPr wrap="square" rtlCol="0">
            <a:spAutoFit/>
          </a:bodyPr>
          <a:lstStyle/>
          <a:p>
            <a:r>
              <a:rPr lang="ja-JP" altLang="en-US" sz="2000" dirty="0"/>
              <a:t>コミット履歴に向きを付けて管理</a:t>
            </a:r>
            <a:endParaRPr lang="en-US" altLang="ja-JP" sz="2000" dirty="0"/>
          </a:p>
        </p:txBody>
      </p:sp>
      <p:sp>
        <p:nvSpPr>
          <p:cNvPr id="115" name="テキスト ボックス 114"/>
          <p:cNvSpPr txBox="1"/>
          <p:nvPr/>
        </p:nvSpPr>
        <p:spPr>
          <a:xfrm>
            <a:off x="4787768" y="1086635"/>
            <a:ext cx="4944980" cy="369332"/>
          </a:xfrm>
          <a:prstGeom prst="rect">
            <a:avLst/>
          </a:prstGeom>
          <a:noFill/>
          <a:ln w="9525">
            <a:noFill/>
          </a:ln>
        </p:spPr>
        <p:txBody>
          <a:bodyPr wrap="square" rtlCol="0">
            <a:spAutoFit/>
          </a:bodyPr>
          <a:lstStyle/>
          <a:p>
            <a:pPr algn="ctr"/>
            <a:r>
              <a:rPr lang="ja-JP" altLang="en-US" dirty="0">
                <a:solidFill>
                  <a:schemeClr val="accent1">
                    <a:lumMod val="75000"/>
                  </a:schemeClr>
                </a:solidFill>
              </a:rPr>
              <a:t>⇒各コミットから親コミットへの矢印の向き</a:t>
            </a:r>
            <a:endParaRPr lang="en-US" altLang="ja-JP" dirty="0">
              <a:solidFill>
                <a:schemeClr val="accent1">
                  <a:lumMod val="75000"/>
                </a:schemeClr>
              </a:solidFill>
            </a:endParaRPr>
          </a:p>
        </p:txBody>
      </p:sp>
      <p:sp>
        <p:nvSpPr>
          <p:cNvPr id="116" name="テキスト ボックス 115"/>
          <p:cNvSpPr txBox="1"/>
          <p:nvPr/>
        </p:nvSpPr>
        <p:spPr>
          <a:xfrm rot="-600000">
            <a:off x="6402642" y="3736718"/>
            <a:ext cx="4309184" cy="646331"/>
          </a:xfrm>
          <a:prstGeom prst="rect">
            <a:avLst/>
          </a:prstGeom>
          <a:noFill/>
          <a:ln w="9525">
            <a:noFill/>
          </a:ln>
        </p:spPr>
        <p:txBody>
          <a:bodyPr wrap="square" rtlCol="0">
            <a:spAutoFit/>
          </a:bodyPr>
          <a:lstStyle/>
          <a:p>
            <a:r>
              <a:rPr lang="ja-JP" altLang="en-US" dirty="0">
                <a:solidFill>
                  <a:schemeClr val="accent1">
                    <a:lumMod val="75000"/>
                  </a:schemeClr>
                </a:solidFill>
              </a:rPr>
              <a:t>親コミットの方向にないコミットには</a:t>
            </a:r>
            <a:endParaRPr lang="en-US" altLang="ja-JP" dirty="0">
              <a:solidFill>
                <a:schemeClr val="accent1">
                  <a:lumMod val="75000"/>
                </a:schemeClr>
              </a:solidFill>
            </a:endParaRPr>
          </a:p>
          <a:p>
            <a:r>
              <a:rPr lang="ja-JP" altLang="en-US" b="1" u="sng" dirty="0">
                <a:solidFill>
                  <a:schemeClr val="accent1">
                    <a:lumMod val="75000"/>
                  </a:schemeClr>
                </a:solidFill>
              </a:rPr>
              <a:t>到達できない</a:t>
            </a:r>
            <a:r>
              <a:rPr lang="ja-JP" altLang="en-US" dirty="0">
                <a:solidFill>
                  <a:schemeClr val="accent1">
                    <a:lumMod val="75000"/>
                  </a:schemeClr>
                </a:solidFill>
              </a:rPr>
              <a:t>ものとして削除される！？</a:t>
            </a:r>
            <a:endParaRPr lang="en-US" altLang="ja-JP" dirty="0">
              <a:solidFill>
                <a:schemeClr val="accent1">
                  <a:lumMod val="75000"/>
                </a:schemeClr>
              </a:solidFill>
            </a:endParaRPr>
          </a:p>
        </p:txBody>
      </p:sp>
      <p:sp>
        <p:nvSpPr>
          <p:cNvPr id="117" name="テキスト ボックス 116"/>
          <p:cNvSpPr txBox="1"/>
          <p:nvPr/>
        </p:nvSpPr>
        <p:spPr>
          <a:xfrm>
            <a:off x="2329349" y="4943655"/>
            <a:ext cx="9120488" cy="1508105"/>
          </a:xfrm>
          <a:prstGeom prst="rect">
            <a:avLst/>
          </a:prstGeom>
          <a:noFill/>
          <a:ln w="38100">
            <a:solidFill>
              <a:schemeClr val="tx1"/>
            </a:solidFill>
          </a:ln>
        </p:spPr>
        <p:txBody>
          <a:bodyPr wrap="square" rtlCol="0">
            <a:spAutoFit/>
          </a:bodyPr>
          <a:lstStyle/>
          <a:p>
            <a:r>
              <a:rPr lang="ja-JP" altLang="en-US" sz="2800" dirty="0"/>
              <a:t>このままでは、</a:t>
            </a:r>
            <a:r>
              <a:rPr lang="ja-JP" altLang="en-US" sz="2800" dirty="0">
                <a:solidFill>
                  <a:srgbClr val="FF0000"/>
                </a:solidFill>
              </a:rPr>
              <a:t>コミット履歴が</a:t>
            </a:r>
            <a:r>
              <a:rPr lang="en-US" altLang="ja-JP" sz="2800" dirty="0">
                <a:solidFill>
                  <a:srgbClr val="FF0000"/>
                </a:solidFill>
              </a:rPr>
              <a:t>1</a:t>
            </a:r>
            <a:r>
              <a:rPr lang="ja-JP" altLang="en-US" sz="2800" dirty="0">
                <a:solidFill>
                  <a:srgbClr val="FF0000"/>
                </a:solidFill>
              </a:rPr>
              <a:t>フロー</a:t>
            </a:r>
            <a:r>
              <a:rPr lang="ja-JP" altLang="en-US" sz="2800" dirty="0"/>
              <a:t>しか実現できない！？</a:t>
            </a:r>
            <a:endParaRPr lang="en-US" altLang="ja-JP" sz="2800" dirty="0"/>
          </a:p>
          <a:p>
            <a:r>
              <a:rPr lang="ja-JP" altLang="en-US" dirty="0"/>
              <a:t>⇒複数人で履歴を共有しようにも、誰かがコミット履歴に変更を加えるまでの間に作業しないと手戻りが発生してしまう！？</a:t>
            </a:r>
            <a:endParaRPr lang="en-US" altLang="ja-JP" dirty="0"/>
          </a:p>
        </p:txBody>
      </p:sp>
    </p:spTree>
    <p:extLst>
      <p:ext uri="{BB962C8B-B14F-4D97-AF65-F5344CB8AC3E}">
        <p14:creationId xmlns:p14="http://schemas.microsoft.com/office/powerpoint/2010/main" val="53368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ブランチ</a:t>
            </a:r>
            <a:endParaRPr kumimoji="1" lang="ja-JP" altLang="en-US" sz="4000" b="1" dirty="0">
              <a:latin typeface="メイリオ" panose="020B0604030504040204" pitchFamily="50" charset="-128"/>
              <a:ea typeface="メイリオ" panose="020B0604030504040204" pitchFamily="50" charset="-128"/>
            </a:endParaRPr>
          </a:p>
        </p:txBody>
      </p:sp>
      <p:sp>
        <p:nvSpPr>
          <p:cNvPr id="259" name="四角形: 1 つの角を切り取る 258"/>
          <p:cNvSpPr/>
          <p:nvPr/>
        </p:nvSpPr>
        <p:spPr>
          <a:xfrm>
            <a:off x="823387" y="990601"/>
            <a:ext cx="10701863" cy="5528732"/>
          </a:xfrm>
          <a:prstGeom prst="snip1Rect">
            <a:avLst>
              <a:gd name="adj" fmla="val 1898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0" name="図 259"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102" y="990601"/>
            <a:ext cx="1439334" cy="1588961"/>
          </a:xfrm>
          <a:prstGeom prst="rect">
            <a:avLst/>
          </a:prstGeom>
        </p:spPr>
      </p:pic>
      <p:sp>
        <p:nvSpPr>
          <p:cNvPr id="261" name="テキスト ボックス 260"/>
          <p:cNvSpPr txBox="1"/>
          <p:nvPr/>
        </p:nvSpPr>
        <p:spPr>
          <a:xfrm>
            <a:off x="10056284" y="1461915"/>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sp>
        <p:nvSpPr>
          <p:cNvPr id="112" name="正方形/長方形 111"/>
          <p:cNvSpPr/>
          <p:nvPr/>
        </p:nvSpPr>
        <p:spPr>
          <a:xfrm>
            <a:off x="1936506" y="1023388"/>
            <a:ext cx="8107200" cy="175432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ja-JP" altLang="en-US" dirty="0">
                <a:solidFill>
                  <a:schemeClr val="tx1"/>
                </a:solidFill>
              </a:rPr>
              <a:t>コミットを指し示すポインタ。　幾つも作成可能。</a:t>
            </a:r>
          </a:p>
          <a:p>
            <a:r>
              <a:rPr lang="ja-JP" altLang="en-US" dirty="0">
                <a:solidFill>
                  <a:schemeClr val="tx1"/>
                </a:solidFill>
              </a:rPr>
              <a:t>複数の開発ラインを実現するために実装された機能。</a:t>
            </a:r>
          </a:p>
          <a:p>
            <a:r>
              <a:rPr lang="ja-JP" altLang="en-US" dirty="0">
                <a:solidFill>
                  <a:schemeClr val="tx1"/>
                </a:solidFill>
              </a:rPr>
              <a:t>分岐したブランチは他のブランチの影響を受けないため、複数のブランチを</a:t>
            </a:r>
            <a:endParaRPr lang="en-US" altLang="ja-JP" dirty="0">
              <a:solidFill>
                <a:schemeClr val="tx1"/>
              </a:solidFill>
            </a:endParaRPr>
          </a:p>
          <a:p>
            <a:r>
              <a:rPr lang="ja-JP" altLang="en-US" dirty="0">
                <a:solidFill>
                  <a:schemeClr val="tx1"/>
                </a:solidFill>
              </a:rPr>
              <a:t>切り替えながら作業することで、同じリポジトリ中で複数の変更を同時に</a:t>
            </a:r>
            <a:endParaRPr lang="en-US" altLang="ja-JP" dirty="0">
              <a:solidFill>
                <a:schemeClr val="tx1"/>
              </a:solidFill>
            </a:endParaRPr>
          </a:p>
          <a:p>
            <a:r>
              <a:rPr lang="ja-JP" altLang="en-US" dirty="0">
                <a:solidFill>
                  <a:schemeClr val="tx1"/>
                </a:solidFill>
              </a:rPr>
              <a:t>進めていくことが可能。</a:t>
            </a:r>
            <a:endParaRPr lang="en-US" altLang="ja-JP" dirty="0">
              <a:solidFill>
                <a:schemeClr val="tx1"/>
              </a:solidFill>
            </a:endParaRPr>
          </a:p>
          <a:p>
            <a:r>
              <a:rPr lang="en-US" altLang="ja-JP" dirty="0">
                <a:solidFill>
                  <a:srgbClr val="FF0000"/>
                </a:solidFill>
              </a:rPr>
              <a:t>※</a:t>
            </a:r>
            <a:r>
              <a:rPr lang="ja-JP" altLang="en-US" dirty="0">
                <a:solidFill>
                  <a:srgbClr val="FF0000"/>
                </a:solidFill>
              </a:rPr>
              <a:t>基本、</a:t>
            </a:r>
            <a:r>
              <a:rPr lang="en-US" altLang="ja-JP" dirty="0">
                <a:solidFill>
                  <a:srgbClr val="FF0000"/>
                </a:solidFill>
              </a:rPr>
              <a:t>HEAD</a:t>
            </a:r>
            <a:r>
              <a:rPr lang="ja-JP" altLang="en-US" dirty="0">
                <a:solidFill>
                  <a:srgbClr val="FF0000"/>
                </a:solidFill>
              </a:rPr>
              <a:t>はいずれかのブランチ上にあり、一緒に動いていく！！</a:t>
            </a:r>
          </a:p>
        </p:txBody>
      </p:sp>
      <p:cxnSp>
        <p:nvCxnSpPr>
          <p:cNvPr id="3" name="コネクタ: 曲線 2"/>
          <p:cNvCxnSpPr>
            <a:stCxn id="235" idx="2"/>
            <a:endCxn id="155" idx="1"/>
          </p:cNvCxnSpPr>
          <p:nvPr/>
        </p:nvCxnSpPr>
        <p:spPr>
          <a:xfrm rot="10800000" flipV="1">
            <a:off x="7575191" y="4100581"/>
            <a:ext cx="746570" cy="732986"/>
          </a:xfrm>
          <a:prstGeom prst="curved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p:cNvGrpSpPr/>
          <p:nvPr/>
        </p:nvGrpSpPr>
        <p:grpSpPr>
          <a:xfrm>
            <a:off x="8248025" y="3638780"/>
            <a:ext cx="1085517" cy="808848"/>
            <a:chOff x="8545219" y="3671669"/>
            <a:chExt cx="1085517" cy="808848"/>
          </a:xfrm>
        </p:grpSpPr>
        <p:sp>
          <p:nvSpPr>
            <p:cNvPr id="123" name="楕円 122"/>
            <p:cNvSpPr/>
            <p:nvPr/>
          </p:nvSpPr>
          <p:spPr>
            <a:xfrm>
              <a:off x="8664030" y="388334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矢印: 山形 123"/>
            <p:cNvSpPr/>
            <p:nvPr/>
          </p:nvSpPr>
          <p:spPr>
            <a:xfrm rot="19832413" flipH="1">
              <a:off x="8771148" y="367166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8545219" y="417274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cxnSp>
        <p:nvCxnSpPr>
          <p:cNvPr id="126" name="コネクタ: 曲線 125"/>
          <p:cNvCxnSpPr>
            <a:stCxn id="128" idx="1"/>
            <a:endCxn id="82" idx="2"/>
          </p:cNvCxnSpPr>
          <p:nvPr/>
        </p:nvCxnSpPr>
        <p:spPr>
          <a:xfrm rot="10800000">
            <a:off x="6277736" y="5796953"/>
            <a:ext cx="1993261" cy="235747"/>
          </a:xfrm>
          <a:prstGeom prst="curved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8" name="正方形/長方形 127"/>
          <p:cNvSpPr>
            <a:spLocks noChangeAspect="1"/>
          </p:cNvSpPr>
          <p:nvPr/>
        </p:nvSpPr>
        <p:spPr>
          <a:xfrm>
            <a:off x="8270996" y="6014699"/>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テキスト ボックス 143"/>
          <p:cNvSpPr txBox="1"/>
          <p:nvPr/>
        </p:nvSpPr>
        <p:spPr>
          <a:xfrm>
            <a:off x="292639" y="4655352"/>
            <a:ext cx="3282111" cy="1869743"/>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■ブランチの新規作成</a:t>
            </a:r>
            <a:endParaRPr lang="en-US" altLang="ja-JP" sz="1200" dirty="0"/>
          </a:p>
          <a:p>
            <a:r>
              <a:rPr lang="en-US" altLang="ja-JP" sz="1200" dirty="0">
                <a:solidFill>
                  <a:schemeClr val="accent4">
                    <a:lumMod val="75000"/>
                  </a:schemeClr>
                </a:solidFill>
              </a:rPr>
              <a:t>$</a:t>
            </a:r>
            <a:r>
              <a:rPr lang="en-US" altLang="ja-JP" sz="1200" dirty="0"/>
              <a:t> git branch </a:t>
            </a:r>
            <a:r>
              <a:rPr lang="en-US" altLang="ja-JP" sz="1200" dirty="0" err="1">
                <a:solidFill>
                  <a:srgbClr val="FF0000"/>
                </a:solidFill>
              </a:rPr>
              <a:t>develop_data_analysis</a:t>
            </a:r>
            <a:endParaRPr lang="en-US" altLang="ja-JP" sz="1200" dirty="0">
              <a:solidFill>
                <a:srgbClr val="FF0000"/>
              </a:solidFill>
            </a:endParaRPr>
          </a:p>
          <a:p>
            <a:endParaRPr lang="en-US" altLang="ja-JP" sz="1200" i="1" dirty="0">
              <a:solidFill>
                <a:srgbClr val="FF0000"/>
              </a:solidFill>
            </a:endParaRPr>
          </a:p>
          <a:p>
            <a:r>
              <a:rPr lang="ja-JP" altLang="en-US" sz="1200" dirty="0"/>
              <a:t>■ブランチへの切り替え</a:t>
            </a:r>
            <a:endParaRPr lang="en-US" altLang="ja-JP" sz="1200" i="1" dirty="0">
              <a:solidFill>
                <a:srgbClr val="FF0000"/>
              </a:solidFill>
            </a:endParaRPr>
          </a:p>
          <a:p>
            <a:r>
              <a:rPr lang="en-US" altLang="ja-JP" sz="1200" dirty="0">
                <a:solidFill>
                  <a:schemeClr val="accent4">
                    <a:lumMod val="75000"/>
                  </a:schemeClr>
                </a:solidFill>
              </a:rPr>
              <a:t>$</a:t>
            </a:r>
            <a:r>
              <a:rPr lang="en-US" altLang="ja-JP" sz="1200" dirty="0"/>
              <a:t> git checkout </a:t>
            </a:r>
            <a:r>
              <a:rPr lang="en-US" altLang="ja-JP" sz="1200" dirty="0" err="1">
                <a:solidFill>
                  <a:srgbClr val="FF0000"/>
                </a:solidFill>
              </a:rPr>
              <a:t>develop_data_analysis</a:t>
            </a:r>
            <a:endParaRPr lang="en-US" altLang="ja-JP" sz="1200" dirty="0"/>
          </a:p>
          <a:p>
            <a:endParaRPr lang="en-US" altLang="ja-JP" sz="1200" dirty="0"/>
          </a:p>
          <a:p>
            <a:r>
              <a:rPr lang="ja-JP" altLang="en-US" sz="1050" dirty="0">
                <a:solidFill>
                  <a:srgbClr val="FF0000"/>
                </a:solidFill>
              </a:rPr>
              <a:t>参考）</a:t>
            </a:r>
            <a:endParaRPr lang="en-US" altLang="ja-JP" sz="1050" dirty="0">
              <a:solidFill>
                <a:srgbClr val="FF0000"/>
              </a:solidFill>
            </a:endParaRPr>
          </a:p>
          <a:p>
            <a:r>
              <a:rPr lang="ja-JP" altLang="en-US" sz="1050" dirty="0"/>
              <a:t>■ブランチの作成</a:t>
            </a:r>
            <a:r>
              <a:rPr lang="en-US" altLang="ja-JP" sz="1050" dirty="0"/>
              <a:t>&amp;</a:t>
            </a:r>
            <a:r>
              <a:rPr lang="ja-JP" altLang="en-US" sz="1050" dirty="0"/>
              <a:t>切り替え</a:t>
            </a:r>
            <a:endParaRPr lang="en-US" altLang="ja-JP" sz="1050" dirty="0"/>
          </a:p>
          <a:p>
            <a:r>
              <a:rPr lang="en-US" altLang="ja-JP" sz="1050" dirty="0">
                <a:solidFill>
                  <a:schemeClr val="accent4">
                    <a:lumMod val="75000"/>
                  </a:schemeClr>
                </a:solidFill>
              </a:rPr>
              <a:t>$</a:t>
            </a:r>
            <a:r>
              <a:rPr lang="en-US" altLang="ja-JP" sz="1050" dirty="0"/>
              <a:t> git checkout -b </a:t>
            </a:r>
            <a:r>
              <a:rPr lang="en-US" altLang="ja-JP" sz="1050" dirty="0" err="1">
                <a:solidFill>
                  <a:srgbClr val="FF0000"/>
                </a:solidFill>
              </a:rPr>
              <a:t>develop_data_analysis</a:t>
            </a:r>
            <a:endParaRPr lang="en-US" altLang="ja-JP" sz="1050" dirty="0">
              <a:solidFill>
                <a:srgbClr val="FF0000"/>
              </a:solidFill>
            </a:endParaRPr>
          </a:p>
        </p:txBody>
      </p:sp>
      <p:grpSp>
        <p:nvGrpSpPr>
          <p:cNvPr id="17" name="グループ化 16"/>
          <p:cNvGrpSpPr/>
          <p:nvPr/>
        </p:nvGrpSpPr>
        <p:grpSpPr>
          <a:xfrm>
            <a:off x="10212631" y="3848748"/>
            <a:ext cx="447220" cy="447220"/>
            <a:chOff x="1461081" y="1916237"/>
            <a:chExt cx="447220" cy="447220"/>
          </a:xfrm>
        </p:grpSpPr>
        <p:sp>
          <p:nvSpPr>
            <p:cNvPr id="146" name="涙形 145"/>
            <p:cNvSpPr>
              <a:spLocks noChangeAspect="1"/>
            </p:cNvSpPr>
            <p:nvPr/>
          </p:nvSpPr>
          <p:spPr>
            <a:xfrm rot="8100000">
              <a:off x="1461081" y="1916237"/>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p:cNvSpPr>
              <a:spLocks noChangeAspect="1"/>
            </p:cNvSpPr>
            <p:nvPr/>
          </p:nvSpPr>
          <p:spPr>
            <a:xfrm>
              <a:off x="1594691" y="204984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9459062" y="3594277"/>
            <a:ext cx="447220" cy="447220"/>
            <a:chOff x="1461081" y="2638401"/>
            <a:chExt cx="447220" cy="447220"/>
          </a:xfrm>
        </p:grpSpPr>
        <p:sp>
          <p:nvSpPr>
            <p:cNvPr id="148" name="涙形 147"/>
            <p:cNvSpPr>
              <a:spLocks noChangeAspect="1"/>
            </p:cNvSpPr>
            <p:nvPr/>
          </p:nvSpPr>
          <p:spPr>
            <a:xfrm rot="8100000">
              <a:off x="1461081" y="2638401"/>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p:cNvSpPr>
              <a:spLocks noChangeAspect="1"/>
            </p:cNvSpPr>
            <p:nvPr/>
          </p:nvSpPr>
          <p:spPr>
            <a:xfrm>
              <a:off x="1594691" y="2772011"/>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p:nvGrpSpPr>
        <p:grpSpPr>
          <a:xfrm>
            <a:off x="10220107" y="4559661"/>
            <a:ext cx="447220" cy="447220"/>
            <a:chOff x="3735757" y="3834379"/>
            <a:chExt cx="447220" cy="447220"/>
          </a:xfrm>
        </p:grpSpPr>
        <p:sp>
          <p:nvSpPr>
            <p:cNvPr id="150" name="涙形 149"/>
            <p:cNvSpPr>
              <a:spLocks noChangeAspect="1"/>
            </p:cNvSpPr>
            <p:nvPr/>
          </p:nvSpPr>
          <p:spPr>
            <a:xfrm rot="8182707">
              <a:off x="3735757" y="383437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p:cNvSpPr>
              <a:spLocks noChangeAspect="1"/>
            </p:cNvSpPr>
            <p:nvPr/>
          </p:nvSpPr>
          <p:spPr>
            <a:xfrm rot="20684613">
              <a:off x="3869367" y="396798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0" name="正方形/長方形 159"/>
          <p:cNvSpPr/>
          <p:nvPr/>
        </p:nvSpPr>
        <p:spPr>
          <a:xfrm>
            <a:off x="807345" y="1044256"/>
            <a:ext cx="1468715"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dirty="0">
                <a:solidFill>
                  <a:schemeClr val="tx1"/>
                </a:solidFill>
              </a:rPr>
              <a:t>ブランチ：</a:t>
            </a:r>
          </a:p>
        </p:txBody>
      </p:sp>
      <p:sp>
        <p:nvSpPr>
          <p:cNvPr id="161" name="テキスト ボックス 160"/>
          <p:cNvSpPr txBox="1"/>
          <p:nvPr/>
        </p:nvSpPr>
        <p:spPr>
          <a:xfrm>
            <a:off x="10342963" y="3676296"/>
            <a:ext cx="832105" cy="307777"/>
          </a:xfrm>
          <a:prstGeom prst="rect">
            <a:avLst/>
          </a:prstGeom>
          <a:noFill/>
        </p:spPr>
        <p:txBody>
          <a:bodyPr wrap="square" rtlCol="0">
            <a:spAutoFit/>
          </a:bodyPr>
          <a:lstStyle/>
          <a:p>
            <a:pPr algn="ctr"/>
            <a:r>
              <a:rPr kumimoji="1" lang="en-US" altLang="ja-JP" sz="1400" dirty="0"/>
              <a:t>HEAD</a:t>
            </a:r>
            <a:endParaRPr kumimoji="1" lang="ja-JP" altLang="en-US" sz="1400" dirty="0"/>
          </a:p>
        </p:txBody>
      </p:sp>
      <p:grpSp>
        <p:nvGrpSpPr>
          <p:cNvPr id="15" name="グループ化 14"/>
          <p:cNvGrpSpPr/>
          <p:nvPr/>
        </p:nvGrpSpPr>
        <p:grpSpPr>
          <a:xfrm>
            <a:off x="8583288" y="2902014"/>
            <a:ext cx="447220" cy="447220"/>
            <a:chOff x="5724700" y="4700649"/>
            <a:chExt cx="447220" cy="447220"/>
          </a:xfrm>
        </p:grpSpPr>
        <p:sp>
          <p:nvSpPr>
            <p:cNvPr id="337" name="涙形 336"/>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8" name="楕円 337"/>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8232448" y="5334012"/>
            <a:ext cx="2587036" cy="1030813"/>
            <a:chOff x="5536626" y="4660444"/>
            <a:chExt cx="2587036" cy="1030813"/>
          </a:xfrm>
        </p:grpSpPr>
        <p:sp>
          <p:nvSpPr>
            <p:cNvPr id="129" name="楕円 128"/>
            <p:cNvSpPr/>
            <p:nvPr/>
          </p:nvSpPr>
          <p:spPr>
            <a:xfrm>
              <a:off x="5655437" y="509408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矢印: 山形 129"/>
            <p:cNvSpPr/>
            <p:nvPr/>
          </p:nvSpPr>
          <p:spPr>
            <a:xfrm rot="19832413" flipH="1">
              <a:off x="5762555" y="488240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1" name="テキスト ボックス 130"/>
            <p:cNvSpPr txBox="1"/>
            <p:nvPr/>
          </p:nvSpPr>
          <p:spPr>
            <a:xfrm>
              <a:off x="5536626" y="538348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32" name="直線矢印コネクタ 131"/>
            <p:cNvCxnSpPr/>
            <p:nvPr/>
          </p:nvCxnSpPr>
          <p:spPr>
            <a:xfrm flipH="1">
              <a:off x="6560193" y="512160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楕円 132"/>
            <p:cNvSpPr/>
            <p:nvPr/>
          </p:nvSpPr>
          <p:spPr>
            <a:xfrm>
              <a:off x="7156956" y="487211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矢印: 山形 133"/>
            <p:cNvSpPr/>
            <p:nvPr/>
          </p:nvSpPr>
          <p:spPr>
            <a:xfrm rot="19832413" flipH="1">
              <a:off x="7264074" y="4660444"/>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5" name="テキスト ボックス 134"/>
            <p:cNvSpPr txBox="1"/>
            <p:nvPr/>
          </p:nvSpPr>
          <p:spPr>
            <a:xfrm>
              <a:off x="7038145" y="5161515"/>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sp>
        <p:nvSpPr>
          <p:cNvPr id="166" name="正方形/長方形 165"/>
          <p:cNvSpPr/>
          <p:nvPr/>
        </p:nvSpPr>
        <p:spPr>
          <a:xfrm>
            <a:off x="8931128" y="3099488"/>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テキスト ボックス 166"/>
          <p:cNvSpPr txBox="1"/>
          <p:nvPr/>
        </p:nvSpPr>
        <p:spPr>
          <a:xfrm>
            <a:off x="8860856" y="3023230"/>
            <a:ext cx="1078697" cy="369332"/>
          </a:xfrm>
          <a:prstGeom prst="rect">
            <a:avLst/>
          </a:prstGeom>
          <a:noFill/>
        </p:spPr>
        <p:txBody>
          <a:bodyPr wrap="square" rtlCol="0">
            <a:spAutoFit/>
          </a:bodyPr>
          <a:lstStyle/>
          <a:p>
            <a:r>
              <a:rPr kumimoji="1" lang="en-US" altLang="ja-JP" dirty="0"/>
              <a:t>develop</a:t>
            </a:r>
            <a:endParaRPr kumimoji="1" lang="ja-JP" altLang="en-US" dirty="0"/>
          </a:p>
        </p:txBody>
      </p:sp>
      <p:sp>
        <p:nvSpPr>
          <p:cNvPr id="171" name="正方形/長方形 170"/>
          <p:cNvSpPr/>
          <p:nvPr/>
        </p:nvSpPr>
        <p:spPr>
          <a:xfrm>
            <a:off x="9619911" y="3482762"/>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テキスト ボックス 171"/>
          <p:cNvSpPr txBox="1"/>
          <p:nvPr/>
        </p:nvSpPr>
        <p:spPr>
          <a:xfrm>
            <a:off x="9517498" y="3373318"/>
            <a:ext cx="947716" cy="369332"/>
          </a:xfrm>
          <a:prstGeom prst="rect">
            <a:avLst/>
          </a:prstGeom>
          <a:noFill/>
        </p:spPr>
        <p:txBody>
          <a:bodyPr wrap="square" rtlCol="0">
            <a:spAutoFit/>
          </a:bodyPr>
          <a:lstStyle/>
          <a:p>
            <a:r>
              <a:rPr kumimoji="1" lang="en-US" altLang="ja-JP" dirty="0"/>
              <a:t>master</a:t>
            </a:r>
            <a:endParaRPr kumimoji="1" lang="ja-JP" altLang="en-US" dirty="0"/>
          </a:p>
        </p:txBody>
      </p:sp>
      <p:sp>
        <p:nvSpPr>
          <p:cNvPr id="174" name="正方形/長方形 173"/>
          <p:cNvSpPr/>
          <p:nvPr/>
        </p:nvSpPr>
        <p:spPr>
          <a:xfrm>
            <a:off x="10601155" y="4648251"/>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10516554" y="4554512"/>
            <a:ext cx="889024" cy="369332"/>
          </a:xfrm>
          <a:prstGeom prst="rect">
            <a:avLst/>
          </a:prstGeom>
          <a:noFill/>
        </p:spPr>
        <p:txBody>
          <a:bodyPr wrap="square" rtlCol="0">
            <a:spAutoFit/>
          </a:bodyPr>
          <a:lstStyle/>
          <a:p>
            <a:r>
              <a:rPr kumimoji="1" lang="en-US" altLang="ja-JP" dirty="0"/>
              <a:t>bugfix</a:t>
            </a:r>
            <a:endParaRPr kumimoji="1" lang="ja-JP" altLang="en-US" dirty="0"/>
          </a:p>
        </p:txBody>
      </p:sp>
      <p:grpSp>
        <p:nvGrpSpPr>
          <p:cNvPr id="176" name="グループ化 175"/>
          <p:cNvGrpSpPr/>
          <p:nvPr/>
        </p:nvGrpSpPr>
        <p:grpSpPr>
          <a:xfrm>
            <a:off x="5143370" y="1041945"/>
            <a:ext cx="192188" cy="215626"/>
            <a:chOff x="5724700" y="4700649"/>
            <a:chExt cx="447220" cy="447220"/>
          </a:xfrm>
        </p:grpSpPr>
        <p:sp>
          <p:nvSpPr>
            <p:cNvPr id="177" name="涙形 176"/>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楕円 177"/>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p:cNvGrpSpPr/>
          <p:nvPr/>
        </p:nvGrpSpPr>
        <p:grpSpPr>
          <a:xfrm>
            <a:off x="4105498" y="4432608"/>
            <a:ext cx="5974328" cy="1649749"/>
            <a:chOff x="1409676" y="3759040"/>
            <a:chExt cx="5974328" cy="1649749"/>
          </a:xfrm>
        </p:grpSpPr>
        <p:sp>
          <p:nvSpPr>
            <p:cNvPr id="80" name="楕円 79"/>
            <p:cNvSpPr/>
            <p:nvPr/>
          </p:nvSpPr>
          <p:spPr>
            <a:xfrm>
              <a:off x="3157965" y="452621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矢印: 山形 80"/>
            <p:cNvSpPr/>
            <p:nvPr/>
          </p:nvSpPr>
          <p:spPr>
            <a:xfrm rot="19832413" flipH="1">
              <a:off x="3265083" y="431453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テキスト ボックス 81"/>
            <p:cNvSpPr txBox="1"/>
            <p:nvPr/>
          </p:nvSpPr>
          <p:spPr>
            <a:xfrm>
              <a:off x="3039154" y="481560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83" name="直線矢印コネクタ 82"/>
            <p:cNvCxnSpPr/>
            <p:nvPr/>
          </p:nvCxnSpPr>
          <p:spPr>
            <a:xfrm flipH="1">
              <a:off x="2497411" y="482309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楕円 83"/>
            <p:cNvSpPr/>
            <p:nvPr/>
          </p:nvSpPr>
          <p:spPr>
            <a:xfrm>
              <a:off x="1528487" y="481161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矢印: 山形 84"/>
            <p:cNvSpPr/>
            <p:nvPr/>
          </p:nvSpPr>
          <p:spPr>
            <a:xfrm rot="19832413" flipH="1">
              <a:off x="1635605" y="459994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p:cNvSpPr txBox="1"/>
            <p:nvPr/>
          </p:nvSpPr>
          <p:spPr>
            <a:xfrm>
              <a:off x="1409676" y="510101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sp>
          <p:nvSpPr>
            <p:cNvPr id="87" name="楕円 86"/>
            <p:cNvSpPr/>
            <p:nvPr/>
          </p:nvSpPr>
          <p:spPr>
            <a:xfrm>
              <a:off x="4787443" y="424080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矢印: 山形 87"/>
            <p:cNvSpPr/>
            <p:nvPr/>
          </p:nvSpPr>
          <p:spPr>
            <a:xfrm rot="19832413" flipH="1">
              <a:off x="4894561" y="402913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テキスト ボックス 88"/>
            <p:cNvSpPr txBox="1"/>
            <p:nvPr/>
          </p:nvSpPr>
          <p:spPr>
            <a:xfrm>
              <a:off x="4668632" y="453020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90" name="直線矢印コネクタ 89"/>
            <p:cNvCxnSpPr/>
            <p:nvPr/>
          </p:nvCxnSpPr>
          <p:spPr>
            <a:xfrm flipH="1">
              <a:off x="4126889" y="4521643"/>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5756367" y="4220196"/>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楕円 99"/>
            <p:cNvSpPr/>
            <p:nvPr/>
          </p:nvSpPr>
          <p:spPr>
            <a:xfrm>
              <a:off x="6417298" y="3970714"/>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矢印: 山形 100"/>
            <p:cNvSpPr/>
            <p:nvPr/>
          </p:nvSpPr>
          <p:spPr>
            <a:xfrm rot="19832413" flipH="1">
              <a:off x="6524416" y="3759040"/>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テキスト ボックス 101"/>
            <p:cNvSpPr txBox="1"/>
            <p:nvPr/>
          </p:nvSpPr>
          <p:spPr>
            <a:xfrm>
              <a:off x="6298487" y="4244069"/>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sp>
        <p:nvSpPr>
          <p:cNvPr id="136" name="正方形/長方形 135"/>
          <p:cNvSpPr>
            <a:spLocks noChangeAspect="1"/>
          </p:cNvSpPr>
          <p:nvPr/>
        </p:nvSpPr>
        <p:spPr>
          <a:xfrm>
            <a:off x="6259734" y="5682944"/>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楕円 234"/>
          <p:cNvSpPr>
            <a:spLocks noChangeAspect="1"/>
          </p:cNvSpPr>
          <p:nvPr/>
        </p:nvSpPr>
        <p:spPr>
          <a:xfrm>
            <a:off x="8321761" y="4082581"/>
            <a:ext cx="36000" cy="36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楕円 154"/>
          <p:cNvSpPr>
            <a:spLocks noChangeAspect="1"/>
          </p:cNvSpPr>
          <p:nvPr/>
        </p:nvSpPr>
        <p:spPr>
          <a:xfrm>
            <a:off x="7569919" y="4828295"/>
            <a:ext cx="36000" cy="36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テキスト ボックス 169"/>
          <p:cNvSpPr txBox="1"/>
          <p:nvPr/>
        </p:nvSpPr>
        <p:spPr>
          <a:xfrm>
            <a:off x="984089" y="3017010"/>
            <a:ext cx="2375527" cy="369332"/>
          </a:xfrm>
          <a:prstGeom prst="rect">
            <a:avLst/>
          </a:prstGeom>
          <a:noFill/>
          <a:ln w="9525">
            <a:noFill/>
          </a:ln>
        </p:spPr>
        <p:txBody>
          <a:bodyPr wrap="square" rtlCol="0">
            <a:spAutoFit/>
          </a:bodyPr>
          <a:lstStyle/>
          <a:p>
            <a:r>
              <a:rPr lang="ja-JP" altLang="en-US" dirty="0">
                <a:solidFill>
                  <a:schemeClr val="accent1">
                    <a:lumMod val="75000"/>
                  </a:schemeClr>
                </a:solidFill>
              </a:rPr>
              <a:t>削除対象コミット：</a:t>
            </a:r>
            <a:endParaRPr lang="en-US" altLang="ja-JP" dirty="0">
              <a:solidFill>
                <a:schemeClr val="accent1">
                  <a:lumMod val="75000"/>
                </a:schemeClr>
              </a:solidFill>
            </a:endParaRPr>
          </a:p>
        </p:txBody>
      </p:sp>
      <p:sp>
        <p:nvSpPr>
          <p:cNvPr id="173" name="テキスト ボックス 172"/>
          <p:cNvSpPr txBox="1"/>
          <p:nvPr/>
        </p:nvSpPr>
        <p:spPr>
          <a:xfrm>
            <a:off x="3077142" y="3017010"/>
            <a:ext cx="4934057" cy="646331"/>
          </a:xfrm>
          <a:prstGeom prst="rect">
            <a:avLst/>
          </a:prstGeom>
          <a:noFill/>
          <a:ln w="9525">
            <a:noFill/>
          </a:ln>
        </p:spPr>
        <p:txBody>
          <a:bodyPr wrap="square" rtlCol="0">
            <a:spAutoFit/>
          </a:bodyPr>
          <a:lstStyle/>
          <a:p>
            <a:r>
              <a:rPr lang="ja-JP" altLang="en-US" dirty="0">
                <a:solidFill>
                  <a:schemeClr val="accent1">
                    <a:lumMod val="75000"/>
                  </a:schemeClr>
                </a:solidFill>
              </a:rPr>
              <a:t>（</a:t>
            </a:r>
            <a:r>
              <a:rPr lang="en-US" altLang="ja-JP" dirty="0">
                <a:solidFill>
                  <a:schemeClr val="accent1">
                    <a:lumMod val="75000"/>
                  </a:schemeClr>
                </a:solidFill>
              </a:rPr>
              <a:t>HEAD</a:t>
            </a:r>
            <a:r>
              <a:rPr lang="ja-JP" altLang="en-US" dirty="0">
                <a:solidFill>
                  <a:schemeClr val="accent1">
                    <a:lumMod val="75000"/>
                  </a:schemeClr>
                </a:solidFill>
              </a:rPr>
              <a:t>だけでなく、）</a:t>
            </a:r>
            <a:r>
              <a:rPr lang="ja-JP" altLang="en-US" b="1" u="sng" dirty="0">
                <a:solidFill>
                  <a:schemeClr val="accent1">
                    <a:lumMod val="75000"/>
                  </a:schemeClr>
                </a:solidFill>
              </a:rPr>
              <a:t>どのブランチからも</a:t>
            </a:r>
            <a:endParaRPr lang="en-US" altLang="ja-JP" b="1" u="sng" dirty="0">
              <a:solidFill>
                <a:schemeClr val="accent1">
                  <a:lumMod val="75000"/>
                </a:schemeClr>
              </a:solidFill>
            </a:endParaRPr>
          </a:p>
          <a:p>
            <a:r>
              <a:rPr lang="ja-JP" altLang="en-US" dirty="0">
                <a:solidFill>
                  <a:schemeClr val="accent1">
                    <a:lumMod val="75000"/>
                  </a:schemeClr>
                </a:solidFill>
              </a:rPr>
              <a:t>到達できないコミット</a:t>
            </a:r>
            <a:endParaRPr lang="en-US" altLang="ja-JP" dirty="0">
              <a:solidFill>
                <a:schemeClr val="accent1">
                  <a:lumMod val="75000"/>
                </a:schemeClr>
              </a:solidFill>
            </a:endParaRPr>
          </a:p>
        </p:txBody>
      </p:sp>
      <p:sp>
        <p:nvSpPr>
          <p:cNvPr id="264" name="吹き出し: 線 263"/>
          <p:cNvSpPr/>
          <p:nvPr/>
        </p:nvSpPr>
        <p:spPr>
          <a:xfrm flipH="1">
            <a:off x="3109626" y="3947016"/>
            <a:ext cx="2016690" cy="591206"/>
          </a:xfrm>
          <a:prstGeom prst="borderCallout1">
            <a:avLst>
              <a:gd name="adj1" fmla="val 27225"/>
              <a:gd name="adj2" fmla="val -4606"/>
              <a:gd name="adj3" fmla="val -84541"/>
              <a:gd name="adj4" fmla="val -458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条件</a:t>
            </a:r>
            <a:r>
              <a:rPr kumimoji="1" lang="ja-JP" altLang="en-US" dirty="0">
                <a:solidFill>
                  <a:schemeClr val="tx1"/>
                </a:solidFill>
              </a:rPr>
              <a:t>が</a:t>
            </a:r>
            <a:r>
              <a:rPr kumimoji="1" lang="ja-JP" altLang="en-US" dirty="0">
                <a:solidFill>
                  <a:srgbClr val="FF0000"/>
                </a:solidFill>
              </a:rPr>
              <a:t>緩和</a:t>
            </a:r>
            <a:endParaRPr kumimoji="1" lang="en-US" altLang="ja-JP" dirty="0">
              <a:solidFill>
                <a:srgbClr val="FF0000"/>
              </a:solidFill>
            </a:endParaRPr>
          </a:p>
          <a:p>
            <a:pPr algn="ctr"/>
            <a:r>
              <a:rPr kumimoji="1" lang="ja-JP" altLang="en-US" dirty="0">
                <a:solidFill>
                  <a:schemeClr val="tx1"/>
                </a:solidFill>
              </a:rPr>
              <a:t>されている！！</a:t>
            </a:r>
          </a:p>
        </p:txBody>
      </p:sp>
    </p:spTree>
    <p:extLst>
      <p:ext uri="{BB962C8B-B14F-4D97-AF65-F5344CB8AC3E}">
        <p14:creationId xmlns:p14="http://schemas.microsoft.com/office/powerpoint/2010/main" val="2199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7" name="図 416"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2791" y="4232139"/>
            <a:ext cx="2495464" cy="1880031"/>
          </a:xfrm>
          <a:prstGeom prst="rect">
            <a:avLst/>
          </a:prstGeom>
        </p:spPr>
      </p:pic>
      <p:pic>
        <p:nvPicPr>
          <p:cNvPr id="403" name="図 402"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2791" y="1602665"/>
            <a:ext cx="2495464" cy="1880031"/>
          </a:xfrm>
          <a:prstGeom prst="rect">
            <a:avLst/>
          </a:prstGeom>
        </p:spPr>
      </p:pic>
      <p:grpSp>
        <p:nvGrpSpPr>
          <p:cNvPr id="16" name="グループ化 15"/>
          <p:cNvGrpSpPr/>
          <p:nvPr/>
        </p:nvGrpSpPr>
        <p:grpSpPr>
          <a:xfrm>
            <a:off x="3186094" y="2438284"/>
            <a:ext cx="1085517" cy="857246"/>
            <a:chOff x="4951356" y="2290988"/>
            <a:chExt cx="1085517" cy="857246"/>
          </a:xfrm>
        </p:grpSpPr>
        <p:sp>
          <p:nvSpPr>
            <p:cNvPr id="389" name="楕円 388"/>
            <p:cNvSpPr/>
            <p:nvPr/>
          </p:nvSpPr>
          <p:spPr>
            <a:xfrm>
              <a:off x="5054849" y="2454541"/>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0" name="矢印: 山形 389"/>
            <p:cNvSpPr/>
            <p:nvPr/>
          </p:nvSpPr>
          <p:spPr>
            <a:xfrm rot="21097674" flipH="1">
              <a:off x="5177109" y="2290988"/>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1" name="テキスト ボックス 390"/>
            <p:cNvSpPr txBox="1"/>
            <p:nvPr/>
          </p:nvSpPr>
          <p:spPr>
            <a:xfrm>
              <a:off x="4951356" y="284045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sp>
        <p:nvSpPr>
          <p:cNvPr id="96" name="テキスト ボックス 95"/>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分岐したフローの統合（マージ）</a:t>
            </a:r>
            <a:r>
              <a:rPr lang="en-US" altLang="ja-JP" sz="4000" b="1" dirty="0">
                <a:latin typeface="メイリオ" panose="020B0604030504040204" pitchFamily="50" charset="-128"/>
                <a:ea typeface="メイリオ" panose="020B0604030504040204" pitchFamily="50" charset="-128"/>
              </a:rPr>
              <a:t>			</a:t>
            </a:r>
            <a:r>
              <a:rPr lang="ja-JP" altLang="en-US" sz="4000" b="1" dirty="0">
                <a:latin typeface="メイリオ" panose="020B0604030504040204" pitchFamily="50" charset="-128"/>
                <a:ea typeface="メイリオ" panose="020B0604030504040204" pitchFamily="50" charset="-128"/>
              </a:rPr>
              <a:t>　 </a:t>
            </a:r>
            <a:r>
              <a:rPr lang="en-US" altLang="ja-JP" sz="4000" b="1" dirty="0">
                <a:latin typeface="メイリオ" panose="020B0604030504040204" pitchFamily="50" charset="-128"/>
                <a:ea typeface="メイリオ" panose="020B0604030504040204" pitchFamily="50" charset="-128"/>
              </a:rPr>
              <a:t>1/4</a:t>
            </a:r>
            <a:endParaRPr kumimoji="1" lang="ja-JP" altLang="en-US" sz="4000" b="1" dirty="0">
              <a:latin typeface="メイリオ" panose="020B0604030504040204" pitchFamily="50" charset="-128"/>
              <a:ea typeface="メイリオ" panose="020B0604030504040204" pitchFamily="50" charset="-128"/>
            </a:endParaRPr>
          </a:p>
        </p:txBody>
      </p:sp>
      <p:sp>
        <p:nvSpPr>
          <p:cNvPr id="237" name="テキスト ボックス 236"/>
          <p:cNvSpPr txBox="1"/>
          <p:nvPr/>
        </p:nvSpPr>
        <p:spPr>
          <a:xfrm>
            <a:off x="129938" y="843546"/>
            <a:ext cx="11215872" cy="523220"/>
          </a:xfrm>
          <a:prstGeom prst="rect">
            <a:avLst/>
          </a:prstGeom>
          <a:noFill/>
        </p:spPr>
        <p:txBody>
          <a:bodyPr wrap="square" rtlCol="0">
            <a:spAutoFit/>
          </a:bodyPr>
          <a:lstStyle/>
          <a:p>
            <a:r>
              <a:rPr lang="en-US" altLang="ja-JP" sz="2800" b="1" dirty="0"/>
              <a:t>branch</a:t>
            </a:r>
            <a:r>
              <a:rPr lang="ja-JP" altLang="en-US" sz="2800" b="1" dirty="0"/>
              <a:t> </a:t>
            </a:r>
            <a:r>
              <a:rPr lang="en-US" altLang="ja-JP" sz="2800" b="1" dirty="0"/>
              <a:t>A</a:t>
            </a:r>
            <a:r>
              <a:rPr lang="ja-JP" altLang="en-US" sz="2800" b="1" dirty="0"/>
              <a:t>と</a:t>
            </a:r>
            <a:r>
              <a:rPr lang="en-US" altLang="ja-JP" sz="2800" b="1" dirty="0"/>
              <a:t>B</a:t>
            </a:r>
            <a:r>
              <a:rPr lang="ja-JP" altLang="en-US" sz="2800" b="1" dirty="0"/>
              <a:t>で分岐したフローをマージすると・・・</a:t>
            </a:r>
            <a:endParaRPr kumimoji="1" lang="ja-JP" altLang="en-US" sz="2800" b="1" dirty="0"/>
          </a:p>
        </p:txBody>
      </p:sp>
      <p:grpSp>
        <p:nvGrpSpPr>
          <p:cNvPr id="176" name="グループ化 175"/>
          <p:cNvGrpSpPr/>
          <p:nvPr/>
        </p:nvGrpSpPr>
        <p:grpSpPr>
          <a:xfrm>
            <a:off x="5781533" y="4691517"/>
            <a:ext cx="493701" cy="591259"/>
            <a:chOff x="1992824" y="3614058"/>
            <a:chExt cx="493701" cy="591259"/>
          </a:xfrm>
        </p:grpSpPr>
        <p:pic>
          <p:nvPicPr>
            <p:cNvPr id="177" name="図 1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78" name="テキスト ボックス 177"/>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11</a:t>
              </a:r>
              <a:endParaRPr kumimoji="1" lang="ja-JP" altLang="en-US" sz="1050" dirty="0"/>
            </a:p>
          </p:txBody>
        </p:sp>
      </p:grpSp>
      <p:grpSp>
        <p:nvGrpSpPr>
          <p:cNvPr id="179" name="グループ化 178"/>
          <p:cNvGrpSpPr/>
          <p:nvPr/>
        </p:nvGrpSpPr>
        <p:grpSpPr>
          <a:xfrm>
            <a:off x="6536836" y="4691517"/>
            <a:ext cx="493701" cy="591259"/>
            <a:chOff x="1992824" y="3614058"/>
            <a:chExt cx="493701" cy="591259"/>
          </a:xfrm>
        </p:grpSpPr>
        <p:pic>
          <p:nvPicPr>
            <p:cNvPr id="180" name="図 1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81" name="テキスト ボックス 180"/>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12</a:t>
              </a:r>
              <a:endParaRPr kumimoji="1" lang="ja-JP" altLang="en-US" sz="1050" dirty="0"/>
            </a:p>
          </p:txBody>
        </p:sp>
      </p:grpSp>
      <p:grpSp>
        <p:nvGrpSpPr>
          <p:cNvPr id="182" name="グループ化 181"/>
          <p:cNvGrpSpPr/>
          <p:nvPr/>
        </p:nvGrpSpPr>
        <p:grpSpPr>
          <a:xfrm>
            <a:off x="7290888" y="4691517"/>
            <a:ext cx="493701" cy="591259"/>
            <a:chOff x="1992824" y="3614058"/>
            <a:chExt cx="493701" cy="591259"/>
          </a:xfrm>
        </p:grpSpPr>
        <p:pic>
          <p:nvPicPr>
            <p:cNvPr id="183" name="図 1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84" name="テキスト ボックス 183"/>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13</a:t>
              </a:r>
              <a:endParaRPr kumimoji="1" lang="ja-JP" altLang="en-US" sz="1050" dirty="0"/>
            </a:p>
          </p:txBody>
        </p:sp>
      </p:grpSp>
      <p:grpSp>
        <p:nvGrpSpPr>
          <p:cNvPr id="271" name="グループ化 270"/>
          <p:cNvGrpSpPr/>
          <p:nvPr/>
        </p:nvGrpSpPr>
        <p:grpSpPr>
          <a:xfrm>
            <a:off x="5781533" y="2045960"/>
            <a:ext cx="493701" cy="591259"/>
            <a:chOff x="1992824" y="3614058"/>
            <a:chExt cx="493701" cy="591259"/>
          </a:xfrm>
        </p:grpSpPr>
        <p:pic>
          <p:nvPicPr>
            <p:cNvPr id="272" name="図 2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73" name="テキスト ボックス 272"/>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11</a:t>
              </a:r>
              <a:endParaRPr kumimoji="1" lang="ja-JP" altLang="en-US" sz="1050" dirty="0"/>
            </a:p>
          </p:txBody>
        </p:sp>
      </p:grpSp>
      <p:grpSp>
        <p:nvGrpSpPr>
          <p:cNvPr id="274" name="グループ化 273"/>
          <p:cNvGrpSpPr/>
          <p:nvPr/>
        </p:nvGrpSpPr>
        <p:grpSpPr>
          <a:xfrm>
            <a:off x="6536836" y="2045960"/>
            <a:ext cx="493701" cy="591259"/>
            <a:chOff x="1992824" y="3614058"/>
            <a:chExt cx="493701" cy="591259"/>
          </a:xfrm>
        </p:grpSpPr>
        <p:pic>
          <p:nvPicPr>
            <p:cNvPr id="275" name="図 2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76" name="テキスト ボックス 275"/>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12</a:t>
              </a:r>
              <a:endParaRPr kumimoji="1" lang="ja-JP" altLang="en-US" sz="1050" dirty="0"/>
            </a:p>
          </p:txBody>
        </p:sp>
      </p:grpSp>
      <p:grpSp>
        <p:nvGrpSpPr>
          <p:cNvPr id="277" name="グループ化 276"/>
          <p:cNvGrpSpPr/>
          <p:nvPr/>
        </p:nvGrpSpPr>
        <p:grpSpPr>
          <a:xfrm>
            <a:off x="7290888" y="2045960"/>
            <a:ext cx="493701" cy="591259"/>
            <a:chOff x="1992824" y="3614058"/>
            <a:chExt cx="493701" cy="591259"/>
          </a:xfrm>
        </p:grpSpPr>
        <p:pic>
          <p:nvPicPr>
            <p:cNvPr id="278" name="図 2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79" name="テキスト ボックス 278"/>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13</a:t>
              </a:r>
              <a:endParaRPr kumimoji="1" lang="ja-JP" altLang="en-US" sz="1050" dirty="0"/>
            </a:p>
          </p:txBody>
        </p:sp>
      </p:grpSp>
      <p:sp>
        <p:nvSpPr>
          <p:cNvPr id="298" name="矢印: 右 297"/>
          <p:cNvSpPr/>
          <p:nvPr/>
        </p:nvSpPr>
        <p:spPr>
          <a:xfrm>
            <a:off x="8149862" y="1666725"/>
            <a:ext cx="944276" cy="1947333"/>
          </a:xfrm>
          <a:prstGeom prst="right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9" name="矢印: 下 298"/>
          <p:cNvSpPr/>
          <p:nvPr/>
        </p:nvSpPr>
        <p:spPr>
          <a:xfrm>
            <a:off x="5832962" y="3753753"/>
            <a:ext cx="1998144" cy="364075"/>
          </a:xfrm>
          <a:prstGeom prst="down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2" name="矢印: 右 311"/>
          <p:cNvSpPr/>
          <p:nvPr/>
        </p:nvSpPr>
        <p:spPr>
          <a:xfrm>
            <a:off x="8149862" y="4494469"/>
            <a:ext cx="944276" cy="1947333"/>
          </a:xfrm>
          <a:prstGeom prst="right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3" name="矢印: 下 312"/>
          <p:cNvSpPr/>
          <p:nvPr/>
        </p:nvSpPr>
        <p:spPr>
          <a:xfrm>
            <a:off x="9347666" y="3753753"/>
            <a:ext cx="1998144" cy="364075"/>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楕円 352"/>
          <p:cNvSpPr>
            <a:spLocks noChangeAspect="1"/>
          </p:cNvSpPr>
          <p:nvPr/>
        </p:nvSpPr>
        <p:spPr>
          <a:xfrm>
            <a:off x="3338099" y="5143531"/>
            <a:ext cx="694267" cy="694267"/>
          </a:xfrm>
          <a:prstGeom prst="ellipse">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sp>
        <p:nvSpPr>
          <p:cNvPr id="9" name="矢印: 左カーブ 8"/>
          <p:cNvSpPr/>
          <p:nvPr/>
        </p:nvSpPr>
        <p:spPr>
          <a:xfrm>
            <a:off x="4072720" y="2894187"/>
            <a:ext cx="691786" cy="2449974"/>
          </a:xfrm>
          <a:prstGeom prst="curvedLef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上カーブ 9"/>
          <p:cNvSpPr/>
          <p:nvPr/>
        </p:nvSpPr>
        <p:spPr>
          <a:xfrm>
            <a:off x="1400405" y="5889364"/>
            <a:ext cx="2240868" cy="683245"/>
          </a:xfrm>
          <a:prstGeom prst="curvedUp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9" name="テキスト ボックス 358"/>
          <p:cNvSpPr txBox="1"/>
          <p:nvPr/>
        </p:nvSpPr>
        <p:spPr>
          <a:xfrm>
            <a:off x="3424924" y="3892187"/>
            <a:ext cx="1197333" cy="369332"/>
          </a:xfrm>
          <a:prstGeom prst="rect">
            <a:avLst/>
          </a:prstGeom>
          <a:noFill/>
        </p:spPr>
        <p:txBody>
          <a:bodyPr wrap="square" rtlCol="0">
            <a:spAutoFit/>
          </a:bodyPr>
          <a:lstStyle/>
          <a:p>
            <a:pPr algn="ctr"/>
            <a:r>
              <a:rPr kumimoji="1" lang="ja-JP" altLang="en-US" b="1" dirty="0"/>
              <a:t>マージ</a:t>
            </a:r>
          </a:p>
        </p:txBody>
      </p:sp>
      <p:sp>
        <p:nvSpPr>
          <p:cNvPr id="360" name="テキスト ボックス 359"/>
          <p:cNvSpPr txBox="1"/>
          <p:nvPr/>
        </p:nvSpPr>
        <p:spPr>
          <a:xfrm>
            <a:off x="1637759" y="6108355"/>
            <a:ext cx="1825620" cy="369332"/>
          </a:xfrm>
          <a:prstGeom prst="rect">
            <a:avLst/>
          </a:prstGeom>
          <a:noFill/>
        </p:spPr>
        <p:txBody>
          <a:bodyPr wrap="square" rtlCol="0">
            <a:spAutoFit/>
          </a:bodyPr>
          <a:lstStyle/>
          <a:p>
            <a:pPr algn="ctr"/>
            <a:r>
              <a:rPr kumimoji="1" lang="ja-JP" altLang="en-US" b="1" dirty="0"/>
              <a:t>マージ</a:t>
            </a:r>
          </a:p>
        </p:txBody>
      </p:sp>
      <p:grpSp>
        <p:nvGrpSpPr>
          <p:cNvPr id="361" name="グループ化 360"/>
          <p:cNvGrpSpPr/>
          <p:nvPr/>
        </p:nvGrpSpPr>
        <p:grpSpPr>
          <a:xfrm>
            <a:off x="3494554" y="1695288"/>
            <a:ext cx="447220" cy="447220"/>
            <a:chOff x="1461081" y="2638401"/>
            <a:chExt cx="447220" cy="447220"/>
          </a:xfrm>
        </p:grpSpPr>
        <p:sp>
          <p:nvSpPr>
            <p:cNvPr id="362" name="涙形 361"/>
            <p:cNvSpPr>
              <a:spLocks noChangeAspect="1"/>
            </p:cNvSpPr>
            <p:nvPr/>
          </p:nvSpPr>
          <p:spPr>
            <a:xfrm rot="8100000">
              <a:off x="1461081" y="2638401"/>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3" name="楕円 362"/>
            <p:cNvSpPr>
              <a:spLocks noChangeAspect="1"/>
            </p:cNvSpPr>
            <p:nvPr/>
          </p:nvSpPr>
          <p:spPr>
            <a:xfrm>
              <a:off x="1594691" y="2772011"/>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7" name="正方形/長方形 366"/>
          <p:cNvSpPr/>
          <p:nvPr/>
        </p:nvSpPr>
        <p:spPr>
          <a:xfrm>
            <a:off x="3655403" y="1583773"/>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8" name="テキスト ボックス 367"/>
          <p:cNvSpPr txBox="1"/>
          <p:nvPr/>
        </p:nvSpPr>
        <p:spPr>
          <a:xfrm>
            <a:off x="3552989" y="1474329"/>
            <a:ext cx="1281659" cy="369332"/>
          </a:xfrm>
          <a:prstGeom prst="rect">
            <a:avLst/>
          </a:prstGeom>
          <a:noFill/>
        </p:spPr>
        <p:txBody>
          <a:bodyPr wrap="square" rtlCol="0">
            <a:spAutoFit/>
          </a:bodyPr>
          <a:lstStyle/>
          <a:p>
            <a:r>
              <a:rPr kumimoji="1" lang="en-US" altLang="ja-JP" dirty="0"/>
              <a:t>branch A</a:t>
            </a:r>
            <a:endParaRPr kumimoji="1" lang="ja-JP" altLang="en-US" dirty="0"/>
          </a:p>
        </p:txBody>
      </p:sp>
      <p:grpSp>
        <p:nvGrpSpPr>
          <p:cNvPr id="11" name="グループ化 10"/>
          <p:cNvGrpSpPr/>
          <p:nvPr/>
        </p:nvGrpSpPr>
        <p:grpSpPr>
          <a:xfrm>
            <a:off x="247411" y="2463496"/>
            <a:ext cx="1442003" cy="762657"/>
            <a:chOff x="247411" y="2463496"/>
            <a:chExt cx="1442003" cy="762657"/>
          </a:xfrm>
        </p:grpSpPr>
        <p:sp>
          <p:nvSpPr>
            <p:cNvPr id="386" name="楕円 385"/>
            <p:cNvSpPr/>
            <p:nvPr/>
          </p:nvSpPr>
          <p:spPr>
            <a:xfrm rot="2464414">
              <a:off x="702986" y="251564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7" name="矢印: 山形 386"/>
            <p:cNvSpPr/>
            <p:nvPr/>
          </p:nvSpPr>
          <p:spPr>
            <a:xfrm rot="1861040" flipH="1">
              <a:off x="880356" y="246349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8" name="テキスト ボックス 387"/>
            <p:cNvSpPr txBox="1"/>
            <p:nvPr/>
          </p:nvSpPr>
          <p:spPr>
            <a:xfrm>
              <a:off x="247411" y="2918376"/>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cxnSp>
        <p:nvCxnSpPr>
          <p:cNvPr id="392" name="直線矢印コネクタ 391"/>
          <p:cNvCxnSpPr>
            <a:cxnSpLocks/>
          </p:cNvCxnSpPr>
          <p:nvPr/>
        </p:nvCxnSpPr>
        <p:spPr>
          <a:xfrm flipH="1" flipV="1">
            <a:off x="1810946" y="2752220"/>
            <a:ext cx="1381675" cy="817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3" name="楕円 392"/>
          <p:cNvSpPr/>
          <p:nvPr/>
        </p:nvSpPr>
        <p:spPr>
          <a:xfrm rot="5400000">
            <a:off x="731991" y="5309576"/>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4" name="矢印: 山形 393"/>
          <p:cNvSpPr/>
          <p:nvPr/>
        </p:nvSpPr>
        <p:spPr>
          <a:xfrm rot="3784168" flipH="1">
            <a:off x="951626" y="5323737"/>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5" name="テキスト ボックス 394"/>
          <p:cNvSpPr txBox="1"/>
          <p:nvPr/>
        </p:nvSpPr>
        <p:spPr>
          <a:xfrm>
            <a:off x="324529" y="5969815"/>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397" name="直線矢印コネクタ 396"/>
          <p:cNvCxnSpPr>
            <a:cxnSpLocks/>
          </p:cNvCxnSpPr>
          <p:nvPr/>
        </p:nvCxnSpPr>
        <p:spPr>
          <a:xfrm flipV="1">
            <a:off x="1190157" y="3226153"/>
            <a:ext cx="20201" cy="1700935"/>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8" name="グループ化 397"/>
          <p:cNvGrpSpPr/>
          <p:nvPr/>
        </p:nvGrpSpPr>
        <p:grpSpPr>
          <a:xfrm>
            <a:off x="1369553" y="4640655"/>
            <a:ext cx="447220" cy="447220"/>
            <a:chOff x="1461081" y="2638401"/>
            <a:chExt cx="447220" cy="447220"/>
          </a:xfrm>
        </p:grpSpPr>
        <p:sp>
          <p:nvSpPr>
            <p:cNvPr id="399" name="涙形 398"/>
            <p:cNvSpPr>
              <a:spLocks noChangeAspect="1"/>
            </p:cNvSpPr>
            <p:nvPr/>
          </p:nvSpPr>
          <p:spPr>
            <a:xfrm rot="8100000">
              <a:off x="1461081" y="2638401"/>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0" name="楕円 399"/>
            <p:cNvSpPr>
              <a:spLocks noChangeAspect="1"/>
            </p:cNvSpPr>
            <p:nvPr/>
          </p:nvSpPr>
          <p:spPr>
            <a:xfrm>
              <a:off x="1594691" y="2772011"/>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1" name="正方形/長方形 400"/>
          <p:cNvSpPr/>
          <p:nvPr/>
        </p:nvSpPr>
        <p:spPr>
          <a:xfrm>
            <a:off x="1530402" y="4529140"/>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2" name="テキスト ボックス 401"/>
          <p:cNvSpPr txBox="1"/>
          <p:nvPr/>
        </p:nvSpPr>
        <p:spPr>
          <a:xfrm>
            <a:off x="1427988" y="4419696"/>
            <a:ext cx="1281659" cy="369332"/>
          </a:xfrm>
          <a:prstGeom prst="rect">
            <a:avLst/>
          </a:prstGeom>
          <a:noFill/>
        </p:spPr>
        <p:txBody>
          <a:bodyPr wrap="square" rtlCol="0">
            <a:spAutoFit/>
          </a:bodyPr>
          <a:lstStyle/>
          <a:p>
            <a:r>
              <a:rPr kumimoji="1" lang="en-US" altLang="ja-JP" dirty="0"/>
              <a:t>branch B</a:t>
            </a:r>
            <a:endParaRPr kumimoji="1" lang="ja-JP" altLang="en-US" dirty="0"/>
          </a:p>
        </p:txBody>
      </p:sp>
      <p:pic>
        <p:nvPicPr>
          <p:cNvPr id="404" name="図 403"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24052" y="1602665"/>
            <a:ext cx="2495464" cy="1880031"/>
          </a:xfrm>
          <a:prstGeom prst="rect">
            <a:avLst/>
          </a:prstGeom>
        </p:spPr>
      </p:pic>
      <p:grpSp>
        <p:nvGrpSpPr>
          <p:cNvPr id="405" name="グループ化 404"/>
          <p:cNvGrpSpPr/>
          <p:nvPr/>
        </p:nvGrpSpPr>
        <p:grpSpPr>
          <a:xfrm>
            <a:off x="9502794" y="2045960"/>
            <a:ext cx="493701" cy="591259"/>
            <a:chOff x="1992824" y="3614058"/>
            <a:chExt cx="493701" cy="591259"/>
          </a:xfrm>
        </p:grpSpPr>
        <p:pic>
          <p:nvPicPr>
            <p:cNvPr id="406" name="図 4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407" name="テキスト ボックス 406"/>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11</a:t>
              </a:r>
              <a:endParaRPr kumimoji="1" lang="ja-JP" altLang="en-US" sz="1050" dirty="0"/>
            </a:p>
          </p:txBody>
        </p:sp>
      </p:grpSp>
      <p:grpSp>
        <p:nvGrpSpPr>
          <p:cNvPr id="408" name="グループ化 407"/>
          <p:cNvGrpSpPr/>
          <p:nvPr/>
        </p:nvGrpSpPr>
        <p:grpSpPr>
          <a:xfrm>
            <a:off x="10258097" y="2045960"/>
            <a:ext cx="493701" cy="591259"/>
            <a:chOff x="1992824" y="3614058"/>
            <a:chExt cx="493701" cy="591259"/>
          </a:xfrm>
        </p:grpSpPr>
        <p:pic>
          <p:nvPicPr>
            <p:cNvPr id="409" name="図 4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410" name="テキスト ボックス 409"/>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12</a:t>
              </a:r>
              <a:endParaRPr kumimoji="1" lang="ja-JP" altLang="en-US" sz="1050" dirty="0"/>
            </a:p>
          </p:txBody>
        </p:sp>
      </p:grpSp>
      <p:grpSp>
        <p:nvGrpSpPr>
          <p:cNvPr id="411" name="グループ化 410"/>
          <p:cNvGrpSpPr/>
          <p:nvPr/>
        </p:nvGrpSpPr>
        <p:grpSpPr>
          <a:xfrm>
            <a:off x="11012149" y="2045960"/>
            <a:ext cx="493701" cy="591259"/>
            <a:chOff x="1992824" y="3614058"/>
            <a:chExt cx="493701" cy="591259"/>
          </a:xfrm>
        </p:grpSpPr>
        <p:pic>
          <p:nvPicPr>
            <p:cNvPr id="412" name="図 4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413" name="テキスト ボックス 412"/>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13</a:t>
              </a:r>
              <a:endParaRPr kumimoji="1" lang="ja-JP" altLang="en-US" sz="1050" dirty="0"/>
            </a:p>
          </p:txBody>
        </p:sp>
      </p:grpSp>
      <p:grpSp>
        <p:nvGrpSpPr>
          <p:cNvPr id="414" name="グループ化 413"/>
          <p:cNvGrpSpPr/>
          <p:nvPr/>
        </p:nvGrpSpPr>
        <p:grpSpPr>
          <a:xfrm>
            <a:off x="10928799" y="2042031"/>
            <a:ext cx="660400" cy="668865"/>
            <a:chOff x="8636000" y="3119963"/>
            <a:chExt cx="660400" cy="668865"/>
          </a:xfrm>
        </p:grpSpPr>
        <p:cxnSp>
          <p:nvCxnSpPr>
            <p:cNvPr id="415" name="直線コネクタ 414"/>
            <p:cNvCxnSpPr/>
            <p:nvPr/>
          </p:nvCxnSpPr>
          <p:spPr>
            <a:xfrm>
              <a:off x="8636000" y="3119963"/>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6" name="直線コネクタ 415"/>
            <p:cNvCxnSpPr>
              <a:cxnSpLocks/>
            </p:cNvCxnSpPr>
            <p:nvPr/>
          </p:nvCxnSpPr>
          <p:spPr>
            <a:xfrm flipH="1">
              <a:off x="8636000" y="3132661"/>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四角形: 1 つの角を切り取る 20"/>
          <p:cNvSpPr/>
          <p:nvPr/>
        </p:nvSpPr>
        <p:spPr>
          <a:xfrm flipH="1">
            <a:off x="9502793" y="2709146"/>
            <a:ext cx="493701" cy="577629"/>
          </a:xfrm>
          <a:prstGeom prst="snip1Rect">
            <a:avLst/>
          </a:prstGeom>
          <a:solidFill>
            <a:srgbClr val="FFFFFF">
              <a:alpha val="50196"/>
            </a:srgbClr>
          </a:solidFill>
          <a:ln w="381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9" name="四角形: 1 つの角を切り取る 418"/>
          <p:cNvSpPr/>
          <p:nvPr/>
        </p:nvSpPr>
        <p:spPr>
          <a:xfrm flipH="1">
            <a:off x="6536835" y="5422952"/>
            <a:ext cx="493701" cy="577629"/>
          </a:xfrm>
          <a:prstGeom prst="snip1Rect">
            <a:avLst/>
          </a:prstGeom>
          <a:solidFill>
            <a:srgbClr val="FFFFFF">
              <a:alpha val="50196"/>
            </a:srgbClr>
          </a:solidFill>
          <a:ln w="381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20" name="グループ化 419"/>
          <p:cNvGrpSpPr/>
          <p:nvPr/>
        </p:nvGrpSpPr>
        <p:grpSpPr>
          <a:xfrm>
            <a:off x="8761739" y="3430577"/>
            <a:ext cx="493701" cy="591259"/>
            <a:chOff x="1992824" y="3614058"/>
            <a:chExt cx="493701" cy="591259"/>
          </a:xfrm>
        </p:grpSpPr>
        <p:pic>
          <p:nvPicPr>
            <p:cNvPr id="421" name="図 4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422" name="テキスト ボックス 421"/>
            <p:cNvSpPr txBox="1"/>
            <p:nvPr/>
          </p:nvSpPr>
          <p:spPr>
            <a:xfrm>
              <a:off x="2059674" y="3817604"/>
              <a:ext cx="360000" cy="253916"/>
            </a:xfrm>
            <a:prstGeom prst="rect">
              <a:avLst/>
            </a:prstGeom>
            <a:noFill/>
          </p:spPr>
          <p:txBody>
            <a:bodyPr wrap="square" rtlCol="0">
              <a:spAutoFit/>
            </a:bodyPr>
            <a:lstStyle/>
            <a:p>
              <a:pPr algn="ctr"/>
              <a:r>
                <a:rPr lang="en-US" altLang="ja-JP" sz="1050" dirty="0"/>
                <a:t>2</a:t>
              </a:r>
              <a:r>
                <a:rPr kumimoji="1" lang="en-US" altLang="ja-JP" sz="1050" dirty="0"/>
                <a:t>1</a:t>
              </a:r>
              <a:endParaRPr kumimoji="1" lang="ja-JP" altLang="en-US" sz="1050" dirty="0"/>
            </a:p>
          </p:txBody>
        </p:sp>
      </p:grpSp>
      <p:grpSp>
        <p:nvGrpSpPr>
          <p:cNvPr id="423" name="グループ化 422"/>
          <p:cNvGrpSpPr/>
          <p:nvPr/>
        </p:nvGrpSpPr>
        <p:grpSpPr>
          <a:xfrm>
            <a:off x="5763285" y="6144383"/>
            <a:ext cx="493701" cy="591259"/>
            <a:chOff x="1992824" y="3614058"/>
            <a:chExt cx="493701" cy="591259"/>
          </a:xfrm>
        </p:grpSpPr>
        <p:pic>
          <p:nvPicPr>
            <p:cNvPr id="424" name="図 4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425" name="テキスト ボックス 424"/>
            <p:cNvSpPr txBox="1"/>
            <p:nvPr/>
          </p:nvSpPr>
          <p:spPr>
            <a:xfrm>
              <a:off x="2059674" y="3817604"/>
              <a:ext cx="360000" cy="253916"/>
            </a:xfrm>
            <a:prstGeom prst="rect">
              <a:avLst/>
            </a:prstGeom>
            <a:noFill/>
          </p:spPr>
          <p:txBody>
            <a:bodyPr wrap="square" rtlCol="0">
              <a:spAutoFit/>
            </a:bodyPr>
            <a:lstStyle/>
            <a:p>
              <a:pPr algn="ctr"/>
              <a:r>
                <a:rPr lang="en-US" altLang="ja-JP" sz="1050" dirty="0"/>
                <a:t>22</a:t>
              </a:r>
              <a:endParaRPr kumimoji="1" lang="ja-JP" altLang="en-US" sz="1050" dirty="0"/>
            </a:p>
          </p:txBody>
        </p:sp>
      </p:grpSp>
      <p:cxnSp>
        <p:nvCxnSpPr>
          <p:cNvPr id="23" name="コネクタ: 曲線 22"/>
          <p:cNvCxnSpPr>
            <a:cxnSpLocks/>
            <a:stCxn id="421" idx="0"/>
            <a:endCxn id="21" idx="0"/>
          </p:cNvCxnSpPr>
          <p:nvPr/>
        </p:nvCxnSpPr>
        <p:spPr>
          <a:xfrm rot="5400000" flipH="1" flipV="1">
            <a:off x="9039383" y="2967167"/>
            <a:ext cx="432616" cy="494204"/>
          </a:xfrm>
          <a:prstGeom prst="curvedConnector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6" name="コネクタ: 曲線 425"/>
          <p:cNvCxnSpPr>
            <a:cxnSpLocks/>
            <a:stCxn id="424" idx="0"/>
            <a:endCxn id="419" idx="0"/>
          </p:cNvCxnSpPr>
          <p:nvPr/>
        </p:nvCxnSpPr>
        <p:spPr>
          <a:xfrm rot="5400000" flipH="1" flipV="1">
            <a:off x="6057177" y="5664725"/>
            <a:ext cx="432616" cy="526700"/>
          </a:xfrm>
          <a:prstGeom prst="curvedConnector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pic>
        <p:nvPicPr>
          <p:cNvPr id="484" name="図 483"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5617" y="4238476"/>
            <a:ext cx="2495464" cy="1880031"/>
          </a:xfrm>
          <a:prstGeom prst="rect">
            <a:avLst/>
          </a:prstGeom>
        </p:spPr>
      </p:pic>
      <p:grpSp>
        <p:nvGrpSpPr>
          <p:cNvPr id="485" name="グループ化 484"/>
          <p:cNvGrpSpPr/>
          <p:nvPr/>
        </p:nvGrpSpPr>
        <p:grpSpPr>
          <a:xfrm>
            <a:off x="10192394" y="4677666"/>
            <a:ext cx="923454" cy="1276362"/>
            <a:chOff x="10120829" y="4687371"/>
            <a:chExt cx="923454" cy="1276362"/>
          </a:xfrm>
        </p:grpSpPr>
        <p:sp>
          <p:nvSpPr>
            <p:cNvPr id="486" name="アーチ 485"/>
            <p:cNvSpPr/>
            <p:nvPr/>
          </p:nvSpPr>
          <p:spPr>
            <a:xfrm>
              <a:off x="10120829" y="4691517"/>
              <a:ext cx="688452" cy="757501"/>
            </a:xfrm>
            <a:prstGeom prst="blockArc">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7" name="アーチ 486"/>
            <p:cNvSpPr>
              <a:spLocks noChangeAspect="1"/>
            </p:cNvSpPr>
            <p:nvPr/>
          </p:nvSpPr>
          <p:spPr>
            <a:xfrm>
              <a:off x="10121511" y="4687371"/>
              <a:ext cx="687088" cy="756000"/>
            </a:xfrm>
            <a:prstGeom prst="blockArc">
              <a:avLst>
                <a:gd name="adj1" fmla="val 1"/>
                <a:gd name="adj2" fmla="val 4153268"/>
                <a:gd name="adj3" fmla="val 2533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8" name="アーチ 487"/>
            <p:cNvSpPr>
              <a:spLocks noChangeAspect="1"/>
            </p:cNvSpPr>
            <p:nvPr/>
          </p:nvSpPr>
          <p:spPr>
            <a:xfrm flipH="1">
              <a:off x="10357195" y="5207733"/>
              <a:ext cx="687088" cy="756000"/>
            </a:xfrm>
            <a:prstGeom prst="blockArc">
              <a:avLst>
                <a:gd name="adj1" fmla="val 17933287"/>
                <a:gd name="adj2" fmla="val 85805"/>
                <a:gd name="adj3" fmla="val 2637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9" name="楕円 488"/>
            <p:cNvSpPr>
              <a:spLocks noChangeAspect="1"/>
            </p:cNvSpPr>
            <p:nvPr/>
          </p:nvSpPr>
          <p:spPr>
            <a:xfrm>
              <a:off x="10348831" y="5715615"/>
              <a:ext cx="202552" cy="2025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6" name="正方形/長方形 495"/>
          <p:cNvSpPr/>
          <p:nvPr/>
        </p:nvSpPr>
        <p:spPr>
          <a:xfrm>
            <a:off x="8209846" y="1922694"/>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テキスト ボックス 496"/>
          <p:cNvSpPr txBox="1"/>
          <p:nvPr/>
        </p:nvSpPr>
        <p:spPr>
          <a:xfrm>
            <a:off x="8107432" y="1813250"/>
            <a:ext cx="1281659" cy="369332"/>
          </a:xfrm>
          <a:prstGeom prst="rect">
            <a:avLst/>
          </a:prstGeom>
          <a:noFill/>
        </p:spPr>
        <p:txBody>
          <a:bodyPr wrap="square" rtlCol="0">
            <a:spAutoFit/>
          </a:bodyPr>
          <a:lstStyle/>
          <a:p>
            <a:r>
              <a:rPr kumimoji="1" lang="en-US" altLang="ja-JP" dirty="0"/>
              <a:t>branch A</a:t>
            </a:r>
            <a:endParaRPr kumimoji="1" lang="ja-JP" altLang="en-US" dirty="0"/>
          </a:p>
        </p:txBody>
      </p:sp>
      <p:sp>
        <p:nvSpPr>
          <p:cNvPr id="498" name="正方形/長方形 497"/>
          <p:cNvSpPr/>
          <p:nvPr/>
        </p:nvSpPr>
        <p:spPr>
          <a:xfrm>
            <a:off x="6639477" y="3677319"/>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テキスト ボックス 498"/>
          <p:cNvSpPr txBox="1"/>
          <p:nvPr/>
        </p:nvSpPr>
        <p:spPr>
          <a:xfrm>
            <a:off x="6537063" y="3567875"/>
            <a:ext cx="1281659" cy="369332"/>
          </a:xfrm>
          <a:prstGeom prst="rect">
            <a:avLst/>
          </a:prstGeom>
          <a:noFill/>
        </p:spPr>
        <p:txBody>
          <a:bodyPr wrap="square" rtlCol="0">
            <a:spAutoFit/>
          </a:bodyPr>
          <a:lstStyle/>
          <a:p>
            <a:r>
              <a:rPr kumimoji="1" lang="en-US" altLang="ja-JP" dirty="0"/>
              <a:t>branch B</a:t>
            </a:r>
            <a:endParaRPr kumimoji="1" lang="ja-JP" altLang="en-US" dirty="0"/>
          </a:p>
        </p:txBody>
      </p:sp>
      <p:grpSp>
        <p:nvGrpSpPr>
          <p:cNvPr id="69" name="グループ化 68"/>
          <p:cNvGrpSpPr/>
          <p:nvPr/>
        </p:nvGrpSpPr>
        <p:grpSpPr>
          <a:xfrm>
            <a:off x="129600" y="843384"/>
            <a:ext cx="11652777" cy="5275125"/>
            <a:chOff x="129600" y="843384"/>
            <a:chExt cx="11652777" cy="5275125"/>
          </a:xfrm>
        </p:grpSpPr>
        <p:sp>
          <p:nvSpPr>
            <p:cNvPr id="500" name="テキスト ボックス 499"/>
            <p:cNvSpPr txBox="1"/>
            <p:nvPr/>
          </p:nvSpPr>
          <p:spPr>
            <a:xfrm>
              <a:off x="129600" y="843384"/>
              <a:ext cx="11215872" cy="528452"/>
            </a:xfrm>
            <a:prstGeom prst="rect">
              <a:avLst/>
            </a:prstGeom>
            <a:solidFill>
              <a:schemeClr val="bg1"/>
            </a:solidFill>
          </p:spPr>
          <p:txBody>
            <a:bodyPr wrap="square" rtlCol="0">
              <a:spAutoFit/>
            </a:bodyPr>
            <a:lstStyle/>
            <a:p>
              <a:r>
                <a:rPr lang="en-US" altLang="ja-JP" sz="2800" b="1" dirty="0"/>
                <a:t>branch</a:t>
              </a:r>
              <a:r>
                <a:rPr lang="ja-JP" altLang="en-US" sz="2800" b="1" dirty="0"/>
                <a:t> </a:t>
              </a:r>
              <a:r>
                <a:rPr lang="en-US" altLang="ja-JP" sz="2800" b="1" dirty="0"/>
                <a:t>A</a:t>
              </a:r>
              <a:r>
                <a:rPr lang="ja-JP" altLang="en-US" sz="2800" b="1" dirty="0"/>
                <a:t>と</a:t>
              </a:r>
              <a:r>
                <a:rPr lang="en-US" altLang="ja-JP" sz="2800" b="1" dirty="0"/>
                <a:t>B</a:t>
              </a:r>
              <a:r>
                <a:rPr lang="ja-JP" altLang="en-US" sz="2800" b="1" dirty="0"/>
                <a:t>で分岐したフローをマージすると両方の変更が反映！</a:t>
              </a:r>
              <a:endParaRPr kumimoji="1" lang="ja-JP" altLang="en-US" sz="2800" b="1" dirty="0"/>
            </a:p>
          </p:txBody>
        </p:sp>
        <p:grpSp>
          <p:nvGrpSpPr>
            <p:cNvPr id="68" name="グループ化 67"/>
            <p:cNvGrpSpPr/>
            <p:nvPr/>
          </p:nvGrpSpPr>
          <p:grpSpPr>
            <a:xfrm>
              <a:off x="9286913" y="4238478"/>
              <a:ext cx="2495464" cy="1880031"/>
              <a:chOff x="9286913" y="4238478"/>
              <a:chExt cx="2495464" cy="1880031"/>
            </a:xfrm>
          </p:grpSpPr>
          <p:pic>
            <p:nvPicPr>
              <p:cNvPr id="490" name="図 489"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6913" y="4238478"/>
                <a:ext cx="2495464" cy="1880031"/>
              </a:xfrm>
              <a:prstGeom prst="rect">
                <a:avLst/>
              </a:prstGeom>
            </p:spPr>
          </p:pic>
          <p:grpSp>
            <p:nvGrpSpPr>
              <p:cNvPr id="501" name="グループ化 500"/>
              <p:cNvGrpSpPr/>
              <p:nvPr/>
            </p:nvGrpSpPr>
            <p:grpSpPr>
              <a:xfrm>
                <a:off x="9502793" y="4691517"/>
                <a:ext cx="493701" cy="591259"/>
                <a:chOff x="1992824" y="3614058"/>
                <a:chExt cx="493701" cy="591259"/>
              </a:xfrm>
            </p:grpSpPr>
            <p:pic>
              <p:nvPicPr>
                <p:cNvPr id="502" name="図 5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503" name="テキスト ボックス 502"/>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11</a:t>
                  </a:r>
                  <a:endParaRPr kumimoji="1" lang="ja-JP" altLang="en-US" sz="1050" dirty="0"/>
                </a:p>
              </p:txBody>
            </p:sp>
          </p:grpSp>
          <p:grpSp>
            <p:nvGrpSpPr>
              <p:cNvPr id="504" name="グループ化 503"/>
              <p:cNvGrpSpPr/>
              <p:nvPr/>
            </p:nvGrpSpPr>
            <p:grpSpPr>
              <a:xfrm>
                <a:off x="10258096" y="4691517"/>
                <a:ext cx="493701" cy="591259"/>
                <a:chOff x="1992824" y="3614058"/>
                <a:chExt cx="493701" cy="591259"/>
              </a:xfrm>
            </p:grpSpPr>
            <p:pic>
              <p:nvPicPr>
                <p:cNvPr id="505" name="図 5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506" name="テキスト ボックス 505"/>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12</a:t>
                  </a:r>
                  <a:endParaRPr kumimoji="1" lang="ja-JP" altLang="en-US" sz="1050" dirty="0"/>
                </a:p>
              </p:txBody>
            </p:sp>
          </p:grpSp>
          <p:grpSp>
            <p:nvGrpSpPr>
              <p:cNvPr id="510" name="グループ化 509"/>
              <p:cNvGrpSpPr/>
              <p:nvPr/>
            </p:nvGrpSpPr>
            <p:grpSpPr>
              <a:xfrm>
                <a:off x="9502793" y="5395394"/>
                <a:ext cx="493701" cy="591259"/>
                <a:chOff x="1992824" y="3614058"/>
                <a:chExt cx="493701" cy="591259"/>
              </a:xfrm>
            </p:grpSpPr>
            <p:pic>
              <p:nvPicPr>
                <p:cNvPr id="511" name="図 5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512" name="テキスト ボックス 511"/>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21</a:t>
                  </a:r>
                  <a:endParaRPr kumimoji="1" lang="ja-JP" altLang="en-US" sz="1050" dirty="0"/>
                </a:p>
              </p:txBody>
            </p:sp>
          </p:grpSp>
          <p:grpSp>
            <p:nvGrpSpPr>
              <p:cNvPr id="513" name="グループ化 512"/>
              <p:cNvGrpSpPr/>
              <p:nvPr/>
            </p:nvGrpSpPr>
            <p:grpSpPr>
              <a:xfrm>
                <a:off x="10258096" y="5395394"/>
                <a:ext cx="493701" cy="591259"/>
                <a:chOff x="1992824" y="3614058"/>
                <a:chExt cx="493701" cy="591259"/>
              </a:xfrm>
            </p:grpSpPr>
            <p:pic>
              <p:nvPicPr>
                <p:cNvPr id="514" name="図 5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515" name="テキスト ボックス 514"/>
                <p:cNvSpPr txBox="1"/>
                <p:nvPr/>
              </p:nvSpPr>
              <p:spPr>
                <a:xfrm>
                  <a:off x="2059674" y="3817604"/>
                  <a:ext cx="360000" cy="253916"/>
                </a:xfrm>
                <a:prstGeom prst="rect">
                  <a:avLst/>
                </a:prstGeom>
                <a:noFill/>
              </p:spPr>
              <p:txBody>
                <a:bodyPr wrap="square" rtlCol="0">
                  <a:spAutoFit/>
                </a:bodyPr>
                <a:lstStyle/>
                <a:p>
                  <a:pPr algn="ctr"/>
                  <a:r>
                    <a:rPr lang="en-US" altLang="ja-JP" sz="1050" dirty="0"/>
                    <a:t>2</a:t>
                  </a:r>
                  <a:r>
                    <a:rPr kumimoji="1" lang="en-US" altLang="ja-JP" sz="1050" dirty="0"/>
                    <a:t>2</a:t>
                  </a:r>
                  <a:endParaRPr kumimoji="1" lang="ja-JP" altLang="en-US" sz="1050" dirty="0"/>
                </a:p>
              </p:txBody>
            </p:sp>
          </p:grpSp>
        </p:grpSp>
      </p:grpSp>
    </p:spTree>
    <p:extLst>
      <p:ext uri="{BB962C8B-B14F-4D97-AF65-F5344CB8AC3E}">
        <p14:creationId xmlns:p14="http://schemas.microsoft.com/office/powerpoint/2010/main" val="81851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randombar(horizontal)">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テキスト ボックス 95"/>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分岐したフローの統合（マージ）</a:t>
            </a:r>
            <a:r>
              <a:rPr lang="en-US" altLang="ja-JP" sz="4000" b="1" dirty="0">
                <a:latin typeface="メイリオ" panose="020B0604030504040204" pitchFamily="50" charset="-128"/>
                <a:ea typeface="メイリオ" panose="020B0604030504040204" pitchFamily="50" charset="-128"/>
              </a:rPr>
              <a:t>			</a:t>
            </a:r>
            <a:r>
              <a:rPr lang="ja-JP" altLang="en-US" sz="4000" b="1" dirty="0">
                <a:latin typeface="メイリオ" panose="020B0604030504040204" pitchFamily="50" charset="-128"/>
                <a:ea typeface="メイリオ" panose="020B0604030504040204" pitchFamily="50" charset="-128"/>
              </a:rPr>
              <a:t>　 </a:t>
            </a:r>
            <a:r>
              <a:rPr lang="en-US" altLang="ja-JP" sz="4000" b="1" dirty="0">
                <a:latin typeface="メイリオ" panose="020B0604030504040204" pitchFamily="50" charset="-128"/>
                <a:ea typeface="メイリオ" panose="020B0604030504040204" pitchFamily="50" charset="-128"/>
              </a:rPr>
              <a:t>2/4</a:t>
            </a:r>
            <a:endParaRPr kumimoji="1" lang="ja-JP" altLang="en-US" sz="4000" b="1" dirty="0">
              <a:latin typeface="メイリオ" panose="020B0604030504040204" pitchFamily="50" charset="-128"/>
              <a:ea typeface="メイリオ" panose="020B0604030504040204" pitchFamily="50" charset="-128"/>
            </a:endParaRPr>
          </a:p>
        </p:txBody>
      </p:sp>
      <p:sp>
        <p:nvSpPr>
          <p:cNvPr id="237" name="テキスト ボックス 236"/>
          <p:cNvSpPr txBox="1"/>
          <p:nvPr/>
        </p:nvSpPr>
        <p:spPr>
          <a:xfrm>
            <a:off x="155420" y="925591"/>
            <a:ext cx="6020791" cy="1754326"/>
          </a:xfrm>
          <a:prstGeom prst="rect">
            <a:avLst/>
          </a:prstGeom>
          <a:noFill/>
        </p:spPr>
        <p:txBody>
          <a:bodyPr wrap="square" rtlCol="0">
            <a:spAutoFit/>
          </a:bodyPr>
          <a:lstStyle/>
          <a:p>
            <a:r>
              <a:rPr lang="ja-JP" altLang="en-US" dirty="0"/>
              <a:t>二つのコミットをマージすると、</a:t>
            </a:r>
            <a:endParaRPr lang="en-US" altLang="ja-JP" dirty="0"/>
          </a:p>
          <a:p>
            <a:r>
              <a:rPr lang="ja-JP" altLang="en-US" dirty="0"/>
              <a:t>・変更の無いファイルは、マージ後もそのまま</a:t>
            </a:r>
            <a:endParaRPr lang="en-US" altLang="ja-JP" dirty="0"/>
          </a:p>
          <a:p>
            <a:r>
              <a:rPr lang="ja-JP" altLang="en-US" dirty="0"/>
              <a:t>・一方のコミットのみで変更されているファイルには、</a:t>
            </a:r>
            <a:endParaRPr lang="en-US" altLang="ja-JP" dirty="0"/>
          </a:p>
          <a:p>
            <a:r>
              <a:rPr lang="ja-JP" altLang="en-US" dirty="0"/>
              <a:t>　マージ後、その変更が有効化</a:t>
            </a:r>
            <a:endParaRPr lang="en-US" altLang="ja-JP" dirty="0"/>
          </a:p>
          <a:p>
            <a:r>
              <a:rPr lang="ja-JP" altLang="en-US" dirty="0"/>
              <a:t>・両方のコミットで変更されたファイルには、</a:t>
            </a:r>
            <a:r>
              <a:rPr lang="ja-JP" altLang="en-US" dirty="0">
                <a:solidFill>
                  <a:srgbClr val="FF0000"/>
                </a:solidFill>
              </a:rPr>
              <a:t>ファイル</a:t>
            </a:r>
            <a:endParaRPr lang="en-US" altLang="ja-JP" dirty="0">
              <a:solidFill>
                <a:srgbClr val="FF0000"/>
              </a:solidFill>
            </a:endParaRPr>
          </a:p>
          <a:p>
            <a:r>
              <a:rPr lang="ja-JP" altLang="en-US" dirty="0">
                <a:solidFill>
                  <a:srgbClr val="FF0000"/>
                </a:solidFill>
              </a:rPr>
              <a:t>　単位でマージ</a:t>
            </a:r>
            <a:endParaRPr lang="en-US" altLang="ja-JP" dirty="0">
              <a:solidFill>
                <a:srgbClr val="FF0000"/>
              </a:solidFill>
            </a:endParaRPr>
          </a:p>
        </p:txBody>
      </p:sp>
      <p:grpSp>
        <p:nvGrpSpPr>
          <p:cNvPr id="122" name="グループ化 121"/>
          <p:cNvGrpSpPr/>
          <p:nvPr/>
        </p:nvGrpSpPr>
        <p:grpSpPr>
          <a:xfrm>
            <a:off x="9328611" y="4421215"/>
            <a:ext cx="493701" cy="591259"/>
            <a:chOff x="1992824" y="3614058"/>
            <a:chExt cx="493701" cy="591259"/>
          </a:xfrm>
        </p:grpSpPr>
        <p:pic>
          <p:nvPicPr>
            <p:cNvPr id="125" name="図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28" name="テキスト ボックス 127"/>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11</a:t>
              </a:r>
              <a:endParaRPr kumimoji="1" lang="ja-JP" altLang="en-US" sz="1050" dirty="0"/>
            </a:p>
          </p:txBody>
        </p:sp>
      </p:grpSp>
      <p:grpSp>
        <p:nvGrpSpPr>
          <p:cNvPr id="129" name="グループ化 128"/>
          <p:cNvGrpSpPr/>
          <p:nvPr/>
        </p:nvGrpSpPr>
        <p:grpSpPr>
          <a:xfrm>
            <a:off x="10083914" y="4421215"/>
            <a:ext cx="493701" cy="591259"/>
            <a:chOff x="1992824" y="3614058"/>
            <a:chExt cx="493701" cy="591259"/>
          </a:xfrm>
        </p:grpSpPr>
        <p:pic>
          <p:nvPicPr>
            <p:cNvPr id="130" name="図 1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31" name="テキスト ボックス 130"/>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12</a:t>
              </a:r>
              <a:endParaRPr kumimoji="1" lang="ja-JP" altLang="en-US" sz="1050" dirty="0"/>
            </a:p>
          </p:txBody>
        </p:sp>
      </p:grpSp>
      <p:grpSp>
        <p:nvGrpSpPr>
          <p:cNvPr id="133" name="グループ化 132"/>
          <p:cNvGrpSpPr/>
          <p:nvPr/>
        </p:nvGrpSpPr>
        <p:grpSpPr>
          <a:xfrm>
            <a:off x="10837966" y="4421215"/>
            <a:ext cx="493701" cy="591259"/>
            <a:chOff x="1992824" y="3614058"/>
            <a:chExt cx="493701" cy="591259"/>
          </a:xfrm>
        </p:grpSpPr>
        <p:pic>
          <p:nvPicPr>
            <p:cNvPr id="134" name="図 1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35" name="テキスト ボックス 134"/>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13</a:t>
              </a:r>
              <a:endParaRPr kumimoji="1" lang="ja-JP" altLang="en-US" sz="1050" dirty="0"/>
            </a:p>
          </p:txBody>
        </p:sp>
      </p:grpSp>
      <p:grpSp>
        <p:nvGrpSpPr>
          <p:cNvPr id="154" name="グループ化 153"/>
          <p:cNvGrpSpPr/>
          <p:nvPr/>
        </p:nvGrpSpPr>
        <p:grpSpPr>
          <a:xfrm>
            <a:off x="9328611" y="5140615"/>
            <a:ext cx="493701" cy="591259"/>
            <a:chOff x="1992824" y="3614058"/>
            <a:chExt cx="493701" cy="591259"/>
          </a:xfrm>
        </p:grpSpPr>
        <p:pic>
          <p:nvPicPr>
            <p:cNvPr id="155" name="図 1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56" name="テキスト ボックス 155"/>
            <p:cNvSpPr txBox="1"/>
            <p:nvPr/>
          </p:nvSpPr>
          <p:spPr>
            <a:xfrm>
              <a:off x="2059674" y="3817604"/>
              <a:ext cx="360000" cy="253916"/>
            </a:xfrm>
            <a:prstGeom prst="rect">
              <a:avLst/>
            </a:prstGeom>
            <a:noFill/>
          </p:spPr>
          <p:txBody>
            <a:bodyPr wrap="square" rtlCol="0">
              <a:spAutoFit/>
            </a:bodyPr>
            <a:lstStyle/>
            <a:p>
              <a:pPr algn="ctr"/>
              <a:r>
                <a:rPr lang="en-US" altLang="ja-JP" sz="1050" dirty="0"/>
                <a:t>2</a:t>
              </a:r>
              <a:r>
                <a:rPr kumimoji="1" lang="en-US" altLang="ja-JP" sz="1050" dirty="0"/>
                <a:t>1</a:t>
              </a:r>
              <a:endParaRPr kumimoji="1" lang="ja-JP" altLang="en-US" sz="1050" dirty="0"/>
            </a:p>
          </p:txBody>
        </p:sp>
      </p:grpSp>
      <p:grpSp>
        <p:nvGrpSpPr>
          <p:cNvPr id="158" name="グループ化 157"/>
          <p:cNvGrpSpPr/>
          <p:nvPr/>
        </p:nvGrpSpPr>
        <p:grpSpPr>
          <a:xfrm>
            <a:off x="10083914" y="5140615"/>
            <a:ext cx="493701" cy="591259"/>
            <a:chOff x="1992824" y="3614058"/>
            <a:chExt cx="493701" cy="591259"/>
          </a:xfrm>
        </p:grpSpPr>
        <p:pic>
          <p:nvPicPr>
            <p:cNvPr id="159" name="図 1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60" name="テキスト ボックス 159"/>
            <p:cNvSpPr txBox="1"/>
            <p:nvPr/>
          </p:nvSpPr>
          <p:spPr>
            <a:xfrm>
              <a:off x="2059674" y="3817604"/>
              <a:ext cx="360000" cy="253916"/>
            </a:xfrm>
            <a:prstGeom prst="rect">
              <a:avLst/>
            </a:prstGeom>
            <a:noFill/>
          </p:spPr>
          <p:txBody>
            <a:bodyPr wrap="square" rtlCol="0">
              <a:spAutoFit/>
            </a:bodyPr>
            <a:lstStyle/>
            <a:p>
              <a:pPr algn="ctr"/>
              <a:r>
                <a:rPr lang="en-US" altLang="ja-JP" sz="1050" dirty="0"/>
                <a:t>22</a:t>
              </a:r>
              <a:endParaRPr kumimoji="1" lang="ja-JP" altLang="en-US" sz="1050" dirty="0"/>
            </a:p>
          </p:txBody>
        </p:sp>
      </p:grpSp>
      <p:grpSp>
        <p:nvGrpSpPr>
          <p:cNvPr id="161" name="グループ化 160"/>
          <p:cNvGrpSpPr/>
          <p:nvPr/>
        </p:nvGrpSpPr>
        <p:grpSpPr>
          <a:xfrm>
            <a:off x="10837966" y="5140615"/>
            <a:ext cx="493701" cy="591259"/>
            <a:chOff x="1992824" y="3614058"/>
            <a:chExt cx="493701" cy="591259"/>
          </a:xfrm>
        </p:grpSpPr>
        <p:pic>
          <p:nvPicPr>
            <p:cNvPr id="162" name="図 1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63" name="テキスト ボックス 162"/>
            <p:cNvSpPr txBox="1"/>
            <p:nvPr/>
          </p:nvSpPr>
          <p:spPr>
            <a:xfrm>
              <a:off x="2059674" y="3817604"/>
              <a:ext cx="360000" cy="253916"/>
            </a:xfrm>
            <a:prstGeom prst="rect">
              <a:avLst/>
            </a:prstGeom>
            <a:noFill/>
          </p:spPr>
          <p:txBody>
            <a:bodyPr wrap="square" rtlCol="0">
              <a:spAutoFit/>
            </a:bodyPr>
            <a:lstStyle/>
            <a:p>
              <a:pPr algn="ctr"/>
              <a:r>
                <a:rPr lang="en-US" altLang="ja-JP" sz="1050" dirty="0"/>
                <a:t>23</a:t>
              </a:r>
              <a:endParaRPr kumimoji="1" lang="ja-JP" altLang="en-US" sz="1050" dirty="0"/>
            </a:p>
          </p:txBody>
        </p:sp>
      </p:grpSp>
      <p:grpSp>
        <p:nvGrpSpPr>
          <p:cNvPr id="164" name="グループ化 163"/>
          <p:cNvGrpSpPr/>
          <p:nvPr/>
        </p:nvGrpSpPr>
        <p:grpSpPr>
          <a:xfrm>
            <a:off x="9328611" y="5909952"/>
            <a:ext cx="493701" cy="591259"/>
            <a:chOff x="1992824" y="3614058"/>
            <a:chExt cx="493701" cy="591259"/>
          </a:xfrm>
        </p:grpSpPr>
        <p:pic>
          <p:nvPicPr>
            <p:cNvPr id="165" name="図 1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66" name="テキスト ボックス 165"/>
            <p:cNvSpPr txBox="1"/>
            <p:nvPr/>
          </p:nvSpPr>
          <p:spPr>
            <a:xfrm>
              <a:off x="2059674" y="3817604"/>
              <a:ext cx="360000" cy="253916"/>
            </a:xfrm>
            <a:prstGeom prst="rect">
              <a:avLst/>
            </a:prstGeom>
            <a:noFill/>
          </p:spPr>
          <p:txBody>
            <a:bodyPr wrap="square" rtlCol="0">
              <a:spAutoFit/>
            </a:bodyPr>
            <a:lstStyle/>
            <a:p>
              <a:pPr algn="ctr"/>
              <a:r>
                <a:rPr lang="en-US" altLang="ja-JP" sz="1050" dirty="0"/>
                <a:t>3</a:t>
              </a:r>
              <a:r>
                <a:rPr kumimoji="1" lang="en-US" altLang="ja-JP" sz="1050" dirty="0"/>
                <a:t>1</a:t>
              </a:r>
              <a:endParaRPr kumimoji="1" lang="ja-JP" altLang="en-US" sz="1050" dirty="0"/>
            </a:p>
          </p:txBody>
        </p:sp>
      </p:grpSp>
      <p:grpSp>
        <p:nvGrpSpPr>
          <p:cNvPr id="170" name="グループ化 169"/>
          <p:cNvGrpSpPr/>
          <p:nvPr/>
        </p:nvGrpSpPr>
        <p:grpSpPr>
          <a:xfrm>
            <a:off x="10083914" y="5909952"/>
            <a:ext cx="493701" cy="591259"/>
            <a:chOff x="1992824" y="3614058"/>
            <a:chExt cx="493701" cy="591259"/>
          </a:xfrm>
        </p:grpSpPr>
        <p:pic>
          <p:nvPicPr>
            <p:cNvPr id="171" name="図 1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72" name="テキスト ボックス 171"/>
            <p:cNvSpPr txBox="1"/>
            <p:nvPr/>
          </p:nvSpPr>
          <p:spPr>
            <a:xfrm>
              <a:off x="2059674" y="3817604"/>
              <a:ext cx="360000" cy="253916"/>
            </a:xfrm>
            <a:prstGeom prst="rect">
              <a:avLst/>
            </a:prstGeom>
            <a:noFill/>
          </p:spPr>
          <p:txBody>
            <a:bodyPr wrap="square" rtlCol="0">
              <a:spAutoFit/>
            </a:bodyPr>
            <a:lstStyle/>
            <a:p>
              <a:pPr algn="ctr"/>
              <a:r>
                <a:rPr lang="en-US" altLang="ja-JP" sz="1050" dirty="0"/>
                <a:t>32</a:t>
              </a:r>
              <a:endParaRPr kumimoji="1" lang="ja-JP" altLang="en-US" sz="1050" dirty="0"/>
            </a:p>
          </p:txBody>
        </p:sp>
      </p:grpSp>
      <p:grpSp>
        <p:nvGrpSpPr>
          <p:cNvPr id="173" name="グループ化 172"/>
          <p:cNvGrpSpPr/>
          <p:nvPr/>
        </p:nvGrpSpPr>
        <p:grpSpPr>
          <a:xfrm>
            <a:off x="10837966" y="5909952"/>
            <a:ext cx="493701" cy="591259"/>
            <a:chOff x="1992824" y="3614058"/>
            <a:chExt cx="493701" cy="591259"/>
          </a:xfrm>
        </p:grpSpPr>
        <p:pic>
          <p:nvPicPr>
            <p:cNvPr id="174" name="図 1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75" name="テキスト ボックス 174"/>
            <p:cNvSpPr txBox="1"/>
            <p:nvPr/>
          </p:nvSpPr>
          <p:spPr>
            <a:xfrm>
              <a:off x="2059674" y="3817604"/>
              <a:ext cx="360000" cy="253916"/>
            </a:xfrm>
            <a:prstGeom prst="rect">
              <a:avLst/>
            </a:prstGeom>
            <a:noFill/>
          </p:spPr>
          <p:txBody>
            <a:bodyPr wrap="square" rtlCol="0">
              <a:spAutoFit/>
            </a:bodyPr>
            <a:lstStyle/>
            <a:p>
              <a:pPr algn="ctr"/>
              <a:r>
                <a:rPr lang="en-US" altLang="ja-JP" sz="1050" dirty="0"/>
                <a:t>33</a:t>
              </a:r>
              <a:endParaRPr kumimoji="1" lang="ja-JP" altLang="en-US" sz="1050" dirty="0"/>
            </a:p>
          </p:txBody>
        </p:sp>
      </p:grpSp>
      <p:grpSp>
        <p:nvGrpSpPr>
          <p:cNvPr id="176" name="グループ化 175"/>
          <p:cNvGrpSpPr/>
          <p:nvPr/>
        </p:nvGrpSpPr>
        <p:grpSpPr>
          <a:xfrm>
            <a:off x="6617672" y="4434845"/>
            <a:ext cx="493701" cy="591259"/>
            <a:chOff x="1992824" y="3614058"/>
            <a:chExt cx="493701" cy="591259"/>
          </a:xfrm>
        </p:grpSpPr>
        <p:pic>
          <p:nvPicPr>
            <p:cNvPr id="177" name="図 17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78" name="テキスト ボックス 177"/>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11</a:t>
              </a:r>
              <a:endParaRPr kumimoji="1" lang="ja-JP" altLang="en-US" sz="1050" dirty="0"/>
            </a:p>
          </p:txBody>
        </p:sp>
      </p:grpSp>
      <p:grpSp>
        <p:nvGrpSpPr>
          <p:cNvPr id="179" name="グループ化 178"/>
          <p:cNvGrpSpPr/>
          <p:nvPr/>
        </p:nvGrpSpPr>
        <p:grpSpPr>
          <a:xfrm>
            <a:off x="7372975" y="4434845"/>
            <a:ext cx="493701" cy="591259"/>
            <a:chOff x="1992824" y="3614058"/>
            <a:chExt cx="493701" cy="591259"/>
          </a:xfrm>
        </p:grpSpPr>
        <p:pic>
          <p:nvPicPr>
            <p:cNvPr id="180" name="図 1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81" name="テキスト ボックス 180"/>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12</a:t>
              </a:r>
              <a:endParaRPr kumimoji="1" lang="ja-JP" altLang="en-US" sz="1050" dirty="0"/>
            </a:p>
          </p:txBody>
        </p:sp>
      </p:grpSp>
      <p:grpSp>
        <p:nvGrpSpPr>
          <p:cNvPr id="182" name="グループ化 181"/>
          <p:cNvGrpSpPr/>
          <p:nvPr/>
        </p:nvGrpSpPr>
        <p:grpSpPr>
          <a:xfrm>
            <a:off x="8127027" y="4434845"/>
            <a:ext cx="493701" cy="591259"/>
            <a:chOff x="1992824" y="3614058"/>
            <a:chExt cx="493701" cy="591259"/>
          </a:xfrm>
        </p:grpSpPr>
        <p:pic>
          <p:nvPicPr>
            <p:cNvPr id="183" name="図 1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84" name="テキスト ボックス 183"/>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13</a:t>
              </a:r>
              <a:endParaRPr kumimoji="1" lang="ja-JP" altLang="en-US" sz="1050" dirty="0"/>
            </a:p>
          </p:txBody>
        </p:sp>
      </p:grpSp>
      <p:grpSp>
        <p:nvGrpSpPr>
          <p:cNvPr id="188" name="グループ化 187"/>
          <p:cNvGrpSpPr/>
          <p:nvPr/>
        </p:nvGrpSpPr>
        <p:grpSpPr>
          <a:xfrm>
            <a:off x="6617672" y="5154245"/>
            <a:ext cx="493701" cy="591259"/>
            <a:chOff x="1992824" y="3614058"/>
            <a:chExt cx="493701" cy="591259"/>
          </a:xfrm>
        </p:grpSpPr>
        <p:pic>
          <p:nvPicPr>
            <p:cNvPr id="189" name="図 1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90" name="テキスト ボックス 189"/>
            <p:cNvSpPr txBox="1"/>
            <p:nvPr/>
          </p:nvSpPr>
          <p:spPr>
            <a:xfrm>
              <a:off x="2059674" y="3817604"/>
              <a:ext cx="360000" cy="253916"/>
            </a:xfrm>
            <a:prstGeom prst="rect">
              <a:avLst/>
            </a:prstGeom>
            <a:noFill/>
          </p:spPr>
          <p:txBody>
            <a:bodyPr wrap="square" rtlCol="0">
              <a:spAutoFit/>
            </a:bodyPr>
            <a:lstStyle/>
            <a:p>
              <a:pPr algn="ctr"/>
              <a:r>
                <a:rPr lang="en-US" altLang="ja-JP" sz="1050" dirty="0"/>
                <a:t>2</a:t>
              </a:r>
              <a:r>
                <a:rPr kumimoji="1" lang="en-US" altLang="ja-JP" sz="1050" dirty="0"/>
                <a:t>1</a:t>
              </a:r>
              <a:endParaRPr kumimoji="1" lang="ja-JP" altLang="en-US" sz="1050" dirty="0"/>
            </a:p>
          </p:txBody>
        </p:sp>
      </p:grpSp>
      <p:grpSp>
        <p:nvGrpSpPr>
          <p:cNvPr id="192" name="グループ化 191"/>
          <p:cNvGrpSpPr/>
          <p:nvPr/>
        </p:nvGrpSpPr>
        <p:grpSpPr>
          <a:xfrm>
            <a:off x="7372975" y="5154245"/>
            <a:ext cx="493701" cy="591259"/>
            <a:chOff x="1992824" y="3614058"/>
            <a:chExt cx="493701" cy="591259"/>
          </a:xfrm>
        </p:grpSpPr>
        <p:pic>
          <p:nvPicPr>
            <p:cNvPr id="193" name="図 1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95" name="テキスト ボックス 194"/>
            <p:cNvSpPr txBox="1"/>
            <p:nvPr/>
          </p:nvSpPr>
          <p:spPr>
            <a:xfrm>
              <a:off x="2059674" y="3817604"/>
              <a:ext cx="360000" cy="253916"/>
            </a:xfrm>
            <a:prstGeom prst="rect">
              <a:avLst/>
            </a:prstGeom>
            <a:noFill/>
          </p:spPr>
          <p:txBody>
            <a:bodyPr wrap="square" rtlCol="0">
              <a:spAutoFit/>
            </a:bodyPr>
            <a:lstStyle/>
            <a:p>
              <a:pPr algn="ctr"/>
              <a:r>
                <a:rPr lang="en-US" altLang="ja-JP" sz="1050" dirty="0"/>
                <a:t>22</a:t>
              </a:r>
              <a:endParaRPr kumimoji="1" lang="ja-JP" altLang="en-US" sz="1050" dirty="0"/>
            </a:p>
          </p:txBody>
        </p:sp>
      </p:grpSp>
      <p:grpSp>
        <p:nvGrpSpPr>
          <p:cNvPr id="196" name="グループ化 195"/>
          <p:cNvGrpSpPr/>
          <p:nvPr/>
        </p:nvGrpSpPr>
        <p:grpSpPr>
          <a:xfrm>
            <a:off x="8127027" y="5154245"/>
            <a:ext cx="493701" cy="591259"/>
            <a:chOff x="1992824" y="3614058"/>
            <a:chExt cx="493701" cy="591259"/>
          </a:xfrm>
        </p:grpSpPr>
        <p:pic>
          <p:nvPicPr>
            <p:cNvPr id="198" name="図 1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199" name="テキスト ボックス 198"/>
            <p:cNvSpPr txBox="1"/>
            <p:nvPr/>
          </p:nvSpPr>
          <p:spPr>
            <a:xfrm>
              <a:off x="2059674" y="3817604"/>
              <a:ext cx="360000" cy="253916"/>
            </a:xfrm>
            <a:prstGeom prst="rect">
              <a:avLst/>
            </a:prstGeom>
            <a:noFill/>
          </p:spPr>
          <p:txBody>
            <a:bodyPr wrap="square" rtlCol="0">
              <a:spAutoFit/>
            </a:bodyPr>
            <a:lstStyle/>
            <a:p>
              <a:pPr algn="ctr"/>
              <a:r>
                <a:rPr lang="en-US" altLang="ja-JP" sz="1050" dirty="0"/>
                <a:t>23</a:t>
              </a:r>
              <a:endParaRPr kumimoji="1" lang="ja-JP" altLang="en-US" sz="1050" dirty="0"/>
            </a:p>
          </p:txBody>
        </p:sp>
      </p:grpSp>
      <p:grpSp>
        <p:nvGrpSpPr>
          <p:cNvPr id="200" name="グループ化 199"/>
          <p:cNvGrpSpPr/>
          <p:nvPr/>
        </p:nvGrpSpPr>
        <p:grpSpPr>
          <a:xfrm>
            <a:off x="6617672" y="5923582"/>
            <a:ext cx="493701" cy="591259"/>
            <a:chOff x="1992824" y="3614058"/>
            <a:chExt cx="493701" cy="591259"/>
          </a:xfrm>
        </p:grpSpPr>
        <p:pic>
          <p:nvPicPr>
            <p:cNvPr id="201" name="図 2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05" name="テキスト ボックス 204"/>
            <p:cNvSpPr txBox="1"/>
            <p:nvPr/>
          </p:nvSpPr>
          <p:spPr>
            <a:xfrm>
              <a:off x="2059674" y="3817604"/>
              <a:ext cx="360000" cy="253916"/>
            </a:xfrm>
            <a:prstGeom prst="rect">
              <a:avLst/>
            </a:prstGeom>
            <a:noFill/>
          </p:spPr>
          <p:txBody>
            <a:bodyPr wrap="square" rtlCol="0">
              <a:spAutoFit/>
            </a:bodyPr>
            <a:lstStyle/>
            <a:p>
              <a:pPr algn="ctr"/>
              <a:r>
                <a:rPr lang="en-US" altLang="ja-JP" sz="1050" dirty="0"/>
                <a:t>3</a:t>
              </a:r>
              <a:r>
                <a:rPr kumimoji="1" lang="en-US" altLang="ja-JP" sz="1050" dirty="0"/>
                <a:t>1</a:t>
              </a:r>
              <a:endParaRPr kumimoji="1" lang="ja-JP" altLang="en-US" sz="1050" dirty="0"/>
            </a:p>
          </p:txBody>
        </p:sp>
      </p:grpSp>
      <p:grpSp>
        <p:nvGrpSpPr>
          <p:cNvPr id="238" name="グループ化 237"/>
          <p:cNvGrpSpPr/>
          <p:nvPr/>
        </p:nvGrpSpPr>
        <p:grpSpPr>
          <a:xfrm>
            <a:off x="7372975" y="5923582"/>
            <a:ext cx="493701" cy="591259"/>
            <a:chOff x="1992824" y="3614058"/>
            <a:chExt cx="493701" cy="591259"/>
          </a:xfrm>
        </p:grpSpPr>
        <p:pic>
          <p:nvPicPr>
            <p:cNvPr id="239" name="図 2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40" name="テキスト ボックス 239"/>
            <p:cNvSpPr txBox="1"/>
            <p:nvPr/>
          </p:nvSpPr>
          <p:spPr>
            <a:xfrm>
              <a:off x="2059674" y="3817604"/>
              <a:ext cx="360000" cy="253916"/>
            </a:xfrm>
            <a:prstGeom prst="rect">
              <a:avLst/>
            </a:prstGeom>
            <a:noFill/>
          </p:spPr>
          <p:txBody>
            <a:bodyPr wrap="square" rtlCol="0">
              <a:spAutoFit/>
            </a:bodyPr>
            <a:lstStyle/>
            <a:p>
              <a:pPr algn="ctr"/>
              <a:r>
                <a:rPr lang="en-US" altLang="ja-JP" sz="1050" dirty="0"/>
                <a:t>32</a:t>
              </a:r>
              <a:endParaRPr kumimoji="1" lang="ja-JP" altLang="en-US" sz="1050" dirty="0"/>
            </a:p>
          </p:txBody>
        </p:sp>
      </p:grpSp>
      <p:grpSp>
        <p:nvGrpSpPr>
          <p:cNvPr id="241" name="グループ化 240"/>
          <p:cNvGrpSpPr/>
          <p:nvPr/>
        </p:nvGrpSpPr>
        <p:grpSpPr>
          <a:xfrm>
            <a:off x="8127027" y="5923582"/>
            <a:ext cx="493701" cy="591259"/>
            <a:chOff x="1992824" y="3614058"/>
            <a:chExt cx="493701" cy="591259"/>
          </a:xfrm>
        </p:grpSpPr>
        <p:pic>
          <p:nvPicPr>
            <p:cNvPr id="242" name="図 2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43" name="テキスト ボックス 242"/>
            <p:cNvSpPr txBox="1"/>
            <p:nvPr/>
          </p:nvSpPr>
          <p:spPr>
            <a:xfrm>
              <a:off x="2059674" y="3817604"/>
              <a:ext cx="360000" cy="253916"/>
            </a:xfrm>
            <a:prstGeom prst="rect">
              <a:avLst/>
            </a:prstGeom>
            <a:noFill/>
          </p:spPr>
          <p:txBody>
            <a:bodyPr wrap="square" rtlCol="0">
              <a:spAutoFit/>
            </a:bodyPr>
            <a:lstStyle/>
            <a:p>
              <a:pPr algn="ctr"/>
              <a:r>
                <a:rPr lang="en-US" altLang="ja-JP" sz="1050" dirty="0"/>
                <a:t>33</a:t>
              </a:r>
              <a:endParaRPr kumimoji="1" lang="ja-JP" altLang="en-US" sz="1050" dirty="0"/>
            </a:p>
          </p:txBody>
        </p:sp>
      </p:grpSp>
      <p:grpSp>
        <p:nvGrpSpPr>
          <p:cNvPr id="244" name="グループ化 243"/>
          <p:cNvGrpSpPr/>
          <p:nvPr/>
        </p:nvGrpSpPr>
        <p:grpSpPr>
          <a:xfrm>
            <a:off x="9328611" y="1583528"/>
            <a:ext cx="493701" cy="591259"/>
            <a:chOff x="1992824" y="3614058"/>
            <a:chExt cx="493701" cy="591259"/>
          </a:xfrm>
        </p:grpSpPr>
        <p:pic>
          <p:nvPicPr>
            <p:cNvPr id="245" name="図 2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46" name="テキスト ボックス 245"/>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11</a:t>
              </a:r>
              <a:endParaRPr kumimoji="1" lang="ja-JP" altLang="en-US" sz="1050" dirty="0"/>
            </a:p>
          </p:txBody>
        </p:sp>
      </p:grpSp>
      <p:grpSp>
        <p:nvGrpSpPr>
          <p:cNvPr id="247" name="グループ化 246"/>
          <p:cNvGrpSpPr/>
          <p:nvPr/>
        </p:nvGrpSpPr>
        <p:grpSpPr>
          <a:xfrm>
            <a:off x="10083914" y="1583528"/>
            <a:ext cx="493701" cy="591259"/>
            <a:chOff x="1992824" y="3614058"/>
            <a:chExt cx="493701" cy="591259"/>
          </a:xfrm>
        </p:grpSpPr>
        <p:pic>
          <p:nvPicPr>
            <p:cNvPr id="248" name="図 2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49" name="テキスト ボックス 248"/>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12</a:t>
              </a:r>
              <a:endParaRPr kumimoji="1" lang="ja-JP" altLang="en-US" sz="1050" dirty="0"/>
            </a:p>
          </p:txBody>
        </p:sp>
      </p:grpSp>
      <p:grpSp>
        <p:nvGrpSpPr>
          <p:cNvPr id="250" name="グループ化 249"/>
          <p:cNvGrpSpPr/>
          <p:nvPr/>
        </p:nvGrpSpPr>
        <p:grpSpPr>
          <a:xfrm>
            <a:off x="10837966" y="1583528"/>
            <a:ext cx="493701" cy="591259"/>
            <a:chOff x="1992824" y="3614058"/>
            <a:chExt cx="493701" cy="591259"/>
          </a:xfrm>
        </p:grpSpPr>
        <p:pic>
          <p:nvPicPr>
            <p:cNvPr id="251" name="図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52" name="テキスト ボックス 251"/>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13</a:t>
              </a:r>
              <a:endParaRPr kumimoji="1" lang="ja-JP" altLang="en-US" sz="1050" dirty="0"/>
            </a:p>
          </p:txBody>
        </p:sp>
      </p:grpSp>
      <p:grpSp>
        <p:nvGrpSpPr>
          <p:cNvPr id="253" name="グループ化 252"/>
          <p:cNvGrpSpPr/>
          <p:nvPr/>
        </p:nvGrpSpPr>
        <p:grpSpPr>
          <a:xfrm>
            <a:off x="9328611" y="2302928"/>
            <a:ext cx="493701" cy="591259"/>
            <a:chOff x="1992824" y="3614058"/>
            <a:chExt cx="493701" cy="591259"/>
          </a:xfrm>
        </p:grpSpPr>
        <p:pic>
          <p:nvPicPr>
            <p:cNvPr id="254" name="図 2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55" name="テキスト ボックス 254"/>
            <p:cNvSpPr txBox="1"/>
            <p:nvPr/>
          </p:nvSpPr>
          <p:spPr>
            <a:xfrm>
              <a:off x="2059674" y="3817604"/>
              <a:ext cx="360000" cy="253916"/>
            </a:xfrm>
            <a:prstGeom prst="rect">
              <a:avLst/>
            </a:prstGeom>
            <a:noFill/>
          </p:spPr>
          <p:txBody>
            <a:bodyPr wrap="square" rtlCol="0">
              <a:spAutoFit/>
            </a:bodyPr>
            <a:lstStyle/>
            <a:p>
              <a:pPr algn="ctr"/>
              <a:r>
                <a:rPr lang="en-US" altLang="ja-JP" sz="1050" dirty="0"/>
                <a:t>2</a:t>
              </a:r>
              <a:r>
                <a:rPr kumimoji="1" lang="en-US" altLang="ja-JP" sz="1050" dirty="0"/>
                <a:t>1</a:t>
              </a:r>
              <a:endParaRPr kumimoji="1" lang="ja-JP" altLang="en-US" sz="1050" dirty="0"/>
            </a:p>
          </p:txBody>
        </p:sp>
      </p:grpSp>
      <p:grpSp>
        <p:nvGrpSpPr>
          <p:cNvPr id="256" name="グループ化 255"/>
          <p:cNvGrpSpPr/>
          <p:nvPr/>
        </p:nvGrpSpPr>
        <p:grpSpPr>
          <a:xfrm>
            <a:off x="10083914" y="2302928"/>
            <a:ext cx="493701" cy="591259"/>
            <a:chOff x="1992824" y="3614058"/>
            <a:chExt cx="493701" cy="591259"/>
          </a:xfrm>
        </p:grpSpPr>
        <p:pic>
          <p:nvPicPr>
            <p:cNvPr id="257" name="図 2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58" name="テキスト ボックス 257"/>
            <p:cNvSpPr txBox="1"/>
            <p:nvPr/>
          </p:nvSpPr>
          <p:spPr>
            <a:xfrm>
              <a:off x="2059674" y="3817604"/>
              <a:ext cx="360000" cy="253916"/>
            </a:xfrm>
            <a:prstGeom prst="rect">
              <a:avLst/>
            </a:prstGeom>
            <a:noFill/>
          </p:spPr>
          <p:txBody>
            <a:bodyPr wrap="square" rtlCol="0">
              <a:spAutoFit/>
            </a:bodyPr>
            <a:lstStyle/>
            <a:p>
              <a:pPr algn="ctr"/>
              <a:r>
                <a:rPr lang="en-US" altLang="ja-JP" sz="1050" dirty="0"/>
                <a:t>22</a:t>
              </a:r>
              <a:endParaRPr kumimoji="1" lang="ja-JP" altLang="en-US" sz="1050" dirty="0"/>
            </a:p>
          </p:txBody>
        </p:sp>
      </p:grpSp>
      <p:grpSp>
        <p:nvGrpSpPr>
          <p:cNvPr id="259" name="グループ化 258"/>
          <p:cNvGrpSpPr/>
          <p:nvPr/>
        </p:nvGrpSpPr>
        <p:grpSpPr>
          <a:xfrm>
            <a:off x="10837966" y="2302928"/>
            <a:ext cx="493701" cy="591259"/>
            <a:chOff x="1992824" y="3614058"/>
            <a:chExt cx="493701" cy="591259"/>
          </a:xfrm>
        </p:grpSpPr>
        <p:pic>
          <p:nvPicPr>
            <p:cNvPr id="260" name="図 2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61" name="テキスト ボックス 260"/>
            <p:cNvSpPr txBox="1"/>
            <p:nvPr/>
          </p:nvSpPr>
          <p:spPr>
            <a:xfrm>
              <a:off x="2059674" y="3817604"/>
              <a:ext cx="360000" cy="253916"/>
            </a:xfrm>
            <a:prstGeom prst="rect">
              <a:avLst/>
            </a:prstGeom>
            <a:noFill/>
          </p:spPr>
          <p:txBody>
            <a:bodyPr wrap="square" rtlCol="0">
              <a:spAutoFit/>
            </a:bodyPr>
            <a:lstStyle/>
            <a:p>
              <a:pPr algn="ctr"/>
              <a:r>
                <a:rPr lang="en-US" altLang="ja-JP" sz="1050" dirty="0"/>
                <a:t>23</a:t>
              </a:r>
              <a:endParaRPr kumimoji="1" lang="ja-JP" altLang="en-US" sz="1050" dirty="0"/>
            </a:p>
          </p:txBody>
        </p:sp>
      </p:grpSp>
      <p:grpSp>
        <p:nvGrpSpPr>
          <p:cNvPr id="262" name="グループ化 261"/>
          <p:cNvGrpSpPr/>
          <p:nvPr/>
        </p:nvGrpSpPr>
        <p:grpSpPr>
          <a:xfrm>
            <a:off x="9328611" y="3072265"/>
            <a:ext cx="493701" cy="591259"/>
            <a:chOff x="1992824" y="3614058"/>
            <a:chExt cx="493701" cy="591259"/>
          </a:xfrm>
        </p:grpSpPr>
        <p:pic>
          <p:nvPicPr>
            <p:cNvPr id="263" name="図 2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64" name="テキスト ボックス 263"/>
            <p:cNvSpPr txBox="1"/>
            <p:nvPr/>
          </p:nvSpPr>
          <p:spPr>
            <a:xfrm>
              <a:off x="2059674" y="3817604"/>
              <a:ext cx="360000" cy="253916"/>
            </a:xfrm>
            <a:prstGeom prst="rect">
              <a:avLst/>
            </a:prstGeom>
            <a:noFill/>
          </p:spPr>
          <p:txBody>
            <a:bodyPr wrap="square" rtlCol="0">
              <a:spAutoFit/>
            </a:bodyPr>
            <a:lstStyle/>
            <a:p>
              <a:pPr algn="ctr"/>
              <a:r>
                <a:rPr lang="en-US" altLang="ja-JP" sz="1050" dirty="0"/>
                <a:t>3</a:t>
              </a:r>
              <a:r>
                <a:rPr kumimoji="1" lang="en-US" altLang="ja-JP" sz="1050" dirty="0"/>
                <a:t>1</a:t>
              </a:r>
              <a:endParaRPr kumimoji="1" lang="ja-JP" altLang="en-US" sz="1050" dirty="0"/>
            </a:p>
          </p:txBody>
        </p:sp>
      </p:grpSp>
      <p:grpSp>
        <p:nvGrpSpPr>
          <p:cNvPr id="265" name="グループ化 264"/>
          <p:cNvGrpSpPr/>
          <p:nvPr/>
        </p:nvGrpSpPr>
        <p:grpSpPr>
          <a:xfrm>
            <a:off x="10083914" y="3072265"/>
            <a:ext cx="493701" cy="591259"/>
            <a:chOff x="1992824" y="3614058"/>
            <a:chExt cx="493701" cy="591259"/>
          </a:xfrm>
        </p:grpSpPr>
        <p:pic>
          <p:nvPicPr>
            <p:cNvPr id="266" name="図 2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67" name="テキスト ボックス 266"/>
            <p:cNvSpPr txBox="1"/>
            <p:nvPr/>
          </p:nvSpPr>
          <p:spPr>
            <a:xfrm>
              <a:off x="2059674" y="3817604"/>
              <a:ext cx="360000" cy="253916"/>
            </a:xfrm>
            <a:prstGeom prst="rect">
              <a:avLst/>
            </a:prstGeom>
            <a:noFill/>
          </p:spPr>
          <p:txBody>
            <a:bodyPr wrap="square" rtlCol="0">
              <a:spAutoFit/>
            </a:bodyPr>
            <a:lstStyle/>
            <a:p>
              <a:pPr algn="ctr"/>
              <a:r>
                <a:rPr lang="en-US" altLang="ja-JP" sz="1050" dirty="0"/>
                <a:t>32</a:t>
              </a:r>
              <a:endParaRPr kumimoji="1" lang="ja-JP" altLang="en-US" sz="1050" dirty="0"/>
            </a:p>
          </p:txBody>
        </p:sp>
      </p:grpSp>
      <p:grpSp>
        <p:nvGrpSpPr>
          <p:cNvPr id="268" name="グループ化 267"/>
          <p:cNvGrpSpPr/>
          <p:nvPr/>
        </p:nvGrpSpPr>
        <p:grpSpPr>
          <a:xfrm>
            <a:off x="10837966" y="3072265"/>
            <a:ext cx="493701" cy="591259"/>
            <a:chOff x="1992824" y="3614058"/>
            <a:chExt cx="493701" cy="591259"/>
          </a:xfrm>
        </p:grpSpPr>
        <p:pic>
          <p:nvPicPr>
            <p:cNvPr id="269" name="図 2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70" name="テキスト ボックス 269"/>
            <p:cNvSpPr txBox="1"/>
            <p:nvPr/>
          </p:nvSpPr>
          <p:spPr>
            <a:xfrm>
              <a:off x="2059674" y="3817604"/>
              <a:ext cx="360000" cy="253916"/>
            </a:xfrm>
            <a:prstGeom prst="rect">
              <a:avLst/>
            </a:prstGeom>
            <a:noFill/>
          </p:spPr>
          <p:txBody>
            <a:bodyPr wrap="square" rtlCol="0">
              <a:spAutoFit/>
            </a:bodyPr>
            <a:lstStyle/>
            <a:p>
              <a:pPr algn="ctr"/>
              <a:r>
                <a:rPr lang="en-US" altLang="ja-JP" sz="1050" dirty="0"/>
                <a:t>33</a:t>
              </a:r>
              <a:endParaRPr kumimoji="1" lang="ja-JP" altLang="en-US" sz="1050" dirty="0"/>
            </a:p>
          </p:txBody>
        </p:sp>
      </p:grpSp>
      <p:grpSp>
        <p:nvGrpSpPr>
          <p:cNvPr id="271" name="グループ化 270"/>
          <p:cNvGrpSpPr/>
          <p:nvPr/>
        </p:nvGrpSpPr>
        <p:grpSpPr>
          <a:xfrm>
            <a:off x="6617672" y="1597158"/>
            <a:ext cx="493701" cy="591259"/>
            <a:chOff x="1992824" y="3614058"/>
            <a:chExt cx="493701" cy="591259"/>
          </a:xfrm>
        </p:grpSpPr>
        <p:pic>
          <p:nvPicPr>
            <p:cNvPr id="272" name="図 2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73" name="テキスト ボックス 272"/>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11</a:t>
              </a:r>
              <a:endParaRPr kumimoji="1" lang="ja-JP" altLang="en-US" sz="1050" dirty="0"/>
            </a:p>
          </p:txBody>
        </p:sp>
      </p:grpSp>
      <p:grpSp>
        <p:nvGrpSpPr>
          <p:cNvPr id="274" name="グループ化 273"/>
          <p:cNvGrpSpPr/>
          <p:nvPr/>
        </p:nvGrpSpPr>
        <p:grpSpPr>
          <a:xfrm>
            <a:off x="7372975" y="1597158"/>
            <a:ext cx="493701" cy="591259"/>
            <a:chOff x="1992824" y="3614058"/>
            <a:chExt cx="493701" cy="591259"/>
          </a:xfrm>
        </p:grpSpPr>
        <p:pic>
          <p:nvPicPr>
            <p:cNvPr id="275" name="図 2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76" name="テキスト ボックス 275"/>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12</a:t>
              </a:r>
              <a:endParaRPr kumimoji="1" lang="ja-JP" altLang="en-US" sz="1050" dirty="0"/>
            </a:p>
          </p:txBody>
        </p:sp>
      </p:grpSp>
      <p:grpSp>
        <p:nvGrpSpPr>
          <p:cNvPr id="277" name="グループ化 276"/>
          <p:cNvGrpSpPr/>
          <p:nvPr/>
        </p:nvGrpSpPr>
        <p:grpSpPr>
          <a:xfrm>
            <a:off x="8127027" y="1597158"/>
            <a:ext cx="493701" cy="591259"/>
            <a:chOff x="1992824" y="3614058"/>
            <a:chExt cx="493701" cy="591259"/>
          </a:xfrm>
        </p:grpSpPr>
        <p:pic>
          <p:nvPicPr>
            <p:cNvPr id="278" name="図 2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79" name="テキスト ボックス 278"/>
            <p:cNvSpPr txBox="1"/>
            <p:nvPr/>
          </p:nvSpPr>
          <p:spPr>
            <a:xfrm>
              <a:off x="2059674" y="3817604"/>
              <a:ext cx="360000" cy="253916"/>
            </a:xfrm>
            <a:prstGeom prst="rect">
              <a:avLst/>
            </a:prstGeom>
            <a:noFill/>
          </p:spPr>
          <p:txBody>
            <a:bodyPr wrap="square" rtlCol="0">
              <a:spAutoFit/>
            </a:bodyPr>
            <a:lstStyle/>
            <a:p>
              <a:pPr algn="ctr"/>
              <a:r>
                <a:rPr kumimoji="1" lang="en-US" altLang="ja-JP" sz="1050" dirty="0"/>
                <a:t>13</a:t>
              </a:r>
              <a:endParaRPr kumimoji="1" lang="ja-JP" altLang="en-US" sz="1050" dirty="0"/>
            </a:p>
          </p:txBody>
        </p:sp>
      </p:grpSp>
      <p:grpSp>
        <p:nvGrpSpPr>
          <p:cNvPr id="280" name="グループ化 279"/>
          <p:cNvGrpSpPr/>
          <p:nvPr/>
        </p:nvGrpSpPr>
        <p:grpSpPr>
          <a:xfrm>
            <a:off x="6617672" y="2316558"/>
            <a:ext cx="493701" cy="591259"/>
            <a:chOff x="1992824" y="3614058"/>
            <a:chExt cx="493701" cy="591259"/>
          </a:xfrm>
        </p:grpSpPr>
        <p:pic>
          <p:nvPicPr>
            <p:cNvPr id="281" name="図 2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82" name="テキスト ボックス 281"/>
            <p:cNvSpPr txBox="1"/>
            <p:nvPr/>
          </p:nvSpPr>
          <p:spPr>
            <a:xfrm>
              <a:off x="2059674" y="3817604"/>
              <a:ext cx="360000" cy="253916"/>
            </a:xfrm>
            <a:prstGeom prst="rect">
              <a:avLst/>
            </a:prstGeom>
            <a:noFill/>
          </p:spPr>
          <p:txBody>
            <a:bodyPr wrap="square" rtlCol="0">
              <a:spAutoFit/>
            </a:bodyPr>
            <a:lstStyle/>
            <a:p>
              <a:pPr algn="ctr"/>
              <a:r>
                <a:rPr lang="en-US" altLang="ja-JP" sz="1050" dirty="0"/>
                <a:t>2</a:t>
              </a:r>
              <a:r>
                <a:rPr kumimoji="1" lang="en-US" altLang="ja-JP" sz="1050" dirty="0"/>
                <a:t>1</a:t>
              </a:r>
              <a:endParaRPr kumimoji="1" lang="ja-JP" altLang="en-US" sz="1050" dirty="0"/>
            </a:p>
          </p:txBody>
        </p:sp>
      </p:grpSp>
      <p:grpSp>
        <p:nvGrpSpPr>
          <p:cNvPr id="283" name="グループ化 282"/>
          <p:cNvGrpSpPr/>
          <p:nvPr/>
        </p:nvGrpSpPr>
        <p:grpSpPr>
          <a:xfrm>
            <a:off x="7372975" y="2316558"/>
            <a:ext cx="493701" cy="591259"/>
            <a:chOff x="1992824" y="3614058"/>
            <a:chExt cx="493701" cy="591259"/>
          </a:xfrm>
        </p:grpSpPr>
        <p:pic>
          <p:nvPicPr>
            <p:cNvPr id="284" name="図 2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85" name="テキスト ボックス 284"/>
            <p:cNvSpPr txBox="1"/>
            <p:nvPr/>
          </p:nvSpPr>
          <p:spPr>
            <a:xfrm>
              <a:off x="2059674" y="3817604"/>
              <a:ext cx="360000" cy="253916"/>
            </a:xfrm>
            <a:prstGeom prst="rect">
              <a:avLst/>
            </a:prstGeom>
            <a:noFill/>
          </p:spPr>
          <p:txBody>
            <a:bodyPr wrap="square" rtlCol="0">
              <a:spAutoFit/>
            </a:bodyPr>
            <a:lstStyle/>
            <a:p>
              <a:pPr algn="ctr"/>
              <a:r>
                <a:rPr lang="en-US" altLang="ja-JP" sz="1050" dirty="0"/>
                <a:t>22</a:t>
              </a:r>
              <a:endParaRPr kumimoji="1" lang="ja-JP" altLang="en-US" sz="1050" dirty="0"/>
            </a:p>
          </p:txBody>
        </p:sp>
      </p:grpSp>
      <p:grpSp>
        <p:nvGrpSpPr>
          <p:cNvPr id="286" name="グループ化 285"/>
          <p:cNvGrpSpPr/>
          <p:nvPr/>
        </p:nvGrpSpPr>
        <p:grpSpPr>
          <a:xfrm>
            <a:off x="8127027" y="2316558"/>
            <a:ext cx="493701" cy="591259"/>
            <a:chOff x="1992824" y="3614058"/>
            <a:chExt cx="493701" cy="591259"/>
          </a:xfrm>
        </p:grpSpPr>
        <p:pic>
          <p:nvPicPr>
            <p:cNvPr id="287" name="図 2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88" name="テキスト ボックス 287"/>
            <p:cNvSpPr txBox="1"/>
            <p:nvPr/>
          </p:nvSpPr>
          <p:spPr>
            <a:xfrm>
              <a:off x="2059674" y="3817604"/>
              <a:ext cx="360000" cy="253916"/>
            </a:xfrm>
            <a:prstGeom prst="rect">
              <a:avLst/>
            </a:prstGeom>
            <a:noFill/>
          </p:spPr>
          <p:txBody>
            <a:bodyPr wrap="square" rtlCol="0">
              <a:spAutoFit/>
            </a:bodyPr>
            <a:lstStyle/>
            <a:p>
              <a:pPr algn="ctr"/>
              <a:r>
                <a:rPr lang="en-US" altLang="ja-JP" sz="1050" dirty="0"/>
                <a:t>23</a:t>
              </a:r>
              <a:endParaRPr kumimoji="1" lang="ja-JP" altLang="en-US" sz="1050" dirty="0"/>
            </a:p>
          </p:txBody>
        </p:sp>
      </p:grpSp>
      <p:grpSp>
        <p:nvGrpSpPr>
          <p:cNvPr id="289" name="グループ化 288"/>
          <p:cNvGrpSpPr/>
          <p:nvPr/>
        </p:nvGrpSpPr>
        <p:grpSpPr>
          <a:xfrm>
            <a:off x="6617672" y="3085895"/>
            <a:ext cx="493701" cy="591259"/>
            <a:chOff x="1992824" y="3614058"/>
            <a:chExt cx="493701" cy="591259"/>
          </a:xfrm>
        </p:grpSpPr>
        <p:pic>
          <p:nvPicPr>
            <p:cNvPr id="290" name="図 2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91" name="テキスト ボックス 290"/>
            <p:cNvSpPr txBox="1"/>
            <p:nvPr/>
          </p:nvSpPr>
          <p:spPr>
            <a:xfrm>
              <a:off x="2059674" y="3817604"/>
              <a:ext cx="360000" cy="253916"/>
            </a:xfrm>
            <a:prstGeom prst="rect">
              <a:avLst/>
            </a:prstGeom>
            <a:noFill/>
          </p:spPr>
          <p:txBody>
            <a:bodyPr wrap="square" rtlCol="0">
              <a:spAutoFit/>
            </a:bodyPr>
            <a:lstStyle/>
            <a:p>
              <a:pPr algn="ctr"/>
              <a:r>
                <a:rPr lang="en-US" altLang="ja-JP" sz="1050" dirty="0"/>
                <a:t>3</a:t>
              </a:r>
              <a:r>
                <a:rPr kumimoji="1" lang="en-US" altLang="ja-JP" sz="1050" dirty="0"/>
                <a:t>1</a:t>
              </a:r>
              <a:endParaRPr kumimoji="1" lang="ja-JP" altLang="en-US" sz="1050" dirty="0"/>
            </a:p>
          </p:txBody>
        </p:sp>
      </p:grpSp>
      <p:grpSp>
        <p:nvGrpSpPr>
          <p:cNvPr id="292" name="グループ化 291"/>
          <p:cNvGrpSpPr/>
          <p:nvPr/>
        </p:nvGrpSpPr>
        <p:grpSpPr>
          <a:xfrm>
            <a:off x="7372975" y="3085895"/>
            <a:ext cx="493701" cy="591259"/>
            <a:chOff x="1992824" y="3614058"/>
            <a:chExt cx="493701" cy="591259"/>
          </a:xfrm>
        </p:grpSpPr>
        <p:pic>
          <p:nvPicPr>
            <p:cNvPr id="293" name="図 2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94" name="テキスト ボックス 293"/>
            <p:cNvSpPr txBox="1"/>
            <p:nvPr/>
          </p:nvSpPr>
          <p:spPr>
            <a:xfrm>
              <a:off x="2059674" y="3817604"/>
              <a:ext cx="360000" cy="253916"/>
            </a:xfrm>
            <a:prstGeom prst="rect">
              <a:avLst/>
            </a:prstGeom>
            <a:noFill/>
          </p:spPr>
          <p:txBody>
            <a:bodyPr wrap="square" rtlCol="0">
              <a:spAutoFit/>
            </a:bodyPr>
            <a:lstStyle/>
            <a:p>
              <a:pPr algn="ctr"/>
              <a:r>
                <a:rPr lang="en-US" altLang="ja-JP" sz="1050" dirty="0"/>
                <a:t>32</a:t>
              </a:r>
              <a:endParaRPr kumimoji="1" lang="ja-JP" altLang="en-US" sz="1050" dirty="0"/>
            </a:p>
          </p:txBody>
        </p:sp>
      </p:grpSp>
      <p:grpSp>
        <p:nvGrpSpPr>
          <p:cNvPr id="295" name="グループ化 294"/>
          <p:cNvGrpSpPr/>
          <p:nvPr/>
        </p:nvGrpSpPr>
        <p:grpSpPr>
          <a:xfrm>
            <a:off x="8127027" y="3085895"/>
            <a:ext cx="493701" cy="591259"/>
            <a:chOff x="1992824" y="3614058"/>
            <a:chExt cx="493701" cy="591259"/>
          </a:xfrm>
        </p:grpSpPr>
        <p:pic>
          <p:nvPicPr>
            <p:cNvPr id="296" name="図 2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297" name="テキスト ボックス 296"/>
            <p:cNvSpPr txBox="1"/>
            <p:nvPr/>
          </p:nvSpPr>
          <p:spPr>
            <a:xfrm>
              <a:off x="2059674" y="3817604"/>
              <a:ext cx="360000" cy="253916"/>
            </a:xfrm>
            <a:prstGeom prst="rect">
              <a:avLst/>
            </a:prstGeom>
            <a:noFill/>
          </p:spPr>
          <p:txBody>
            <a:bodyPr wrap="square" rtlCol="0">
              <a:spAutoFit/>
            </a:bodyPr>
            <a:lstStyle/>
            <a:p>
              <a:pPr algn="ctr"/>
              <a:r>
                <a:rPr lang="en-US" altLang="ja-JP" sz="1050" dirty="0"/>
                <a:t>33</a:t>
              </a:r>
              <a:endParaRPr kumimoji="1" lang="ja-JP" altLang="en-US" sz="1050" dirty="0"/>
            </a:p>
          </p:txBody>
        </p:sp>
      </p:grpSp>
      <p:sp>
        <p:nvSpPr>
          <p:cNvPr id="298" name="矢印: 右 297"/>
          <p:cNvSpPr/>
          <p:nvPr/>
        </p:nvSpPr>
        <p:spPr>
          <a:xfrm>
            <a:off x="8785772" y="1666725"/>
            <a:ext cx="372533" cy="1947333"/>
          </a:xfrm>
          <a:prstGeom prst="right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9" name="矢印: 下 298"/>
          <p:cNvSpPr/>
          <p:nvPr/>
        </p:nvSpPr>
        <p:spPr>
          <a:xfrm>
            <a:off x="6669101" y="3817921"/>
            <a:ext cx="1998144" cy="364075"/>
          </a:xfrm>
          <a:prstGeom prst="down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コネクタ: 曲線 299"/>
          <p:cNvCxnSpPr>
            <a:cxnSpLocks/>
          </p:cNvCxnSpPr>
          <p:nvPr/>
        </p:nvCxnSpPr>
        <p:spPr>
          <a:xfrm rot="13500000" flipV="1">
            <a:off x="8292460" y="5942393"/>
            <a:ext cx="220129" cy="169339"/>
          </a:xfrm>
          <a:prstGeom prst="curved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1" name="コネクタ: 曲線 300"/>
          <p:cNvCxnSpPr>
            <a:cxnSpLocks/>
          </p:cNvCxnSpPr>
          <p:nvPr/>
        </p:nvCxnSpPr>
        <p:spPr>
          <a:xfrm rot="13500000" flipV="1">
            <a:off x="8292693" y="4475299"/>
            <a:ext cx="220129" cy="169339"/>
          </a:xfrm>
          <a:prstGeom prst="curved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2" name="コネクタ: 曲線 301"/>
          <p:cNvCxnSpPr>
            <a:cxnSpLocks/>
          </p:cNvCxnSpPr>
          <p:nvPr/>
        </p:nvCxnSpPr>
        <p:spPr>
          <a:xfrm rot="13500000" flipV="1">
            <a:off x="8292227" y="5208846"/>
            <a:ext cx="220129" cy="169339"/>
          </a:xfrm>
          <a:prstGeom prst="curved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3" name="グループ化 302"/>
          <p:cNvGrpSpPr/>
          <p:nvPr/>
        </p:nvGrpSpPr>
        <p:grpSpPr>
          <a:xfrm>
            <a:off x="6584429" y="4422628"/>
            <a:ext cx="660400" cy="668865"/>
            <a:chOff x="8636000" y="3119963"/>
            <a:chExt cx="660400" cy="668865"/>
          </a:xfrm>
        </p:grpSpPr>
        <p:cxnSp>
          <p:nvCxnSpPr>
            <p:cNvPr id="304" name="直線コネクタ 303"/>
            <p:cNvCxnSpPr/>
            <p:nvPr/>
          </p:nvCxnSpPr>
          <p:spPr>
            <a:xfrm>
              <a:off x="8636000" y="3119963"/>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5" name="直線コネクタ 304"/>
            <p:cNvCxnSpPr>
              <a:cxnSpLocks/>
            </p:cNvCxnSpPr>
            <p:nvPr/>
          </p:nvCxnSpPr>
          <p:spPr>
            <a:xfrm flipH="1">
              <a:off x="8636000" y="3132661"/>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06" name="グループ化 305"/>
          <p:cNvGrpSpPr/>
          <p:nvPr/>
        </p:nvGrpSpPr>
        <p:grpSpPr>
          <a:xfrm>
            <a:off x="6584429" y="5169535"/>
            <a:ext cx="660400" cy="668865"/>
            <a:chOff x="8636000" y="3119963"/>
            <a:chExt cx="660400" cy="668865"/>
          </a:xfrm>
        </p:grpSpPr>
        <p:cxnSp>
          <p:nvCxnSpPr>
            <p:cNvPr id="307" name="直線コネクタ 306"/>
            <p:cNvCxnSpPr/>
            <p:nvPr/>
          </p:nvCxnSpPr>
          <p:spPr>
            <a:xfrm>
              <a:off x="8636000" y="3119963"/>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a:cxnSpLocks/>
            </p:cNvCxnSpPr>
            <p:nvPr/>
          </p:nvCxnSpPr>
          <p:spPr>
            <a:xfrm flipH="1">
              <a:off x="8636000" y="3132661"/>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09" name="グループ化 308"/>
          <p:cNvGrpSpPr/>
          <p:nvPr/>
        </p:nvGrpSpPr>
        <p:grpSpPr>
          <a:xfrm>
            <a:off x="6584429" y="5916442"/>
            <a:ext cx="660400" cy="668865"/>
            <a:chOff x="8636000" y="3119963"/>
            <a:chExt cx="660400" cy="668865"/>
          </a:xfrm>
        </p:grpSpPr>
        <p:cxnSp>
          <p:nvCxnSpPr>
            <p:cNvPr id="310" name="直線コネクタ 309"/>
            <p:cNvCxnSpPr/>
            <p:nvPr/>
          </p:nvCxnSpPr>
          <p:spPr>
            <a:xfrm>
              <a:off x="8636000" y="3119963"/>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cxnSpLocks/>
            </p:cNvCxnSpPr>
            <p:nvPr/>
          </p:nvCxnSpPr>
          <p:spPr>
            <a:xfrm flipH="1">
              <a:off x="8636000" y="3132661"/>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2" name="矢印: 右 311"/>
          <p:cNvSpPr/>
          <p:nvPr/>
        </p:nvSpPr>
        <p:spPr>
          <a:xfrm>
            <a:off x="8785772" y="4494469"/>
            <a:ext cx="372533" cy="1947333"/>
          </a:xfrm>
          <a:prstGeom prst="right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3" name="矢印: 下 312"/>
          <p:cNvSpPr/>
          <p:nvPr/>
        </p:nvSpPr>
        <p:spPr>
          <a:xfrm>
            <a:off x="9347666" y="3817921"/>
            <a:ext cx="1998144" cy="364075"/>
          </a:xfrm>
          <a:prstGeom prst="down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4" name="コネクタ: 曲線 313"/>
          <p:cNvCxnSpPr>
            <a:cxnSpLocks/>
          </p:cNvCxnSpPr>
          <p:nvPr/>
        </p:nvCxnSpPr>
        <p:spPr>
          <a:xfrm rot="13500000" flipV="1">
            <a:off x="9489595" y="3104639"/>
            <a:ext cx="220129" cy="169339"/>
          </a:xfrm>
          <a:prstGeom prst="curved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5" name="コネクタ: 曲線 314"/>
          <p:cNvCxnSpPr>
            <a:cxnSpLocks/>
          </p:cNvCxnSpPr>
          <p:nvPr/>
        </p:nvCxnSpPr>
        <p:spPr>
          <a:xfrm rot="13500000" flipV="1">
            <a:off x="10231200" y="3104639"/>
            <a:ext cx="220129" cy="169339"/>
          </a:xfrm>
          <a:prstGeom prst="curved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コネクタ: 曲線 315"/>
          <p:cNvCxnSpPr>
            <a:cxnSpLocks/>
          </p:cNvCxnSpPr>
          <p:nvPr/>
        </p:nvCxnSpPr>
        <p:spPr>
          <a:xfrm rot="13500000" flipV="1">
            <a:off x="10972804" y="3104638"/>
            <a:ext cx="220129" cy="169339"/>
          </a:xfrm>
          <a:prstGeom prst="curved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17" name="グループ化 316"/>
          <p:cNvGrpSpPr/>
          <p:nvPr/>
        </p:nvGrpSpPr>
        <p:grpSpPr>
          <a:xfrm>
            <a:off x="10020756" y="1576532"/>
            <a:ext cx="660400" cy="668865"/>
            <a:chOff x="8636000" y="3119963"/>
            <a:chExt cx="660400" cy="668865"/>
          </a:xfrm>
        </p:grpSpPr>
        <p:cxnSp>
          <p:nvCxnSpPr>
            <p:cNvPr id="318" name="直線コネクタ 317"/>
            <p:cNvCxnSpPr/>
            <p:nvPr/>
          </p:nvCxnSpPr>
          <p:spPr>
            <a:xfrm>
              <a:off x="8636000" y="3119963"/>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a:cxnSpLocks/>
            </p:cNvCxnSpPr>
            <p:nvPr/>
          </p:nvCxnSpPr>
          <p:spPr>
            <a:xfrm flipH="1">
              <a:off x="8636000" y="3132661"/>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0" name="グループ化 319"/>
          <p:cNvGrpSpPr/>
          <p:nvPr/>
        </p:nvGrpSpPr>
        <p:grpSpPr>
          <a:xfrm>
            <a:off x="10765826" y="1576532"/>
            <a:ext cx="660400" cy="668865"/>
            <a:chOff x="8636000" y="3119963"/>
            <a:chExt cx="660400" cy="668865"/>
          </a:xfrm>
        </p:grpSpPr>
        <p:cxnSp>
          <p:nvCxnSpPr>
            <p:cNvPr id="321" name="直線コネクタ 320"/>
            <p:cNvCxnSpPr/>
            <p:nvPr/>
          </p:nvCxnSpPr>
          <p:spPr>
            <a:xfrm>
              <a:off x="8636000" y="3119963"/>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直線コネクタ 321"/>
            <p:cNvCxnSpPr>
              <a:cxnSpLocks/>
            </p:cNvCxnSpPr>
            <p:nvPr/>
          </p:nvCxnSpPr>
          <p:spPr>
            <a:xfrm flipH="1">
              <a:off x="8636000" y="3132661"/>
              <a:ext cx="660400" cy="6561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3" name="グループ化 322"/>
          <p:cNvGrpSpPr/>
          <p:nvPr/>
        </p:nvGrpSpPr>
        <p:grpSpPr>
          <a:xfrm>
            <a:off x="9275685" y="4426863"/>
            <a:ext cx="660400" cy="668865"/>
            <a:chOff x="8636000" y="3119963"/>
            <a:chExt cx="660400" cy="668865"/>
          </a:xfrm>
        </p:grpSpPr>
        <p:cxnSp>
          <p:nvCxnSpPr>
            <p:cNvPr id="324" name="直線コネクタ 323"/>
            <p:cNvCxnSpPr/>
            <p:nvPr/>
          </p:nvCxnSpPr>
          <p:spPr>
            <a:xfrm>
              <a:off x="8636000" y="3119963"/>
              <a:ext cx="660400" cy="65616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5" name="直線コネクタ 324"/>
            <p:cNvCxnSpPr>
              <a:cxnSpLocks/>
            </p:cNvCxnSpPr>
            <p:nvPr/>
          </p:nvCxnSpPr>
          <p:spPr>
            <a:xfrm flipH="1">
              <a:off x="8636000" y="3132661"/>
              <a:ext cx="660400" cy="65616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26" name="グループ化 325"/>
          <p:cNvGrpSpPr/>
          <p:nvPr/>
        </p:nvGrpSpPr>
        <p:grpSpPr>
          <a:xfrm>
            <a:off x="10003824" y="4426863"/>
            <a:ext cx="660400" cy="668865"/>
            <a:chOff x="8636000" y="3119963"/>
            <a:chExt cx="660400" cy="668865"/>
          </a:xfrm>
        </p:grpSpPr>
        <p:cxnSp>
          <p:nvCxnSpPr>
            <p:cNvPr id="327" name="直線コネクタ 326"/>
            <p:cNvCxnSpPr/>
            <p:nvPr/>
          </p:nvCxnSpPr>
          <p:spPr>
            <a:xfrm>
              <a:off x="8636000" y="3119963"/>
              <a:ext cx="660400" cy="65616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p:cNvCxnSpPr>
              <a:cxnSpLocks/>
            </p:cNvCxnSpPr>
            <p:nvPr/>
          </p:nvCxnSpPr>
          <p:spPr>
            <a:xfrm flipH="1">
              <a:off x="8636000" y="3132661"/>
              <a:ext cx="660400" cy="65616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29" name="グループ化 328"/>
          <p:cNvGrpSpPr/>
          <p:nvPr/>
        </p:nvGrpSpPr>
        <p:grpSpPr>
          <a:xfrm>
            <a:off x="9260539" y="5171803"/>
            <a:ext cx="660400" cy="668865"/>
            <a:chOff x="8636000" y="3119963"/>
            <a:chExt cx="660400" cy="668865"/>
          </a:xfrm>
        </p:grpSpPr>
        <p:cxnSp>
          <p:nvCxnSpPr>
            <p:cNvPr id="330" name="直線コネクタ 329"/>
            <p:cNvCxnSpPr/>
            <p:nvPr/>
          </p:nvCxnSpPr>
          <p:spPr>
            <a:xfrm>
              <a:off x="8636000" y="3119963"/>
              <a:ext cx="660400" cy="65616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直線コネクタ 330"/>
            <p:cNvCxnSpPr>
              <a:cxnSpLocks/>
            </p:cNvCxnSpPr>
            <p:nvPr/>
          </p:nvCxnSpPr>
          <p:spPr>
            <a:xfrm flipH="1">
              <a:off x="8636000" y="3132661"/>
              <a:ext cx="660400" cy="65616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332" name="コネクタ: 曲線 331"/>
          <p:cNvCxnSpPr>
            <a:cxnSpLocks/>
          </p:cNvCxnSpPr>
          <p:nvPr/>
        </p:nvCxnSpPr>
        <p:spPr>
          <a:xfrm rot="13500000" flipV="1">
            <a:off x="10972803" y="5216255"/>
            <a:ext cx="220129" cy="169339"/>
          </a:xfrm>
          <a:prstGeom prst="curvedConnector3">
            <a:avLst>
              <a:gd name="adj1" fmla="val 50000"/>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3" name="コネクタ: 曲線 332"/>
          <p:cNvCxnSpPr>
            <a:cxnSpLocks/>
          </p:cNvCxnSpPr>
          <p:nvPr/>
        </p:nvCxnSpPr>
        <p:spPr>
          <a:xfrm rot="13500000" flipV="1">
            <a:off x="10231203" y="5944069"/>
            <a:ext cx="220129" cy="169339"/>
          </a:xfrm>
          <a:prstGeom prst="curvedConnector3">
            <a:avLst>
              <a:gd name="adj1" fmla="val 50000"/>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34" name="グループ化 333"/>
          <p:cNvGrpSpPr/>
          <p:nvPr/>
        </p:nvGrpSpPr>
        <p:grpSpPr>
          <a:xfrm>
            <a:off x="9973736" y="3679683"/>
            <a:ext cx="2218264" cy="1430830"/>
            <a:chOff x="5427142" y="3079752"/>
            <a:chExt cx="2218264" cy="1430830"/>
          </a:xfrm>
        </p:grpSpPr>
        <p:grpSp>
          <p:nvGrpSpPr>
            <p:cNvPr id="335" name="グループ化 334"/>
            <p:cNvGrpSpPr/>
            <p:nvPr/>
          </p:nvGrpSpPr>
          <p:grpSpPr>
            <a:xfrm>
              <a:off x="5427142" y="3079752"/>
              <a:ext cx="2218264" cy="1363126"/>
              <a:chOff x="8847674" y="999065"/>
              <a:chExt cx="2218264" cy="1363126"/>
            </a:xfrm>
          </p:grpSpPr>
          <p:sp>
            <p:nvSpPr>
              <p:cNvPr id="338" name="円弧 337"/>
              <p:cNvSpPr>
                <a:spLocks noChangeAspect="1"/>
              </p:cNvSpPr>
              <p:nvPr/>
            </p:nvSpPr>
            <p:spPr>
              <a:xfrm flipV="1">
                <a:off x="8847674" y="1024461"/>
                <a:ext cx="1337730" cy="1337730"/>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9" name="円弧 338"/>
              <p:cNvSpPr>
                <a:spLocks noChangeAspect="1"/>
              </p:cNvSpPr>
              <p:nvPr/>
            </p:nvSpPr>
            <p:spPr>
              <a:xfrm flipH="1" flipV="1">
                <a:off x="9728208" y="999065"/>
                <a:ext cx="1337730" cy="1337730"/>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336" name="直線コネクタ 335"/>
            <p:cNvCxnSpPr>
              <a:cxnSpLocks/>
            </p:cNvCxnSpPr>
            <p:nvPr/>
          </p:nvCxnSpPr>
          <p:spPr>
            <a:xfrm>
              <a:off x="6142508" y="4294582"/>
              <a:ext cx="216000" cy="216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a:cxnSpLocks/>
            </p:cNvCxnSpPr>
            <p:nvPr/>
          </p:nvCxnSpPr>
          <p:spPr>
            <a:xfrm flipH="1">
              <a:off x="6722538" y="4292594"/>
              <a:ext cx="216000" cy="216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0" name="グループ化 339"/>
          <p:cNvGrpSpPr/>
          <p:nvPr/>
        </p:nvGrpSpPr>
        <p:grpSpPr>
          <a:xfrm>
            <a:off x="8470595" y="5178285"/>
            <a:ext cx="2218264" cy="1439072"/>
            <a:chOff x="3378201" y="5003799"/>
            <a:chExt cx="2218264" cy="1439072"/>
          </a:xfrm>
        </p:grpSpPr>
        <p:grpSp>
          <p:nvGrpSpPr>
            <p:cNvPr id="341" name="グループ化 340"/>
            <p:cNvGrpSpPr/>
            <p:nvPr/>
          </p:nvGrpSpPr>
          <p:grpSpPr>
            <a:xfrm>
              <a:off x="3378201" y="5003799"/>
              <a:ext cx="2218264" cy="1363126"/>
              <a:chOff x="8847674" y="999065"/>
              <a:chExt cx="2218264" cy="1363126"/>
            </a:xfrm>
          </p:grpSpPr>
          <p:sp>
            <p:nvSpPr>
              <p:cNvPr id="344" name="円弧 343"/>
              <p:cNvSpPr>
                <a:spLocks noChangeAspect="1"/>
              </p:cNvSpPr>
              <p:nvPr/>
            </p:nvSpPr>
            <p:spPr>
              <a:xfrm flipV="1">
                <a:off x="8847674" y="1024461"/>
                <a:ext cx="1337730" cy="1337730"/>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5" name="円弧 344"/>
              <p:cNvSpPr>
                <a:spLocks noChangeAspect="1"/>
              </p:cNvSpPr>
              <p:nvPr/>
            </p:nvSpPr>
            <p:spPr>
              <a:xfrm flipH="1" flipV="1">
                <a:off x="9728208" y="999065"/>
                <a:ext cx="1337730" cy="1337730"/>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342" name="直線コネクタ 341"/>
            <p:cNvCxnSpPr>
              <a:cxnSpLocks/>
            </p:cNvCxnSpPr>
            <p:nvPr/>
          </p:nvCxnSpPr>
          <p:spPr>
            <a:xfrm>
              <a:off x="4131658" y="6226871"/>
              <a:ext cx="216000" cy="216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3" name="直線コネクタ 342"/>
            <p:cNvCxnSpPr>
              <a:cxnSpLocks/>
            </p:cNvCxnSpPr>
            <p:nvPr/>
          </p:nvCxnSpPr>
          <p:spPr>
            <a:xfrm flipH="1">
              <a:off x="4711688" y="6224883"/>
              <a:ext cx="216000" cy="216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6" name="グループ化 345"/>
          <p:cNvGrpSpPr/>
          <p:nvPr/>
        </p:nvGrpSpPr>
        <p:grpSpPr>
          <a:xfrm>
            <a:off x="10822209" y="6083996"/>
            <a:ext cx="290750" cy="550750"/>
            <a:chOff x="6296318" y="5900843"/>
            <a:chExt cx="290750" cy="550750"/>
          </a:xfrm>
        </p:grpSpPr>
        <p:cxnSp>
          <p:nvCxnSpPr>
            <p:cNvPr id="347" name="コネクタ: 曲線 346"/>
            <p:cNvCxnSpPr>
              <a:cxnSpLocks/>
            </p:cNvCxnSpPr>
            <p:nvPr/>
          </p:nvCxnSpPr>
          <p:spPr>
            <a:xfrm rot="16200000" flipH="1">
              <a:off x="6224094" y="5973067"/>
              <a:ext cx="377924" cy="233475"/>
            </a:xfrm>
            <a:prstGeom prst="curvedConnector5">
              <a:avLst>
                <a:gd name="adj1" fmla="val -60488"/>
                <a:gd name="adj2" fmla="val 233990"/>
                <a:gd name="adj3" fmla="val 41151"/>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8" name="楕円 347"/>
            <p:cNvSpPr>
              <a:spLocks noChangeAspect="1"/>
            </p:cNvSpPr>
            <p:nvPr/>
          </p:nvSpPr>
          <p:spPr>
            <a:xfrm>
              <a:off x="6468533" y="6333058"/>
              <a:ext cx="118535" cy="118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7" name="テキスト ボックス 166"/>
          <p:cNvSpPr txBox="1"/>
          <p:nvPr/>
        </p:nvSpPr>
        <p:spPr>
          <a:xfrm>
            <a:off x="205724" y="2828810"/>
            <a:ext cx="6020796" cy="1354217"/>
          </a:xfrm>
          <a:prstGeom prst="rect">
            <a:avLst/>
          </a:prstGeom>
          <a:solidFill>
            <a:schemeClr val="bg1"/>
          </a:solidFill>
          <a:ln>
            <a:solidFill>
              <a:srgbClr val="FF0000"/>
            </a:solidFill>
          </a:ln>
        </p:spPr>
        <p:txBody>
          <a:bodyPr wrap="square" rtlCol="0">
            <a:spAutoFit/>
          </a:bodyPr>
          <a:lstStyle/>
          <a:p>
            <a:r>
              <a:rPr lang="ja-JP" altLang="en-US" dirty="0">
                <a:solidFill>
                  <a:srgbClr val="FF0000"/>
                </a:solidFill>
              </a:rPr>
              <a:t>下の表の通り、マージ結果は、対象の両コミットのスナップショットだけでなく、フローの分岐元コミットのスナップショットとも比較することで決定する！！</a:t>
            </a:r>
            <a:endParaRPr lang="en-US" altLang="ja-JP" dirty="0">
              <a:solidFill>
                <a:srgbClr val="FF0000"/>
              </a:solidFill>
            </a:endParaRPr>
          </a:p>
          <a:p>
            <a:endParaRPr lang="en-US" altLang="ja-JP" sz="1400" b="1" dirty="0">
              <a:solidFill>
                <a:srgbClr val="FF0000"/>
              </a:solidFill>
            </a:endParaRPr>
          </a:p>
          <a:p>
            <a:r>
              <a:rPr lang="en-US" altLang="ja-JP" sz="1400" b="1" dirty="0">
                <a:solidFill>
                  <a:srgbClr val="FF0000"/>
                </a:solidFill>
              </a:rPr>
              <a:t>※</a:t>
            </a:r>
            <a:r>
              <a:rPr lang="ja-JP" altLang="en-US" sz="1400" b="1" dirty="0">
                <a:solidFill>
                  <a:srgbClr val="FF0000"/>
                </a:solidFill>
              </a:rPr>
              <a:t>マージ元</a:t>
            </a:r>
            <a:r>
              <a:rPr lang="en-US" altLang="ja-JP" sz="1400" b="1" dirty="0">
                <a:solidFill>
                  <a:srgbClr val="FF0000"/>
                </a:solidFill>
              </a:rPr>
              <a:t>/</a:t>
            </a:r>
            <a:r>
              <a:rPr lang="ja-JP" altLang="en-US" sz="1400" b="1" dirty="0">
                <a:solidFill>
                  <a:srgbClr val="FF0000"/>
                </a:solidFill>
              </a:rPr>
              <a:t>対象コミットだけを見て差分を補っている訳ではない！！</a:t>
            </a:r>
            <a:endParaRPr lang="en-US" altLang="ja-JP" sz="1400" b="1" dirty="0">
              <a:solidFill>
                <a:srgbClr val="FF0000"/>
              </a:solidFill>
            </a:endParaRPr>
          </a:p>
        </p:txBody>
      </p:sp>
      <p:graphicFrame>
        <p:nvGraphicFramePr>
          <p:cNvPr id="169" name="表 168"/>
          <p:cNvGraphicFramePr>
            <a:graphicFrameLocks noGrp="1"/>
          </p:cNvGraphicFramePr>
          <p:nvPr>
            <p:extLst>
              <p:ext uri="{D42A27DB-BD31-4B8C-83A1-F6EECF244321}">
                <p14:modId xmlns:p14="http://schemas.microsoft.com/office/powerpoint/2010/main" val="3306553303"/>
              </p:ext>
            </p:extLst>
          </p:nvPr>
        </p:nvGraphicFramePr>
        <p:xfrm>
          <a:off x="324756" y="4697667"/>
          <a:ext cx="5734757" cy="2018276"/>
        </p:xfrm>
        <a:graphic>
          <a:graphicData uri="http://schemas.openxmlformats.org/drawingml/2006/table">
            <a:tbl>
              <a:tblPr firstRow="1" bandRow="1">
                <a:tableStyleId>{616DA210-FB5B-4158-B5E0-FEB733F419BA}</a:tableStyleId>
              </a:tblPr>
              <a:tblGrid>
                <a:gridCol w="1774982">
                  <a:extLst>
                    <a:ext uri="{9D8B030D-6E8A-4147-A177-3AD203B41FA5}">
                      <a16:colId xmlns:a16="http://schemas.microsoft.com/office/drawing/2014/main" val="3980857745"/>
                    </a:ext>
                  </a:extLst>
                </a:gridCol>
                <a:gridCol w="1319925">
                  <a:extLst>
                    <a:ext uri="{9D8B030D-6E8A-4147-A177-3AD203B41FA5}">
                      <a16:colId xmlns:a16="http://schemas.microsoft.com/office/drawing/2014/main" val="4037888598"/>
                    </a:ext>
                  </a:extLst>
                </a:gridCol>
                <a:gridCol w="1319925">
                  <a:extLst>
                    <a:ext uri="{9D8B030D-6E8A-4147-A177-3AD203B41FA5}">
                      <a16:colId xmlns:a16="http://schemas.microsoft.com/office/drawing/2014/main" val="3605175162"/>
                    </a:ext>
                  </a:extLst>
                </a:gridCol>
                <a:gridCol w="1319925">
                  <a:extLst>
                    <a:ext uri="{9D8B030D-6E8A-4147-A177-3AD203B41FA5}">
                      <a16:colId xmlns:a16="http://schemas.microsoft.com/office/drawing/2014/main" val="4016166369"/>
                    </a:ext>
                  </a:extLst>
                </a:gridCol>
              </a:tblGrid>
              <a:tr h="504569">
                <a:tc>
                  <a:txBody>
                    <a:bodyPr/>
                    <a:lstStyle/>
                    <a:p>
                      <a:endParaRPr kumimoji="1" lang="ja-JP" altLang="en-US" dirty="0"/>
                    </a:p>
                  </a:txBody>
                  <a:tcPr anchor="ctr">
                    <a:lnTlToBr w="12700" cap="flat" cmpd="sng" algn="ctr">
                      <a:solidFill>
                        <a:schemeClr val="tx1"/>
                      </a:solidFill>
                      <a:prstDash val="solid"/>
                      <a:round/>
                      <a:headEnd type="none" w="med" len="med"/>
                      <a:tailEnd type="none" w="med" len="med"/>
                    </a:lnTlToBr>
                    <a:solidFill>
                      <a:schemeClr val="bg1"/>
                    </a:solidFill>
                  </a:tcPr>
                </a:tc>
                <a:tc>
                  <a:txBody>
                    <a:bodyPr/>
                    <a:lstStyle/>
                    <a:p>
                      <a:pPr algn="ctr"/>
                      <a:r>
                        <a:rPr kumimoji="1" lang="ja-JP" altLang="en-US" dirty="0"/>
                        <a:t>削除</a:t>
                      </a:r>
                      <a:endParaRPr kumimoji="1" lang="en-US" altLang="ja-JP" dirty="0"/>
                    </a:p>
                  </a:txBody>
                  <a:tcPr anchor="ctr">
                    <a:solidFill>
                      <a:schemeClr val="bg2">
                        <a:lumMod val="90000"/>
                      </a:schemeClr>
                    </a:solidFill>
                  </a:tcPr>
                </a:tc>
                <a:tc>
                  <a:txBody>
                    <a:bodyPr/>
                    <a:lstStyle/>
                    <a:p>
                      <a:pPr algn="ctr"/>
                      <a:r>
                        <a:rPr kumimoji="1" lang="ja-JP" altLang="en-US" dirty="0"/>
                        <a:t>そのまま</a:t>
                      </a:r>
                    </a:p>
                  </a:txBody>
                  <a:tcPr anchor="ctr">
                    <a:solidFill>
                      <a:schemeClr val="bg2">
                        <a:lumMod val="90000"/>
                      </a:schemeClr>
                    </a:solidFill>
                  </a:tcPr>
                </a:tc>
                <a:tc>
                  <a:txBody>
                    <a:bodyPr/>
                    <a:lstStyle/>
                    <a:p>
                      <a:pPr algn="ctr"/>
                      <a:r>
                        <a:rPr kumimoji="1" lang="ja-JP" altLang="en-US" dirty="0"/>
                        <a:t>変更</a:t>
                      </a:r>
                    </a:p>
                  </a:txBody>
                  <a:tcPr anchor="ctr">
                    <a:solidFill>
                      <a:schemeClr val="bg2">
                        <a:lumMod val="90000"/>
                      </a:schemeClr>
                    </a:solidFill>
                  </a:tcPr>
                </a:tc>
                <a:extLst>
                  <a:ext uri="{0D108BD9-81ED-4DB2-BD59-A6C34878D82A}">
                    <a16:rowId xmlns:a16="http://schemas.microsoft.com/office/drawing/2014/main" val="499094165"/>
                  </a:ext>
                </a:extLst>
              </a:tr>
              <a:tr h="504569">
                <a:tc>
                  <a:txBody>
                    <a:bodyPr/>
                    <a:lstStyle/>
                    <a:p>
                      <a:pPr algn="ctr"/>
                      <a:r>
                        <a:rPr kumimoji="1" lang="ja-JP" altLang="en-US" b="1" dirty="0"/>
                        <a:t>削除</a:t>
                      </a:r>
                    </a:p>
                  </a:txBody>
                  <a:tcPr anchor="ctr">
                    <a:solidFill>
                      <a:schemeClr val="bg2">
                        <a:lumMod val="90000"/>
                      </a:schemeClr>
                    </a:solidFill>
                  </a:tcPr>
                </a:tc>
                <a:tc>
                  <a:txBody>
                    <a:bodyPr/>
                    <a:lstStyle/>
                    <a:p>
                      <a:pPr algn="ctr"/>
                      <a:r>
                        <a:rPr kumimoji="1" lang="ja-JP" altLang="en-US" dirty="0"/>
                        <a:t>削除</a:t>
                      </a:r>
                    </a:p>
                  </a:txBody>
                  <a:tcPr anchor="ctr">
                    <a:noFill/>
                  </a:tcPr>
                </a:tc>
                <a:tc>
                  <a:txBody>
                    <a:bodyPr/>
                    <a:lstStyle/>
                    <a:p>
                      <a:pPr algn="ctr"/>
                      <a:r>
                        <a:rPr kumimoji="1" lang="ja-JP" altLang="en-US" dirty="0"/>
                        <a:t>削除</a:t>
                      </a:r>
                    </a:p>
                  </a:txBody>
                  <a:tcPr anchor="ctr">
                    <a:noFill/>
                  </a:tcPr>
                </a:tc>
                <a:tc>
                  <a:txBody>
                    <a:bodyPr/>
                    <a:lstStyle/>
                    <a:p>
                      <a:pPr algn="ctr"/>
                      <a:r>
                        <a:rPr kumimoji="1" lang="en-US" altLang="ja-JP" b="1" dirty="0">
                          <a:solidFill>
                            <a:srgbClr val="FF0000"/>
                          </a:solidFill>
                        </a:rPr>
                        <a:t>Conflict</a:t>
                      </a:r>
                      <a:endParaRPr kumimoji="1" lang="ja-JP" altLang="en-US" dirty="0"/>
                    </a:p>
                  </a:txBody>
                  <a:tcPr anchor="ctr">
                    <a:noFill/>
                  </a:tcPr>
                </a:tc>
                <a:extLst>
                  <a:ext uri="{0D108BD9-81ED-4DB2-BD59-A6C34878D82A}">
                    <a16:rowId xmlns:a16="http://schemas.microsoft.com/office/drawing/2014/main" val="667135981"/>
                  </a:ext>
                </a:extLst>
              </a:tr>
              <a:tr h="504569">
                <a:tc>
                  <a:txBody>
                    <a:bodyPr/>
                    <a:lstStyle/>
                    <a:p>
                      <a:pPr algn="ctr"/>
                      <a:r>
                        <a:rPr kumimoji="1" lang="ja-JP" altLang="en-US" b="1" dirty="0"/>
                        <a:t>そのまま</a:t>
                      </a:r>
                    </a:p>
                  </a:txBody>
                  <a:tcPr anchor="ctr">
                    <a:solidFill>
                      <a:schemeClr val="bg2">
                        <a:lumMod val="90000"/>
                      </a:schemeClr>
                    </a:solidFill>
                  </a:tcPr>
                </a:tc>
                <a:tc>
                  <a:txBody>
                    <a:bodyPr/>
                    <a:lstStyle/>
                    <a:p>
                      <a:pPr algn="ctr"/>
                      <a:r>
                        <a:rPr kumimoji="1" lang="ja-JP" altLang="en-US" dirty="0"/>
                        <a:t>削除</a:t>
                      </a:r>
                      <a:endParaRPr kumimoji="1" lang="en-US" altLang="ja-JP" dirty="0"/>
                    </a:p>
                  </a:txBody>
                  <a:tcPr anchor="ctr"/>
                </a:tc>
                <a:tc>
                  <a:txBody>
                    <a:bodyPr/>
                    <a:lstStyle/>
                    <a:p>
                      <a:pPr algn="ctr"/>
                      <a:r>
                        <a:rPr kumimoji="1" lang="ja-JP" altLang="en-US" dirty="0"/>
                        <a:t>そのまま</a:t>
                      </a:r>
                    </a:p>
                  </a:txBody>
                  <a:tcPr anchor="ctr"/>
                </a:tc>
                <a:tc>
                  <a:txBody>
                    <a:bodyPr/>
                    <a:lstStyle/>
                    <a:p>
                      <a:pPr algn="ctr"/>
                      <a:r>
                        <a:rPr kumimoji="1" lang="ja-JP" altLang="en-US" dirty="0"/>
                        <a:t>変更</a:t>
                      </a:r>
                    </a:p>
                  </a:txBody>
                  <a:tcPr anchor="ctr"/>
                </a:tc>
                <a:extLst>
                  <a:ext uri="{0D108BD9-81ED-4DB2-BD59-A6C34878D82A}">
                    <a16:rowId xmlns:a16="http://schemas.microsoft.com/office/drawing/2014/main" val="3559656834"/>
                  </a:ext>
                </a:extLst>
              </a:tr>
              <a:tr h="504569">
                <a:tc>
                  <a:txBody>
                    <a:bodyPr/>
                    <a:lstStyle/>
                    <a:p>
                      <a:pPr algn="ctr"/>
                      <a:r>
                        <a:rPr kumimoji="1" lang="ja-JP" altLang="en-US" b="1" dirty="0"/>
                        <a:t>変更</a:t>
                      </a:r>
                    </a:p>
                  </a:txBody>
                  <a:tcPr anchor="ctr">
                    <a:solidFill>
                      <a:schemeClr val="bg2">
                        <a:lumMod val="90000"/>
                      </a:schemeClr>
                    </a:solidFill>
                  </a:tcPr>
                </a:tc>
                <a:tc>
                  <a:txBody>
                    <a:bodyPr/>
                    <a:lstStyle/>
                    <a:p>
                      <a:pPr algn="ctr"/>
                      <a:r>
                        <a:rPr kumimoji="1" lang="en-US" altLang="ja-JP" b="1" dirty="0">
                          <a:solidFill>
                            <a:srgbClr val="FF0000"/>
                          </a:solidFill>
                        </a:rPr>
                        <a:t>Conflict</a:t>
                      </a:r>
                      <a:endParaRPr kumimoji="1" lang="ja-JP" altLang="en-US" b="1" dirty="0">
                        <a:solidFill>
                          <a:srgbClr val="FF0000"/>
                        </a:solidFill>
                      </a:endParaRPr>
                    </a:p>
                  </a:txBody>
                  <a:tcPr anchor="ctr">
                    <a:noFill/>
                  </a:tcPr>
                </a:tc>
                <a:tc>
                  <a:txBody>
                    <a:bodyPr/>
                    <a:lstStyle/>
                    <a:p>
                      <a:pPr algn="ctr"/>
                      <a:r>
                        <a:rPr kumimoji="1" lang="ja-JP" altLang="en-US" dirty="0"/>
                        <a:t>変更</a:t>
                      </a:r>
                    </a:p>
                  </a:txBody>
                  <a:tcPr anchor="ctr">
                    <a:noFill/>
                  </a:tcPr>
                </a:tc>
                <a:tc>
                  <a:txBody>
                    <a:bodyPr/>
                    <a:lstStyle/>
                    <a:p>
                      <a:pPr algn="ctr"/>
                      <a:r>
                        <a:rPr kumimoji="1" lang="ja-JP" altLang="en-US" sz="1200" b="1" dirty="0">
                          <a:solidFill>
                            <a:srgbClr val="FF0000"/>
                          </a:solidFill>
                        </a:rPr>
                        <a:t>ファイル単位でマージ</a:t>
                      </a:r>
                    </a:p>
                  </a:txBody>
                  <a:tcPr anchor="ctr">
                    <a:noFill/>
                  </a:tcPr>
                </a:tc>
                <a:extLst>
                  <a:ext uri="{0D108BD9-81ED-4DB2-BD59-A6C34878D82A}">
                    <a16:rowId xmlns:a16="http://schemas.microsoft.com/office/drawing/2014/main" val="1640261861"/>
                  </a:ext>
                </a:extLst>
              </a:tr>
            </a:tbl>
          </a:graphicData>
        </a:graphic>
      </p:graphicFrame>
      <p:sp>
        <p:nvSpPr>
          <p:cNvPr id="185" name="テキスト ボックス 184"/>
          <p:cNvSpPr txBox="1"/>
          <p:nvPr/>
        </p:nvSpPr>
        <p:spPr>
          <a:xfrm>
            <a:off x="870326" y="4639152"/>
            <a:ext cx="1368000" cy="369332"/>
          </a:xfrm>
          <a:prstGeom prst="rect">
            <a:avLst/>
          </a:prstGeom>
          <a:noFill/>
        </p:spPr>
        <p:txBody>
          <a:bodyPr wrap="square" rtlCol="0">
            <a:spAutoFit/>
          </a:bodyPr>
          <a:lstStyle/>
          <a:p>
            <a:pPr algn="ctr"/>
            <a:r>
              <a:rPr kumimoji="1" lang="en-US" altLang="ja-JP" b="1" dirty="0"/>
              <a:t>branch A</a:t>
            </a:r>
            <a:endParaRPr kumimoji="1" lang="ja-JP" altLang="en-US" b="1" dirty="0"/>
          </a:p>
        </p:txBody>
      </p:sp>
      <p:sp>
        <p:nvSpPr>
          <p:cNvPr id="186" name="テキスト ボックス 185"/>
          <p:cNvSpPr txBox="1"/>
          <p:nvPr/>
        </p:nvSpPr>
        <p:spPr>
          <a:xfrm>
            <a:off x="155420" y="4907765"/>
            <a:ext cx="1368000" cy="369332"/>
          </a:xfrm>
          <a:prstGeom prst="rect">
            <a:avLst/>
          </a:prstGeom>
          <a:noFill/>
        </p:spPr>
        <p:txBody>
          <a:bodyPr wrap="square" rtlCol="0">
            <a:spAutoFit/>
          </a:bodyPr>
          <a:lstStyle/>
          <a:p>
            <a:pPr algn="ctr"/>
            <a:r>
              <a:rPr kumimoji="1" lang="en-US" altLang="ja-JP" b="1" dirty="0"/>
              <a:t>branch B</a:t>
            </a:r>
            <a:endParaRPr kumimoji="1" lang="ja-JP" altLang="en-US" b="1" dirty="0"/>
          </a:p>
        </p:txBody>
      </p:sp>
      <p:sp>
        <p:nvSpPr>
          <p:cNvPr id="187" name="テキスト ボックス 186"/>
          <p:cNvSpPr txBox="1"/>
          <p:nvPr/>
        </p:nvSpPr>
        <p:spPr>
          <a:xfrm>
            <a:off x="219027" y="4398418"/>
            <a:ext cx="6020791" cy="338554"/>
          </a:xfrm>
          <a:prstGeom prst="rect">
            <a:avLst/>
          </a:prstGeom>
          <a:noFill/>
        </p:spPr>
        <p:txBody>
          <a:bodyPr wrap="square" rtlCol="0">
            <a:spAutoFit/>
          </a:bodyPr>
          <a:lstStyle/>
          <a:p>
            <a:r>
              <a:rPr lang="ja-JP" altLang="en-US" sz="1600" dirty="0"/>
              <a:t>フロー分岐元に存在するファイルのマージ結果</a:t>
            </a:r>
            <a:endParaRPr lang="en-US" altLang="ja-JP" sz="1600" dirty="0"/>
          </a:p>
        </p:txBody>
      </p:sp>
    </p:spTree>
    <p:extLst>
      <p:ext uri="{BB962C8B-B14F-4D97-AF65-F5344CB8AC3E}">
        <p14:creationId xmlns:p14="http://schemas.microsoft.com/office/powerpoint/2010/main" val="99238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 name="グループ化 410"/>
          <p:cNvGrpSpPr/>
          <p:nvPr/>
        </p:nvGrpSpPr>
        <p:grpSpPr>
          <a:xfrm>
            <a:off x="9659783" y="1940833"/>
            <a:ext cx="460822" cy="454463"/>
            <a:chOff x="1992824" y="3609058"/>
            <a:chExt cx="493701" cy="596259"/>
          </a:xfrm>
        </p:grpSpPr>
        <p:pic>
          <p:nvPicPr>
            <p:cNvPr id="412" name="図 4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413" name="テキスト ボックス 412"/>
            <p:cNvSpPr txBox="1"/>
            <p:nvPr/>
          </p:nvSpPr>
          <p:spPr>
            <a:xfrm>
              <a:off x="2027589" y="3609058"/>
              <a:ext cx="426851" cy="253916"/>
            </a:xfrm>
            <a:prstGeom prst="rect">
              <a:avLst/>
            </a:prstGeom>
            <a:noFill/>
          </p:spPr>
          <p:txBody>
            <a:bodyPr wrap="square" rtlCol="0">
              <a:spAutoFit/>
            </a:bodyPr>
            <a:lstStyle/>
            <a:p>
              <a:pPr algn="ctr"/>
              <a:endParaRPr kumimoji="1" lang="ja-JP" altLang="en-US" sz="1050" b="1" dirty="0"/>
            </a:p>
          </p:txBody>
        </p:sp>
      </p:grpSp>
      <p:sp>
        <p:nvSpPr>
          <p:cNvPr id="96" name="テキスト ボックス 95"/>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分岐したフローの統合（マージ）</a:t>
            </a:r>
            <a:r>
              <a:rPr lang="en-US" altLang="ja-JP" sz="4000" b="1" dirty="0">
                <a:latin typeface="メイリオ" panose="020B0604030504040204" pitchFamily="50" charset="-128"/>
                <a:ea typeface="メイリオ" panose="020B0604030504040204" pitchFamily="50" charset="-128"/>
              </a:rPr>
              <a:t>			</a:t>
            </a:r>
            <a:r>
              <a:rPr lang="ja-JP" altLang="en-US" sz="4000" b="1" dirty="0">
                <a:latin typeface="メイリオ" panose="020B0604030504040204" pitchFamily="50" charset="-128"/>
                <a:ea typeface="メイリオ" panose="020B0604030504040204" pitchFamily="50" charset="-128"/>
              </a:rPr>
              <a:t>　 </a:t>
            </a:r>
            <a:r>
              <a:rPr lang="en-US" altLang="ja-JP" sz="4000" b="1" dirty="0">
                <a:latin typeface="メイリオ" panose="020B0604030504040204" pitchFamily="50" charset="-128"/>
                <a:ea typeface="メイリオ" panose="020B0604030504040204" pitchFamily="50" charset="-128"/>
              </a:rPr>
              <a:t>3/4</a:t>
            </a:r>
            <a:endParaRPr kumimoji="1" lang="ja-JP" altLang="en-US" sz="4000" b="1" dirty="0">
              <a:latin typeface="メイリオ" panose="020B0604030504040204" pitchFamily="50" charset="-128"/>
              <a:ea typeface="メイリオ" panose="020B0604030504040204" pitchFamily="50" charset="-128"/>
            </a:endParaRPr>
          </a:p>
        </p:txBody>
      </p:sp>
      <p:sp>
        <p:nvSpPr>
          <p:cNvPr id="237" name="テキスト ボックス 236"/>
          <p:cNvSpPr txBox="1"/>
          <p:nvPr/>
        </p:nvSpPr>
        <p:spPr>
          <a:xfrm>
            <a:off x="155420" y="925591"/>
            <a:ext cx="6020791" cy="1200329"/>
          </a:xfrm>
          <a:prstGeom prst="rect">
            <a:avLst/>
          </a:prstGeom>
          <a:noFill/>
        </p:spPr>
        <p:txBody>
          <a:bodyPr wrap="square" rtlCol="0">
            <a:spAutoFit/>
          </a:bodyPr>
          <a:lstStyle/>
          <a:p>
            <a:r>
              <a:rPr lang="ja-JP" altLang="en-US" b="1" dirty="0"/>
              <a:t>ファイル単位でのマージ</a:t>
            </a:r>
          </a:p>
          <a:p>
            <a:r>
              <a:rPr lang="ja-JP" altLang="en-US" dirty="0"/>
              <a:t>１つのファイル内の同じ部分をそれぞれ（マージ元</a:t>
            </a:r>
            <a:r>
              <a:rPr lang="en-US" altLang="ja-JP" dirty="0"/>
              <a:t>/</a:t>
            </a:r>
            <a:r>
              <a:rPr lang="ja-JP" altLang="en-US" dirty="0"/>
              <a:t>対象コミット）で変更し、尚且つ、変更の仕方が異なる場合にはマージ</a:t>
            </a:r>
            <a:r>
              <a:rPr lang="en-US" altLang="ja-JP" dirty="0"/>
              <a:t>Conflict</a:t>
            </a:r>
            <a:r>
              <a:rPr lang="ja-JP" altLang="en-US" dirty="0"/>
              <a:t>となる！？</a:t>
            </a:r>
            <a:r>
              <a:rPr lang="en-US" altLang="ja-JP" dirty="0"/>
              <a:t>	</a:t>
            </a:r>
            <a:r>
              <a:rPr lang="ja-JP" altLang="en-US" dirty="0">
                <a:solidFill>
                  <a:srgbClr val="FF0000"/>
                </a:solidFill>
              </a:rPr>
              <a:t>⇒要検証</a:t>
            </a:r>
            <a:endParaRPr lang="en-US" altLang="ja-JP" dirty="0">
              <a:solidFill>
                <a:srgbClr val="FF0000"/>
              </a:solidFill>
            </a:endParaRPr>
          </a:p>
        </p:txBody>
      </p:sp>
      <p:graphicFrame>
        <p:nvGraphicFramePr>
          <p:cNvPr id="169" name="表 168"/>
          <p:cNvGraphicFramePr>
            <a:graphicFrameLocks noGrp="1"/>
          </p:cNvGraphicFramePr>
          <p:nvPr>
            <p:extLst>
              <p:ext uri="{D42A27DB-BD31-4B8C-83A1-F6EECF244321}">
                <p14:modId xmlns:p14="http://schemas.microsoft.com/office/powerpoint/2010/main" val="3053312261"/>
              </p:ext>
            </p:extLst>
          </p:nvPr>
        </p:nvGraphicFramePr>
        <p:xfrm>
          <a:off x="325875" y="3201306"/>
          <a:ext cx="11522921" cy="3535680"/>
        </p:xfrm>
        <a:graphic>
          <a:graphicData uri="http://schemas.openxmlformats.org/drawingml/2006/table">
            <a:tbl>
              <a:tblPr firstRow="1" bandRow="1">
                <a:tableStyleId>{616DA210-FB5B-4158-B5E0-FEB733F419BA}</a:tableStyleId>
              </a:tblPr>
              <a:tblGrid>
                <a:gridCol w="1605557">
                  <a:extLst>
                    <a:ext uri="{9D8B030D-6E8A-4147-A177-3AD203B41FA5}">
                      <a16:colId xmlns:a16="http://schemas.microsoft.com/office/drawing/2014/main" val="3980857745"/>
                    </a:ext>
                  </a:extLst>
                </a:gridCol>
                <a:gridCol w="1652894">
                  <a:extLst>
                    <a:ext uri="{9D8B030D-6E8A-4147-A177-3AD203B41FA5}">
                      <a16:colId xmlns:a16="http://schemas.microsoft.com/office/drawing/2014/main" val="4037888598"/>
                    </a:ext>
                  </a:extLst>
                </a:gridCol>
                <a:gridCol w="1652894">
                  <a:extLst>
                    <a:ext uri="{9D8B030D-6E8A-4147-A177-3AD203B41FA5}">
                      <a16:colId xmlns:a16="http://schemas.microsoft.com/office/drawing/2014/main" val="3605175162"/>
                    </a:ext>
                  </a:extLst>
                </a:gridCol>
                <a:gridCol w="1652894">
                  <a:extLst>
                    <a:ext uri="{9D8B030D-6E8A-4147-A177-3AD203B41FA5}">
                      <a16:colId xmlns:a16="http://schemas.microsoft.com/office/drawing/2014/main" val="4016166369"/>
                    </a:ext>
                  </a:extLst>
                </a:gridCol>
                <a:gridCol w="1652894">
                  <a:extLst>
                    <a:ext uri="{9D8B030D-6E8A-4147-A177-3AD203B41FA5}">
                      <a16:colId xmlns:a16="http://schemas.microsoft.com/office/drawing/2014/main" val="1731381625"/>
                    </a:ext>
                  </a:extLst>
                </a:gridCol>
                <a:gridCol w="1652894">
                  <a:extLst>
                    <a:ext uri="{9D8B030D-6E8A-4147-A177-3AD203B41FA5}">
                      <a16:colId xmlns:a16="http://schemas.microsoft.com/office/drawing/2014/main" val="3063910376"/>
                    </a:ext>
                  </a:extLst>
                </a:gridCol>
                <a:gridCol w="1652894">
                  <a:extLst>
                    <a:ext uri="{9D8B030D-6E8A-4147-A177-3AD203B41FA5}">
                      <a16:colId xmlns:a16="http://schemas.microsoft.com/office/drawing/2014/main" val="3182095515"/>
                    </a:ext>
                  </a:extLst>
                </a:gridCol>
              </a:tblGrid>
              <a:tr h="504569">
                <a:tc>
                  <a:txBody>
                    <a:bodyPr/>
                    <a:lstStyle/>
                    <a:p>
                      <a:endParaRPr kumimoji="1" lang="ja-JP" altLang="en-US" dirty="0"/>
                    </a:p>
                  </a:txBody>
                  <a:tcPr anchor="ctr">
                    <a:lnTlToBr w="12700" cap="flat" cmpd="sng" algn="ctr">
                      <a:solidFill>
                        <a:schemeClr val="tx1"/>
                      </a:solidFill>
                      <a:prstDash val="solid"/>
                      <a:round/>
                      <a:headEnd type="none" w="med" len="med"/>
                      <a:tailEnd type="none" w="med" len="med"/>
                    </a:lnTlToBr>
                    <a:solidFill>
                      <a:schemeClr val="bg1"/>
                    </a:solidFill>
                  </a:tcPr>
                </a:tc>
                <a:tc>
                  <a:txBody>
                    <a:bodyPr/>
                    <a:lstStyle/>
                    <a:p>
                      <a:pPr algn="ctr"/>
                      <a:r>
                        <a:rPr kumimoji="1" lang="ja-JP" altLang="en-US" sz="1400" dirty="0"/>
                        <a:t>不一致</a:t>
                      </a:r>
                      <a:endParaRPr kumimoji="1" lang="en-US" altLang="ja-JP" sz="1400" dirty="0"/>
                    </a:p>
                  </a:txBody>
                  <a:tcPr anchor="ctr">
                    <a:solidFill>
                      <a:schemeClr val="bg2">
                        <a:lumMod val="90000"/>
                      </a:schemeClr>
                    </a:solidFill>
                  </a:tcPr>
                </a:tc>
                <a:tc>
                  <a:txBody>
                    <a:bodyPr/>
                    <a:lstStyle/>
                    <a:p>
                      <a:pPr algn="ctr"/>
                      <a:r>
                        <a:rPr kumimoji="1" lang="ja-JP" altLang="en-US" sz="1400" dirty="0"/>
                        <a:t>一方が空行</a:t>
                      </a:r>
                    </a:p>
                  </a:txBody>
                  <a:tcPr anchor="ctr">
                    <a:solidFill>
                      <a:schemeClr val="bg2">
                        <a:lumMod val="90000"/>
                      </a:schemeClr>
                    </a:solidFill>
                  </a:tcPr>
                </a:tc>
                <a:tc>
                  <a:txBody>
                    <a:bodyPr/>
                    <a:lstStyle/>
                    <a:p>
                      <a:pPr algn="ctr"/>
                      <a:r>
                        <a:rPr kumimoji="1" lang="ja-JP" altLang="en-US" sz="1400" dirty="0"/>
                        <a:t>前方一致</a:t>
                      </a:r>
                    </a:p>
                  </a:txBody>
                  <a:tcPr anchor="ctr">
                    <a:solidFill>
                      <a:schemeClr val="bg2">
                        <a:lumMod val="90000"/>
                      </a:schemeClr>
                    </a:solidFill>
                  </a:tcPr>
                </a:tc>
                <a:tc>
                  <a:txBody>
                    <a:bodyPr/>
                    <a:lstStyle/>
                    <a:p>
                      <a:pPr algn="ctr"/>
                      <a:r>
                        <a:rPr kumimoji="1" lang="en-US" altLang="ja-JP" sz="1400" dirty="0"/>
                        <a:t>1</a:t>
                      </a:r>
                      <a:r>
                        <a:rPr kumimoji="1" lang="ja-JP" altLang="en-US" sz="1400" dirty="0"/>
                        <a:t>行多い</a:t>
                      </a:r>
                    </a:p>
                  </a:txBody>
                  <a:tcPr anchor="ctr">
                    <a:solidFill>
                      <a:schemeClr val="bg2">
                        <a:lumMod val="90000"/>
                      </a:schemeClr>
                    </a:solidFill>
                  </a:tcPr>
                </a:tc>
                <a:tc>
                  <a:txBody>
                    <a:bodyPr/>
                    <a:lstStyle/>
                    <a:p>
                      <a:pPr algn="ctr"/>
                      <a:r>
                        <a:rPr kumimoji="1" lang="ja-JP" altLang="en-US" sz="1400" dirty="0">
                          <a:solidFill>
                            <a:schemeClr val="tx1"/>
                          </a:solidFill>
                        </a:rPr>
                        <a:t>変更箇所</a:t>
                      </a:r>
                      <a:endParaRPr kumimoji="1" lang="en-US" altLang="ja-JP" sz="1400" dirty="0">
                        <a:solidFill>
                          <a:schemeClr val="tx1"/>
                        </a:solidFill>
                      </a:endParaRPr>
                    </a:p>
                    <a:p>
                      <a:pPr algn="ctr"/>
                      <a:r>
                        <a:rPr kumimoji="1" lang="ja-JP" altLang="en-US" sz="1400" dirty="0">
                          <a:solidFill>
                            <a:schemeClr val="tx1"/>
                          </a:solidFill>
                        </a:rPr>
                        <a:t>異なる</a:t>
                      </a:r>
                    </a:p>
                  </a:txBody>
                  <a:tcPr anchor="ctr">
                    <a:solidFill>
                      <a:schemeClr val="bg2">
                        <a:lumMod val="90000"/>
                      </a:schemeClr>
                    </a:solidFill>
                  </a:tcPr>
                </a:tc>
                <a:tc>
                  <a:txBody>
                    <a:bodyPr/>
                    <a:lstStyle/>
                    <a:p>
                      <a:pPr algn="ctr"/>
                      <a:r>
                        <a:rPr kumimoji="1" lang="ja-JP" altLang="en-US" sz="1400" dirty="0">
                          <a:solidFill>
                            <a:schemeClr val="tx1"/>
                          </a:solidFill>
                        </a:rPr>
                        <a:t>変更内容一致</a:t>
                      </a:r>
                    </a:p>
                  </a:txBody>
                  <a:tcPr anchor="ctr">
                    <a:solidFill>
                      <a:schemeClr val="bg2">
                        <a:lumMod val="90000"/>
                      </a:schemeClr>
                    </a:solidFill>
                  </a:tcPr>
                </a:tc>
                <a:extLst>
                  <a:ext uri="{0D108BD9-81ED-4DB2-BD59-A6C34878D82A}">
                    <a16:rowId xmlns:a16="http://schemas.microsoft.com/office/drawing/2014/main" val="499094165"/>
                  </a:ext>
                </a:extLst>
              </a:tr>
              <a:tr h="504569">
                <a:tc>
                  <a:txBody>
                    <a:bodyPr/>
                    <a:lstStyle/>
                    <a:p>
                      <a:pPr algn="ctr"/>
                      <a:r>
                        <a:rPr kumimoji="1" lang="en-US" altLang="ja-JP" b="1" dirty="0"/>
                        <a:t>branch A</a:t>
                      </a:r>
                      <a:endParaRPr kumimoji="1" lang="ja-JP" altLang="en-US" b="1" dirty="0"/>
                    </a:p>
                  </a:txBody>
                  <a:tcPr anchor="ctr">
                    <a:solidFill>
                      <a:schemeClr val="bg2">
                        <a:lumMod val="90000"/>
                      </a:schemeClr>
                    </a:solidFill>
                  </a:tcPr>
                </a:tc>
                <a:tc>
                  <a:txBody>
                    <a:bodyPr/>
                    <a:lstStyle/>
                    <a:p>
                      <a:pPr lvl="1" algn="l"/>
                      <a:r>
                        <a:rPr kumimoji="1" lang="en-US" altLang="ja-JP" dirty="0"/>
                        <a:t> a1</a:t>
                      </a:r>
                    </a:p>
                    <a:p>
                      <a:pPr lvl="1" algn="l"/>
                      <a:r>
                        <a:rPr kumimoji="1" lang="en-US" altLang="ja-JP" dirty="0">
                          <a:solidFill>
                            <a:schemeClr val="accent6">
                              <a:lumMod val="75000"/>
                            </a:schemeClr>
                          </a:solidFill>
                        </a:rPr>
                        <a:t>+a2</a:t>
                      </a:r>
                      <a:endParaRPr kumimoji="1" lang="ja-JP" altLang="en-US" dirty="0">
                        <a:solidFill>
                          <a:schemeClr val="accent6">
                            <a:lumMod val="75000"/>
                          </a:schemeClr>
                        </a:solidFill>
                      </a:endParaRPr>
                    </a:p>
                  </a:txBody>
                  <a:tcPr anchor="ctr">
                    <a:noFill/>
                  </a:tcPr>
                </a:tc>
                <a:tc>
                  <a:txBody>
                    <a:bodyPr/>
                    <a:lstStyle/>
                    <a:p>
                      <a:pPr lvl="1" algn="l"/>
                      <a:r>
                        <a:rPr kumimoji="1" lang="en-US" altLang="ja-JP" dirty="0"/>
                        <a:t> a1</a:t>
                      </a:r>
                    </a:p>
                    <a:p>
                      <a:pPr lvl="1" algn="l"/>
                      <a:r>
                        <a:rPr kumimoji="1" lang="en-US" altLang="ja-JP" dirty="0">
                          <a:solidFill>
                            <a:schemeClr val="accent6">
                              <a:lumMod val="75000"/>
                            </a:schemeClr>
                          </a:solidFill>
                        </a:rPr>
                        <a:t>+a2</a:t>
                      </a:r>
                    </a:p>
                    <a:p>
                      <a:pPr lvl="1" algn="l"/>
                      <a:r>
                        <a:rPr kumimoji="1" lang="en-US" altLang="ja-JP" dirty="0">
                          <a:solidFill>
                            <a:schemeClr val="accent6">
                              <a:lumMod val="75000"/>
                            </a:schemeClr>
                          </a:solidFill>
                        </a:rPr>
                        <a:t>+a3</a:t>
                      </a:r>
                      <a:endParaRPr kumimoji="1" lang="ja-JP" altLang="en-US" dirty="0">
                        <a:solidFill>
                          <a:schemeClr val="accent6">
                            <a:lumMod val="75000"/>
                          </a:schemeClr>
                        </a:solidFill>
                      </a:endParaRPr>
                    </a:p>
                  </a:txBody>
                  <a:tcPr anchor="ctr">
                    <a:noFill/>
                  </a:tcPr>
                </a:tc>
                <a:tc>
                  <a:txBody>
                    <a:bodyPr/>
                    <a:lstStyle/>
                    <a:p>
                      <a:pPr algn="ctr"/>
                      <a:r>
                        <a:rPr kumimoji="1" lang="en-US" altLang="ja-JP" dirty="0"/>
                        <a:t> a1</a:t>
                      </a:r>
                    </a:p>
                    <a:p>
                      <a:pPr algn="ctr"/>
                      <a:r>
                        <a:rPr kumimoji="1" lang="en-US" altLang="ja-JP" dirty="0">
                          <a:solidFill>
                            <a:schemeClr val="accent6">
                              <a:lumMod val="75000"/>
                            </a:schemeClr>
                          </a:solidFill>
                        </a:rPr>
                        <a:t>+a2</a:t>
                      </a:r>
                      <a:endParaRPr kumimoji="1" lang="ja-JP" altLang="en-US" dirty="0">
                        <a:solidFill>
                          <a:schemeClr val="accent6">
                            <a:lumMod val="75000"/>
                          </a:schemeClr>
                        </a:solidFill>
                      </a:endParaRPr>
                    </a:p>
                  </a:txBody>
                  <a:tcPr anchor="ctr">
                    <a:noFill/>
                  </a:tcPr>
                </a:tc>
                <a:tc>
                  <a:txBody>
                    <a:bodyPr/>
                    <a:lstStyle/>
                    <a:p>
                      <a:pPr algn="ctr"/>
                      <a:r>
                        <a:rPr kumimoji="1" lang="en-US" altLang="ja-JP" dirty="0"/>
                        <a:t> a1</a:t>
                      </a:r>
                    </a:p>
                    <a:p>
                      <a:pPr algn="ctr"/>
                      <a:r>
                        <a:rPr kumimoji="1" lang="en-US" altLang="ja-JP" dirty="0">
                          <a:solidFill>
                            <a:schemeClr val="accent6">
                              <a:lumMod val="75000"/>
                            </a:schemeClr>
                          </a:solidFill>
                        </a:rPr>
                        <a:t>+a2</a:t>
                      </a:r>
                      <a:endParaRPr kumimoji="1" lang="ja-JP" altLang="en-US" dirty="0">
                        <a:solidFill>
                          <a:schemeClr val="accent6">
                            <a:lumMod val="75000"/>
                          </a:schemeClr>
                        </a:solidFill>
                      </a:endParaRPr>
                    </a:p>
                  </a:txBody>
                  <a:tcPr anchor="ctr">
                    <a:noFill/>
                  </a:tcPr>
                </a:tc>
                <a:tc>
                  <a:txBody>
                    <a:bodyPr/>
                    <a:lstStyle/>
                    <a:p>
                      <a:pPr algn="ctr"/>
                      <a:r>
                        <a:rPr kumimoji="1" lang="en-US" altLang="ja-JP" dirty="0">
                          <a:solidFill>
                            <a:schemeClr val="tx1"/>
                          </a:solidFill>
                        </a:rPr>
                        <a:t> a1</a:t>
                      </a:r>
                    </a:p>
                    <a:p>
                      <a:pPr algn="ctr"/>
                      <a:r>
                        <a:rPr kumimoji="1" lang="en-US" altLang="ja-JP" dirty="0">
                          <a:solidFill>
                            <a:schemeClr val="tx1"/>
                          </a:solidFill>
                        </a:rPr>
                        <a:t> a2</a:t>
                      </a:r>
                    </a:p>
                    <a:p>
                      <a:pPr algn="ctr"/>
                      <a:r>
                        <a:rPr kumimoji="1" lang="en-US" altLang="ja-JP" dirty="0">
                          <a:solidFill>
                            <a:schemeClr val="accent6">
                              <a:lumMod val="75000"/>
                            </a:schemeClr>
                          </a:solidFill>
                        </a:rPr>
                        <a:t>+a3</a:t>
                      </a:r>
                      <a:endParaRPr kumimoji="1" lang="ja-JP" altLang="en-US" dirty="0">
                        <a:solidFill>
                          <a:schemeClr val="accent6">
                            <a:lumMod val="75000"/>
                          </a:schemeClr>
                        </a:solidFill>
                      </a:endParaRPr>
                    </a:p>
                  </a:txBody>
                  <a:tcPr anchor="ctr">
                    <a:noFill/>
                  </a:tcPr>
                </a:tc>
                <a:tc>
                  <a:txBody>
                    <a:bodyPr/>
                    <a:lstStyle/>
                    <a:p>
                      <a:pPr algn="ctr"/>
                      <a:r>
                        <a:rPr kumimoji="1" lang="en-US" altLang="ja-JP" dirty="0">
                          <a:solidFill>
                            <a:schemeClr val="tx1"/>
                          </a:solidFill>
                        </a:rPr>
                        <a:t> a1</a:t>
                      </a:r>
                    </a:p>
                    <a:p>
                      <a:pPr algn="ctr"/>
                      <a:r>
                        <a:rPr kumimoji="1" lang="en-US" altLang="ja-JP" dirty="0">
                          <a:solidFill>
                            <a:schemeClr val="accent6">
                              <a:lumMod val="75000"/>
                            </a:schemeClr>
                          </a:solidFill>
                        </a:rPr>
                        <a:t>+a2</a:t>
                      </a:r>
                      <a:endParaRPr kumimoji="1" lang="ja-JP" altLang="en-US" dirty="0">
                        <a:solidFill>
                          <a:schemeClr val="accent6">
                            <a:lumMod val="75000"/>
                          </a:schemeClr>
                        </a:solidFill>
                      </a:endParaRPr>
                    </a:p>
                  </a:txBody>
                  <a:tcPr anchor="ctr">
                    <a:noFill/>
                  </a:tcPr>
                </a:tc>
                <a:extLst>
                  <a:ext uri="{0D108BD9-81ED-4DB2-BD59-A6C34878D82A}">
                    <a16:rowId xmlns:a16="http://schemas.microsoft.com/office/drawing/2014/main" val="667135981"/>
                  </a:ext>
                </a:extLst>
              </a:tr>
              <a:tr h="504569">
                <a:tc>
                  <a:txBody>
                    <a:bodyPr/>
                    <a:lstStyle/>
                    <a:p>
                      <a:pPr algn="ctr"/>
                      <a:r>
                        <a:rPr kumimoji="1" lang="en-US" altLang="ja-JP" b="1" dirty="0"/>
                        <a:t>branch B</a:t>
                      </a:r>
                      <a:endParaRPr kumimoji="1" lang="ja-JP" altLang="en-US" b="1" dirty="0"/>
                    </a:p>
                  </a:txBody>
                  <a:tcPr anchor="ctr">
                    <a:solidFill>
                      <a:schemeClr val="bg2">
                        <a:lumMod val="90000"/>
                      </a:schemeClr>
                    </a:solidFill>
                  </a:tcPr>
                </a:tc>
                <a:tc>
                  <a:txBody>
                    <a:bodyPr/>
                    <a:lstStyle/>
                    <a:p>
                      <a:pPr lvl="1" algn="l"/>
                      <a:r>
                        <a:rPr kumimoji="1" lang="en-US" altLang="ja-JP" dirty="0"/>
                        <a:t> a1</a:t>
                      </a:r>
                    </a:p>
                    <a:p>
                      <a:pPr lvl="1" algn="l"/>
                      <a:r>
                        <a:rPr kumimoji="1" lang="en-US" altLang="ja-JP" dirty="0">
                          <a:solidFill>
                            <a:schemeClr val="accent6">
                              <a:lumMod val="75000"/>
                            </a:schemeClr>
                          </a:solidFill>
                        </a:rPr>
                        <a:t>+b2</a:t>
                      </a:r>
                    </a:p>
                  </a:txBody>
                  <a:tcPr anchor="ctr"/>
                </a:tc>
                <a:tc>
                  <a:txBody>
                    <a:bodyPr/>
                    <a:lstStyle/>
                    <a:p>
                      <a:pPr lvl="1" algn="l"/>
                      <a:r>
                        <a:rPr kumimoji="1" lang="en-US" altLang="ja-JP" dirty="0"/>
                        <a:t> a1</a:t>
                      </a:r>
                    </a:p>
                    <a:p>
                      <a:pPr lvl="1" algn="l"/>
                      <a:r>
                        <a:rPr kumimoji="1" lang="en-US" altLang="ja-JP" dirty="0">
                          <a:solidFill>
                            <a:schemeClr val="accent6">
                              <a:lumMod val="75000"/>
                            </a:schemeClr>
                          </a:solidFill>
                        </a:rPr>
                        <a:t>+</a:t>
                      </a:r>
                    </a:p>
                    <a:p>
                      <a:pPr lvl="1" algn="l"/>
                      <a:r>
                        <a:rPr kumimoji="1" lang="en-US" altLang="ja-JP" dirty="0">
                          <a:solidFill>
                            <a:schemeClr val="accent6">
                              <a:lumMod val="75000"/>
                            </a:schemeClr>
                          </a:solidFill>
                        </a:rPr>
                        <a:t>+a3</a:t>
                      </a:r>
                      <a:endParaRPr kumimoji="1" lang="ja-JP" altLang="en-US" dirty="0">
                        <a:solidFill>
                          <a:schemeClr val="accent6">
                            <a:lumMod val="75000"/>
                          </a:schemeClr>
                        </a:solidFill>
                      </a:endParaRPr>
                    </a:p>
                  </a:txBody>
                  <a:tcPr anchor="ctr"/>
                </a:tc>
                <a:tc>
                  <a:txBody>
                    <a:bodyPr/>
                    <a:lstStyle/>
                    <a:p>
                      <a:pPr algn="ctr"/>
                      <a:r>
                        <a:rPr kumimoji="1" lang="en-US" altLang="ja-JP" dirty="0"/>
                        <a:t>a1</a:t>
                      </a:r>
                    </a:p>
                    <a:p>
                      <a:pPr algn="ctr"/>
                      <a:r>
                        <a:rPr kumimoji="1" lang="en-US" altLang="ja-JP" dirty="0">
                          <a:solidFill>
                            <a:schemeClr val="accent6">
                              <a:lumMod val="75000"/>
                            </a:schemeClr>
                          </a:solidFill>
                        </a:rPr>
                        <a:t>+a2.0</a:t>
                      </a:r>
                      <a:endParaRPr kumimoji="1" lang="ja-JP" altLang="en-US" dirty="0">
                        <a:solidFill>
                          <a:schemeClr val="accent6">
                            <a:lumMod val="75000"/>
                          </a:schemeClr>
                        </a:solidFill>
                      </a:endParaRPr>
                    </a:p>
                  </a:txBody>
                  <a:tcPr anchor="ctr"/>
                </a:tc>
                <a:tc>
                  <a:txBody>
                    <a:bodyPr/>
                    <a:lstStyle/>
                    <a:p>
                      <a:pPr algn="ctr"/>
                      <a:r>
                        <a:rPr kumimoji="1" lang="en-US" altLang="ja-JP" dirty="0"/>
                        <a:t> a1</a:t>
                      </a:r>
                    </a:p>
                    <a:p>
                      <a:pPr algn="ctr"/>
                      <a:r>
                        <a:rPr kumimoji="1" lang="en-US" altLang="ja-JP" dirty="0">
                          <a:solidFill>
                            <a:schemeClr val="accent6">
                              <a:lumMod val="75000"/>
                            </a:schemeClr>
                          </a:solidFill>
                        </a:rPr>
                        <a:t>+a2</a:t>
                      </a:r>
                      <a:endParaRPr kumimoji="1" lang="ja-JP" altLang="en-US" dirty="0">
                        <a:solidFill>
                          <a:schemeClr val="accent6">
                            <a:lumMod val="75000"/>
                          </a:schemeClr>
                        </a:solidFill>
                      </a:endParaRPr>
                    </a:p>
                    <a:p>
                      <a:pPr algn="ctr"/>
                      <a:r>
                        <a:rPr kumimoji="1" lang="en-US" altLang="ja-JP" dirty="0">
                          <a:solidFill>
                            <a:schemeClr val="accent6">
                              <a:lumMod val="75000"/>
                            </a:schemeClr>
                          </a:solidFill>
                        </a:rPr>
                        <a:t>+a3</a:t>
                      </a:r>
                      <a:endParaRPr kumimoji="1" lang="ja-JP" altLang="en-US" dirty="0">
                        <a:solidFill>
                          <a:schemeClr val="accent6">
                            <a:lumMod val="75000"/>
                          </a:schemeClr>
                        </a:solidFill>
                      </a:endParaRPr>
                    </a:p>
                  </a:txBody>
                  <a:tcPr anchor="ctr"/>
                </a:tc>
                <a:tc>
                  <a:txBody>
                    <a:bodyPr/>
                    <a:lstStyle/>
                    <a:p>
                      <a:pPr algn="ctr"/>
                      <a:r>
                        <a:rPr kumimoji="1" lang="en-US" altLang="ja-JP" dirty="0">
                          <a:solidFill>
                            <a:schemeClr val="tx1"/>
                          </a:solidFill>
                        </a:rPr>
                        <a:t> a1</a:t>
                      </a:r>
                    </a:p>
                    <a:p>
                      <a:pPr algn="ctr"/>
                      <a:r>
                        <a:rPr kumimoji="1" lang="en-US" altLang="ja-JP" dirty="0">
                          <a:solidFill>
                            <a:schemeClr val="accent6">
                              <a:lumMod val="75000"/>
                            </a:schemeClr>
                          </a:solidFill>
                        </a:rPr>
                        <a:t>+a1.5</a:t>
                      </a:r>
                    </a:p>
                    <a:p>
                      <a:pPr algn="ctr"/>
                      <a:r>
                        <a:rPr kumimoji="1" lang="en-US" altLang="ja-JP" dirty="0">
                          <a:solidFill>
                            <a:schemeClr val="tx1"/>
                          </a:solidFill>
                        </a:rPr>
                        <a:t> a2</a:t>
                      </a:r>
                      <a:endParaRPr kumimoji="1" lang="ja-JP" altLang="en-US" dirty="0">
                        <a:solidFill>
                          <a:schemeClr val="tx1"/>
                        </a:solidFill>
                      </a:endParaRPr>
                    </a:p>
                  </a:txBody>
                  <a:tcPr anchor="ctr"/>
                </a:tc>
                <a:tc>
                  <a:txBody>
                    <a:bodyPr/>
                    <a:lstStyle/>
                    <a:p>
                      <a:pPr algn="ctr"/>
                      <a:r>
                        <a:rPr kumimoji="1" lang="en-US" altLang="ja-JP" dirty="0">
                          <a:solidFill>
                            <a:schemeClr val="tx1"/>
                          </a:solidFill>
                        </a:rPr>
                        <a:t> a1</a:t>
                      </a:r>
                    </a:p>
                    <a:p>
                      <a:pPr algn="ctr"/>
                      <a:r>
                        <a:rPr kumimoji="1" lang="en-US" altLang="ja-JP" dirty="0">
                          <a:solidFill>
                            <a:schemeClr val="accent6">
                              <a:lumMod val="75000"/>
                            </a:schemeClr>
                          </a:solidFill>
                        </a:rPr>
                        <a:t>+a2</a:t>
                      </a:r>
                      <a:endParaRPr kumimoji="1" lang="ja-JP" altLang="en-US" dirty="0">
                        <a:solidFill>
                          <a:schemeClr val="accent6">
                            <a:lumMod val="75000"/>
                          </a:schemeClr>
                        </a:solidFill>
                      </a:endParaRPr>
                    </a:p>
                  </a:txBody>
                  <a:tcPr anchor="ctr"/>
                </a:tc>
                <a:extLst>
                  <a:ext uri="{0D108BD9-81ED-4DB2-BD59-A6C34878D82A}">
                    <a16:rowId xmlns:a16="http://schemas.microsoft.com/office/drawing/2014/main" val="3559656834"/>
                  </a:ext>
                </a:extLst>
              </a:tr>
              <a:tr h="504569">
                <a:tc>
                  <a:txBody>
                    <a:bodyPr/>
                    <a:lstStyle/>
                    <a:p>
                      <a:pPr algn="ctr"/>
                      <a:r>
                        <a:rPr kumimoji="1" lang="ja-JP" altLang="en-US" b="1" dirty="0"/>
                        <a:t>マージ結果</a:t>
                      </a:r>
                    </a:p>
                  </a:txBody>
                  <a:tcPr anchor="ctr">
                    <a:solidFill>
                      <a:schemeClr val="bg2">
                        <a:lumMod val="90000"/>
                      </a:schemeClr>
                    </a:solidFill>
                  </a:tcPr>
                </a:tc>
                <a:tc>
                  <a:txBody>
                    <a:bodyPr/>
                    <a:lstStyle/>
                    <a:p>
                      <a:pPr algn="ctr"/>
                      <a:r>
                        <a:rPr kumimoji="1" lang="en-US" altLang="ja-JP" b="1" dirty="0">
                          <a:solidFill>
                            <a:srgbClr val="FF0000"/>
                          </a:solidFill>
                        </a:rPr>
                        <a:t>Conflict</a:t>
                      </a:r>
                      <a:endParaRPr kumimoji="1" lang="ja-JP" altLang="en-US" b="1" dirty="0">
                        <a:solidFill>
                          <a:srgbClr val="FF0000"/>
                        </a:solidFill>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rgbClr val="FF0000"/>
                          </a:solidFill>
                        </a:rPr>
                        <a:t>Conflict</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FF0000"/>
                          </a:solidFill>
                          <a:effectLst/>
                          <a:uLnTx/>
                          <a:uFillTx/>
                          <a:latin typeface="+mn-lt"/>
                          <a:ea typeface="+mn-ea"/>
                          <a:cs typeface="+mn-cs"/>
                        </a:rPr>
                        <a:t>Conflict</a:t>
                      </a:r>
                      <a:endParaRPr kumimoji="1" lang="ja-JP" alt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FF0000"/>
                          </a:solidFill>
                          <a:effectLst/>
                          <a:uLnTx/>
                          <a:uFillTx/>
                          <a:latin typeface="+mn-lt"/>
                          <a:ea typeface="+mn-ea"/>
                          <a:cs typeface="+mn-cs"/>
                        </a:rPr>
                        <a:t>Conflict</a:t>
                      </a:r>
                      <a:endParaRPr kumimoji="1" lang="ja-JP" alt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noFill/>
                  </a:tcPr>
                </a:tc>
                <a:tc>
                  <a:txBody>
                    <a:bodyPr/>
                    <a:lstStyle/>
                    <a:p>
                      <a:pPr algn="ctr"/>
                      <a:r>
                        <a:rPr kumimoji="1" lang="en-US" altLang="ja-JP" sz="1800" b="0" i="0" u="none" strike="noStrike" kern="1200" cap="none" spc="0" normalizeH="0" baseline="0" noProof="0" dirty="0">
                          <a:ln>
                            <a:noFill/>
                          </a:ln>
                          <a:solidFill>
                            <a:prstClr val="black"/>
                          </a:solidFill>
                          <a:effectLst/>
                          <a:uLnTx/>
                          <a:uFillTx/>
                          <a:latin typeface="+mn-lt"/>
                          <a:ea typeface="+mn-ea"/>
                          <a:cs typeface="+mn-cs"/>
                        </a:rPr>
                        <a:t> 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chemeClr val="tx1"/>
                          </a:solidFill>
                          <a:effectLst/>
                          <a:uLnTx/>
                          <a:uFillTx/>
                          <a:latin typeface="+mn-lt"/>
                          <a:ea typeface="+mn-ea"/>
                          <a:cs typeface="+mn-cs"/>
                        </a:rPr>
                        <a:t>a1.5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chemeClr val="tx1"/>
                          </a:solidFill>
                          <a:effectLst/>
                          <a:uLnTx/>
                          <a:uFillTx/>
                          <a:latin typeface="+mn-lt"/>
                          <a:ea typeface="+mn-ea"/>
                          <a:cs typeface="+mn-cs"/>
                        </a:rPr>
                        <a:t> 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chemeClr val="tx1"/>
                          </a:solidFill>
                          <a:effectLst/>
                          <a:uLnTx/>
                          <a:uFillTx/>
                          <a:latin typeface="+mn-lt"/>
                          <a:ea typeface="+mn-ea"/>
                          <a:cs typeface="+mn-cs"/>
                        </a:rPr>
                        <a:t>a3</a:t>
                      </a:r>
                      <a:endParaRPr kumimoji="1" lang="ja-JP" altLang="en-US" sz="1200" b="1" dirty="0">
                        <a:solidFill>
                          <a:schemeClr val="tx1"/>
                        </a:solidFill>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mn-lt"/>
                          <a:ea typeface="+mn-ea"/>
                          <a:cs typeface="+mn-cs"/>
                        </a:rPr>
                        <a: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chemeClr val="tx1"/>
                          </a:solidFill>
                          <a:effectLst/>
                          <a:uLnTx/>
                          <a:uFillTx/>
                          <a:latin typeface="+mn-lt"/>
                          <a:ea typeface="+mn-ea"/>
                          <a:cs typeface="+mn-cs"/>
                        </a:rPr>
                        <a:t>a2</a:t>
                      </a:r>
                      <a:endParaRPr kumimoji="1" lang="ja-JP" altLang="en-US" sz="1800" b="0" i="0" u="none" strike="noStrike" kern="1200" cap="none" spc="0" normalizeH="0" baseline="0" noProof="0" dirty="0">
                        <a:ln>
                          <a:noFill/>
                        </a:ln>
                        <a:solidFill>
                          <a:schemeClr val="tx1"/>
                        </a:solidFill>
                        <a:effectLst/>
                        <a:uLnTx/>
                        <a:uFillTx/>
                        <a:latin typeface="+mn-lt"/>
                        <a:ea typeface="+mn-ea"/>
                        <a:cs typeface="+mn-cs"/>
                      </a:endParaRPr>
                    </a:p>
                  </a:txBody>
                  <a:tcPr anchor="ctr">
                    <a:noFill/>
                  </a:tcPr>
                </a:tc>
                <a:extLst>
                  <a:ext uri="{0D108BD9-81ED-4DB2-BD59-A6C34878D82A}">
                    <a16:rowId xmlns:a16="http://schemas.microsoft.com/office/drawing/2014/main" val="1640261861"/>
                  </a:ext>
                </a:extLst>
              </a:tr>
            </a:tbl>
          </a:graphicData>
        </a:graphic>
      </p:graphicFrame>
      <p:sp>
        <p:nvSpPr>
          <p:cNvPr id="187" name="テキスト ボックス 186"/>
          <p:cNvSpPr txBox="1"/>
          <p:nvPr/>
        </p:nvSpPr>
        <p:spPr>
          <a:xfrm>
            <a:off x="220148" y="2629343"/>
            <a:ext cx="5330420" cy="584775"/>
          </a:xfrm>
          <a:prstGeom prst="rect">
            <a:avLst/>
          </a:prstGeom>
          <a:noFill/>
        </p:spPr>
        <p:txBody>
          <a:bodyPr wrap="square" rtlCol="0">
            <a:spAutoFit/>
          </a:bodyPr>
          <a:lstStyle/>
          <a:p>
            <a:r>
              <a:rPr lang="ja-JP" altLang="en-US" sz="1600" dirty="0"/>
              <a:t>或るファイルに関するフロー分岐元からの変更内容と</a:t>
            </a:r>
            <a:endParaRPr lang="en-US" altLang="ja-JP" sz="1600" dirty="0"/>
          </a:p>
          <a:p>
            <a:r>
              <a:rPr lang="ja-JP" altLang="en-US" sz="1600" dirty="0"/>
              <a:t>ファイル単位マージの結果</a:t>
            </a:r>
            <a:endParaRPr lang="en-US" altLang="ja-JP" sz="1600" dirty="0"/>
          </a:p>
        </p:txBody>
      </p:sp>
      <p:sp>
        <p:nvSpPr>
          <p:cNvPr id="365" name="正方形/長方形 364"/>
          <p:cNvSpPr>
            <a:spLocks noChangeAspect="1"/>
          </p:cNvSpPr>
          <p:nvPr/>
        </p:nvSpPr>
        <p:spPr>
          <a:xfrm>
            <a:off x="10304524" y="2184833"/>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9" name="グループ化 368"/>
          <p:cNvGrpSpPr/>
          <p:nvPr/>
        </p:nvGrpSpPr>
        <p:grpSpPr>
          <a:xfrm>
            <a:off x="9372393" y="533681"/>
            <a:ext cx="447220" cy="447220"/>
            <a:chOff x="1461081" y="2638401"/>
            <a:chExt cx="447220" cy="447220"/>
          </a:xfrm>
        </p:grpSpPr>
        <p:sp>
          <p:nvSpPr>
            <p:cNvPr id="370" name="涙形 369"/>
            <p:cNvSpPr>
              <a:spLocks noChangeAspect="1"/>
            </p:cNvSpPr>
            <p:nvPr/>
          </p:nvSpPr>
          <p:spPr>
            <a:xfrm rot="8100000">
              <a:off x="1461081" y="2638401"/>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1" name="楕円 370"/>
            <p:cNvSpPr>
              <a:spLocks noChangeAspect="1"/>
            </p:cNvSpPr>
            <p:nvPr/>
          </p:nvSpPr>
          <p:spPr>
            <a:xfrm>
              <a:off x="1594691" y="2772011"/>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2" name="グループ化 371"/>
          <p:cNvGrpSpPr/>
          <p:nvPr/>
        </p:nvGrpSpPr>
        <p:grpSpPr>
          <a:xfrm>
            <a:off x="10396114" y="1240648"/>
            <a:ext cx="447220" cy="447220"/>
            <a:chOff x="3735757" y="3834379"/>
            <a:chExt cx="447220" cy="447220"/>
          </a:xfrm>
        </p:grpSpPr>
        <p:sp>
          <p:nvSpPr>
            <p:cNvPr id="373" name="涙形 372"/>
            <p:cNvSpPr>
              <a:spLocks noChangeAspect="1"/>
            </p:cNvSpPr>
            <p:nvPr/>
          </p:nvSpPr>
          <p:spPr>
            <a:xfrm rot="8182707">
              <a:off x="3735757" y="383437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4" name="楕円 373"/>
            <p:cNvSpPr>
              <a:spLocks noChangeAspect="1"/>
            </p:cNvSpPr>
            <p:nvPr/>
          </p:nvSpPr>
          <p:spPr>
            <a:xfrm rot="20684613">
              <a:off x="3869367" y="396798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4" name="正方形/長方形 383"/>
          <p:cNvSpPr/>
          <p:nvPr/>
        </p:nvSpPr>
        <p:spPr>
          <a:xfrm>
            <a:off x="9517200" y="390082"/>
            <a:ext cx="936000"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5" name="テキスト ボックス 384"/>
          <p:cNvSpPr txBox="1"/>
          <p:nvPr/>
        </p:nvSpPr>
        <p:spPr>
          <a:xfrm>
            <a:off x="9430828" y="312722"/>
            <a:ext cx="1235481" cy="369332"/>
          </a:xfrm>
          <a:prstGeom prst="rect">
            <a:avLst/>
          </a:prstGeom>
          <a:noFill/>
        </p:spPr>
        <p:txBody>
          <a:bodyPr wrap="square" rtlCol="0">
            <a:spAutoFit/>
          </a:bodyPr>
          <a:lstStyle/>
          <a:p>
            <a:r>
              <a:rPr kumimoji="1" lang="en-US" altLang="ja-JP" dirty="0"/>
              <a:t>branch A</a:t>
            </a:r>
            <a:endParaRPr kumimoji="1" lang="ja-JP" altLang="en-US" dirty="0"/>
          </a:p>
        </p:txBody>
      </p:sp>
      <p:sp>
        <p:nvSpPr>
          <p:cNvPr id="386" name="正方形/長方形 385"/>
          <p:cNvSpPr/>
          <p:nvPr/>
        </p:nvSpPr>
        <p:spPr>
          <a:xfrm>
            <a:off x="10514116" y="1153874"/>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7" name="テキスト ボックス 386"/>
          <p:cNvSpPr txBox="1"/>
          <p:nvPr/>
        </p:nvSpPr>
        <p:spPr>
          <a:xfrm>
            <a:off x="10429514" y="1060135"/>
            <a:ext cx="1153403" cy="369332"/>
          </a:xfrm>
          <a:prstGeom prst="rect">
            <a:avLst/>
          </a:prstGeom>
          <a:noFill/>
        </p:spPr>
        <p:txBody>
          <a:bodyPr wrap="square" rtlCol="0">
            <a:spAutoFit/>
          </a:bodyPr>
          <a:lstStyle/>
          <a:p>
            <a:r>
              <a:rPr kumimoji="1" lang="en-US" altLang="ja-JP" dirty="0"/>
              <a:t>branch B</a:t>
            </a:r>
            <a:endParaRPr kumimoji="1" lang="ja-JP" altLang="en-US" dirty="0"/>
          </a:p>
        </p:txBody>
      </p:sp>
      <p:sp>
        <p:nvSpPr>
          <p:cNvPr id="404" name="正方形/長方形 403"/>
          <p:cNvSpPr>
            <a:spLocks noChangeAspect="1"/>
          </p:cNvSpPr>
          <p:nvPr/>
        </p:nvSpPr>
        <p:spPr>
          <a:xfrm>
            <a:off x="8215664" y="1947683"/>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7" name="グループ化 406"/>
          <p:cNvGrpSpPr/>
          <p:nvPr/>
        </p:nvGrpSpPr>
        <p:grpSpPr>
          <a:xfrm>
            <a:off x="7968814" y="2292559"/>
            <a:ext cx="460822" cy="454463"/>
            <a:chOff x="1992824" y="3609058"/>
            <a:chExt cx="493701" cy="596259"/>
          </a:xfrm>
        </p:grpSpPr>
        <p:pic>
          <p:nvPicPr>
            <p:cNvPr id="408" name="図 40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409" name="テキスト ボックス 408"/>
            <p:cNvSpPr txBox="1"/>
            <p:nvPr/>
          </p:nvSpPr>
          <p:spPr>
            <a:xfrm>
              <a:off x="2027589" y="3609058"/>
              <a:ext cx="426851" cy="253916"/>
            </a:xfrm>
            <a:prstGeom prst="rect">
              <a:avLst/>
            </a:prstGeom>
            <a:noFill/>
          </p:spPr>
          <p:txBody>
            <a:bodyPr wrap="square" rtlCol="0">
              <a:spAutoFit/>
            </a:bodyPr>
            <a:lstStyle/>
            <a:p>
              <a:pPr algn="ctr"/>
              <a:endParaRPr kumimoji="1" lang="ja-JP" altLang="en-US" sz="1050" b="1" dirty="0"/>
            </a:p>
          </p:txBody>
        </p:sp>
      </p:grpSp>
      <p:cxnSp>
        <p:nvCxnSpPr>
          <p:cNvPr id="410" name="直線矢印コネクタ 409"/>
          <p:cNvCxnSpPr/>
          <p:nvPr/>
        </p:nvCxnSpPr>
        <p:spPr>
          <a:xfrm>
            <a:off x="8215664" y="2005146"/>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4" name="直線矢印コネクタ 413"/>
          <p:cNvCxnSpPr/>
          <p:nvPr/>
        </p:nvCxnSpPr>
        <p:spPr>
          <a:xfrm>
            <a:off x="9906633" y="1621336"/>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15" name="グループ化 414"/>
          <p:cNvGrpSpPr/>
          <p:nvPr/>
        </p:nvGrpSpPr>
        <p:grpSpPr>
          <a:xfrm>
            <a:off x="10587161" y="2681800"/>
            <a:ext cx="460822" cy="454463"/>
            <a:chOff x="1992824" y="3609058"/>
            <a:chExt cx="493701" cy="596259"/>
          </a:xfrm>
        </p:grpSpPr>
        <p:pic>
          <p:nvPicPr>
            <p:cNvPr id="416" name="図 4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992824" y="3614058"/>
              <a:ext cx="493701" cy="591259"/>
            </a:xfrm>
            <a:prstGeom prst="rect">
              <a:avLst/>
            </a:prstGeom>
          </p:spPr>
        </p:pic>
        <p:sp>
          <p:nvSpPr>
            <p:cNvPr id="417" name="テキスト ボックス 416"/>
            <p:cNvSpPr txBox="1"/>
            <p:nvPr/>
          </p:nvSpPr>
          <p:spPr>
            <a:xfrm>
              <a:off x="2027589" y="3609058"/>
              <a:ext cx="426851" cy="253916"/>
            </a:xfrm>
            <a:prstGeom prst="rect">
              <a:avLst/>
            </a:prstGeom>
            <a:noFill/>
          </p:spPr>
          <p:txBody>
            <a:bodyPr wrap="square" rtlCol="0">
              <a:spAutoFit/>
            </a:bodyPr>
            <a:lstStyle/>
            <a:p>
              <a:pPr algn="ctr"/>
              <a:endParaRPr kumimoji="1" lang="ja-JP" altLang="en-US" sz="1050" b="1" dirty="0"/>
            </a:p>
          </p:txBody>
        </p:sp>
      </p:grpSp>
      <p:cxnSp>
        <p:nvCxnSpPr>
          <p:cNvPr id="418" name="直線矢印コネクタ 417"/>
          <p:cNvCxnSpPr/>
          <p:nvPr/>
        </p:nvCxnSpPr>
        <p:spPr>
          <a:xfrm>
            <a:off x="10834011" y="2394387"/>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矢印: ストライプ 1"/>
          <p:cNvSpPr/>
          <p:nvPr/>
        </p:nvSpPr>
        <p:spPr>
          <a:xfrm rot="20600019">
            <a:off x="8622943" y="2192357"/>
            <a:ext cx="1002167" cy="509347"/>
          </a:xfrm>
          <a:prstGeom prst="stripedRightArrow">
            <a:avLst>
              <a:gd name="adj1" fmla="val 54292"/>
              <a:gd name="adj2" fmla="val 53651"/>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変更</a:t>
            </a:r>
          </a:p>
        </p:txBody>
      </p:sp>
      <p:sp>
        <p:nvSpPr>
          <p:cNvPr id="419" name="矢印: ストライプ 418"/>
          <p:cNvSpPr/>
          <p:nvPr/>
        </p:nvSpPr>
        <p:spPr>
          <a:xfrm rot="655257">
            <a:off x="8632087" y="2483231"/>
            <a:ext cx="1884310" cy="509347"/>
          </a:xfrm>
          <a:prstGeom prst="stripedRightArrow">
            <a:avLst>
              <a:gd name="adj1" fmla="val 54292"/>
              <a:gd name="adj2" fmla="val 53651"/>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変更</a:t>
            </a:r>
          </a:p>
        </p:txBody>
      </p:sp>
      <p:grpSp>
        <p:nvGrpSpPr>
          <p:cNvPr id="420" name="グループ化 419"/>
          <p:cNvGrpSpPr/>
          <p:nvPr/>
        </p:nvGrpSpPr>
        <p:grpSpPr>
          <a:xfrm>
            <a:off x="10265976" y="1726111"/>
            <a:ext cx="1085517" cy="808848"/>
            <a:chOff x="5536626" y="4882409"/>
            <a:chExt cx="1085517" cy="808848"/>
          </a:xfrm>
        </p:grpSpPr>
        <p:sp>
          <p:nvSpPr>
            <p:cNvPr id="421" name="楕円 420"/>
            <p:cNvSpPr/>
            <p:nvPr/>
          </p:nvSpPr>
          <p:spPr>
            <a:xfrm>
              <a:off x="5655437" y="509408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2" name="矢印: 山形 421"/>
            <p:cNvSpPr/>
            <p:nvPr/>
          </p:nvSpPr>
          <p:spPr>
            <a:xfrm rot="19832413" flipH="1">
              <a:off x="5762555" y="488240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3" name="テキスト ボックス 422"/>
            <p:cNvSpPr txBox="1"/>
            <p:nvPr/>
          </p:nvSpPr>
          <p:spPr>
            <a:xfrm>
              <a:off x="5536626" y="538348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grpSp>
        <p:nvGrpSpPr>
          <p:cNvPr id="424" name="グループ化 423"/>
          <p:cNvGrpSpPr/>
          <p:nvPr/>
        </p:nvGrpSpPr>
        <p:grpSpPr>
          <a:xfrm>
            <a:off x="6061428" y="967438"/>
            <a:ext cx="4344473" cy="1379658"/>
            <a:chOff x="1409676" y="4029131"/>
            <a:chExt cx="4344473" cy="1379658"/>
          </a:xfrm>
        </p:grpSpPr>
        <p:sp>
          <p:nvSpPr>
            <p:cNvPr id="425" name="楕円 424"/>
            <p:cNvSpPr/>
            <p:nvPr/>
          </p:nvSpPr>
          <p:spPr>
            <a:xfrm>
              <a:off x="3157965" y="452621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6" name="矢印: 山形 425"/>
            <p:cNvSpPr/>
            <p:nvPr/>
          </p:nvSpPr>
          <p:spPr>
            <a:xfrm rot="19832413" flipH="1">
              <a:off x="3265083" y="431453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7" name="テキスト ボックス 426"/>
            <p:cNvSpPr txBox="1"/>
            <p:nvPr/>
          </p:nvSpPr>
          <p:spPr>
            <a:xfrm>
              <a:off x="3039154" y="481560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428" name="直線矢印コネクタ 427"/>
            <p:cNvCxnSpPr/>
            <p:nvPr/>
          </p:nvCxnSpPr>
          <p:spPr>
            <a:xfrm flipH="1">
              <a:off x="2497411" y="482309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9" name="楕円 428"/>
            <p:cNvSpPr/>
            <p:nvPr/>
          </p:nvSpPr>
          <p:spPr>
            <a:xfrm>
              <a:off x="1528487" y="481161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0" name="矢印: 山形 429"/>
            <p:cNvSpPr/>
            <p:nvPr/>
          </p:nvSpPr>
          <p:spPr>
            <a:xfrm rot="19832413" flipH="1">
              <a:off x="1635605" y="459994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1" name="テキスト ボックス 430"/>
            <p:cNvSpPr txBox="1"/>
            <p:nvPr/>
          </p:nvSpPr>
          <p:spPr>
            <a:xfrm>
              <a:off x="1409676" y="510101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sp>
          <p:nvSpPr>
            <p:cNvPr id="432" name="楕円 431"/>
            <p:cNvSpPr/>
            <p:nvPr/>
          </p:nvSpPr>
          <p:spPr>
            <a:xfrm>
              <a:off x="4787443" y="424080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3" name="矢印: 山形 432"/>
            <p:cNvSpPr/>
            <p:nvPr/>
          </p:nvSpPr>
          <p:spPr>
            <a:xfrm rot="19832413" flipH="1">
              <a:off x="4894561" y="402913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4" name="テキスト ボックス 433"/>
            <p:cNvSpPr txBox="1"/>
            <p:nvPr/>
          </p:nvSpPr>
          <p:spPr>
            <a:xfrm>
              <a:off x="4668632" y="453020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435" name="直線矢印コネクタ 434"/>
            <p:cNvCxnSpPr/>
            <p:nvPr/>
          </p:nvCxnSpPr>
          <p:spPr>
            <a:xfrm flipH="1">
              <a:off x="4126889" y="4521643"/>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テキスト ボックス 2"/>
          <p:cNvSpPr txBox="1"/>
          <p:nvPr/>
        </p:nvSpPr>
        <p:spPr>
          <a:xfrm>
            <a:off x="8034294" y="2314370"/>
            <a:ext cx="404971" cy="253916"/>
          </a:xfrm>
          <a:prstGeom prst="rect">
            <a:avLst/>
          </a:prstGeom>
          <a:noFill/>
        </p:spPr>
        <p:txBody>
          <a:bodyPr wrap="square" rtlCol="0">
            <a:spAutoFit/>
          </a:bodyPr>
          <a:lstStyle/>
          <a:p>
            <a:r>
              <a:rPr kumimoji="1" lang="en-US" altLang="ja-JP" sz="1050" dirty="0"/>
              <a:t>a1</a:t>
            </a:r>
            <a:endParaRPr kumimoji="1" lang="ja-JP" altLang="en-US" sz="1050" dirty="0">
              <a:solidFill>
                <a:schemeClr val="accent6">
                  <a:lumMod val="75000"/>
                </a:schemeClr>
              </a:solidFill>
            </a:endParaRPr>
          </a:p>
        </p:txBody>
      </p:sp>
      <p:sp>
        <p:nvSpPr>
          <p:cNvPr id="50" name="テキスト ボックス 49"/>
          <p:cNvSpPr txBox="1"/>
          <p:nvPr/>
        </p:nvSpPr>
        <p:spPr>
          <a:xfrm>
            <a:off x="10666309" y="2715972"/>
            <a:ext cx="404971" cy="415498"/>
          </a:xfrm>
          <a:prstGeom prst="rect">
            <a:avLst/>
          </a:prstGeom>
          <a:noFill/>
        </p:spPr>
        <p:txBody>
          <a:bodyPr wrap="square" rtlCol="0">
            <a:spAutoFit/>
          </a:bodyPr>
          <a:lstStyle/>
          <a:p>
            <a:r>
              <a:rPr kumimoji="1" lang="en-US" altLang="ja-JP" sz="1050" dirty="0"/>
              <a:t>a1</a:t>
            </a:r>
          </a:p>
          <a:p>
            <a:r>
              <a:rPr lang="en-US" altLang="ja-JP" sz="1050" dirty="0">
                <a:solidFill>
                  <a:schemeClr val="accent6">
                    <a:lumMod val="75000"/>
                  </a:schemeClr>
                </a:solidFill>
              </a:rPr>
              <a:t>b</a:t>
            </a:r>
            <a:r>
              <a:rPr kumimoji="1" lang="en-US" altLang="ja-JP" sz="1050" dirty="0">
                <a:solidFill>
                  <a:schemeClr val="accent6">
                    <a:lumMod val="75000"/>
                  </a:schemeClr>
                </a:solidFill>
              </a:rPr>
              <a:t>2</a:t>
            </a:r>
            <a:endParaRPr kumimoji="1" lang="ja-JP" altLang="en-US" sz="1050" dirty="0">
              <a:solidFill>
                <a:schemeClr val="accent6">
                  <a:lumMod val="75000"/>
                </a:schemeClr>
              </a:solidFill>
            </a:endParaRPr>
          </a:p>
        </p:txBody>
      </p:sp>
      <p:sp>
        <p:nvSpPr>
          <p:cNvPr id="51" name="テキスト ボックス 50"/>
          <p:cNvSpPr txBox="1"/>
          <p:nvPr/>
        </p:nvSpPr>
        <p:spPr>
          <a:xfrm>
            <a:off x="9735605" y="1976892"/>
            <a:ext cx="404971" cy="415498"/>
          </a:xfrm>
          <a:prstGeom prst="rect">
            <a:avLst/>
          </a:prstGeom>
          <a:noFill/>
        </p:spPr>
        <p:txBody>
          <a:bodyPr wrap="square" rtlCol="0">
            <a:spAutoFit/>
          </a:bodyPr>
          <a:lstStyle/>
          <a:p>
            <a:r>
              <a:rPr kumimoji="1" lang="en-US" altLang="ja-JP" sz="1050" dirty="0"/>
              <a:t>a1</a:t>
            </a:r>
          </a:p>
          <a:p>
            <a:r>
              <a:rPr kumimoji="1" lang="en-US" altLang="ja-JP" sz="1050" dirty="0">
                <a:solidFill>
                  <a:schemeClr val="accent6">
                    <a:lumMod val="75000"/>
                  </a:schemeClr>
                </a:solidFill>
              </a:rPr>
              <a:t>a2</a:t>
            </a:r>
            <a:endParaRPr kumimoji="1" lang="ja-JP" altLang="en-US" sz="1050" dirty="0">
              <a:solidFill>
                <a:schemeClr val="accent6">
                  <a:lumMod val="75000"/>
                </a:schemeClr>
              </a:solidFill>
            </a:endParaRPr>
          </a:p>
        </p:txBody>
      </p:sp>
      <p:cxnSp>
        <p:nvCxnSpPr>
          <p:cNvPr id="364" name="コネクタ: 曲線 363"/>
          <p:cNvCxnSpPr>
            <a:cxnSpLocks/>
            <a:stCxn id="365" idx="1"/>
            <a:endCxn id="427" idx="2"/>
          </p:cNvCxnSpPr>
          <p:nvPr/>
        </p:nvCxnSpPr>
        <p:spPr>
          <a:xfrm rot="10800000">
            <a:off x="8233666" y="2061691"/>
            <a:ext cx="2070859" cy="141142"/>
          </a:xfrm>
          <a:prstGeom prst="curved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54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四角形: 1 つの角を切り取る 258"/>
          <p:cNvSpPr/>
          <p:nvPr/>
        </p:nvSpPr>
        <p:spPr>
          <a:xfrm>
            <a:off x="823387" y="990601"/>
            <a:ext cx="10701863" cy="5528732"/>
          </a:xfrm>
          <a:prstGeom prst="snip1Rect">
            <a:avLst>
              <a:gd name="adj" fmla="val 1898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0" name="図 259"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102" y="990601"/>
            <a:ext cx="1439334" cy="1588961"/>
          </a:xfrm>
          <a:prstGeom prst="rect">
            <a:avLst/>
          </a:prstGeom>
        </p:spPr>
      </p:pic>
      <p:sp>
        <p:nvSpPr>
          <p:cNvPr id="261" name="テキスト ボックス 260"/>
          <p:cNvSpPr txBox="1"/>
          <p:nvPr/>
        </p:nvSpPr>
        <p:spPr>
          <a:xfrm>
            <a:off x="10056284" y="1461915"/>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sp>
        <p:nvSpPr>
          <p:cNvPr id="112" name="正方形/長方形 111"/>
          <p:cNvSpPr/>
          <p:nvPr/>
        </p:nvSpPr>
        <p:spPr>
          <a:xfrm>
            <a:off x="1936506" y="1030946"/>
            <a:ext cx="8107200" cy="6463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ja-JP" altLang="en-US" dirty="0">
                <a:solidFill>
                  <a:schemeClr val="tx1"/>
                </a:solidFill>
              </a:rPr>
              <a:t>対象ブランチの変更を現在のブランチに</a:t>
            </a:r>
            <a:r>
              <a:rPr lang="ja-JP" altLang="en-US" b="1" u="sng" dirty="0">
                <a:solidFill>
                  <a:schemeClr val="tx1"/>
                </a:solidFill>
              </a:rPr>
              <a:t>取り込む。</a:t>
            </a:r>
            <a:endParaRPr lang="en-US" altLang="ja-JP" b="1" u="sng" dirty="0">
              <a:solidFill>
                <a:schemeClr val="tx1"/>
              </a:solidFill>
            </a:endParaRPr>
          </a:p>
          <a:p>
            <a:r>
              <a:rPr lang="ja-JP" altLang="en-US" dirty="0">
                <a:solidFill>
                  <a:schemeClr val="tx1"/>
                </a:solidFill>
              </a:rPr>
              <a:t>差分を反映させ、</a:t>
            </a:r>
            <a:r>
              <a:rPr lang="en-US" altLang="ja-JP" dirty="0">
                <a:solidFill>
                  <a:schemeClr val="tx1"/>
                </a:solidFill>
              </a:rPr>
              <a:t>2</a:t>
            </a:r>
            <a:r>
              <a:rPr lang="ja-JP" altLang="en-US" dirty="0">
                <a:solidFill>
                  <a:schemeClr val="tx1"/>
                </a:solidFill>
              </a:rPr>
              <a:t>つに分岐したフローを統合させる。</a:t>
            </a:r>
            <a:endParaRPr lang="ja-JP" altLang="en-US" sz="1400" dirty="0">
              <a:solidFill>
                <a:schemeClr val="tx1"/>
              </a:solidFill>
            </a:endParaRPr>
          </a:p>
        </p:txBody>
      </p:sp>
      <p:cxnSp>
        <p:nvCxnSpPr>
          <p:cNvPr id="126" name="コネクタ: 曲線 125"/>
          <p:cNvCxnSpPr>
            <a:stCxn id="128" idx="1"/>
            <a:endCxn id="82" idx="2"/>
          </p:cNvCxnSpPr>
          <p:nvPr/>
        </p:nvCxnSpPr>
        <p:spPr>
          <a:xfrm rot="10800000">
            <a:off x="4041303" y="5281044"/>
            <a:ext cx="922582" cy="829895"/>
          </a:xfrm>
          <a:prstGeom prst="curved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8" name="正方形/長方形 127"/>
          <p:cNvSpPr>
            <a:spLocks noChangeAspect="1"/>
          </p:cNvSpPr>
          <p:nvPr/>
        </p:nvSpPr>
        <p:spPr>
          <a:xfrm>
            <a:off x="4963885" y="6092938"/>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5520376" y="2749235"/>
            <a:ext cx="447220" cy="447220"/>
            <a:chOff x="1461081" y="1916237"/>
            <a:chExt cx="447220" cy="447220"/>
          </a:xfrm>
          <a:solidFill>
            <a:schemeClr val="bg1">
              <a:lumMod val="95000"/>
            </a:schemeClr>
          </a:solidFill>
        </p:grpSpPr>
        <p:sp>
          <p:nvSpPr>
            <p:cNvPr id="146" name="涙形 145"/>
            <p:cNvSpPr>
              <a:spLocks noChangeAspect="1"/>
            </p:cNvSpPr>
            <p:nvPr/>
          </p:nvSpPr>
          <p:spPr>
            <a:xfrm rot="8100000">
              <a:off x="1461081" y="1916237"/>
              <a:ext cx="447220" cy="447220"/>
            </a:xfrm>
            <a:prstGeom prst="teardrop">
              <a:avLst>
                <a:gd name="adj" fmla="val 125078"/>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p:cNvSpPr>
              <a:spLocks noChangeAspect="1"/>
            </p:cNvSpPr>
            <p:nvPr/>
          </p:nvSpPr>
          <p:spPr>
            <a:xfrm>
              <a:off x="1594691" y="2049847"/>
              <a:ext cx="180000" cy="180000"/>
            </a:xfrm>
            <a:prstGeom prst="ellipse">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5536223" y="3425105"/>
            <a:ext cx="447220" cy="447220"/>
            <a:chOff x="1461081" y="2638401"/>
            <a:chExt cx="447220" cy="447220"/>
          </a:xfrm>
          <a:solidFill>
            <a:schemeClr val="bg1">
              <a:lumMod val="95000"/>
            </a:schemeClr>
          </a:solidFill>
        </p:grpSpPr>
        <p:sp>
          <p:nvSpPr>
            <p:cNvPr id="148" name="涙形 147"/>
            <p:cNvSpPr>
              <a:spLocks noChangeAspect="1"/>
            </p:cNvSpPr>
            <p:nvPr/>
          </p:nvSpPr>
          <p:spPr>
            <a:xfrm rot="8100000">
              <a:off x="1461081" y="2638401"/>
              <a:ext cx="447220" cy="447220"/>
            </a:xfrm>
            <a:prstGeom prst="teardrop">
              <a:avLst>
                <a:gd name="adj" fmla="val 125078"/>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p:cNvSpPr>
              <a:spLocks noChangeAspect="1"/>
            </p:cNvSpPr>
            <p:nvPr/>
          </p:nvSpPr>
          <p:spPr>
            <a:xfrm>
              <a:off x="1594691" y="2772011"/>
              <a:ext cx="180000" cy="180000"/>
            </a:xfrm>
            <a:prstGeom prst="ellipse">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0" name="正方形/長方形 159"/>
          <p:cNvSpPr/>
          <p:nvPr/>
        </p:nvSpPr>
        <p:spPr>
          <a:xfrm>
            <a:off x="807345" y="1044256"/>
            <a:ext cx="1468715"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dirty="0">
                <a:solidFill>
                  <a:schemeClr val="tx1"/>
                </a:solidFill>
              </a:rPr>
              <a:t>マージ：</a:t>
            </a:r>
          </a:p>
        </p:txBody>
      </p:sp>
      <p:grpSp>
        <p:nvGrpSpPr>
          <p:cNvPr id="24" name="グループ化 23"/>
          <p:cNvGrpSpPr/>
          <p:nvPr/>
        </p:nvGrpSpPr>
        <p:grpSpPr>
          <a:xfrm>
            <a:off x="4925337" y="5412251"/>
            <a:ext cx="2587036" cy="1030813"/>
            <a:chOff x="5536626" y="4660444"/>
            <a:chExt cx="2587036" cy="1030813"/>
          </a:xfrm>
        </p:grpSpPr>
        <p:sp>
          <p:nvSpPr>
            <p:cNvPr id="129" name="楕円 128"/>
            <p:cNvSpPr/>
            <p:nvPr/>
          </p:nvSpPr>
          <p:spPr>
            <a:xfrm>
              <a:off x="5655437" y="509408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矢印: 山形 129"/>
            <p:cNvSpPr/>
            <p:nvPr/>
          </p:nvSpPr>
          <p:spPr>
            <a:xfrm rot="19832413" flipH="1">
              <a:off x="5762555" y="488240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1" name="テキスト ボックス 130"/>
            <p:cNvSpPr txBox="1"/>
            <p:nvPr/>
          </p:nvSpPr>
          <p:spPr>
            <a:xfrm>
              <a:off x="5536626" y="538348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32" name="直線矢印コネクタ 131"/>
            <p:cNvCxnSpPr/>
            <p:nvPr/>
          </p:nvCxnSpPr>
          <p:spPr>
            <a:xfrm flipH="1">
              <a:off x="6560193" y="512160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楕円 132"/>
            <p:cNvSpPr/>
            <p:nvPr/>
          </p:nvSpPr>
          <p:spPr>
            <a:xfrm>
              <a:off x="7156956" y="487211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矢印: 山形 133"/>
            <p:cNvSpPr/>
            <p:nvPr/>
          </p:nvSpPr>
          <p:spPr>
            <a:xfrm rot="19832413" flipH="1">
              <a:off x="7264074" y="4660444"/>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5" name="テキスト ボックス 134"/>
            <p:cNvSpPr txBox="1"/>
            <p:nvPr/>
          </p:nvSpPr>
          <p:spPr>
            <a:xfrm>
              <a:off x="7038145" y="5161515"/>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grpSp>
        <p:nvGrpSpPr>
          <p:cNvPr id="2" name="グループ化 1"/>
          <p:cNvGrpSpPr/>
          <p:nvPr/>
        </p:nvGrpSpPr>
        <p:grpSpPr>
          <a:xfrm>
            <a:off x="1869066" y="4186790"/>
            <a:ext cx="4344473" cy="1379658"/>
            <a:chOff x="1556463" y="4014066"/>
            <a:chExt cx="4344473" cy="1379658"/>
          </a:xfrm>
        </p:grpSpPr>
        <p:sp>
          <p:nvSpPr>
            <p:cNvPr id="80" name="楕円 79"/>
            <p:cNvSpPr/>
            <p:nvPr/>
          </p:nvSpPr>
          <p:spPr>
            <a:xfrm>
              <a:off x="3304752" y="451114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矢印: 山形 80"/>
            <p:cNvSpPr/>
            <p:nvPr/>
          </p:nvSpPr>
          <p:spPr>
            <a:xfrm rot="19832413" flipH="1">
              <a:off x="3411870" y="429947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テキスト ボックス 81"/>
            <p:cNvSpPr txBox="1"/>
            <p:nvPr/>
          </p:nvSpPr>
          <p:spPr>
            <a:xfrm>
              <a:off x="3185941" y="480054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83" name="直線矢印コネクタ 82"/>
            <p:cNvCxnSpPr/>
            <p:nvPr/>
          </p:nvCxnSpPr>
          <p:spPr>
            <a:xfrm flipH="1">
              <a:off x="2644198" y="4808025"/>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楕円 83"/>
            <p:cNvSpPr/>
            <p:nvPr/>
          </p:nvSpPr>
          <p:spPr>
            <a:xfrm>
              <a:off x="1675274" y="479655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矢印: 山形 84"/>
            <p:cNvSpPr/>
            <p:nvPr/>
          </p:nvSpPr>
          <p:spPr>
            <a:xfrm rot="19832413" flipH="1">
              <a:off x="1782392" y="458487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p:cNvSpPr txBox="1"/>
            <p:nvPr/>
          </p:nvSpPr>
          <p:spPr>
            <a:xfrm>
              <a:off x="1556463" y="508594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sp>
          <p:nvSpPr>
            <p:cNvPr id="87" name="楕円 86"/>
            <p:cNvSpPr/>
            <p:nvPr/>
          </p:nvSpPr>
          <p:spPr>
            <a:xfrm>
              <a:off x="4934230" y="422574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矢印: 山形 87"/>
            <p:cNvSpPr/>
            <p:nvPr/>
          </p:nvSpPr>
          <p:spPr>
            <a:xfrm rot="19832413" flipH="1">
              <a:off x="5041348" y="401406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テキスト ボックス 88"/>
            <p:cNvSpPr txBox="1"/>
            <p:nvPr/>
          </p:nvSpPr>
          <p:spPr>
            <a:xfrm>
              <a:off x="4815419" y="451513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90" name="直線矢印コネクタ 89"/>
            <p:cNvCxnSpPr/>
            <p:nvPr/>
          </p:nvCxnSpPr>
          <p:spPr>
            <a:xfrm flipH="1">
              <a:off x="4273676" y="4506578"/>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直線矢印コネクタ 90"/>
          <p:cNvCxnSpPr/>
          <p:nvPr/>
        </p:nvCxnSpPr>
        <p:spPr>
          <a:xfrm flipH="1">
            <a:off x="6252601" y="4444707"/>
            <a:ext cx="1486426" cy="99812"/>
          </a:xfrm>
          <a:prstGeom prst="straightConnector1">
            <a:avLst/>
          </a:prstGeom>
          <a:ln w="5715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楕円 99"/>
          <p:cNvSpPr/>
          <p:nvPr/>
        </p:nvSpPr>
        <p:spPr>
          <a:xfrm>
            <a:off x="7864549" y="4271164"/>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矢印: 山形 100"/>
          <p:cNvSpPr/>
          <p:nvPr/>
        </p:nvSpPr>
        <p:spPr>
          <a:xfrm rot="19832413" flipH="1">
            <a:off x="7971667" y="4059490"/>
            <a:ext cx="809058" cy="445489"/>
          </a:xfrm>
          <a:prstGeom prst="chevron">
            <a:avLst>
              <a:gd name="adj" fmla="val 90212"/>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テキスト ボックス 101"/>
          <p:cNvSpPr txBox="1"/>
          <p:nvPr/>
        </p:nvSpPr>
        <p:spPr>
          <a:xfrm>
            <a:off x="7745738" y="4544519"/>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sp>
        <p:nvSpPr>
          <p:cNvPr id="136" name="正方形/長方形 135"/>
          <p:cNvSpPr>
            <a:spLocks noChangeAspect="1"/>
          </p:cNvSpPr>
          <p:nvPr/>
        </p:nvSpPr>
        <p:spPr>
          <a:xfrm>
            <a:off x="4023302" y="5167035"/>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矢印コネクタ 71"/>
          <p:cNvCxnSpPr/>
          <p:nvPr/>
        </p:nvCxnSpPr>
        <p:spPr>
          <a:xfrm flipH="1">
            <a:off x="7381461" y="4637659"/>
            <a:ext cx="507808" cy="884363"/>
          </a:xfrm>
          <a:prstGeom prst="straightConnector1">
            <a:avLst/>
          </a:prstGeom>
          <a:ln w="5715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76" name="グループ化 75"/>
          <p:cNvGrpSpPr/>
          <p:nvPr/>
        </p:nvGrpSpPr>
        <p:grpSpPr>
          <a:xfrm>
            <a:off x="6721442" y="4730528"/>
            <a:ext cx="447220" cy="447220"/>
            <a:chOff x="5724700" y="4700649"/>
            <a:chExt cx="447220" cy="447220"/>
          </a:xfrm>
        </p:grpSpPr>
        <p:sp>
          <p:nvSpPr>
            <p:cNvPr id="77" name="涙形 76"/>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正方形/長方形 78"/>
          <p:cNvSpPr/>
          <p:nvPr/>
        </p:nvSpPr>
        <p:spPr>
          <a:xfrm>
            <a:off x="7069282" y="4783624"/>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6999010" y="4707366"/>
            <a:ext cx="2694515" cy="369332"/>
          </a:xfrm>
          <a:prstGeom prst="rect">
            <a:avLst/>
          </a:prstGeom>
          <a:noFill/>
        </p:spPr>
        <p:txBody>
          <a:bodyPr wrap="square" rtlCol="0">
            <a:spAutoFit/>
          </a:bodyPr>
          <a:lstStyle/>
          <a:p>
            <a:r>
              <a:rPr kumimoji="1" lang="en-US" altLang="ja-JP" dirty="0"/>
              <a:t>develop</a:t>
            </a:r>
            <a:r>
              <a:rPr lang="fr-FR" altLang="ja-JP" dirty="0"/>
              <a:t>_data_analysis</a:t>
            </a:r>
            <a:endParaRPr kumimoji="1" lang="ja-JP" altLang="en-US" dirty="0"/>
          </a:p>
        </p:txBody>
      </p:sp>
      <p:grpSp>
        <p:nvGrpSpPr>
          <p:cNvPr id="93" name="グループ化 92"/>
          <p:cNvGrpSpPr/>
          <p:nvPr/>
        </p:nvGrpSpPr>
        <p:grpSpPr>
          <a:xfrm>
            <a:off x="8015641" y="2625129"/>
            <a:ext cx="447220" cy="447220"/>
            <a:chOff x="1461081" y="1916237"/>
            <a:chExt cx="447220" cy="447220"/>
          </a:xfrm>
        </p:grpSpPr>
        <p:sp>
          <p:nvSpPr>
            <p:cNvPr id="94" name="涙形 93"/>
            <p:cNvSpPr>
              <a:spLocks noChangeAspect="1"/>
            </p:cNvSpPr>
            <p:nvPr/>
          </p:nvSpPr>
          <p:spPr>
            <a:xfrm rot="8100000">
              <a:off x="1461081" y="1916237"/>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a:spLocks noChangeAspect="1"/>
            </p:cNvSpPr>
            <p:nvPr/>
          </p:nvSpPr>
          <p:spPr>
            <a:xfrm>
              <a:off x="1594691" y="204984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6" name="グループ化 95"/>
          <p:cNvGrpSpPr/>
          <p:nvPr/>
        </p:nvGrpSpPr>
        <p:grpSpPr>
          <a:xfrm>
            <a:off x="8019271" y="3396465"/>
            <a:ext cx="447220" cy="447220"/>
            <a:chOff x="1461081" y="2638401"/>
            <a:chExt cx="447220" cy="447220"/>
          </a:xfrm>
        </p:grpSpPr>
        <p:sp>
          <p:nvSpPr>
            <p:cNvPr id="97" name="涙形 96"/>
            <p:cNvSpPr>
              <a:spLocks noChangeAspect="1"/>
            </p:cNvSpPr>
            <p:nvPr/>
          </p:nvSpPr>
          <p:spPr>
            <a:xfrm rot="8100000">
              <a:off x="1461081" y="2638401"/>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p:cNvSpPr>
              <a:spLocks noChangeAspect="1"/>
            </p:cNvSpPr>
            <p:nvPr/>
          </p:nvSpPr>
          <p:spPr>
            <a:xfrm>
              <a:off x="1594691" y="2772011"/>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テキスト ボックス 98"/>
          <p:cNvSpPr txBox="1"/>
          <p:nvPr/>
        </p:nvSpPr>
        <p:spPr>
          <a:xfrm>
            <a:off x="8145973" y="2452677"/>
            <a:ext cx="832105" cy="307777"/>
          </a:xfrm>
          <a:prstGeom prst="rect">
            <a:avLst/>
          </a:prstGeom>
          <a:noFill/>
        </p:spPr>
        <p:txBody>
          <a:bodyPr wrap="square" rtlCol="0">
            <a:spAutoFit/>
          </a:bodyPr>
          <a:lstStyle/>
          <a:p>
            <a:pPr algn="ctr"/>
            <a:r>
              <a:rPr kumimoji="1" lang="en-US" altLang="ja-JP" sz="1400" dirty="0"/>
              <a:t>HEAD</a:t>
            </a:r>
            <a:endParaRPr kumimoji="1" lang="ja-JP" altLang="en-US" sz="1400" dirty="0"/>
          </a:p>
        </p:txBody>
      </p:sp>
      <p:sp>
        <p:nvSpPr>
          <p:cNvPr id="103" name="正方形/長方形 102"/>
          <p:cNvSpPr/>
          <p:nvPr/>
        </p:nvSpPr>
        <p:spPr>
          <a:xfrm>
            <a:off x="8180120" y="3284950"/>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p:cNvSpPr txBox="1"/>
          <p:nvPr/>
        </p:nvSpPr>
        <p:spPr>
          <a:xfrm>
            <a:off x="8077707" y="3175506"/>
            <a:ext cx="947716" cy="369332"/>
          </a:xfrm>
          <a:prstGeom prst="rect">
            <a:avLst/>
          </a:prstGeom>
          <a:noFill/>
        </p:spPr>
        <p:txBody>
          <a:bodyPr wrap="square" rtlCol="0">
            <a:spAutoFit/>
          </a:bodyPr>
          <a:lstStyle/>
          <a:p>
            <a:r>
              <a:rPr kumimoji="1" lang="en-US" altLang="ja-JP" dirty="0"/>
              <a:t>master</a:t>
            </a:r>
            <a:endParaRPr kumimoji="1" lang="ja-JP" altLang="en-US" dirty="0"/>
          </a:p>
        </p:txBody>
      </p:sp>
      <p:sp>
        <p:nvSpPr>
          <p:cNvPr id="10" name="矢印: 右 9"/>
          <p:cNvSpPr/>
          <p:nvPr/>
        </p:nvSpPr>
        <p:spPr>
          <a:xfrm>
            <a:off x="6270127" y="2594534"/>
            <a:ext cx="1493137" cy="1419198"/>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6657105" y="3198115"/>
            <a:ext cx="540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6385655" y="3147816"/>
            <a:ext cx="1116000"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dirty="0">
                <a:solidFill>
                  <a:srgbClr val="0070C0"/>
                </a:solidFill>
              </a:rPr>
              <a:t>移動</a:t>
            </a:r>
          </a:p>
        </p:txBody>
      </p:sp>
      <p:sp>
        <p:nvSpPr>
          <p:cNvPr id="108" name="正方形/長方形 107"/>
          <p:cNvSpPr/>
          <p:nvPr/>
        </p:nvSpPr>
        <p:spPr>
          <a:xfrm>
            <a:off x="1191125" y="1723528"/>
            <a:ext cx="6141201" cy="73866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ja-JP" sz="1400" dirty="0">
                <a:solidFill>
                  <a:srgbClr val="FF0000"/>
                </a:solidFill>
              </a:rPr>
              <a:t>※</a:t>
            </a:r>
            <a:r>
              <a:rPr lang="ja-JP" altLang="en-US" sz="1400" dirty="0">
                <a:solidFill>
                  <a:srgbClr val="FF0000"/>
                </a:solidFill>
              </a:rPr>
              <a:t>分岐した</a:t>
            </a:r>
            <a:r>
              <a:rPr lang="en-US" altLang="ja-JP" sz="1400" dirty="0">
                <a:solidFill>
                  <a:srgbClr val="FF0000"/>
                </a:solidFill>
              </a:rPr>
              <a:t>2</a:t>
            </a:r>
            <a:r>
              <a:rPr lang="ja-JP" altLang="en-US" sz="1400" dirty="0">
                <a:solidFill>
                  <a:srgbClr val="FF0000"/>
                </a:solidFill>
              </a:rPr>
              <a:t>つのフローで同一のファイルを変更していた場合には</a:t>
            </a:r>
            <a:endParaRPr lang="en-US" altLang="ja-JP" sz="1400" dirty="0">
              <a:solidFill>
                <a:srgbClr val="FF0000"/>
              </a:solidFill>
            </a:endParaRPr>
          </a:p>
          <a:p>
            <a:r>
              <a:rPr lang="ja-JP" altLang="en-US" sz="1400" dirty="0">
                <a:solidFill>
                  <a:srgbClr val="FF0000"/>
                </a:solidFill>
              </a:rPr>
              <a:t>　コンフリクト（競合）が発生する可能性があり、すべて修正後に</a:t>
            </a:r>
            <a:r>
              <a:rPr lang="en-US" altLang="ja-JP" sz="1400" dirty="0">
                <a:solidFill>
                  <a:srgbClr val="FF0000"/>
                </a:solidFill>
              </a:rPr>
              <a:t>commit</a:t>
            </a:r>
          </a:p>
          <a:p>
            <a:r>
              <a:rPr lang="ja-JP" altLang="en-US" sz="1400" dirty="0">
                <a:solidFill>
                  <a:srgbClr val="FF0000"/>
                </a:solidFill>
              </a:rPr>
              <a:t>　することでマージが完了する。</a:t>
            </a:r>
          </a:p>
        </p:txBody>
      </p:sp>
      <p:sp>
        <p:nvSpPr>
          <p:cNvPr id="109" name="吹き出し: 線 108"/>
          <p:cNvSpPr/>
          <p:nvPr/>
        </p:nvSpPr>
        <p:spPr>
          <a:xfrm>
            <a:off x="9198584" y="3530075"/>
            <a:ext cx="2244906" cy="930492"/>
          </a:xfrm>
          <a:prstGeom prst="borderCallout1">
            <a:avLst>
              <a:gd name="adj1" fmla="val 7820"/>
              <a:gd name="adj2" fmla="val -4606"/>
              <a:gd name="adj3" fmla="val 70988"/>
              <a:gd name="adj4" fmla="val -22852"/>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75000"/>
                  </a:schemeClr>
                </a:solidFill>
              </a:rPr>
              <a:t>分岐していた場合、</a:t>
            </a:r>
            <a:endParaRPr kumimoji="1" lang="en-US" altLang="ja-JP" dirty="0">
              <a:solidFill>
                <a:schemeClr val="accent1">
                  <a:lumMod val="75000"/>
                </a:schemeClr>
              </a:solidFill>
            </a:endParaRPr>
          </a:p>
          <a:p>
            <a:pPr algn="ctr"/>
            <a:r>
              <a:rPr kumimoji="1" lang="ja-JP" altLang="en-US" dirty="0">
                <a:solidFill>
                  <a:schemeClr val="accent1">
                    <a:lumMod val="75000"/>
                  </a:schemeClr>
                </a:solidFill>
              </a:rPr>
              <a:t>新たなコミットが</a:t>
            </a:r>
            <a:endParaRPr kumimoji="1" lang="en-US" altLang="ja-JP" dirty="0">
              <a:solidFill>
                <a:schemeClr val="accent1">
                  <a:lumMod val="75000"/>
                </a:schemeClr>
              </a:solidFill>
            </a:endParaRPr>
          </a:p>
          <a:p>
            <a:pPr algn="ctr"/>
            <a:r>
              <a:rPr kumimoji="1" lang="ja-JP" altLang="en-US" dirty="0">
                <a:solidFill>
                  <a:schemeClr val="accent1">
                    <a:lumMod val="75000"/>
                  </a:schemeClr>
                </a:solidFill>
              </a:rPr>
              <a:t>作成される！！</a:t>
            </a:r>
          </a:p>
        </p:txBody>
      </p:sp>
      <p:sp>
        <p:nvSpPr>
          <p:cNvPr id="110" name="吹き出し: 線 109"/>
          <p:cNvSpPr/>
          <p:nvPr/>
        </p:nvSpPr>
        <p:spPr>
          <a:xfrm flipH="1">
            <a:off x="1253638" y="2970725"/>
            <a:ext cx="2244906" cy="930492"/>
          </a:xfrm>
          <a:prstGeom prst="borderCallout1">
            <a:avLst>
              <a:gd name="adj1" fmla="val 7820"/>
              <a:gd name="adj2" fmla="val -4606"/>
              <a:gd name="adj3" fmla="val 109957"/>
              <a:gd name="adj4" fmla="val -32684"/>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75000"/>
                  </a:schemeClr>
                </a:solidFill>
              </a:rPr>
              <a:t>マージ前に存在していたコミット履歴に変更なし！！</a:t>
            </a:r>
          </a:p>
        </p:txBody>
      </p:sp>
      <p:sp>
        <p:nvSpPr>
          <p:cNvPr id="111" name="楕円 110"/>
          <p:cNvSpPr/>
          <p:nvPr/>
        </p:nvSpPr>
        <p:spPr>
          <a:xfrm>
            <a:off x="1906975" y="3980714"/>
            <a:ext cx="5741783" cy="273559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分岐したフローの統合（マージ）</a:t>
            </a:r>
            <a:r>
              <a:rPr lang="en-US" altLang="ja-JP" sz="4000" b="1" dirty="0">
                <a:latin typeface="メイリオ" panose="020B0604030504040204" pitchFamily="50" charset="-128"/>
                <a:ea typeface="メイリオ" panose="020B0604030504040204" pitchFamily="50" charset="-128"/>
              </a:rPr>
              <a:t>			</a:t>
            </a:r>
            <a:r>
              <a:rPr lang="ja-JP" altLang="en-US" sz="4000" b="1" dirty="0">
                <a:latin typeface="メイリオ" panose="020B0604030504040204" pitchFamily="50" charset="-128"/>
                <a:ea typeface="メイリオ" panose="020B0604030504040204" pitchFamily="50" charset="-128"/>
              </a:rPr>
              <a:t>　 </a:t>
            </a:r>
            <a:r>
              <a:rPr lang="en-US" altLang="ja-JP" sz="4000" b="1" dirty="0">
                <a:latin typeface="メイリオ" panose="020B0604030504040204" pitchFamily="50" charset="-128"/>
                <a:ea typeface="メイリオ" panose="020B0604030504040204" pitchFamily="50" charset="-128"/>
              </a:rPr>
              <a:t>4/4</a:t>
            </a:r>
            <a:endParaRPr kumimoji="1" lang="ja-JP" altLang="en-US" sz="4000" b="1"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7763264" y="5038194"/>
            <a:ext cx="4147372" cy="1754326"/>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■取込先ブランチへ切り替えてマージ</a:t>
            </a:r>
            <a:endParaRPr lang="en-US" altLang="ja-JP" sz="1200" dirty="0"/>
          </a:p>
          <a:p>
            <a:r>
              <a:rPr lang="en-US" altLang="ja-JP" sz="1200" dirty="0">
                <a:solidFill>
                  <a:schemeClr val="accent4">
                    <a:lumMod val="75000"/>
                  </a:schemeClr>
                </a:solidFill>
              </a:rPr>
              <a:t>$</a:t>
            </a:r>
            <a:r>
              <a:rPr lang="en-US" altLang="ja-JP" sz="1200" dirty="0"/>
              <a:t> git checkout master</a:t>
            </a:r>
          </a:p>
          <a:p>
            <a:r>
              <a:rPr lang="en-US" altLang="ja-JP" sz="1200" dirty="0">
                <a:solidFill>
                  <a:schemeClr val="accent4">
                    <a:lumMod val="75000"/>
                  </a:schemeClr>
                </a:solidFill>
              </a:rPr>
              <a:t>$</a:t>
            </a:r>
            <a:r>
              <a:rPr lang="en-US" altLang="ja-JP" sz="1200" dirty="0"/>
              <a:t> git merge </a:t>
            </a:r>
            <a:r>
              <a:rPr lang="en-US" altLang="ja-JP" sz="1200" dirty="0" err="1">
                <a:solidFill>
                  <a:srgbClr val="FF0000"/>
                </a:solidFill>
              </a:rPr>
              <a:t>develop_data_analysis</a:t>
            </a:r>
            <a:endParaRPr lang="en-US" altLang="ja-JP" sz="1200" dirty="0"/>
          </a:p>
          <a:p>
            <a:r>
              <a:rPr lang="ja-JP" altLang="en-US" sz="1200" dirty="0"/>
              <a:t>■ファイルコンフリクト時の対応</a:t>
            </a:r>
            <a:endParaRPr lang="en-US" altLang="ja-JP" sz="1200" dirty="0"/>
          </a:p>
          <a:p>
            <a:pPr lvl="0"/>
            <a:r>
              <a:rPr lang="en-US" altLang="ja-JP" sz="1200" dirty="0">
                <a:solidFill>
                  <a:srgbClr val="FFC000">
                    <a:lumMod val="75000"/>
                  </a:srgbClr>
                </a:solidFill>
              </a:rPr>
              <a:t>$</a:t>
            </a:r>
            <a:r>
              <a:rPr lang="en-US" altLang="ja-JP" sz="1200" dirty="0">
                <a:solidFill>
                  <a:prstClr val="black"/>
                </a:solidFill>
              </a:rPr>
              <a:t> git checkout</a:t>
            </a:r>
            <a:r>
              <a:rPr lang="en-US" altLang="ja-JP" sz="1200" dirty="0"/>
              <a:t> –ours </a:t>
            </a:r>
            <a:r>
              <a:rPr lang="en-US" altLang="ja-JP" sz="1200" dirty="0">
                <a:solidFill>
                  <a:srgbClr val="FF0000"/>
                </a:solidFill>
              </a:rPr>
              <a:t>sample.txt</a:t>
            </a:r>
          </a:p>
          <a:p>
            <a:pPr lvl="0"/>
            <a:r>
              <a:rPr lang="ja-JP" altLang="en-US" sz="1200" dirty="0"/>
              <a:t>　</a:t>
            </a:r>
            <a:r>
              <a:rPr lang="en-US" altLang="ja-JP" sz="1200" dirty="0"/>
              <a:t>#</a:t>
            </a:r>
            <a:r>
              <a:rPr lang="ja-JP" altLang="en-US" sz="1200" dirty="0"/>
              <a:t>マージ元ファイル</a:t>
            </a:r>
            <a:r>
              <a:rPr lang="en-US" altLang="ja-JP" sz="1200" dirty="0"/>
              <a:t>sample.txt</a:t>
            </a:r>
            <a:r>
              <a:rPr lang="ja-JP" altLang="en-US" sz="1200" dirty="0"/>
              <a:t>を全面的に採用する</a:t>
            </a:r>
            <a:endParaRPr lang="en-US" altLang="ja-JP" sz="1200" dirty="0">
              <a:solidFill>
                <a:prstClr val="black"/>
              </a:solidFill>
            </a:endParaRPr>
          </a:p>
          <a:p>
            <a:pPr lvl="0"/>
            <a:r>
              <a:rPr lang="en-US" altLang="ja-JP" sz="1200" dirty="0">
                <a:solidFill>
                  <a:srgbClr val="FFC000">
                    <a:lumMod val="75000"/>
                  </a:srgbClr>
                </a:solidFill>
              </a:rPr>
              <a:t>$</a:t>
            </a:r>
            <a:r>
              <a:rPr lang="en-US" altLang="ja-JP" sz="1200" dirty="0">
                <a:solidFill>
                  <a:prstClr val="black"/>
                </a:solidFill>
              </a:rPr>
              <a:t> git checkout –theirs </a:t>
            </a:r>
            <a:r>
              <a:rPr lang="en-US" altLang="ja-JP" sz="1200" dirty="0">
                <a:solidFill>
                  <a:srgbClr val="FF0000"/>
                </a:solidFill>
              </a:rPr>
              <a:t>sample.txt</a:t>
            </a:r>
          </a:p>
          <a:p>
            <a:r>
              <a:rPr lang="ja-JP" altLang="en-US" sz="1200" dirty="0"/>
              <a:t>　</a:t>
            </a:r>
            <a:r>
              <a:rPr lang="en-US" altLang="ja-JP" sz="1200" dirty="0"/>
              <a:t>#</a:t>
            </a:r>
            <a:r>
              <a:rPr lang="ja-JP" altLang="en-US" sz="1200" dirty="0"/>
              <a:t>マージ対象ファイル</a:t>
            </a:r>
            <a:r>
              <a:rPr lang="en-US" altLang="ja-JP" sz="1200" dirty="0"/>
              <a:t>sample.txt</a:t>
            </a:r>
            <a:r>
              <a:rPr lang="ja-JP" altLang="en-US" sz="1200" dirty="0"/>
              <a:t>を全面的に採用する</a:t>
            </a:r>
            <a:endParaRPr lang="en-US" altLang="ja-JP" sz="1200" dirty="0">
              <a:solidFill>
                <a:prstClr val="black"/>
              </a:solidFill>
            </a:endParaRPr>
          </a:p>
        </p:txBody>
      </p:sp>
    </p:spTree>
    <p:extLst>
      <p:ext uri="{BB962C8B-B14F-4D97-AF65-F5344CB8AC3E}">
        <p14:creationId xmlns:p14="http://schemas.microsoft.com/office/powerpoint/2010/main" val="402773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分岐したフローの統合（リベース）</a:t>
            </a:r>
            <a:endParaRPr kumimoji="1" lang="ja-JP" altLang="en-US" sz="4000" b="1" dirty="0">
              <a:latin typeface="メイリオ" panose="020B0604030504040204" pitchFamily="50" charset="-128"/>
              <a:ea typeface="メイリオ" panose="020B0604030504040204" pitchFamily="50" charset="-128"/>
            </a:endParaRPr>
          </a:p>
        </p:txBody>
      </p:sp>
      <p:sp>
        <p:nvSpPr>
          <p:cNvPr id="259" name="四角形: 1 つの角を切り取る 258"/>
          <p:cNvSpPr/>
          <p:nvPr/>
        </p:nvSpPr>
        <p:spPr>
          <a:xfrm>
            <a:off x="823387" y="990601"/>
            <a:ext cx="10701863" cy="5528732"/>
          </a:xfrm>
          <a:prstGeom prst="snip1Rect">
            <a:avLst>
              <a:gd name="adj" fmla="val 1898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0" name="図 259"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102" y="990601"/>
            <a:ext cx="1439334" cy="1588961"/>
          </a:xfrm>
          <a:prstGeom prst="rect">
            <a:avLst/>
          </a:prstGeom>
        </p:spPr>
      </p:pic>
      <p:sp>
        <p:nvSpPr>
          <p:cNvPr id="261" name="テキスト ボックス 260"/>
          <p:cNvSpPr txBox="1"/>
          <p:nvPr/>
        </p:nvSpPr>
        <p:spPr>
          <a:xfrm>
            <a:off x="10056284" y="1461915"/>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sp>
        <p:nvSpPr>
          <p:cNvPr id="112" name="正方形/長方形 111"/>
          <p:cNvSpPr/>
          <p:nvPr/>
        </p:nvSpPr>
        <p:spPr>
          <a:xfrm>
            <a:off x="1936506" y="1030946"/>
            <a:ext cx="8107200" cy="6463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ja-JP" altLang="en-US" dirty="0">
                <a:solidFill>
                  <a:schemeClr val="tx1"/>
                </a:solidFill>
              </a:rPr>
              <a:t>フローの分岐元から現在のブランチまでの</a:t>
            </a:r>
            <a:r>
              <a:rPr lang="ja-JP" altLang="en-US" b="1" u="sng" dirty="0">
                <a:solidFill>
                  <a:schemeClr val="tx1"/>
                </a:solidFill>
              </a:rPr>
              <a:t>変更を対象ブランチへ反映させ</a:t>
            </a:r>
            <a:r>
              <a:rPr lang="ja-JP" altLang="en-US" dirty="0">
                <a:solidFill>
                  <a:schemeClr val="tx1"/>
                </a:solidFill>
              </a:rPr>
              <a:t>、</a:t>
            </a:r>
            <a:r>
              <a:rPr lang="ja-JP" altLang="en-US" b="1" u="sng" dirty="0">
                <a:solidFill>
                  <a:schemeClr val="tx1"/>
                </a:solidFill>
              </a:rPr>
              <a:t>分岐元のフローを削除</a:t>
            </a:r>
            <a:r>
              <a:rPr lang="ja-JP" altLang="en-US" dirty="0">
                <a:solidFill>
                  <a:schemeClr val="tx1"/>
                </a:solidFill>
              </a:rPr>
              <a:t>する。</a:t>
            </a:r>
            <a:endParaRPr lang="ja-JP" altLang="en-US" sz="1400" dirty="0">
              <a:solidFill>
                <a:schemeClr val="tx1"/>
              </a:solidFill>
            </a:endParaRPr>
          </a:p>
        </p:txBody>
      </p:sp>
      <p:cxnSp>
        <p:nvCxnSpPr>
          <p:cNvPr id="126" name="コネクタ: 曲線 125"/>
          <p:cNvCxnSpPr>
            <a:stCxn id="128" idx="1"/>
            <a:endCxn id="82" idx="2"/>
          </p:cNvCxnSpPr>
          <p:nvPr/>
        </p:nvCxnSpPr>
        <p:spPr>
          <a:xfrm rot="10800000">
            <a:off x="3537894" y="4694076"/>
            <a:ext cx="1944492" cy="1244393"/>
          </a:xfrm>
          <a:prstGeom prst="curved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8" name="正方形/長方形 127"/>
          <p:cNvSpPr>
            <a:spLocks noChangeAspect="1"/>
          </p:cNvSpPr>
          <p:nvPr/>
        </p:nvSpPr>
        <p:spPr>
          <a:xfrm>
            <a:off x="5482386" y="5920468"/>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正方形/長方形 159"/>
          <p:cNvSpPr/>
          <p:nvPr/>
        </p:nvSpPr>
        <p:spPr>
          <a:xfrm>
            <a:off x="807345" y="1044256"/>
            <a:ext cx="1468715"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dirty="0">
                <a:solidFill>
                  <a:schemeClr val="tx1"/>
                </a:solidFill>
              </a:rPr>
              <a:t>リベース：</a:t>
            </a:r>
          </a:p>
        </p:txBody>
      </p:sp>
      <p:grpSp>
        <p:nvGrpSpPr>
          <p:cNvPr id="24" name="グループ化 23"/>
          <p:cNvGrpSpPr/>
          <p:nvPr/>
        </p:nvGrpSpPr>
        <p:grpSpPr>
          <a:xfrm>
            <a:off x="5472637" y="5349571"/>
            <a:ext cx="2587036" cy="1030813"/>
            <a:chOff x="5536626" y="4660444"/>
            <a:chExt cx="2587036" cy="1030813"/>
          </a:xfrm>
        </p:grpSpPr>
        <p:sp>
          <p:nvSpPr>
            <p:cNvPr id="129" name="楕円 128"/>
            <p:cNvSpPr/>
            <p:nvPr/>
          </p:nvSpPr>
          <p:spPr>
            <a:xfrm>
              <a:off x="5655437" y="509408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矢印: 山形 129"/>
            <p:cNvSpPr/>
            <p:nvPr/>
          </p:nvSpPr>
          <p:spPr>
            <a:xfrm rot="19832413" flipH="1">
              <a:off x="5762555" y="488240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1" name="テキスト ボックス 130"/>
            <p:cNvSpPr txBox="1"/>
            <p:nvPr/>
          </p:nvSpPr>
          <p:spPr>
            <a:xfrm>
              <a:off x="5536626" y="538348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32" name="直線矢印コネクタ 131"/>
            <p:cNvCxnSpPr/>
            <p:nvPr/>
          </p:nvCxnSpPr>
          <p:spPr>
            <a:xfrm flipH="1">
              <a:off x="6560193" y="512160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楕円 132"/>
            <p:cNvSpPr/>
            <p:nvPr/>
          </p:nvSpPr>
          <p:spPr>
            <a:xfrm>
              <a:off x="7156956" y="487211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矢印: 山形 133"/>
            <p:cNvSpPr/>
            <p:nvPr/>
          </p:nvSpPr>
          <p:spPr>
            <a:xfrm rot="19832413" flipH="1">
              <a:off x="7264074" y="4660444"/>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5" name="テキスト ボックス 134"/>
            <p:cNvSpPr txBox="1"/>
            <p:nvPr/>
          </p:nvSpPr>
          <p:spPr>
            <a:xfrm>
              <a:off x="7038145" y="5161515"/>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grpSp>
        <p:nvGrpSpPr>
          <p:cNvPr id="2" name="グループ化 1"/>
          <p:cNvGrpSpPr/>
          <p:nvPr/>
        </p:nvGrpSpPr>
        <p:grpSpPr>
          <a:xfrm>
            <a:off x="1365657" y="3599822"/>
            <a:ext cx="4344473" cy="1379658"/>
            <a:chOff x="1556463" y="4014066"/>
            <a:chExt cx="4344473" cy="1379658"/>
          </a:xfrm>
        </p:grpSpPr>
        <p:sp>
          <p:nvSpPr>
            <p:cNvPr id="80" name="楕円 79"/>
            <p:cNvSpPr/>
            <p:nvPr/>
          </p:nvSpPr>
          <p:spPr>
            <a:xfrm>
              <a:off x="3304752" y="451114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矢印: 山形 80"/>
            <p:cNvSpPr/>
            <p:nvPr/>
          </p:nvSpPr>
          <p:spPr>
            <a:xfrm rot="19832413" flipH="1">
              <a:off x="3411870" y="429947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テキスト ボックス 81"/>
            <p:cNvSpPr txBox="1"/>
            <p:nvPr/>
          </p:nvSpPr>
          <p:spPr>
            <a:xfrm>
              <a:off x="3185941" y="480054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83" name="直線矢印コネクタ 82"/>
            <p:cNvCxnSpPr/>
            <p:nvPr/>
          </p:nvCxnSpPr>
          <p:spPr>
            <a:xfrm flipH="1">
              <a:off x="2644198" y="4808025"/>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楕円 83"/>
            <p:cNvSpPr/>
            <p:nvPr/>
          </p:nvSpPr>
          <p:spPr>
            <a:xfrm>
              <a:off x="1675274" y="479655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矢印: 山形 84"/>
            <p:cNvSpPr/>
            <p:nvPr/>
          </p:nvSpPr>
          <p:spPr>
            <a:xfrm rot="19832413" flipH="1">
              <a:off x="1782392" y="458487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p:cNvSpPr txBox="1"/>
            <p:nvPr/>
          </p:nvSpPr>
          <p:spPr>
            <a:xfrm>
              <a:off x="1556463" y="508594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sp>
          <p:nvSpPr>
            <p:cNvPr id="87" name="楕円 86"/>
            <p:cNvSpPr/>
            <p:nvPr/>
          </p:nvSpPr>
          <p:spPr>
            <a:xfrm>
              <a:off x="4934230" y="422574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矢印: 山形 87"/>
            <p:cNvSpPr/>
            <p:nvPr/>
          </p:nvSpPr>
          <p:spPr>
            <a:xfrm rot="19832413" flipH="1">
              <a:off x="5041348" y="401406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テキスト ボックス 88"/>
            <p:cNvSpPr txBox="1"/>
            <p:nvPr/>
          </p:nvSpPr>
          <p:spPr>
            <a:xfrm>
              <a:off x="4815419" y="451513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90" name="直線矢印コネクタ 89"/>
            <p:cNvCxnSpPr/>
            <p:nvPr/>
          </p:nvCxnSpPr>
          <p:spPr>
            <a:xfrm flipH="1">
              <a:off x="4273676" y="4506578"/>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36" name="正方形/長方形 135"/>
          <p:cNvSpPr>
            <a:spLocks noChangeAspect="1"/>
          </p:cNvSpPr>
          <p:nvPr/>
        </p:nvSpPr>
        <p:spPr>
          <a:xfrm>
            <a:off x="3519893" y="4580067"/>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p:cNvGrpSpPr/>
          <p:nvPr/>
        </p:nvGrpSpPr>
        <p:grpSpPr>
          <a:xfrm>
            <a:off x="8346244" y="2185657"/>
            <a:ext cx="447220" cy="447220"/>
            <a:chOff x="5724700" y="4700649"/>
            <a:chExt cx="447220" cy="447220"/>
          </a:xfrm>
        </p:grpSpPr>
        <p:sp>
          <p:nvSpPr>
            <p:cNvPr id="77" name="涙形 76"/>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正方形/長方形 78"/>
          <p:cNvSpPr/>
          <p:nvPr/>
        </p:nvSpPr>
        <p:spPr>
          <a:xfrm>
            <a:off x="8662000" y="2447299"/>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8591728" y="2371041"/>
            <a:ext cx="2729140" cy="369332"/>
          </a:xfrm>
          <a:prstGeom prst="rect">
            <a:avLst/>
          </a:prstGeom>
          <a:noFill/>
        </p:spPr>
        <p:txBody>
          <a:bodyPr wrap="square" rtlCol="0">
            <a:spAutoFit/>
          </a:bodyPr>
          <a:lstStyle/>
          <a:p>
            <a:r>
              <a:rPr lang="en-US" altLang="ja-JP" dirty="0" err="1"/>
              <a:t>develop_data_analysis</a:t>
            </a:r>
            <a:endParaRPr kumimoji="1" lang="ja-JP" altLang="en-US" dirty="0"/>
          </a:p>
        </p:txBody>
      </p:sp>
      <p:grpSp>
        <p:nvGrpSpPr>
          <p:cNvPr id="93" name="グループ化 92"/>
          <p:cNvGrpSpPr/>
          <p:nvPr/>
        </p:nvGrpSpPr>
        <p:grpSpPr>
          <a:xfrm>
            <a:off x="8345551" y="1516339"/>
            <a:ext cx="447220" cy="447220"/>
            <a:chOff x="1461081" y="1916237"/>
            <a:chExt cx="447220" cy="447220"/>
          </a:xfrm>
        </p:grpSpPr>
        <p:sp>
          <p:nvSpPr>
            <p:cNvPr id="94" name="涙形 93"/>
            <p:cNvSpPr>
              <a:spLocks noChangeAspect="1"/>
            </p:cNvSpPr>
            <p:nvPr/>
          </p:nvSpPr>
          <p:spPr>
            <a:xfrm rot="8100000">
              <a:off x="1461081" y="1916237"/>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a:spLocks noChangeAspect="1"/>
            </p:cNvSpPr>
            <p:nvPr/>
          </p:nvSpPr>
          <p:spPr>
            <a:xfrm>
              <a:off x="1594691" y="204984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6" name="グループ化 95"/>
          <p:cNvGrpSpPr/>
          <p:nvPr/>
        </p:nvGrpSpPr>
        <p:grpSpPr>
          <a:xfrm>
            <a:off x="5046288" y="2778011"/>
            <a:ext cx="447220" cy="447220"/>
            <a:chOff x="1461081" y="2638401"/>
            <a:chExt cx="447220" cy="447220"/>
          </a:xfrm>
        </p:grpSpPr>
        <p:sp>
          <p:nvSpPr>
            <p:cNvPr id="97" name="涙形 96"/>
            <p:cNvSpPr>
              <a:spLocks noChangeAspect="1"/>
            </p:cNvSpPr>
            <p:nvPr/>
          </p:nvSpPr>
          <p:spPr>
            <a:xfrm rot="8100000">
              <a:off x="1461081" y="2638401"/>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p:cNvSpPr>
              <a:spLocks noChangeAspect="1"/>
            </p:cNvSpPr>
            <p:nvPr/>
          </p:nvSpPr>
          <p:spPr>
            <a:xfrm>
              <a:off x="1594691" y="2772011"/>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テキスト ボックス 98"/>
          <p:cNvSpPr txBox="1"/>
          <p:nvPr/>
        </p:nvSpPr>
        <p:spPr>
          <a:xfrm>
            <a:off x="8475883" y="1343887"/>
            <a:ext cx="832105" cy="307777"/>
          </a:xfrm>
          <a:prstGeom prst="rect">
            <a:avLst/>
          </a:prstGeom>
          <a:noFill/>
        </p:spPr>
        <p:txBody>
          <a:bodyPr wrap="square" rtlCol="0">
            <a:spAutoFit/>
          </a:bodyPr>
          <a:lstStyle/>
          <a:p>
            <a:pPr algn="ctr"/>
            <a:r>
              <a:rPr kumimoji="1" lang="en-US" altLang="ja-JP" sz="1400" dirty="0"/>
              <a:t>HEAD</a:t>
            </a:r>
            <a:endParaRPr kumimoji="1" lang="ja-JP" altLang="en-US" sz="1400" dirty="0"/>
          </a:p>
        </p:txBody>
      </p:sp>
      <p:sp>
        <p:nvSpPr>
          <p:cNvPr id="103" name="正方形/長方形 102"/>
          <p:cNvSpPr/>
          <p:nvPr/>
        </p:nvSpPr>
        <p:spPr>
          <a:xfrm>
            <a:off x="5207137" y="2666496"/>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p:cNvSpPr txBox="1"/>
          <p:nvPr/>
        </p:nvSpPr>
        <p:spPr>
          <a:xfrm>
            <a:off x="5104724" y="2557052"/>
            <a:ext cx="947716" cy="369332"/>
          </a:xfrm>
          <a:prstGeom prst="rect">
            <a:avLst/>
          </a:prstGeom>
          <a:noFill/>
        </p:spPr>
        <p:txBody>
          <a:bodyPr wrap="square" rtlCol="0">
            <a:spAutoFit/>
          </a:bodyPr>
          <a:lstStyle/>
          <a:p>
            <a:r>
              <a:rPr kumimoji="1" lang="en-US" altLang="ja-JP" dirty="0"/>
              <a:t>master</a:t>
            </a:r>
            <a:endParaRPr kumimoji="1" lang="ja-JP" altLang="en-US" dirty="0"/>
          </a:p>
        </p:txBody>
      </p:sp>
      <p:sp>
        <p:nvSpPr>
          <p:cNvPr id="108" name="正方形/長方形 107"/>
          <p:cNvSpPr/>
          <p:nvPr/>
        </p:nvSpPr>
        <p:spPr>
          <a:xfrm>
            <a:off x="1191125" y="1723528"/>
            <a:ext cx="5235731" cy="73866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ja-JP" sz="1400" dirty="0">
                <a:solidFill>
                  <a:srgbClr val="FF0000"/>
                </a:solidFill>
              </a:rPr>
              <a:t>※</a:t>
            </a:r>
            <a:r>
              <a:rPr lang="ja-JP" altLang="en-US" sz="1400" dirty="0">
                <a:solidFill>
                  <a:srgbClr val="FF0000"/>
                </a:solidFill>
              </a:rPr>
              <a:t>この場合もコンフリクト（競合）は発生する可能性があり、</a:t>
            </a:r>
            <a:endParaRPr lang="en-US" altLang="ja-JP" sz="1400" dirty="0">
              <a:solidFill>
                <a:srgbClr val="FF0000"/>
              </a:solidFill>
            </a:endParaRPr>
          </a:p>
          <a:p>
            <a:r>
              <a:rPr lang="ja-JP" altLang="en-US" sz="1400" dirty="0">
                <a:solidFill>
                  <a:srgbClr val="FF0000"/>
                </a:solidFill>
              </a:rPr>
              <a:t>　すべて修正後にリベース再開させる。問題なければリベース</a:t>
            </a:r>
            <a:endParaRPr lang="en-US" altLang="ja-JP" sz="1400" dirty="0">
              <a:solidFill>
                <a:srgbClr val="FF0000"/>
              </a:solidFill>
            </a:endParaRPr>
          </a:p>
          <a:p>
            <a:r>
              <a:rPr lang="ja-JP" altLang="en-US" sz="1400" dirty="0">
                <a:solidFill>
                  <a:srgbClr val="FF0000"/>
                </a:solidFill>
              </a:rPr>
              <a:t>　完了する。</a:t>
            </a:r>
          </a:p>
        </p:txBody>
      </p:sp>
      <p:sp>
        <p:nvSpPr>
          <p:cNvPr id="65" name="楕円 64"/>
          <p:cNvSpPr/>
          <p:nvPr/>
        </p:nvSpPr>
        <p:spPr>
          <a:xfrm>
            <a:off x="6406139" y="349685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矢印: 山形 65"/>
          <p:cNvSpPr/>
          <p:nvPr/>
        </p:nvSpPr>
        <p:spPr>
          <a:xfrm rot="19832413" flipH="1">
            <a:off x="6513257" y="3285184"/>
            <a:ext cx="809058" cy="445489"/>
          </a:xfrm>
          <a:prstGeom prst="chevron">
            <a:avLst>
              <a:gd name="adj" fmla="val 9021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p:cNvSpPr txBox="1"/>
          <p:nvPr/>
        </p:nvSpPr>
        <p:spPr>
          <a:xfrm>
            <a:off x="6287328" y="3786255"/>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68" name="直線矢印コネクタ 67"/>
          <p:cNvCxnSpPr/>
          <p:nvPr/>
        </p:nvCxnSpPr>
        <p:spPr>
          <a:xfrm flipH="1">
            <a:off x="5745585" y="3793738"/>
            <a:ext cx="552558" cy="96709"/>
          </a:xfrm>
          <a:prstGeom prst="straightConnector1">
            <a:avLst/>
          </a:prstGeom>
          <a:ln w="5715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8035617" y="321145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矢印: 山形 73"/>
          <p:cNvSpPr/>
          <p:nvPr/>
        </p:nvSpPr>
        <p:spPr>
          <a:xfrm rot="19832413" flipH="1">
            <a:off x="8142735" y="2999779"/>
            <a:ext cx="809058" cy="445489"/>
          </a:xfrm>
          <a:prstGeom prst="chevron">
            <a:avLst>
              <a:gd name="adj" fmla="val 9021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p:cNvSpPr txBox="1"/>
          <p:nvPr/>
        </p:nvSpPr>
        <p:spPr>
          <a:xfrm>
            <a:off x="7916806" y="350085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09" name="直線矢印コネクタ 108"/>
          <p:cNvCxnSpPr/>
          <p:nvPr/>
        </p:nvCxnSpPr>
        <p:spPr>
          <a:xfrm flipH="1">
            <a:off x="7375063" y="3492291"/>
            <a:ext cx="552558" cy="96709"/>
          </a:xfrm>
          <a:prstGeom prst="straightConnector1">
            <a:avLst/>
          </a:prstGeom>
          <a:ln w="5715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0" name="吹き出し: 線 109"/>
          <p:cNvSpPr/>
          <p:nvPr/>
        </p:nvSpPr>
        <p:spPr>
          <a:xfrm flipH="1">
            <a:off x="1254049" y="5209077"/>
            <a:ext cx="2244906" cy="930492"/>
          </a:xfrm>
          <a:prstGeom prst="borderCallout1">
            <a:avLst>
              <a:gd name="adj1" fmla="val 7820"/>
              <a:gd name="adj2" fmla="val -4606"/>
              <a:gd name="adj3" fmla="val 42184"/>
              <a:gd name="adj4" fmla="val -72012"/>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75000"/>
                  </a:schemeClr>
                </a:solidFill>
              </a:rPr>
              <a:t>リベース元のフローは削除される！！</a:t>
            </a:r>
          </a:p>
        </p:txBody>
      </p:sp>
      <p:sp>
        <p:nvSpPr>
          <p:cNvPr id="111" name="楕円 110"/>
          <p:cNvSpPr/>
          <p:nvPr/>
        </p:nvSpPr>
        <p:spPr>
          <a:xfrm>
            <a:off x="5138305" y="5071113"/>
            <a:ext cx="3283165" cy="143630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p:cNvCxnSpPr>
            <a:cxnSpLocks/>
          </p:cNvCxnSpPr>
          <p:nvPr/>
        </p:nvCxnSpPr>
        <p:spPr>
          <a:xfrm flipV="1">
            <a:off x="5359898" y="5346864"/>
            <a:ext cx="2836994" cy="10054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cxnSpLocks/>
          </p:cNvCxnSpPr>
          <p:nvPr/>
        </p:nvCxnSpPr>
        <p:spPr>
          <a:xfrm flipH="1" flipV="1">
            <a:off x="5317201" y="5337075"/>
            <a:ext cx="2935727" cy="10413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楕円 117"/>
          <p:cNvSpPr/>
          <p:nvPr/>
        </p:nvSpPr>
        <p:spPr>
          <a:xfrm>
            <a:off x="6036736" y="2721584"/>
            <a:ext cx="3283165" cy="143630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9" name="グループ化 118"/>
          <p:cNvGrpSpPr/>
          <p:nvPr/>
        </p:nvGrpSpPr>
        <p:grpSpPr>
          <a:xfrm>
            <a:off x="7360637" y="3951370"/>
            <a:ext cx="447220" cy="447220"/>
            <a:chOff x="1461081" y="1916237"/>
            <a:chExt cx="447220" cy="447220"/>
          </a:xfrm>
          <a:solidFill>
            <a:schemeClr val="bg1">
              <a:lumMod val="95000"/>
            </a:schemeClr>
          </a:solidFill>
        </p:grpSpPr>
        <p:sp>
          <p:nvSpPr>
            <p:cNvPr id="120" name="涙形 119"/>
            <p:cNvSpPr>
              <a:spLocks noChangeAspect="1"/>
            </p:cNvSpPr>
            <p:nvPr/>
          </p:nvSpPr>
          <p:spPr>
            <a:xfrm rot="8100000">
              <a:off x="1461081" y="1916237"/>
              <a:ext cx="447220" cy="447220"/>
            </a:xfrm>
            <a:prstGeom prst="teardrop">
              <a:avLst>
                <a:gd name="adj" fmla="val 125078"/>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a:spLocks noChangeAspect="1"/>
            </p:cNvSpPr>
            <p:nvPr/>
          </p:nvSpPr>
          <p:spPr>
            <a:xfrm>
              <a:off x="1594691" y="2049847"/>
              <a:ext cx="180000" cy="180000"/>
            </a:xfrm>
            <a:prstGeom prst="ellipse">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p:cNvGrpSpPr/>
          <p:nvPr/>
        </p:nvGrpSpPr>
        <p:grpSpPr>
          <a:xfrm>
            <a:off x="7376484" y="4627240"/>
            <a:ext cx="447220" cy="447220"/>
            <a:chOff x="1461081" y="2638401"/>
            <a:chExt cx="447220" cy="447220"/>
          </a:xfrm>
          <a:solidFill>
            <a:schemeClr val="bg1">
              <a:lumMod val="95000"/>
            </a:schemeClr>
          </a:solidFill>
        </p:grpSpPr>
        <p:sp>
          <p:nvSpPr>
            <p:cNvPr id="123" name="涙形 122"/>
            <p:cNvSpPr>
              <a:spLocks noChangeAspect="1"/>
            </p:cNvSpPr>
            <p:nvPr/>
          </p:nvSpPr>
          <p:spPr>
            <a:xfrm rot="8100000">
              <a:off x="1461081" y="2638401"/>
              <a:ext cx="447220" cy="447220"/>
            </a:xfrm>
            <a:prstGeom prst="teardrop">
              <a:avLst>
                <a:gd name="adj" fmla="val 125078"/>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p:cNvSpPr>
              <a:spLocks noChangeAspect="1"/>
            </p:cNvSpPr>
            <p:nvPr/>
          </p:nvSpPr>
          <p:spPr>
            <a:xfrm>
              <a:off x="1594691" y="2772011"/>
              <a:ext cx="180000" cy="180000"/>
            </a:xfrm>
            <a:prstGeom prst="ellipse">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矢印: 左カーブ 19"/>
          <p:cNvSpPr/>
          <p:nvPr/>
        </p:nvSpPr>
        <p:spPr>
          <a:xfrm rot="1174093" flipV="1">
            <a:off x="8765003" y="3858718"/>
            <a:ext cx="565007" cy="1838299"/>
          </a:xfrm>
          <a:prstGeom prst="curvedLeftArrow">
            <a:avLst>
              <a:gd name="adj1" fmla="val 26377"/>
              <a:gd name="adj2" fmla="val 66829"/>
              <a:gd name="adj3" fmla="val 25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8421471" y="5310908"/>
            <a:ext cx="3468058" cy="1384995"/>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■取込先ブランチへ切り替えてマージ</a:t>
            </a:r>
            <a:endParaRPr lang="en-US" altLang="ja-JP" sz="1200" dirty="0"/>
          </a:p>
          <a:p>
            <a:r>
              <a:rPr lang="en-US" altLang="ja-JP" sz="1200" dirty="0">
                <a:solidFill>
                  <a:schemeClr val="accent4">
                    <a:lumMod val="75000"/>
                  </a:schemeClr>
                </a:solidFill>
              </a:rPr>
              <a:t>$</a:t>
            </a:r>
            <a:r>
              <a:rPr lang="en-US" altLang="ja-JP" sz="1200" dirty="0"/>
              <a:t> git checkout </a:t>
            </a:r>
            <a:r>
              <a:rPr lang="en-US" altLang="ja-JP" sz="1200" dirty="0" err="1">
                <a:solidFill>
                  <a:srgbClr val="FF0000"/>
                </a:solidFill>
              </a:rPr>
              <a:t>develop_data_analysis</a:t>
            </a:r>
            <a:endParaRPr lang="en-US" altLang="ja-JP" sz="1200" dirty="0">
              <a:solidFill>
                <a:srgbClr val="FF0000"/>
              </a:solidFill>
            </a:endParaRPr>
          </a:p>
          <a:p>
            <a:r>
              <a:rPr lang="en-US" altLang="ja-JP" sz="1200" dirty="0">
                <a:solidFill>
                  <a:schemeClr val="accent4">
                    <a:lumMod val="75000"/>
                  </a:schemeClr>
                </a:solidFill>
              </a:rPr>
              <a:t>$</a:t>
            </a:r>
            <a:r>
              <a:rPr lang="en-US" altLang="ja-JP" sz="1200" dirty="0"/>
              <a:t> git rebase master</a:t>
            </a:r>
          </a:p>
          <a:p>
            <a:r>
              <a:rPr lang="en-US" altLang="ja-JP" sz="1200" dirty="0">
                <a:solidFill>
                  <a:schemeClr val="accent4">
                    <a:lumMod val="75000"/>
                  </a:schemeClr>
                </a:solidFill>
              </a:rPr>
              <a:t>$</a:t>
            </a:r>
            <a:r>
              <a:rPr lang="en-US" altLang="ja-JP" sz="1200" dirty="0"/>
              <a:t> git checkout master</a:t>
            </a:r>
          </a:p>
          <a:p>
            <a:r>
              <a:rPr lang="en-US" altLang="ja-JP" sz="1200" dirty="0">
                <a:solidFill>
                  <a:schemeClr val="accent4">
                    <a:lumMod val="75000"/>
                  </a:schemeClr>
                </a:solidFill>
              </a:rPr>
              <a:t>$</a:t>
            </a:r>
            <a:r>
              <a:rPr lang="en-US" altLang="ja-JP" sz="1200" dirty="0"/>
              <a:t> git rebase</a:t>
            </a:r>
            <a:r>
              <a:rPr lang="ja-JP" altLang="en-US" sz="1200" dirty="0"/>
              <a:t> </a:t>
            </a:r>
            <a:r>
              <a:rPr lang="en-US" altLang="ja-JP" sz="1200" dirty="0" err="1">
                <a:solidFill>
                  <a:srgbClr val="FF0000"/>
                </a:solidFill>
              </a:rPr>
              <a:t>develop_data_analysis</a:t>
            </a:r>
            <a:endParaRPr lang="en-US" altLang="ja-JP" sz="1200" dirty="0"/>
          </a:p>
          <a:p>
            <a:r>
              <a:rPr lang="en-US" altLang="ja-JP" sz="1200" dirty="0"/>
              <a:t>  (</a:t>
            </a:r>
            <a:r>
              <a:rPr lang="ja-JP" altLang="en-US" sz="1200" dirty="0"/>
              <a:t>または</a:t>
            </a:r>
            <a:r>
              <a:rPr lang="en-US" altLang="ja-JP" sz="1200" dirty="0"/>
              <a:t>git</a:t>
            </a:r>
            <a:r>
              <a:rPr lang="ja-JP" altLang="en-US" sz="1200" dirty="0"/>
              <a:t> </a:t>
            </a:r>
            <a:r>
              <a:rPr lang="en-US" altLang="ja-JP" sz="1200" dirty="0"/>
              <a:t>merge</a:t>
            </a:r>
            <a:r>
              <a:rPr lang="ja-JP" altLang="en-US" sz="1200" dirty="0"/>
              <a:t> </a:t>
            </a:r>
            <a:r>
              <a:rPr lang="en-US" altLang="ja-JP" sz="1200" dirty="0" err="1">
                <a:solidFill>
                  <a:srgbClr val="FF0000"/>
                </a:solidFill>
              </a:rPr>
              <a:t>develop_data_analysis</a:t>
            </a:r>
            <a:endParaRPr lang="en-US" altLang="ja-JP" sz="1200" i="1" dirty="0"/>
          </a:p>
        </p:txBody>
      </p:sp>
      <p:sp>
        <p:nvSpPr>
          <p:cNvPr id="127" name="吹き出し: 線 126"/>
          <p:cNvSpPr/>
          <p:nvPr/>
        </p:nvSpPr>
        <p:spPr>
          <a:xfrm>
            <a:off x="9466914" y="3306561"/>
            <a:ext cx="2434663" cy="930492"/>
          </a:xfrm>
          <a:prstGeom prst="borderCallout1">
            <a:avLst>
              <a:gd name="adj1" fmla="val 107785"/>
              <a:gd name="adj2" fmla="val 27771"/>
              <a:gd name="adj3" fmla="val 157398"/>
              <a:gd name="adj4" fmla="val -1483"/>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lumMod val="75000"/>
                  </a:schemeClr>
                </a:solidFill>
              </a:rPr>
              <a:t>分岐の付け根</a:t>
            </a:r>
            <a:endParaRPr kumimoji="1" lang="en-US" altLang="ja-JP" dirty="0">
              <a:solidFill>
                <a:schemeClr val="accent1">
                  <a:lumMod val="75000"/>
                </a:schemeClr>
              </a:solidFill>
            </a:endParaRPr>
          </a:p>
          <a:p>
            <a:pPr algn="ctr"/>
            <a:r>
              <a:rPr kumimoji="1" lang="ja-JP" altLang="en-US" dirty="0">
                <a:solidFill>
                  <a:schemeClr val="accent1">
                    <a:lumMod val="75000"/>
                  </a:schemeClr>
                </a:solidFill>
              </a:rPr>
              <a:t>位置変更（</a:t>
            </a:r>
            <a:r>
              <a:rPr kumimoji="1" lang="en-US" altLang="ja-JP" dirty="0">
                <a:solidFill>
                  <a:schemeClr val="accent1">
                    <a:lumMod val="75000"/>
                  </a:schemeClr>
                </a:solidFill>
              </a:rPr>
              <a:t>rebase</a:t>
            </a:r>
            <a:r>
              <a:rPr kumimoji="1" lang="ja-JP" altLang="en-US" dirty="0">
                <a:solidFill>
                  <a:schemeClr val="accent1">
                    <a:lumMod val="75000"/>
                  </a:schemeClr>
                </a:solidFill>
              </a:rPr>
              <a:t>）</a:t>
            </a:r>
          </a:p>
        </p:txBody>
      </p:sp>
    </p:spTree>
    <p:extLst>
      <p:ext uri="{BB962C8B-B14F-4D97-AF65-F5344CB8AC3E}">
        <p14:creationId xmlns:p14="http://schemas.microsoft.com/office/powerpoint/2010/main" val="2255859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6454" y="3433494"/>
            <a:ext cx="885432" cy="977478"/>
          </a:xfrm>
          <a:prstGeom prst="rect">
            <a:avLst/>
          </a:prstGeom>
        </p:spPr>
      </p:pic>
      <p:pic>
        <p:nvPicPr>
          <p:cNvPr id="13" name="図 12" descr="Progettazione databas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2666" y="2846718"/>
            <a:ext cx="871010" cy="871010"/>
          </a:xfrm>
          <a:prstGeom prst="rect">
            <a:avLst/>
          </a:prstGeom>
        </p:spPr>
      </p:pic>
      <p:pic>
        <p:nvPicPr>
          <p:cNvPr id="104" name="図 103"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97" y="3433494"/>
            <a:ext cx="885432" cy="977478"/>
          </a:xfrm>
          <a:prstGeom prst="rect">
            <a:avLst/>
          </a:prstGeom>
        </p:spPr>
      </p:pic>
      <p:sp>
        <p:nvSpPr>
          <p:cNvPr id="2" name="テキスト ボックス 1"/>
          <p:cNvSpPr txBox="1"/>
          <p:nvPr/>
        </p:nvSpPr>
        <p:spPr>
          <a:xfrm>
            <a:off x="8490795" y="2992922"/>
            <a:ext cx="1174748" cy="523220"/>
          </a:xfrm>
          <a:prstGeom prst="rect">
            <a:avLst/>
          </a:prstGeom>
          <a:noFill/>
        </p:spPr>
        <p:txBody>
          <a:bodyPr wrap="square" rtlCol="0">
            <a:spAutoFit/>
          </a:bodyPr>
          <a:lstStyle/>
          <a:p>
            <a:pPr algn="ctr"/>
            <a:r>
              <a:rPr kumimoji="1" lang="ja-JP" altLang="en-US" sz="1400" b="1" dirty="0"/>
              <a:t>リモート</a:t>
            </a:r>
            <a:endParaRPr kumimoji="1" lang="en-US" altLang="ja-JP" sz="1400" b="1" dirty="0"/>
          </a:p>
          <a:p>
            <a:pPr algn="ctr"/>
            <a:r>
              <a:rPr kumimoji="1" lang="ja-JP" altLang="en-US" sz="1400" b="1" dirty="0"/>
              <a:t>リポジトリ</a:t>
            </a:r>
          </a:p>
        </p:txBody>
      </p:sp>
      <p:sp>
        <p:nvSpPr>
          <p:cNvPr id="10" name="テキスト ボックス 9"/>
          <p:cNvSpPr txBox="1"/>
          <p:nvPr/>
        </p:nvSpPr>
        <p:spPr>
          <a:xfrm>
            <a:off x="6421452" y="3654221"/>
            <a:ext cx="1095432" cy="461665"/>
          </a:xfrm>
          <a:prstGeom prst="rect">
            <a:avLst/>
          </a:prstGeom>
          <a:noFill/>
        </p:spPr>
        <p:txBody>
          <a:bodyPr wrap="square" rtlCol="0">
            <a:spAutoFit/>
          </a:bodyPr>
          <a:lstStyle/>
          <a:p>
            <a:pPr algn="ctr"/>
            <a:r>
              <a:rPr kumimoji="1" lang="ja-JP" altLang="en-US" sz="1200" b="1" dirty="0"/>
              <a:t>ローカル</a:t>
            </a:r>
            <a:endParaRPr kumimoji="1" lang="en-US" altLang="ja-JP" sz="1200" b="1" dirty="0"/>
          </a:p>
          <a:p>
            <a:pPr algn="ctr"/>
            <a:r>
              <a:rPr kumimoji="1" lang="ja-JP" altLang="en-US" sz="1200" b="1" dirty="0"/>
              <a:t>リポジトリ</a:t>
            </a:r>
          </a:p>
        </p:txBody>
      </p:sp>
      <p:sp>
        <p:nvSpPr>
          <p:cNvPr id="12" name="テキスト ボックス 11"/>
          <p:cNvSpPr txBox="1"/>
          <p:nvPr/>
        </p:nvSpPr>
        <p:spPr>
          <a:xfrm>
            <a:off x="10606096" y="3654221"/>
            <a:ext cx="1095432" cy="461665"/>
          </a:xfrm>
          <a:prstGeom prst="rect">
            <a:avLst/>
          </a:prstGeom>
          <a:noFill/>
        </p:spPr>
        <p:txBody>
          <a:bodyPr wrap="square" rtlCol="0">
            <a:spAutoFit/>
          </a:bodyPr>
          <a:lstStyle/>
          <a:p>
            <a:pPr algn="ctr"/>
            <a:r>
              <a:rPr kumimoji="1" lang="ja-JP" altLang="en-US" sz="1200" b="1" dirty="0"/>
              <a:t>ローカル</a:t>
            </a:r>
            <a:endParaRPr kumimoji="1" lang="en-US" altLang="ja-JP" sz="1200" b="1" dirty="0"/>
          </a:p>
          <a:p>
            <a:pPr algn="ctr"/>
            <a:r>
              <a:rPr kumimoji="1" lang="ja-JP" altLang="en-US" sz="1200" b="1" dirty="0"/>
              <a:t>リポジトリ</a:t>
            </a:r>
          </a:p>
        </p:txBody>
      </p:sp>
      <p:sp>
        <p:nvSpPr>
          <p:cNvPr id="5" name="四角形: 1 つの角を切り取る 4"/>
          <p:cNvSpPr/>
          <p:nvPr/>
        </p:nvSpPr>
        <p:spPr>
          <a:xfrm>
            <a:off x="6231677" y="3333500"/>
            <a:ext cx="2591464" cy="3060841"/>
          </a:xfrm>
          <a:prstGeom prst="snip1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る 14"/>
          <p:cNvSpPr/>
          <p:nvPr/>
        </p:nvSpPr>
        <p:spPr>
          <a:xfrm flipH="1">
            <a:off x="9294292" y="3333500"/>
            <a:ext cx="2467288" cy="3060841"/>
          </a:xfrm>
          <a:prstGeom prst="snip1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7370101" y="5214494"/>
            <a:ext cx="1668978" cy="523220"/>
          </a:xfrm>
          <a:prstGeom prst="rect">
            <a:avLst/>
          </a:prstGeom>
          <a:noFill/>
        </p:spPr>
        <p:txBody>
          <a:bodyPr wrap="square" rtlCol="0">
            <a:spAutoFit/>
          </a:bodyPr>
          <a:lstStyle/>
          <a:p>
            <a:pPr algn="ctr"/>
            <a:r>
              <a:rPr kumimoji="1" lang="en-US" altLang="ja-JP" sz="1400" b="1" dirty="0"/>
              <a:t>A</a:t>
            </a:r>
            <a:r>
              <a:rPr kumimoji="1" lang="ja-JP" altLang="en-US" sz="1400" b="1" dirty="0"/>
              <a:t>さんの</a:t>
            </a:r>
            <a:endParaRPr kumimoji="1" lang="en-US" altLang="ja-JP" sz="1400" b="1" dirty="0"/>
          </a:p>
          <a:p>
            <a:pPr algn="ctr"/>
            <a:r>
              <a:rPr kumimoji="1" lang="ja-JP" altLang="en-US" sz="1400" b="1" dirty="0"/>
              <a:t>ディレクトリ</a:t>
            </a:r>
          </a:p>
        </p:txBody>
      </p:sp>
      <p:sp>
        <p:nvSpPr>
          <p:cNvPr id="21" name="テキスト ボックス 20"/>
          <p:cNvSpPr txBox="1"/>
          <p:nvPr/>
        </p:nvSpPr>
        <p:spPr>
          <a:xfrm>
            <a:off x="9082425" y="5214494"/>
            <a:ext cx="1668978" cy="523220"/>
          </a:xfrm>
          <a:prstGeom prst="rect">
            <a:avLst/>
          </a:prstGeom>
          <a:noFill/>
        </p:spPr>
        <p:txBody>
          <a:bodyPr wrap="square" rtlCol="0">
            <a:spAutoFit/>
          </a:bodyPr>
          <a:lstStyle/>
          <a:p>
            <a:pPr algn="ctr"/>
            <a:r>
              <a:rPr kumimoji="1" lang="en-US" altLang="ja-JP" sz="1400" b="1" dirty="0"/>
              <a:t>B</a:t>
            </a:r>
            <a:r>
              <a:rPr kumimoji="1" lang="ja-JP" altLang="en-US" sz="1400" b="1" dirty="0"/>
              <a:t>さんの</a:t>
            </a:r>
            <a:endParaRPr kumimoji="1" lang="en-US" altLang="ja-JP" sz="1400" b="1" dirty="0"/>
          </a:p>
          <a:p>
            <a:pPr algn="ctr"/>
            <a:r>
              <a:rPr kumimoji="1" lang="ja-JP" altLang="en-US" sz="1400" b="1" dirty="0"/>
              <a:t>ディレクトリ</a:t>
            </a:r>
          </a:p>
        </p:txBody>
      </p:sp>
      <p:sp>
        <p:nvSpPr>
          <p:cNvPr id="17" name="矢印: 上 16"/>
          <p:cNvSpPr/>
          <p:nvPr/>
        </p:nvSpPr>
        <p:spPr>
          <a:xfrm>
            <a:off x="6569454" y="4577179"/>
            <a:ext cx="252000" cy="648000"/>
          </a:xfrm>
          <a:prstGeom prs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p:cNvSpPr/>
          <p:nvPr/>
        </p:nvSpPr>
        <p:spPr>
          <a:xfrm>
            <a:off x="7053834" y="4649142"/>
            <a:ext cx="252000" cy="648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環状矢印 138"/>
          <p:cNvSpPr>
            <a:spLocks/>
          </p:cNvSpPr>
          <p:nvPr/>
        </p:nvSpPr>
        <p:spPr>
          <a:xfrm>
            <a:off x="7137620" y="5736114"/>
            <a:ext cx="658141" cy="658227"/>
          </a:xfrm>
          <a:prstGeom prst="circularArrow">
            <a:avLst>
              <a:gd name="adj1" fmla="val 14861"/>
              <a:gd name="adj2" fmla="val 1344972"/>
              <a:gd name="adj3" fmla="val 9685125"/>
              <a:gd name="adj4" fmla="val 13990859"/>
              <a:gd name="adj5" fmla="val 20809"/>
            </a:avLst>
          </a:prstGeom>
          <a:solidFill>
            <a:schemeClr val="accent3">
              <a:lumMod val="20000"/>
              <a:lumOff val="80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2" name="正方形/長方形 21"/>
          <p:cNvSpPr/>
          <p:nvPr/>
        </p:nvSpPr>
        <p:spPr>
          <a:xfrm>
            <a:off x="7530445" y="5983375"/>
            <a:ext cx="697465"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3" name="正方形/長方形 32"/>
          <p:cNvSpPr/>
          <p:nvPr/>
        </p:nvSpPr>
        <p:spPr>
          <a:xfrm>
            <a:off x="7432945" y="5942903"/>
            <a:ext cx="548904" cy="30777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b="1" dirty="0">
                <a:solidFill>
                  <a:srgbClr val="00B050"/>
                </a:solidFill>
              </a:rPr>
              <a:t>更新</a:t>
            </a:r>
            <a:endParaRPr kumimoji="1" lang="ja-JP" altLang="en-US" sz="1400" b="1" dirty="0">
              <a:solidFill>
                <a:srgbClr val="00B050"/>
              </a:solidFill>
            </a:endParaRPr>
          </a:p>
        </p:txBody>
      </p:sp>
      <p:sp>
        <p:nvSpPr>
          <p:cNvPr id="34" name="正方形/長方形 33"/>
          <p:cNvSpPr/>
          <p:nvPr/>
        </p:nvSpPr>
        <p:spPr>
          <a:xfrm>
            <a:off x="6276599" y="4772430"/>
            <a:ext cx="72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正方形/長方形 34"/>
          <p:cNvSpPr/>
          <p:nvPr/>
        </p:nvSpPr>
        <p:spPr>
          <a:xfrm>
            <a:off x="6068723" y="4702326"/>
            <a:ext cx="1137956"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sz="1400" dirty="0">
                <a:solidFill>
                  <a:srgbClr val="0070C0"/>
                </a:solidFill>
              </a:rPr>
              <a:t>commit</a:t>
            </a:r>
            <a:endParaRPr kumimoji="1" lang="ja-JP" altLang="en-US" sz="1400" dirty="0">
              <a:solidFill>
                <a:srgbClr val="0070C0"/>
              </a:solidFill>
            </a:endParaRPr>
          </a:p>
        </p:txBody>
      </p:sp>
      <p:sp>
        <p:nvSpPr>
          <p:cNvPr id="36" name="正方形/長方形 35"/>
          <p:cNvSpPr/>
          <p:nvPr/>
        </p:nvSpPr>
        <p:spPr>
          <a:xfrm flipH="1">
            <a:off x="6895567" y="4934945"/>
            <a:ext cx="792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正方形/長方形 36"/>
          <p:cNvSpPr/>
          <p:nvPr/>
        </p:nvSpPr>
        <p:spPr>
          <a:xfrm flipH="1">
            <a:off x="6590152" y="4864841"/>
            <a:ext cx="1409234"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1400" dirty="0">
                <a:solidFill>
                  <a:srgbClr val="0070C0"/>
                </a:solidFill>
              </a:rPr>
              <a:t>checkout</a:t>
            </a:r>
            <a:endParaRPr kumimoji="1" lang="ja-JP" altLang="en-US" sz="1400" dirty="0">
              <a:solidFill>
                <a:srgbClr val="0070C0"/>
              </a:solidFill>
            </a:endParaRPr>
          </a:p>
        </p:txBody>
      </p:sp>
      <p:sp>
        <p:nvSpPr>
          <p:cNvPr id="39" name="矢印: 下 38"/>
          <p:cNvSpPr/>
          <p:nvPr/>
        </p:nvSpPr>
        <p:spPr>
          <a:xfrm>
            <a:off x="11046917" y="4537943"/>
            <a:ext cx="252000" cy="648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flipH="1">
            <a:off x="10793400" y="4747546"/>
            <a:ext cx="792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正方形/長方形 42"/>
          <p:cNvSpPr/>
          <p:nvPr/>
        </p:nvSpPr>
        <p:spPr>
          <a:xfrm flipH="1">
            <a:off x="10623624" y="4677442"/>
            <a:ext cx="1137956"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sz="1400" dirty="0">
                <a:solidFill>
                  <a:srgbClr val="0070C0"/>
                </a:solidFill>
              </a:rPr>
              <a:t>merge</a:t>
            </a:r>
            <a:endParaRPr kumimoji="1" lang="ja-JP" altLang="en-US" sz="1400" dirty="0">
              <a:solidFill>
                <a:srgbClr val="0070C0"/>
              </a:solidFill>
            </a:endParaRPr>
          </a:p>
        </p:txBody>
      </p:sp>
      <p:sp>
        <p:nvSpPr>
          <p:cNvPr id="44" name="矢印: 上 43"/>
          <p:cNvSpPr/>
          <p:nvPr/>
        </p:nvSpPr>
        <p:spPr>
          <a:xfrm rot="4320000">
            <a:off x="7936284" y="2916336"/>
            <a:ext cx="252000" cy="1080000"/>
          </a:xfrm>
          <a:prstGeom prs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rot="-1080000">
            <a:off x="7460249" y="3097557"/>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dirty="0">
                <a:solidFill>
                  <a:srgbClr val="0070C0"/>
                </a:solidFill>
              </a:rPr>
              <a:t>push</a:t>
            </a:r>
            <a:endParaRPr kumimoji="1" lang="ja-JP" altLang="en-US" dirty="0">
              <a:solidFill>
                <a:srgbClr val="0070C0"/>
              </a:solidFill>
            </a:endParaRPr>
          </a:p>
        </p:txBody>
      </p:sp>
      <p:sp>
        <p:nvSpPr>
          <p:cNvPr id="47" name="矢印: 下 46"/>
          <p:cNvSpPr/>
          <p:nvPr/>
        </p:nvSpPr>
        <p:spPr>
          <a:xfrm rot="-4320000">
            <a:off x="10007781" y="2912690"/>
            <a:ext cx="252000" cy="1080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rot="1080000" flipH="1">
            <a:off x="9516298" y="3069866"/>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kumimoji="1" lang="en-US" altLang="ja-JP" dirty="0">
                <a:solidFill>
                  <a:srgbClr val="0070C0"/>
                </a:solidFill>
              </a:rPr>
              <a:t>fetch</a:t>
            </a:r>
            <a:endParaRPr kumimoji="1" lang="ja-JP" altLang="en-US" dirty="0">
              <a:solidFill>
                <a:srgbClr val="0070C0"/>
              </a:solidFill>
            </a:endParaRPr>
          </a:p>
        </p:txBody>
      </p:sp>
      <p:pic>
        <p:nvPicPr>
          <p:cNvPr id="53" name="図 52" descr="GATAG｜フリーイラスト素材集"/>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5505" y="5413948"/>
            <a:ext cx="765280" cy="576548"/>
          </a:xfrm>
          <a:prstGeom prst="rect">
            <a:avLst/>
          </a:prstGeom>
        </p:spPr>
      </p:pic>
      <p:pic>
        <p:nvPicPr>
          <p:cNvPr id="54" name="図 53" descr="GATAG｜フリーイラスト素材集"/>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0734" y="5413948"/>
            <a:ext cx="765280" cy="576548"/>
          </a:xfrm>
          <a:prstGeom prst="rect">
            <a:avLst/>
          </a:prstGeom>
        </p:spPr>
      </p:pic>
      <p:sp>
        <p:nvSpPr>
          <p:cNvPr id="57" name="吹き出し: 線 56"/>
          <p:cNvSpPr/>
          <p:nvPr/>
        </p:nvSpPr>
        <p:spPr>
          <a:xfrm>
            <a:off x="8518716" y="4124644"/>
            <a:ext cx="1080000" cy="468000"/>
          </a:xfrm>
          <a:prstGeom prst="borderCallout1">
            <a:avLst>
              <a:gd name="adj1" fmla="val 52157"/>
              <a:gd name="adj2" fmla="val -1107"/>
              <a:gd name="adj3" fmla="val 100705"/>
              <a:gd name="adj4" fmla="val -218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8" name="吹き出し: 線 57"/>
          <p:cNvSpPr/>
          <p:nvPr/>
        </p:nvSpPr>
        <p:spPr>
          <a:xfrm flipH="1">
            <a:off x="8518716" y="4124644"/>
            <a:ext cx="1080000" cy="468000"/>
          </a:xfrm>
          <a:prstGeom prst="borderCallout1">
            <a:avLst>
              <a:gd name="adj1" fmla="val 52157"/>
              <a:gd name="adj2" fmla="val -1107"/>
              <a:gd name="adj3" fmla="val 100705"/>
              <a:gd name="adj4" fmla="val -218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ローカル</a:t>
            </a:r>
            <a:endParaRPr kumimoji="1" lang="en-US" altLang="ja-JP" sz="1400" dirty="0">
              <a:solidFill>
                <a:schemeClr val="tx1"/>
              </a:solidFill>
            </a:endParaRPr>
          </a:p>
          <a:p>
            <a:pPr algn="ctr"/>
            <a:r>
              <a:rPr kumimoji="1" lang="ja-JP" altLang="en-US" sz="1400" dirty="0">
                <a:solidFill>
                  <a:schemeClr val="tx1"/>
                </a:solidFill>
              </a:rPr>
              <a:t>環境</a:t>
            </a:r>
          </a:p>
        </p:txBody>
      </p:sp>
      <p:sp>
        <p:nvSpPr>
          <p:cNvPr id="3" name="楕円 2"/>
          <p:cNvSpPr/>
          <p:nvPr/>
        </p:nvSpPr>
        <p:spPr>
          <a:xfrm>
            <a:off x="3420968" y="2007101"/>
            <a:ext cx="5295510" cy="539680"/>
          </a:xfrm>
          <a:prstGeom prst="ellipse">
            <a:avLst/>
          </a:prstGeom>
          <a:gradFill>
            <a:gsLst>
              <a:gs pos="0">
                <a:schemeClr val="bg1"/>
              </a:gs>
              <a:gs pos="74000">
                <a:srgbClr val="FFCCFF"/>
              </a:gs>
              <a:gs pos="83000">
                <a:srgbClr val="FFCCFF"/>
              </a:gs>
              <a:gs pos="100000">
                <a:srgbClr val="FFCCFF"/>
              </a:gs>
            </a:gsLst>
            <a:lin ang="5400000" scaled="1"/>
          </a:gra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29429" y="929079"/>
            <a:ext cx="6078588" cy="1446550"/>
          </a:xfrm>
          <a:prstGeom prst="rect">
            <a:avLst/>
          </a:prstGeom>
          <a:noFill/>
        </p:spPr>
        <p:txBody>
          <a:bodyPr wrap="square" rtlCol="0">
            <a:spAutoFit/>
          </a:bodyPr>
          <a:lstStyle/>
          <a:p>
            <a:pPr algn="ctr"/>
            <a:r>
              <a:rPr lang="ja-JP" altLang="en-US" sz="4400" b="1" dirty="0"/>
              <a:t>開発</a:t>
            </a:r>
            <a:endParaRPr lang="en-US" altLang="ja-JP" sz="4400" b="1" dirty="0"/>
          </a:p>
          <a:p>
            <a:pPr algn="ctr"/>
            <a:r>
              <a:rPr lang="ja-JP" altLang="en-US" sz="4400" b="1" dirty="0"/>
              <a:t>リモート連携作業</a:t>
            </a:r>
            <a:endParaRPr kumimoji="1" lang="ja-JP" altLang="en-US" sz="4400" b="1" dirty="0"/>
          </a:p>
        </p:txBody>
      </p:sp>
      <p:sp>
        <p:nvSpPr>
          <p:cNvPr id="6" name="楕円 5"/>
          <p:cNvSpPr/>
          <p:nvPr/>
        </p:nvSpPr>
        <p:spPr>
          <a:xfrm>
            <a:off x="6643350" y="2804358"/>
            <a:ext cx="4892663" cy="1656015"/>
          </a:xfrm>
          <a:prstGeom prst="ellipse">
            <a:avLst/>
          </a:prstGeom>
          <a:solidFill>
            <a:srgbClr val="FFCCFF">
              <a:alpha val="60000"/>
            </a:srgb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5539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四角形: 1 つの角を切り取る 258"/>
          <p:cNvSpPr/>
          <p:nvPr/>
        </p:nvSpPr>
        <p:spPr>
          <a:xfrm>
            <a:off x="1320689" y="3820189"/>
            <a:ext cx="10701863" cy="2907690"/>
          </a:xfrm>
          <a:prstGeom prst="snip1Rect">
            <a:avLst>
              <a:gd name="adj" fmla="val 1898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0" name="図 259"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404" y="3204894"/>
            <a:ext cx="1439334" cy="1588961"/>
          </a:xfrm>
          <a:prstGeom prst="rect">
            <a:avLst/>
          </a:prstGeom>
        </p:spPr>
      </p:pic>
      <p:sp>
        <p:nvSpPr>
          <p:cNvPr id="261" name="テキスト ボックス 260"/>
          <p:cNvSpPr txBox="1"/>
          <p:nvPr/>
        </p:nvSpPr>
        <p:spPr>
          <a:xfrm>
            <a:off x="10553586" y="3676208"/>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grpSp>
        <p:nvGrpSpPr>
          <p:cNvPr id="13" name="グループ化 12"/>
          <p:cNvGrpSpPr/>
          <p:nvPr/>
        </p:nvGrpSpPr>
        <p:grpSpPr>
          <a:xfrm>
            <a:off x="5985332" y="4672639"/>
            <a:ext cx="4344473" cy="2055240"/>
            <a:chOff x="5985332" y="4672639"/>
            <a:chExt cx="4344473" cy="2055240"/>
          </a:xfrm>
        </p:grpSpPr>
        <p:grpSp>
          <p:nvGrpSpPr>
            <p:cNvPr id="2" name="グループ化 1"/>
            <p:cNvGrpSpPr/>
            <p:nvPr/>
          </p:nvGrpSpPr>
          <p:grpSpPr>
            <a:xfrm>
              <a:off x="5985332" y="5348221"/>
              <a:ext cx="4344473" cy="1379658"/>
              <a:chOff x="1556463" y="4014066"/>
              <a:chExt cx="4344473" cy="1379658"/>
            </a:xfrm>
          </p:grpSpPr>
          <p:sp>
            <p:nvSpPr>
              <p:cNvPr id="80" name="楕円 79"/>
              <p:cNvSpPr/>
              <p:nvPr/>
            </p:nvSpPr>
            <p:spPr>
              <a:xfrm>
                <a:off x="3304752" y="451114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矢印: 山形 80"/>
              <p:cNvSpPr/>
              <p:nvPr/>
            </p:nvSpPr>
            <p:spPr>
              <a:xfrm rot="19832413" flipH="1">
                <a:off x="3411870" y="429947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テキスト ボックス 81"/>
              <p:cNvSpPr txBox="1"/>
              <p:nvPr/>
            </p:nvSpPr>
            <p:spPr>
              <a:xfrm>
                <a:off x="3185941" y="480054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83" name="直線矢印コネクタ 82"/>
              <p:cNvCxnSpPr/>
              <p:nvPr/>
            </p:nvCxnSpPr>
            <p:spPr>
              <a:xfrm flipH="1">
                <a:off x="2644198" y="4808025"/>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楕円 83"/>
              <p:cNvSpPr/>
              <p:nvPr/>
            </p:nvSpPr>
            <p:spPr>
              <a:xfrm>
                <a:off x="1675274" y="479655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矢印: 山形 84"/>
              <p:cNvSpPr/>
              <p:nvPr/>
            </p:nvSpPr>
            <p:spPr>
              <a:xfrm rot="19832413" flipH="1">
                <a:off x="1782392" y="458487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p:cNvSpPr txBox="1"/>
              <p:nvPr/>
            </p:nvSpPr>
            <p:spPr>
              <a:xfrm>
                <a:off x="1556463" y="508594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sp>
            <p:nvSpPr>
              <p:cNvPr id="87" name="楕円 86"/>
              <p:cNvSpPr/>
              <p:nvPr/>
            </p:nvSpPr>
            <p:spPr>
              <a:xfrm>
                <a:off x="4934230" y="422574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矢印: 山形 87"/>
              <p:cNvSpPr/>
              <p:nvPr/>
            </p:nvSpPr>
            <p:spPr>
              <a:xfrm rot="19832413" flipH="1">
                <a:off x="5041348" y="401406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テキスト ボックス 88"/>
              <p:cNvSpPr txBox="1"/>
              <p:nvPr/>
            </p:nvSpPr>
            <p:spPr>
              <a:xfrm>
                <a:off x="4815419" y="451513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90" name="直線矢印コネクタ 89"/>
              <p:cNvCxnSpPr/>
              <p:nvPr/>
            </p:nvCxnSpPr>
            <p:spPr>
              <a:xfrm flipH="1">
                <a:off x="4273676" y="4506578"/>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a:off x="9561092" y="4672639"/>
              <a:ext cx="447220" cy="447220"/>
              <a:chOff x="5724700" y="4700649"/>
              <a:chExt cx="447220" cy="447220"/>
            </a:xfrm>
          </p:grpSpPr>
          <p:sp>
            <p:nvSpPr>
              <p:cNvPr id="77" name="涙形 76"/>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正方形/長方形 78"/>
            <p:cNvSpPr/>
            <p:nvPr/>
          </p:nvSpPr>
          <p:spPr>
            <a:xfrm>
              <a:off x="8818072" y="4870113"/>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7143588" y="4777813"/>
              <a:ext cx="2694515" cy="369332"/>
            </a:xfrm>
            <a:prstGeom prst="rect">
              <a:avLst/>
            </a:prstGeom>
            <a:noFill/>
          </p:spPr>
          <p:txBody>
            <a:bodyPr wrap="square" rtlCol="0">
              <a:spAutoFit/>
            </a:bodyPr>
            <a:lstStyle/>
            <a:p>
              <a:r>
                <a:rPr kumimoji="1" lang="en-US" altLang="ja-JP" dirty="0"/>
                <a:t>develop</a:t>
              </a:r>
              <a:r>
                <a:rPr lang="fr-FR" altLang="ja-JP" dirty="0"/>
                <a:t>_data_analysis</a:t>
              </a:r>
              <a:endParaRPr kumimoji="1" lang="ja-JP" altLang="en-US" dirty="0"/>
            </a:p>
          </p:txBody>
        </p:sp>
      </p:grpSp>
      <p:grpSp>
        <p:nvGrpSpPr>
          <p:cNvPr id="93" name="グループ化 92"/>
          <p:cNvGrpSpPr/>
          <p:nvPr/>
        </p:nvGrpSpPr>
        <p:grpSpPr>
          <a:xfrm>
            <a:off x="9561092" y="3992641"/>
            <a:ext cx="447220" cy="447220"/>
            <a:chOff x="1461081" y="1916237"/>
            <a:chExt cx="447220" cy="447220"/>
          </a:xfrm>
        </p:grpSpPr>
        <p:sp>
          <p:nvSpPr>
            <p:cNvPr id="94" name="涙形 93"/>
            <p:cNvSpPr>
              <a:spLocks noChangeAspect="1"/>
            </p:cNvSpPr>
            <p:nvPr/>
          </p:nvSpPr>
          <p:spPr>
            <a:xfrm rot="8100000">
              <a:off x="1461081" y="1916237"/>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a:spLocks noChangeAspect="1"/>
            </p:cNvSpPr>
            <p:nvPr/>
          </p:nvSpPr>
          <p:spPr>
            <a:xfrm>
              <a:off x="1594691" y="204984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テキスト ボックス 98"/>
          <p:cNvSpPr txBox="1"/>
          <p:nvPr/>
        </p:nvSpPr>
        <p:spPr>
          <a:xfrm>
            <a:off x="8937450" y="3884357"/>
            <a:ext cx="832105" cy="307777"/>
          </a:xfrm>
          <a:prstGeom prst="rect">
            <a:avLst/>
          </a:prstGeom>
          <a:noFill/>
        </p:spPr>
        <p:txBody>
          <a:bodyPr wrap="square" rtlCol="0">
            <a:spAutoFit/>
          </a:bodyPr>
          <a:lstStyle/>
          <a:p>
            <a:pPr algn="ctr"/>
            <a:r>
              <a:rPr kumimoji="1" lang="en-US" altLang="ja-JP" sz="1400" dirty="0"/>
              <a:t>HEAD</a:t>
            </a:r>
            <a:endParaRPr kumimoji="1" lang="ja-JP" altLang="en-US" sz="1400" dirty="0"/>
          </a:p>
        </p:txBody>
      </p:sp>
      <p:sp>
        <p:nvSpPr>
          <p:cNvPr id="65" name="テキスト ボックス 64"/>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リモートへの反映（プッシュ）</a:t>
            </a:r>
            <a:endParaRPr kumimoji="1" lang="ja-JP" altLang="en-US" sz="4000" b="1" dirty="0">
              <a:latin typeface="メイリオ" panose="020B0604030504040204" pitchFamily="50" charset="-128"/>
              <a:ea typeface="メイリオ" panose="020B0604030504040204" pitchFamily="50" charset="-128"/>
            </a:endParaRPr>
          </a:p>
        </p:txBody>
      </p:sp>
      <p:sp>
        <p:nvSpPr>
          <p:cNvPr id="105" name="四角形: 1 つの角を切り取る 104"/>
          <p:cNvSpPr/>
          <p:nvPr/>
        </p:nvSpPr>
        <p:spPr>
          <a:xfrm>
            <a:off x="1320689" y="847049"/>
            <a:ext cx="10701863" cy="2265343"/>
          </a:xfrm>
          <a:prstGeom prst="snip1Rect">
            <a:avLst>
              <a:gd name="adj" fmla="val 50000"/>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p:cNvGrpSpPr/>
          <p:nvPr/>
        </p:nvGrpSpPr>
        <p:grpSpPr>
          <a:xfrm>
            <a:off x="7966008" y="1291737"/>
            <a:ext cx="447220" cy="447220"/>
            <a:chOff x="5724700" y="4700649"/>
            <a:chExt cx="447220" cy="447220"/>
          </a:xfrm>
        </p:grpSpPr>
        <p:sp>
          <p:nvSpPr>
            <p:cNvPr id="127" name="涙形 126"/>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8" name="正方形/長方形 137"/>
          <p:cNvSpPr/>
          <p:nvPr/>
        </p:nvSpPr>
        <p:spPr>
          <a:xfrm>
            <a:off x="8313848" y="1489211"/>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テキスト ボックス 138"/>
          <p:cNvSpPr txBox="1"/>
          <p:nvPr/>
        </p:nvSpPr>
        <p:spPr>
          <a:xfrm>
            <a:off x="8243576" y="1412953"/>
            <a:ext cx="1113975" cy="369332"/>
          </a:xfrm>
          <a:prstGeom prst="rect">
            <a:avLst/>
          </a:prstGeom>
          <a:noFill/>
        </p:spPr>
        <p:txBody>
          <a:bodyPr wrap="square" rtlCol="0">
            <a:spAutoFit/>
          </a:bodyPr>
          <a:lstStyle/>
          <a:p>
            <a:r>
              <a:rPr kumimoji="1" lang="en-US" altLang="ja-JP" dirty="0"/>
              <a:t>develop</a:t>
            </a:r>
            <a:endParaRPr kumimoji="1" lang="ja-JP" altLang="en-US" dirty="0"/>
          </a:p>
        </p:txBody>
      </p:sp>
      <p:sp>
        <p:nvSpPr>
          <p:cNvPr id="145" name="テキスト ボックス 144"/>
          <p:cNvSpPr txBox="1"/>
          <p:nvPr/>
        </p:nvSpPr>
        <p:spPr>
          <a:xfrm>
            <a:off x="485201" y="3176471"/>
            <a:ext cx="6140187" cy="1384995"/>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a:t>
            </a:r>
            <a:r>
              <a:rPr lang="en-US" altLang="ja-JP" sz="1200" dirty="0"/>
              <a:t>push</a:t>
            </a:r>
          </a:p>
          <a:p>
            <a:r>
              <a:rPr lang="en-US" altLang="ja-JP" sz="1200" dirty="0">
                <a:solidFill>
                  <a:schemeClr val="accent4">
                    <a:lumMod val="75000"/>
                  </a:schemeClr>
                </a:solidFill>
              </a:rPr>
              <a:t>$</a:t>
            </a:r>
            <a:r>
              <a:rPr lang="en-US" altLang="ja-JP" sz="1200" dirty="0"/>
              <a:t> git push work </a:t>
            </a:r>
            <a:r>
              <a:rPr lang="en-US" altLang="ja-JP" sz="1200" dirty="0" err="1">
                <a:solidFill>
                  <a:srgbClr val="FF0000"/>
                </a:solidFill>
              </a:rPr>
              <a:t>develop_data_analysis</a:t>
            </a:r>
            <a:r>
              <a:rPr lang="en-US" altLang="ja-JP" sz="1200" dirty="0" err="1"/>
              <a:t>:develop</a:t>
            </a:r>
            <a:endParaRPr lang="en-US" altLang="ja-JP" sz="1200" dirty="0"/>
          </a:p>
          <a:p>
            <a:r>
              <a:rPr lang="ja-JP" altLang="en-US" sz="1200" dirty="0"/>
              <a:t>　</a:t>
            </a:r>
            <a:r>
              <a:rPr lang="en-US" altLang="ja-JP" sz="1200" dirty="0"/>
              <a:t>#(git push </a:t>
            </a:r>
            <a:r>
              <a:rPr lang="ja-JP" altLang="en-US" sz="1200" dirty="0"/>
              <a:t>＜リモートリポジトリ＞ ＜ローカルブランチ＞</a:t>
            </a:r>
            <a:r>
              <a:rPr lang="en-US" altLang="ja-JP" sz="1200" dirty="0"/>
              <a:t>:</a:t>
            </a:r>
            <a:r>
              <a:rPr lang="ja-JP" altLang="en-US" sz="1200" dirty="0"/>
              <a:t>＜リモートブランチ＞</a:t>
            </a:r>
            <a:r>
              <a:rPr lang="en-US" altLang="ja-JP" sz="1200" dirty="0"/>
              <a:t>)</a:t>
            </a:r>
          </a:p>
          <a:p>
            <a:endParaRPr lang="en-US" altLang="ja-JP" sz="1200" dirty="0"/>
          </a:p>
          <a:p>
            <a:r>
              <a:rPr lang="en-US" altLang="ja-JP" sz="1200" dirty="0"/>
              <a:t>※</a:t>
            </a:r>
            <a:r>
              <a:rPr lang="ja-JP" altLang="en-US" sz="1200" dirty="0"/>
              <a:t>但し、</a:t>
            </a:r>
            <a:r>
              <a:rPr lang="en-US" altLang="ja-JP" sz="1200" dirty="0"/>
              <a:t>push</a:t>
            </a:r>
            <a:r>
              <a:rPr lang="ja-JP" altLang="en-US" sz="1200" dirty="0"/>
              <a:t>元ブランチと</a:t>
            </a:r>
            <a:r>
              <a:rPr lang="en-US" altLang="ja-JP" sz="1200" dirty="0"/>
              <a:t>push</a:t>
            </a:r>
            <a:r>
              <a:rPr lang="ja-JP" altLang="en-US" sz="1200" dirty="0"/>
              <a:t>対象ブランチが同名の場合、次の記述が可能</a:t>
            </a:r>
            <a:endParaRPr lang="en-US" altLang="ja-JP" sz="1200" dirty="0"/>
          </a:p>
          <a:p>
            <a:r>
              <a:rPr lang="en-US" altLang="ja-JP" sz="1200" dirty="0">
                <a:solidFill>
                  <a:schemeClr val="accent4">
                    <a:lumMod val="75000"/>
                  </a:schemeClr>
                </a:solidFill>
              </a:rPr>
              <a:t>$</a:t>
            </a:r>
            <a:r>
              <a:rPr lang="en-US" altLang="ja-JP" sz="1200" dirty="0"/>
              <a:t> git push work develop</a:t>
            </a:r>
            <a:r>
              <a:rPr lang="ja-JP" altLang="en-US" sz="1200" dirty="0"/>
              <a:t>　</a:t>
            </a:r>
            <a:r>
              <a:rPr lang="en-US" altLang="ja-JP" sz="1200" dirty="0"/>
              <a:t>#($ git push </a:t>
            </a:r>
            <a:r>
              <a:rPr lang="ja-JP" altLang="en-US" sz="1200" dirty="0"/>
              <a:t>＜リモートリポジトリ＞ ＜ブランチ＞</a:t>
            </a:r>
            <a:r>
              <a:rPr lang="en-US" altLang="ja-JP" sz="1200" dirty="0"/>
              <a:t>)</a:t>
            </a:r>
            <a:endParaRPr lang="en-US" altLang="ja-JP" sz="1200" i="1" dirty="0">
              <a:solidFill>
                <a:srgbClr val="FF0000"/>
              </a:solidFill>
            </a:endParaRPr>
          </a:p>
        </p:txBody>
      </p:sp>
      <p:sp>
        <p:nvSpPr>
          <p:cNvPr id="150" name="正方形/長方形 149"/>
          <p:cNvSpPr/>
          <p:nvPr/>
        </p:nvSpPr>
        <p:spPr>
          <a:xfrm>
            <a:off x="1502225" y="870172"/>
            <a:ext cx="8107200"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ja-JP" altLang="en-US" dirty="0">
                <a:solidFill>
                  <a:schemeClr val="tx1"/>
                </a:solidFill>
              </a:rPr>
              <a:t>ブランチの内容を共有するため、リモートリポジトリへ反映させる。</a:t>
            </a:r>
          </a:p>
        </p:txBody>
      </p:sp>
      <p:sp>
        <p:nvSpPr>
          <p:cNvPr id="151" name="正方形/長方形 150"/>
          <p:cNvSpPr/>
          <p:nvPr/>
        </p:nvSpPr>
        <p:spPr>
          <a:xfrm>
            <a:off x="340980" y="867440"/>
            <a:ext cx="1468715"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dirty="0">
                <a:solidFill>
                  <a:schemeClr val="tx1"/>
                </a:solidFill>
              </a:rPr>
              <a:t>プッシュ：</a:t>
            </a:r>
          </a:p>
        </p:txBody>
      </p:sp>
      <p:pic>
        <p:nvPicPr>
          <p:cNvPr id="152" name="図 151" descr="Progettazione datab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404" y="847050"/>
            <a:ext cx="1468967" cy="1468967"/>
          </a:xfrm>
          <a:prstGeom prst="rect">
            <a:avLst/>
          </a:prstGeom>
        </p:spPr>
      </p:pic>
      <p:sp>
        <p:nvSpPr>
          <p:cNvPr id="153" name="テキスト ボックス 152"/>
          <p:cNvSpPr txBox="1"/>
          <p:nvPr/>
        </p:nvSpPr>
        <p:spPr>
          <a:xfrm>
            <a:off x="10570610" y="914561"/>
            <a:ext cx="1468966" cy="1323439"/>
          </a:xfrm>
          <a:prstGeom prst="rect">
            <a:avLst/>
          </a:prstGeom>
          <a:noFill/>
        </p:spPr>
        <p:txBody>
          <a:bodyPr wrap="square" rtlCol="0">
            <a:spAutoFit/>
          </a:bodyPr>
          <a:lstStyle/>
          <a:p>
            <a:pPr algn="ctr"/>
            <a:r>
              <a:rPr kumimoji="1" lang="en-US" altLang="ja-JP" b="1" dirty="0"/>
              <a:t>A</a:t>
            </a:r>
            <a:r>
              <a:rPr kumimoji="1" lang="ja-JP" altLang="en-US" b="1" dirty="0"/>
              <a:t>さん用</a:t>
            </a:r>
            <a:endParaRPr kumimoji="1" lang="en-US" altLang="ja-JP" b="1" dirty="0"/>
          </a:p>
          <a:p>
            <a:pPr algn="ctr"/>
            <a:endParaRPr lang="en-US" altLang="ja-JP" sz="800" b="1" dirty="0"/>
          </a:p>
          <a:p>
            <a:pPr algn="ctr"/>
            <a:r>
              <a:rPr kumimoji="1" lang="en-US" altLang="ja-JP" b="1" dirty="0"/>
              <a:t>work</a:t>
            </a:r>
          </a:p>
          <a:p>
            <a:pPr algn="ctr"/>
            <a:r>
              <a:rPr kumimoji="1" lang="ja-JP" altLang="en-US" b="1" dirty="0"/>
              <a:t>リモート</a:t>
            </a:r>
            <a:endParaRPr kumimoji="1" lang="en-US" altLang="ja-JP" b="1" dirty="0"/>
          </a:p>
          <a:p>
            <a:pPr algn="ctr"/>
            <a:r>
              <a:rPr kumimoji="1" lang="ja-JP" altLang="en-US" b="1" dirty="0"/>
              <a:t>リポジトリ</a:t>
            </a:r>
          </a:p>
        </p:txBody>
      </p:sp>
      <p:sp>
        <p:nvSpPr>
          <p:cNvPr id="154" name="正方形/長方形 153"/>
          <p:cNvSpPr/>
          <p:nvPr/>
        </p:nvSpPr>
        <p:spPr>
          <a:xfrm>
            <a:off x="485202" y="1821489"/>
            <a:ext cx="5235731" cy="1169551"/>
          </a:xfrm>
          <a:prstGeom prst="rect">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ja-JP" sz="1400" dirty="0">
                <a:solidFill>
                  <a:schemeClr val="tx1"/>
                </a:solidFill>
              </a:rPr>
              <a:t>※</a:t>
            </a:r>
            <a:r>
              <a:rPr lang="ja-JP" altLang="en-US" sz="1400" dirty="0">
                <a:solidFill>
                  <a:schemeClr val="tx1"/>
                </a:solidFill>
              </a:rPr>
              <a:t>共有するブランチは明示的に</a:t>
            </a:r>
            <a:r>
              <a:rPr lang="en-US" altLang="ja-JP" sz="1400" dirty="0">
                <a:solidFill>
                  <a:schemeClr val="tx1"/>
                </a:solidFill>
              </a:rPr>
              <a:t>push</a:t>
            </a:r>
            <a:r>
              <a:rPr lang="ja-JP" altLang="en-US" sz="1400" dirty="0">
                <a:solidFill>
                  <a:schemeClr val="tx1"/>
                </a:solidFill>
              </a:rPr>
              <a:t>する必要があるため、</a:t>
            </a:r>
            <a:endParaRPr lang="en-US" altLang="ja-JP" sz="1400" dirty="0">
              <a:solidFill>
                <a:schemeClr val="tx1"/>
              </a:solidFill>
            </a:endParaRPr>
          </a:p>
          <a:p>
            <a:r>
              <a:rPr lang="ja-JP" altLang="en-US" sz="1400" dirty="0">
                <a:solidFill>
                  <a:schemeClr val="tx1"/>
                </a:solidFill>
              </a:rPr>
              <a:t>　例えば、共有したくない内容はプライベートなブランチで</a:t>
            </a:r>
            <a:endParaRPr lang="en-US" altLang="ja-JP" sz="1400" dirty="0">
              <a:solidFill>
                <a:schemeClr val="tx1"/>
              </a:solidFill>
            </a:endParaRPr>
          </a:p>
          <a:p>
            <a:r>
              <a:rPr lang="ja-JP" altLang="en-US" sz="1400" dirty="0">
                <a:solidFill>
                  <a:schemeClr val="tx1"/>
                </a:solidFill>
              </a:rPr>
              <a:t>　作業を進め、共有したい内容だけのブランチ（「トピック</a:t>
            </a:r>
            <a:endParaRPr lang="en-US" altLang="ja-JP" sz="1400" dirty="0">
              <a:solidFill>
                <a:schemeClr val="tx1"/>
              </a:solidFill>
            </a:endParaRPr>
          </a:p>
          <a:p>
            <a:r>
              <a:rPr lang="ja-JP" altLang="en-US" sz="1400" dirty="0">
                <a:solidFill>
                  <a:schemeClr val="tx1"/>
                </a:solidFill>
              </a:rPr>
              <a:t>　ブランチ」などと呼ぶこともある）を作成してそれを</a:t>
            </a:r>
            <a:r>
              <a:rPr lang="en-US" altLang="ja-JP" sz="1400" dirty="0">
                <a:solidFill>
                  <a:schemeClr val="tx1"/>
                </a:solidFill>
              </a:rPr>
              <a:t>push</a:t>
            </a:r>
          </a:p>
          <a:p>
            <a:r>
              <a:rPr lang="ja-JP" altLang="en-US" sz="1400" dirty="0">
                <a:solidFill>
                  <a:schemeClr val="tx1"/>
                </a:solidFill>
              </a:rPr>
              <a:t>　するという事もできる。</a:t>
            </a:r>
          </a:p>
        </p:txBody>
      </p:sp>
      <p:sp>
        <p:nvSpPr>
          <p:cNvPr id="155" name="正方形/長方形 154"/>
          <p:cNvSpPr/>
          <p:nvPr/>
        </p:nvSpPr>
        <p:spPr>
          <a:xfrm>
            <a:off x="458761" y="5413740"/>
            <a:ext cx="5235731" cy="1354217"/>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ja-JP" sz="1400" dirty="0">
                <a:solidFill>
                  <a:srgbClr val="FF0000"/>
                </a:solidFill>
              </a:rPr>
              <a:t>※push</a:t>
            </a:r>
            <a:r>
              <a:rPr lang="ja-JP" altLang="en-US" sz="1400" dirty="0">
                <a:solidFill>
                  <a:srgbClr val="FF0000"/>
                </a:solidFill>
              </a:rPr>
              <a:t>コマンドは内部的にマージと同様の処理を行っており、</a:t>
            </a:r>
            <a:endParaRPr lang="en-US" altLang="ja-JP" sz="1400" dirty="0">
              <a:solidFill>
                <a:srgbClr val="FF0000"/>
              </a:solidFill>
            </a:endParaRPr>
          </a:p>
          <a:p>
            <a:r>
              <a:rPr lang="ja-JP" altLang="en-US" sz="1400" dirty="0">
                <a:solidFill>
                  <a:srgbClr val="FF0000"/>
                </a:solidFill>
              </a:rPr>
              <a:t>　</a:t>
            </a:r>
            <a:r>
              <a:rPr lang="en-US" altLang="ja-JP" sz="1400" dirty="0">
                <a:solidFill>
                  <a:srgbClr val="FF0000"/>
                </a:solidFill>
              </a:rPr>
              <a:t>push</a:t>
            </a:r>
            <a:r>
              <a:rPr lang="ja-JP" altLang="en-US" sz="1400" dirty="0">
                <a:solidFill>
                  <a:srgbClr val="FF0000"/>
                </a:solidFill>
              </a:rPr>
              <a:t>元と</a:t>
            </a:r>
            <a:r>
              <a:rPr lang="en-US" altLang="ja-JP" sz="1400" dirty="0">
                <a:solidFill>
                  <a:srgbClr val="FF0000"/>
                </a:solidFill>
              </a:rPr>
              <a:t>push</a:t>
            </a:r>
            <a:r>
              <a:rPr lang="ja-JP" altLang="en-US" sz="1400" dirty="0">
                <a:solidFill>
                  <a:srgbClr val="FF0000"/>
                </a:solidFill>
              </a:rPr>
              <a:t>対象でフローが分岐しているような場合には、</a:t>
            </a:r>
            <a:endParaRPr lang="en-US" altLang="ja-JP" sz="1400" dirty="0">
              <a:solidFill>
                <a:srgbClr val="FF0000"/>
              </a:solidFill>
            </a:endParaRPr>
          </a:p>
          <a:p>
            <a:r>
              <a:rPr lang="ja-JP" altLang="en-US" sz="1400" dirty="0">
                <a:solidFill>
                  <a:srgbClr val="FF0000"/>
                </a:solidFill>
              </a:rPr>
              <a:t>　</a:t>
            </a:r>
            <a:r>
              <a:rPr lang="en-US" altLang="ja-JP" sz="1400" dirty="0">
                <a:solidFill>
                  <a:srgbClr val="FF0000"/>
                </a:solidFill>
              </a:rPr>
              <a:t>git</a:t>
            </a:r>
            <a:r>
              <a:rPr lang="ja-JP" altLang="en-US" sz="1400" dirty="0">
                <a:solidFill>
                  <a:srgbClr val="FF0000"/>
                </a:solidFill>
              </a:rPr>
              <a:t>では念のため、上記コマンドでは</a:t>
            </a:r>
            <a:r>
              <a:rPr lang="en-US" altLang="ja-JP" sz="1400" dirty="0">
                <a:solidFill>
                  <a:srgbClr val="FF0000"/>
                </a:solidFill>
              </a:rPr>
              <a:t>push</a:t>
            </a:r>
            <a:r>
              <a:rPr lang="ja-JP" altLang="en-US" sz="1400" dirty="0">
                <a:solidFill>
                  <a:srgbClr val="FF0000"/>
                </a:solidFill>
              </a:rPr>
              <a:t>できない事と</a:t>
            </a:r>
            <a:endParaRPr lang="en-US" altLang="ja-JP" sz="1400" dirty="0">
              <a:solidFill>
                <a:srgbClr val="FF0000"/>
              </a:solidFill>
            </a:endParaRPr>
          </a:p>
          <a:p>
            <a:r>
              <a:rPr lang="ja-JP" altLang="en-US" sz="1400" dirty="0">
                <a:solidFill>
                  <a:srgbClr val="FF0000"/>
                </a:solidFill>
              </a:rPr>
              <a:t>　なっている。この場合に強制的に</a:t>
            </a:r>
            <a:r>
              <a:rPr lang="en-US" altLang="ja-JP" sz="1400" dirty="0">
                <a:solidFill>
                  <a:srgbClr val="FF0000"/>
                </a:solidFill>
              </a:rPr>
              <a:t>push</a:t>
            </a:r>
            <a:r>
              <a:rPr lang="ja-JP" altLang="en-US" sz="1400" dirty="0">
                <a:solidFill>
                  <a:srgbClr val="FF0000"/>
                </a:solidFill>
              </a:rPr>
              <a:t>するには以下コマンド</a:t>
            </a:r>
            <a:endParaRPr lang="en-US" altLang="ja-JP" sz="1400" dirty="0">
              <a:solidFill>
                <a:srgbClr val="FF0000"/>
              </a:solidFill>
            </a:endParaRPr>
          </a:p>
          <a:p>
            <a:r>
              <a:rPr lang="ja-JP" altLang="en-US" sz="1400" dirty="0">
                <a:solidFill>
                  <a:srgbClr val="FF0000"/>
                </a:solidFill>
              </a:rPr>
              <a:t>　を実施する必要がある。</a:t>
            </a:r>
            <a:endParaRPr lang="en-US" altLang="ja-JP" sz="1400" dirty="0">
              <a:solidFill>
                <a:srgbClr val="FF0000"/>
              </a:solidFill>
            </a:endParaRPr>
          </a:p>
          <a:p>
            <a:pPr lvl="0"/>
            <a:r>
              <a:rPr lang="en-US" altLang="ja-JP" sz="1200" dirty="0">
                <a:solidFill>
                  <a:srgbClr val="FFC000">
                    <a:lumMod val="75000"/>
                  </a:srgbClr>
                </a:solidFill>
              </a:rPr>
              <a:t>$</a:t>
            </a:r>
            <a:r>
              <a:rPr lang="en-US" altLang="ja-JP" sz="1200" dirty="0">
                <a:solidFill>
                  <a:prstClr val="black"/>
                </a:solidFill>
              </a:rPr>
              <a:t> git push</a:t>
            </a:r>
            <a:r>
              <a:rPr lang="ja-JP" altLang="en-US" sz="1200" dirty="0">
                <a:solidFill>
                  <a:prstClr val="black"/>
                </a:solidFill>
              </a:rPr>
              <a:t> </a:t>
            </a:r>
            <a:r>
              <a:rPr lang="en-US" altLang="ja-JP" sz="1200" dirty="0">
                <a:solidFill>
                  <a:prstClr val="black"/>
                </a:solidFill>
              </a:rPr>
              <a:t>-f work </a:t>
            </a:r>
            <a:r>
              <a:rPr lang="en-US" altLang="ja-JP" sz="1200" dirty="0" err="1">
                <a:solidFill>
                  <a:srgbClr val="FF0000"/>
                </a:solidFill>
              </a:rPr>
              <a:t>develop_data_analysis</a:t>
            </a:r>
            <a:r>
              <a:rPr lang="en-US" altLang="ja-JP" sz="1200" dirty="0" err="1">
                <a:solidFill>
                  <a:prstClr val="black"/>
                </a:solidFill>
              </a:rPr>
              <a:t>:develop</a:t>
            </a:r>
            <a:endParaRPr lang="en-US" altLang="ja-JP" sz="1200" dirty="0">
              <a:solidFill>
                <a:prstClr val="black"/>
              </a:solidFill>
            </a:endParaRPr>
          </a:p>
        </p:txBody>
      </p:sp>
      <p:grpSp>
        <p:nvGrpSpPr>
          <p:cNvPr id="9" name="グループ化 8"/>
          <p:cNvGrpSpPr/>
          <p:nvPr/>
        </p:nvGrpSpPr>
        <p:grpSpPr>
          <a:xfrm>
            <a:off x="8678275" y="1795214"/>
            <a:ext cx="1627260" cy="808848"/>
            <a:chOff x="8678275" y="1795214"/>
            <a:chExt cx="1627260" cy="808848"/>
          </a:xfrm>
        </p:grpSpPr>
        <p:sp>
          <p:nvSpPr>
            <p:cNvPr id="156" name="楕円 155"/>
            <p:cNvSpPr/>
            <p:nvPr/>
          </p:nvSpPr>
          <p:spPr>
            <a:xfrm>
              <a:off x="9338829" y="200688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矢印: 山形 156"/>
            <p:cNvSpPr/>
            <p:nvPr/>
          </p:nvSpPr>
          <p:spPr>
            <a:xfrm rot="19832413" flipH="1">
              <a:off x="9445947" y="1795214"/>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8" name="テキスト ボックス 157"/>
            <p:cNvSpPr txBox="1"/>
            <p:nvPr/>
          </p:nvSpPr>
          <p:spPr>
            <a:xfrm>
              <a:off x="9220018" y="2296285"/>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59" name="直線矢印コネクタ 158"/>
            <p:cNvCxnSpPr/>
            <p:nvPr/>
          </p:nvCxnSpPr>
          <p:spPr>
            <a:xfrm flipH="1">
              <a:off x="8678275" y="2287726"/>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9574587" y="1115313"/>
            <a:ext cx="1391543" cy="490548"/>
            <a:chOff x="9574587" y="1115313"/>
            <a:chExt cx="1391543" cy="490548"/>
          </a:xfrm>
        </p:grpSpPr>
        <p:grpSp>
          <p:nvGrpSpPr>
            <p:cNvPr id="161" name="グループ化 160"/>
            <p:cNvGrpSpPr/>
            <p:nvPr/>
          </p:nvGrpSpPr>
          <p:grpSpPr>
            <a:xfrm>
              <a:off x="9574587" y="1115313"/>
              <a:ext cx="447220" cy="447220"/>
              <a:chOff x="5724700" y="4700649"/>
              <a:chExt cx="447220" cy="447220"/>
            </a:xfrm>
          </p:grpSpPr>
          <p:sp>
            <p:nvSpPr>
              <p:cNvPr id="162" name="涙形 161"/>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4" name="正方形/長方形 163"/>
            <p:cNvSpPr/>
            <p:nvPr/>
          </p:nvSpPr>
          <p:spPr>
            <a:xfrm>
              <a:off x="9922427" y="1312787"/>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テキスト ボックス 164"/>
            <p:cNvSpPr txBox="1"/>
            <p:nvPr/>
          </p:nvSpPr>
          <p:spPr>
            <a:xfrm>
              <a:off x="9852155" y="1236529"/>
              <a:ext cx="1113975" cy="369332"/>
            </a:xfrm>
            <a:prstGeom prst="rect">
              <a:avLst/>
            </a:prstGeom>
            <a:noFill/>
          </p:spPr>
          <p:txBody>
            <a:bodyPr wrap="square" rtlCol="0">
              <a:spAutoFit/>
            </a:bodyPr>
            <a:lstStyle/>
            <a:p>
              <a:r>
                <a:rPr kumimoji="1" lang="en-US" altLang="ja-JP" dirty="0"/>
                <a:t>develop</a:t>
              </a:r>
              <a:endParaRPr kumimoji="1" lang="ja-JP" altLang="en-US" dirty="0"/>
            </a:p>
          </p:txBody>
        </p:sp>
      </p:grpSp>
      <p:sp>
        <p:nvSpPr>
          <p:cNvPr id="7" name="正方形/長方形 6"/>
          <p:cNvSpPr/>
          <p:nvPr/>
        </p:nvSpPr>
        <p:spPr>
          <a:xfrm>
            <a:off x="7157435" y="1204797"/>
            <a:ext cx="2122409" cy="7488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p:cNvGrpSpPr/>
          <p:nvPr/>
        </p:nvGrpSpPr>
        <p:grpSpPr>
          <a:xfrm>
            <a:off x="5985332" y="2027401"/>
            <a:ext cx="2714995" cy="1094253"/>
            <a:chOff x="5020774" y="2556787"/>
            <a:chExt cx="2714995" cy="1094253"/>
          </a:xfrm>
        </p:grpSpPr>
        <p:sp>
          <p:nvSpPr>
            <p:cNvPr id="114" name="楕円 113"/>
            <p:cNvSpPr/>
            <p:nvPr/>
          </p:nvSpPr>
          <p:spPr>
            <a:xfrm>
              <a:off x="6769063" y="2768461"/>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矢印: 山形 114"/>
            <p:cNvSpPr/>
            <p:nvPr/>
          </p:nvSpPr>
          <p:spPr>
            <a:xfrm rot="19832413" flipH="1">
              <a:off x="6876181" y="2556787"/>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テキスト ボックス 115"/>
            <p:cNvSpPr txBox="1"/>
            <p:nvPr/>
          </p:nvSpPr>
          <p:spPr>
            <a:xfrm>
              <a:off x="6650252" y="3057858"/>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17" name="直線矢印コネクタ 116"/>
            <p:cNvCxnSpPr/>
            <p:nvPr/>
          </p:nvCxnSpPr>
          <p:spPr>
            <a:xfrm flipH="1">
              <a:off x="6108509" y="3065341"/>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8" name="楕円 117"/>
            <p:cNvSpPr/>
            <p:nvPr/>
          </p:nvSpPr>
          <p:spPr>
            <a:xfrm>
              <a:off x="5139585" y="3053866"/>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矢印: 山形 118"/>
            <p:cNvSpPr/>
            <p:nvPr/>
          </p:nvSpPr>
          <p:spPr>
            <a:xfrm rot="19832413" flipH="1">
              <a:off x="5246703" y="2842192"/>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 name="テキスト ボックス 119"/>
            <p:cNvSpPr txBox="1"/>
            <p:nvPr/>
          </p:nvSpPr>
          <p:spPr>
            <a:xfrm>
              <a:off x="5020774" y="3343263"/>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grpSp>
        <p:nvGrpSpPr>
          <p:cNvPr id="166" name="グループ化 165"/>
          <p:cNvGrpSpPr/>
          <p:nvPr/>
        </p:nvGrpSpPr>
        <p:grpSpPr>
          <a:xfrm>
            <a:off x="5985332" y="4672258"/>
            <a:ext cx="4344473" cy="2055240"/>
            <a:chOff x="5985332" y="4672639"/>
            <a:chExt cx="4344473" cy="2055240"/>
          </a:xfrm>
        </p:grpSpPr>
        <p:grpSp>
          <p:nvGrpSpPr>
            <p:cNvPr id="167" name="グループ化 166"/>
            <p:cNvGrpSpPr/>
            <p:nvPr/>
          </p:nvGrpSpPr>
          <p:grpSpPr>
            <a:xfrm>
              <a:off x="5985332" y="5348221"/>
              <a:ext cx="4344473" cy="1379658"/>
              <a:chOff x="1556463" y="4014066"/>
              <a:chExt cx="4344473" cy="1379658"/>
            </a:xfrm>
          </p:grpSpPr>
          <p:sp>
            <p:nvSpPr>
              <p:cNvPr id="173" name="楕円 172"/>
              <p:cNvSpPr/>
              <p:nvPr/>
            </p:nvSpPr>
            <p:spPr>
              <a:xfrm>
                <a:off x="3304752" y="451114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矢印: 山形 173"/>
              <p:cNvSpPr/>
              <p:nvPr/>
            </p:nvSpPr>
            <p:spPr>
              <a:xfrm rot="19832413" flipH="1">
                <a:off x="3411870" y="429947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5" name="テキスト ボックス 174"/>
              <p:cNvSpPr txBox="1"/>
              <p:nvPr/>
            </p:nvSpPr>
            <p:spPr>
              <a:xfrm>
                <a:off x="3185941" y="480054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76" name="直線矢印コネクタ 175"/>
              <p:cNvCxnSpPr/>
              <p:nvPr/>
            </p:nvCxnSpPr>
            <p:spPr>
              <a:xfrm flipH="1">
                <a:off x="2644198" y="4808025"/>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楕円 176"/>
              <p:cNvSpPr/>
              <p:nvPr/>
            </p:nvSpPr>
            <p:spPr>
              <a:xfrm>
                <a:off x="1675274" y="479655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矢印: 山形 177"/>
              <p:cNvSpPr/>
              <p:nvPr/>
            </p:nvSpPr>
            <p:spPr>
              <a:xfrm rot="19832413" flipH="1">
                <a:off x="1782392" y="458487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9" name="テキスト ボックス 178"/>
              <p:cNvSpPr txBox="1"/>
              <p:nvPr/>
            </p:nvSpPr>
            <p:spPr>
              <a:xfrm>
                <a:off x="1556463" y="508594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sp>
            <p:nvSpPr>
              <p:cNvPr id="180" name="楕円 179"/>
              <p:cNvSpPr/>
              <p:nvPr/>
            </p:nvSpPr>
            <p:spPr>
              <a:xfrm>
                <a:off x="4934230" y="422574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矢印: 山形 180"/>
              <p:cNvSpPr/>
              <p:nvPr/>
            </p:nvSpPr>
            <p:spPr>
              <a:xfrm rot="19832413" flipH="1">
                <a:off x="5041348" y="401406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2" name="テキスト ボックス 181"/>
              <p:cNvSpPr txBox="1"/>
              <p:nvPr/>
            </p:nvSpPr>
            <p:spPr>
              <a:xfrm>
                <a:off x="4815419" y="451513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83" name="直線矢印コネクタ 182"/>
              <p:cNvCxnSpPr/>
              <p:nvPr/>
            </p:nvCxnSpPr>
            <p:spPr>
              <a:xfrm flipH="1">
                <a:off x="4273676" y="4506578"/>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8" name="グループ化 167"/>
            <p:cNvGrpSpPr/>
            <p:nvPr/>
          </p:nvGrpSpPr>
          <p:grpSpPr>
            <a:xfrm>
              <a:off x="9561092" y="4672639"/>
              <a:ext cx="447220" cy="447220"/>
              <a:chOff x="5724700" y="4700649"/>
              <a:chExt cx="447220" cy="447220"/>
            </a:xfrm>
          </p:grpSpPr>
          <p:sp>
            <p:nvSpPr>
              <p:cNvPr id="171" name="涙形 170"/>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楕円 171"/>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9" name="正方形/長方形 168"/>
            <p:cNvSpPr/>
            <p:nvPr/>
          </p:nvSpPr>
          <p:spPr>
            <a:xfrm>
              <a:off x="8818072" y="4870113"/>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テキスト ボックス 169"/>
            <p:cNvSpPr txBox="1"/>
            <p:nvPr/>
          </p:nvSpPr>
          <p:spPr>
            <a:xfrm>
              <a:off x="7143588" y="4777813"/>
              <a:ext cx="2694515" cy="369332"/>
            </a:xfrm>
            <a:prstGeom prst="rect">
              <a:avLst/>
            </a:prstGeom>
            <a:noFill/>
          </p:spPr>
          <p:txBody>
            <a:bodyPr wrap="square" rtlCol="0">
              <a:spAutoFit/>
            </a:bodyPr>
            <a:lstStyle/>
            <a:p>
              <a:r>
                <a:rPr kumimoji="1" lang="en-US" altLang="ja-JP" dirty="0"/>
                <a:t>develop</a:t>
              </a:r>
              <a:r>
                <a:rPr lang="fr-FR" altLang="ja-JP" dirty="0"/>
                <a:t>_data_analysis</a:t>
              </a:r>
              <a:endParaRPr kumimoji="1" lang="ja-JP" altLang="en-US" dirty="0"/>
            </a:p>
          </p:txBody>
        </p:sp>
      </p:grpSp>
    </p:spTree>
    <p:extLst>
      <p:ext uri="{BB962C8B-B14F-4D97-AF65-F5344CB8AC3E}">
        <p14:creationId xmlns:p14="http://schemas.microsoft.com/office/powerpoint/2010/main" val="340395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166"/>
                                        </p:tgtEl>
                                      </p:cBhvr>
                                    </p:animEffect>
                                    <p:anim calcmode="lin" valueType="num">
                                      <p:cBhvr>
                                        <p:cTn id="7" dur="1000"/>
                                        <p:tgtEl>
                                          <p:spTgt spid="166"/>
                                        </p:tgtEl>
                                        <p:attrNameLst>
                                          <p:attrName>ppt_x</p:attrName>
                                        </p:attrNameLst>
                                      </p:cBhvr>
                                      <p:tavLst>
                                        <p:tav tm="0">
                                          <p:val>
                                            <p:strVal val="ppt_x"/>
                                          </p:val>
                                        </p:tav>
                                        <p:tav tm="100000">
                                          <p:val>
                                            <p:strVal val="ppt_x"/>
                                          </p:val>
                                        </p:tav>
                                      </p:tavLst>
                                    </p:anim>
                                    <p:anim calcmode="lin" valueType="num">
                                      <p:cBhvr>
                                        <p:cTn id="8" dur="1000"/>
                                        <p:tgtEl>
                                          <p:spTgt spid="166"/>
                                        </p:tgtEl>
                                        <p:attrNameLst>
                                          <p:attrName>ppt_y</p:attrName>
                                        </p:attrNameLst>
                                      </p:cBhvr>
                                      <p:tavLst>
                                        <p:tav tm="0">
                                          <p:val>
                                            <p:strVal val="ppt_y"/>
                                          </p:val>
                                        </p:tav>
                                        <p:tav tm="100000">
                                          <p:val>
                                            <p:strVal val="ppt_y-.1"/>
                                          </p:val>
                                        </p:tav>
                                      </p:tavLst>
                                    </p:anim>
                                    <p:set>
                                      <p:cBhvr>
                                        <p:cTn id="9" dur="1" fill="hold">
                                          <p:stCondLst>
                                            <p:cond delay="999"/>
                                          </p:stCondLst>
                                        </p:cTn>
                                        <p:tgtEl>
                                          <p:spTgt spid="166"/>
                                        </p:tgtEl>
                                        <p:attrNameLst>
                                          <p:attrName>style.visibility</p:attrName>
                                        </p:attrNameLst>
                                      </p:cBhvr>
                                      <p:to>
                                        <p:strVal val="hidden"/>
                                      </p:to>
                                    </p:set>
                                  </p:childTnLst>
                                </p:cTn>
                              </p:par>
                            </p:childTnLst>
                          </p:cTn>
                        </p:par>
                        <p:par>
                          <p:cTn id="10" fill="hold">
                            <p:stCondLst>
                              <p:cond delay="1000"/>
                            </p:stCondLst>
                            <p:childTnLst>
                              <p:par>
                                <p:cTn id="11" presetID="16" presetClass="entr" presetSubtype="21" fill="hold" grpId="0" nodeType="after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図 63" descr="... イラスト] 黄色のフォルダ"/>
          <p:cNvPicPr>
            <a:picLocks/>
          </p:cNvPicPr>
          <p:nvPr/>
        </p:nvPicPr>
        <p:blipFill>
          <a:blip r:embed="rId2">
            <a:extLst>
              <a:ext uri="{28A0092B-C50C-407E-A947-70E740481C1C}">
                <a14:useLocalDpi xmlns:a14="http://schemas.microsoft.com/office/drawing/2010/main" val="0"/>
              </a:ext>
            </a:extLst>
          </a:blip>
          <a:stretch>
            <a:fillRect/>
          </a:stretch>
        </p:blipFill>
        <p:spPr>
          <a:xfrm>
            <a:off x="3883723" y="950653"/>
            <a:ext cx="5331497" cy="2274178"/>
          </a:xfrm>
          <a:prstGeom prst="rect">
            <a:avLst/>
          </a:prstGeom>
        </p:spPr>
      </p:pic>
      <p:sp>
        <p:nvSpPr>
          <p:cNvPr id="84" name="四角形: 角を丸くする 83"/>
          <p:cNvSpPr/>
          <p:nvPr/>
        </p:nvSpPr>
        <p:spPr>
          <a:xfrm>
            <a:off x="849339" y="976141"/>
            <a:ext cx="10919328" cy="20516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5" name="図 4"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5787" y="3489814"/>
            <a:ext cx="3153075" cy="2666566"/>
          </a:xfrm>
          <a:prstGeom prst="rect">
            <a:avLst/>
          </a:prstGeom>
        </p:spPr>
      </p:pic>
      <p:sp>
        <p:nvSpPr>
          <p:cNvPr id="3" name="四角形: 角を丸くする 2"/>
          <p:cNvSpPr/>
          <p:nvPr/>
        </p:nvSpPr>
        <p:spPr>
          <a:xfrm>
            <a:off x="849339" y="3375730"/>
            <a:ext cx="10919328" cy="32719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300117" y="3234572"/>
            <a:ext cx="1326754" cy="646331"/>
          </a:xfrm>
          <a:prstGeom prst="rect">
            <a:avLst/>
          </a:prstGeom>
          <a:solidFill>
            <a:schemeClr val="bg1"/>
          </a:solidFill>
        </p:spPr>
        <p:txBody>
          <a:bodyPr wrap="square" rtlCol="0">
            <a:spAutoFit/>
          </a:bodyPr>
          <a:lstStyle/>
          <a:p>
            <a:pPr algn="ctr"/>
            <a:r>
              <a:rPr kumimoji="1" lang="en-US" altLang="ja-JP" sz="3600" b="1" u="sng" dirty="0">
                <a:latin typeface="メイリオ" panose="020B0604030504040204" pitchFamily="50" charset="-128"/>
                <a:ea typeface="メイリオ" panose="020B0604030504040204" pitchFamily="50" charset="-128"/>
                <a:cs typeface="Arial" panose="020B0604020202020204" pitchFamily="34" charset="0"/>
              </a:rPr>
              <a:t>Git</a:t>
            </a:r>
            <a:endParaRPr kumimoji="1" lang="ja-JP" altLang="en-US" sz="3600" b="1" u="sng"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190" name="テキスト ボックス 189"/>
          <p:cNvSpPr txBox="1"/>
          <p:nvPr/>
        </p:nvSpPr>
        <p:spPr>
          <a:xfrm>
            <a:off x="418653" y="826415"/>
            <a:ext cx="1326754" cy="646331"/>
          </a:xfrm>
          <a:prstGeom prst="rect">
            <a:avLst/>
          </a:prstGeom>
          <a:solidFill>
            <a:schemeClr val="bg1"/>
          </a:solidFill>
        </p:spPr>
        <p:txBody>
          <a:bodyPr wrap="square" rtlCol="0">
            <a:spAutoFit/>
          </a:bodyPr>
          <a:lstStyle/>
          <a:p>
            <a:pPr algn="ctr"/>
            <a:r>
              <a:rPr kumimoji="1" lang="ja-JP" altLang="en-US" sz="3600" b="1" u="sng" dirty="0">
                <a:latin typeface="メイリオ" panose="020B0604030504040204" pitchFamily="50" charset="-128"/>
                <a:ea typeface="メイリオ" panose="020B0604030504040204" pitchFamily="50" charset="-128"/>
                <a:cs typeface="Arial" panose="020B0604020202020204" pitchFamily="34" charset="0"/>
              </a:rPr>
              <a:t>旧来</a:t>
            </a:r>
          </a:p>
        </p:txBody>
      </p:sp>
      <p:sp>
        <p:nvSpPr>
          <p:cNvPr id="194" name="矢印: 環状 193"/>
          <p:cNvSpPr/>
          <p:nvPr/>
        </p:nvSpPr>
        <p:spPr>
          <a:xfrm>
            <a:off x="4595391" y="3566946"/>
            <a:ext cx="3144886" cy="3123728"/>
          </a:xfrm>
          <a:prstGeom prst="circularArrow">
            <a:avLst>
              <a:gd name="adj1" fmla="val 14329"/>
              <a:gd name="adj2" fmla="val 1446713"/>
              <a:gd name="adj3" fmla="val 16957380"/>
              <a:gd name="adj4" fmla="val 12525843"/>
              <a:gd name="adj5" fmla="val 1565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メイリオ" panose="020B0604030504040204" pitchFamily="50" charset="-128"/>
              <a:ea typeface="メイリオ" panose="020B0604030504040204" pitchFamily="50" charset="-128"/>
            </a:endParaRPr>
          </a:p>
        </p:txBody>
      </p:sp>
      <p:sp>
        <p:nvSpPr>
          <p:cNvPr id="195" name="テキスト ボックス 194"/>
          <p:cNvSpPr txBox="1"/>
          <p:nvPr/>
        </p:nvSpPr>
        <p:spPr>
          <a:xfrm>
            <a:off x="1873774" y="6225275"/>
            <a:ext cx="2757013" cy="338554"/>
          </a:xfrm>
          <a:prstGeom prst="rect">
            <a:avLst/>
          </a:prstGeom>
          <a:noFill/>
        </p:spPr>
        <p:txBody>
          <a:bodyPr wrap="square" rtlCol="0">
            <a:spAutoFit/>
          </a:bodyPr>
          <a:lstStyle/>
          <a:p>
            <a:pPr algn="ctr"/>
            <a:r>
              <a:rPr kumimoji="1" lang="ja-JP" altLang="en-US" sz="1600" b="1" dirty="0">
                <a:latin typeface="メイリオ" panose="020B0604030504040204" pitchFamily="50" charset="-128"/>
                <a:ea typeface="メイリオ" panose="020B0604030504040204" pitchFamily="50" charset="-128"/>
              </a:rPr>
              <a:t>作業ディレクトリ</a:t>
            </a:r>
          </a:p>
        </p:txBody>
      </p:sp>
      <p:pic>
        <p:nvPicPr>
          <p:cNvPr id="197" name="図 1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05256" y="5250399"/>
            <a:ext cx="611859" cy="732765"/>
          </a:xfrm>
          <a:prstGeom prst="rect">
            <a:avLst/>
          </a:prstGeom>
        </p:spPr>
      </p:pic>
      <p:pic>
        <p:nvPicPr>
          <p:cNvPr id="198" name="図 1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40638" y="5250399"/>
            <a:ext cx="611859" cy="732765"/>
          </a:xfrm>
          <a:prstGeom prst="rect">
            <a:avLst/>
          </a:prstGeom>
        </p:spPr>
      </p:pic>
      <p:sp>
        <p:nvSpPr>
          <p:cNvPr id="199" name="テキスト ボックス 198"/>
          <p:cNvSpPr txBox="1"/>
          <p:nvPr/>
        </p:nvSpPr>
        <p:spPr>
          <a:xfrm flipH="1">
            <a:off x="3201935" y="5751581"/>
            <a:ext cx="544124"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編集</a:t>
            </a:r>
          </a:p>
        </p:txBody>
      </p:sp>
      <p:pic>
        <p:nvPicPr>
          <p:cNvPr id="200" name="図 1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043960" y="5254256"/>
            <a:ext cx="603906" cy="723241"/>
          </a:xfrm>
          <a:prstGeom prst="rect">
            <a:avLst/>
          </a:prstGeom>
        </p:spPr>
      </p:pic>
      <p:cxnSp>
        <p:nvCxnSpPr>
          <p:cNvPr id="201" name="直線コネクタ 200"/>
          <p:cNvCxnSpPr>
            <a:cxnSpLocks noChangeAspect="1"/>
          </p:cNvCxnSpPr>
          <p:nvPr/>
        </p:nvCxnSpPr>
        <p:spPr>
          <a:xfrm flipV="1">
            <a:off x="2021452" y="5190296"/>
            <a:ext cx="688524" cy="8327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a:cxnSpLocks/>
          </p:cNvCxnSpPr>
          <p:nvPr/>
        </p:nvCxnSpPr>
        <p:spPr>
          <a:xfrm flipH="1" flipV="1">
            <a:off x="2037416" y="5178515"/>
            <a:ext cx="718699" cy="8692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3" name="テキスト ボックス 202"/>
          <p:cNvSpPr txBox="1"/>
          <p:nvPr/>
        </p:nvSpPr>
        <p:spPr>
          <a:xfrm flipH="1">
            <a:off x="2261718" y="5751581"/>
            <a:ext cx="544124"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削除</a:t>
            </a:r>
          </a:p>
        </p:txBody>
      </p:sp>
      <p:pic>
        <p:nvPicPr>
          <p:cNvPr id="206" name="図 2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40911" y="4135134"/>
            <a:ext cx="611859" cy="732765"/>
          </a:xfrm>
          <a:prstGeom prst="rect">
            <a:avLst/>
          </a:prstGeom>
        </p:spPr>
      </p:pic>
      <p:sp>
        <p:nvSpPr>
          <p:cNvPr id="207" name="テキスト ボックス 206"/>
          <p:cNvSpPr txBox="1"/>
          <p:nvPr/>
        </p:nvSpPr>
        <p:spPr>
          <a:xfrm flipH="1">
            <a:off x="4196194" y="4658432"/>
            <a:ext cx="544124"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追加</a:t>
            </a:r>
          </a:p>
        </p:txBody>
      </p:sp>
      <p:sp>
        <p:nvSpPr>
          <p:cNvPr id="227" name="テキスト ボックス 226"/>
          <p:cNvSpPr txBox="1"/>
          <p:nvPr/>
        </p:nvSpPr>
        <p:spPr>
          <a:xfrm>
            <a:off x="4853304" y="3878622"/>
            <a:ext cx="1784675" cy="461665"/>
          </a:xfrm>
          <a:prstGeom prst="rect">
            <a:avLst/>
          </a:prstGeom>
          <a:noFill/>
        </p:spPr>
        <p:txBody>
          <a:bodyPr wrap="square" rtlCol="0">
            <a:spAutoFit/>
          </a:bodyPr>
          <a:lstStyle/>
          <a:p>
            <a:pPr algn="ctr"/>
            <a:r>
              <a:rPr kumimoji="1" lang="en-US" altLang="ja-JP" sz="2400" b="1" dirty="0">
                <a:latin typeface="メイリオ" panose="020B0604030504040204" pitchFamily="50" charset="-128"/>
                <a:ea typeface="メイリオ" panose="020B0604030504040204" pitchFamily="50" charset="-128"/>
              </a:rPr>
              <a:t>snapshot</a:t>
            </a:r>
            <a:endParaRPr kumimoji="1" lang="ja-JP" altLang="en-US" sz="2400" b="1" dirty="0">
              <a:latin typeface="メイリオ" panose="020B0604030504040204" pitchFamily="50" charset="-128"/>
              <a:ea typeface="メイリオ" panose="020B0604030504040204" pitchFamily="50" charset="-128"/>
            </a:endParaRPr>
          </a:p>
        </p:txBody>
      </p:sp>
      <p:sp>
        <p:nvSpPr>
          <p:cNvPr id="229" name="テキスト ボックス 228"/>
          <p:cNvSpPr txBox="1"/>
          <p:nvPr/>
        </p:nvSpPr>
        <p:spPr>
          <a:xfrm>
            <a:off x="4789327" y="1018206"/>
            <a:ext cx="2757013" cy="338554"/>
          </a:xfrm>
          <a:prstGeom prst="rect">
            <a:avLst/>
          </a:prstGeom>
          <a:noFill/>
        </p:spPr>
        <p:txBody>
          <a:bodyPr wrap="square" rtlCol="0">
            <a:spAutoFit/>
          </a:bodyPr>
          <a:lstStyle/>
          <a:p>
            <a:pPr algn="ctr"/>
            <a:r>
              <a:rPr kumimoji="1" lang="ja-JP" altLang="en-US" sz="1600" b="1" dirty="0">
                <a:latin typeface="メイリオ" panose="020B0604030504040204" pitchFamily="50" charset="-128"/>
                <a:ea typeface="メイリオ" panose="020B0604030504040204" pitchFamily="50" charset="-128"/>
              </a:rPr>
              <a:t>作業ディレクトリ</a:t>
            </a:r>
          </a:p>
        </p:txBody>
      </p:sp>
      <p:pic>
        <p:nvPicPr>
          <p:cNvPr id="230" name="図 2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77643" y="1556005"/>
            <a:ext cx="975821" cy="1074224"/>
          </a:xfrm>
          <a:prstGeom prst="rect">
            <a:avLst/>
          </a:prstGeom>
        </p:spPr>
      </p:pic>
      <p:pic>
        <p:nvPicPr>
          <p:cNvPr id="231" name="図 2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287500" y="1674616"/>
            <a:ext cx="611859" cy="732765"/>
          </a:xfrm>
          <a:prstGeom prst="rect">
            <a:avLst/>
          </a:prstGeom>
        </p:spPr>
      </p:pic>
      <p:sp>
        <p:nvSpPr>
          <p:cNvPr id="232" name="テキスト ボックス 231"/>
          <p:cNvSpPr txBox="1"/>
          <p:nvPr/>
        </p:nvSpPr>
        <p:spPr>
          <a:xfrm flipH="1">
            <a:off x="4312929" y="2413678"/>
            <a:ext cx="1379504" cy="253916"/>
          </a:xfrm>
          <a:prstGeom prst="rect">
            <a:avLst/>
          </a:prstGeom>
          <a:noFill/>
          <a:ln>
            <a:noFill/>
          </a:ln>
        </p:spPr>
        <p:txBody>
          <a:bodyPr wrap="square" rtlCol="0" anchor="ctr" anchorCtr="0">
            <a:spAutoFit/>
          </a:bodyPr>
          <a:lstStyle/>
          <a:p>
            <a:pPr algn="ctr"/>
            <a:r>
              <a:rPr kumimoji="1" lang="en-US" altLang="ja-JP" sz="1050" b="1" dirty="0">
                <a:latin typeface="メイリオ" panose="020B0604030504040204" pitchFamily="50" charset="-128"/>
                <a:ea typeface="メイリオ" panose="020B0604030504040204" pitchFamily="50" charset="-128"/>
              </a:rPr>
              <a:t>A_20140306.txt</a:t>
            </a:r>
            <a:endParaRPr kumimoji="1" lang="ja-JP" altLang="en-US" sz="1050" b="1" dirty="0">
              <a:latin typeface="メイリオ" panose="020B0604030504040204" pitchFamily="50" charset="-128"/>
              <a:ea typeface="メイリオ" panose="020B0604030504040204" pitchFamily="50" charset="-128"/>
            </a:endParaRPr>
          </a:p>
        </p:txBody>
      </p:sp>
      <p:pic>
        <p:nvPicPr>
          <p:cNvPr id="233" name="図 2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476467" y="1674616"/>
            <a:ext cx="611859" cy="732765"/>
          </a:xfrm>
          <a:prstGeom prst="rect">
            <a:avLst/>
          </a:prstGeom>
        </p:spPr>
      </p:pic>
      <p:sp>
        <p:nvSpPr>
          <p:cNvPr id="234" name="テキスト ボックス 233"/>
          <p:cNvSpPr txBox="1"/>
          <p:nvPr/>
        </p:nvSpPr>
        <p:spPr>
          <a:xfrm flipH="1">
            <a:off x="3019871" y="2413678"/>
            <a:ext cx="1379504" cy="253916"/>
          </a:xfrm>
          <a:prstGeom prst="rect">
            <a:avLst/>
          </a:prstGeom>
          <a:noFill/>
          <a:ln>
            <a:noFill/>
          </a:ln>
        </p:spPr>
        <p:txBody>
          <a:bodyPr wrap="square" rtlCol="0" anchor="ctr" anchorCtr="0">
            <a:spAutoFit/>
          </a:bodyPr>
          <a:lstStyle/>
          <a:p>
            <a:pPr algn="ctr"/>
            <a:r>
              <a:rPr kumimoji="1" lang="en-US" altLang="ja-JP" sz="1050" b="1" dirty="0">
                <a:latin typeface="メイリオ" panose="020B0604030504040204" pitchFamily="50" charset="-128"/>
                <a:ea typeface="メイリオ" panose="020B0604030504040204" pitchFamily="50" charset="-128"/>
              </a:rPr>
              <a:t>A_20150417.txt</a:t>
            </a:r>
            <a:endParaRPr kumimoji="1" lang="ja-JP" altLang="en-US" sz="1050" b="1" dirty="0">
              <a:latin typeface="メイリオ" panose="020B0604030504040204" pitchFamily="50" charset="-128"/>
              <a:ea typeface="メイリオ" panose="020B0604030504040204" pitchFamily="50" charset="-128"/>
            </a:endParaRPr>
          </a:p>
        </p:txBody>
      </p:sp>
      <p:pic>
        <p:nvPicPr>
          <p:cNvPr id="235" name="図 2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665435" y="1674616"/>
            <a:ext cx="611859" cy="732765"/>
          </a:xfrm>
          <a:prstGeom prst="rect">
            <a:avLst/>
          </a:prstGeom>
        </p:spPr>
      </p:pic>
      <p:sp>
        <p:nvSpPr>
          <p:cNvPr id="236" name="テキスト ボックス 235"/>
          <p:cNvSpPr txBox="1"/>
          <p:nvPr/>
        </p:nvSpPr>
        <p:spPr>
          <a:xfrm flipH="1">
            <a:off x="2073050" y="2420824"/>
            <a:ext cx="956275" cy="253916"/>
          </a:xfrm>
          <a:prstGeom prst="rect">
            <a:avLst/>
          </a:prstGeom>
          <a:noFill/>
          <a:ln>
            <a:noFill/>
          </a:ln>
        </p:spPr>
        <p:txBody>
          <a:bodyPr wrap="square" rtlCol="0" anchor="ctr" anchorCtr="0">
            <a:spAutoFit/>
          </a:bodyPr>
          <a:lstStyle/>
          <a:p>
            <a:pPr algn="ctr"/>
            <a:r>
              <a:rPr kumimoji="1" lang="en-US" altLang="ja-JP" sz="1050" b="1" dirty="0">
                <a:latin typeface="メイリオ" panose="020B0604030504040204" pitchFamily="50" charset="-128"/>
                <a:ea typeface="メイリオ" panose="020B0604030504040204" pitchFamily="50" charset="-128"/>
              </a:rPr>
              <a:t>A_</a:t>
            </a:r>
            <a:r>
              <a:rPr kumimoji="1" lang="ja-JP" altLang="en-US" sz="1050" b="1" dirty="0">
                <a:latin typeface="メイリオ" panose="020B0604030504040204" pitchFamily="50" charset="-128"/>
                <a:ea typeface="メイリオ" panose="020B0604030504040204" pitchFamily="50" charset="-128"/>
              </a:rPr>
              <a:t>最新</a:t>
            </a:r>
            <a:r>
              <a:rPr kumimoji="1" lang="en-US" altLang="ja-JP" sz="1050" b="1" dirty="0">
                <a:latin typeface="メイリオ" panose="020B0604030504040204" pitchFamily="50" charset="-128"/>
                <a:ea typeface="メイリオ" panose="020B0604030504040204" pitchFamily="50" charset="-128"/>
              </a:rPr>
              <a:t>.txt</a:t>
            </a:r>
            <a:endParaRPr kumimoji="1" lang="ja-JP" altLang="en-US" sz="1050" b="1" dirty="0">
              <a:latin typeface="メイリオ" panose="020B0604030504040204" pitchFamily="50" charset="-128"/>
              <a:ea typeface="メイリオ" panose="020B0604030504040204" pitchFamily="50" charset="-128"/>
            </a:endParaRPr>
          </a:p>
        </p:txBody>
      </p:sp>
      <p:pic>
        <p:nvPicPr>
          <p:cNvPr id="241" name="図 2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43370" y="1674616"/>
            <a:ext cx="611859" cy="732765"/>
          </a:xfrm>
          <a:prstGeom prst="rect">
            <a:avLst/>
          </a:prstGeom>
        </p:spPr>
      </p:pic>
      <p:sp>
        <p:nvSpPr>
          <p:cNvPr id="242" name="テキスト ボックス 241"/>
          <p:cNvSpPr txBox="1"/>
          <p:nvPr/>
        </p:nvSpPr>
        <p:spPr>
          <a:xfrm flipH="1">
            <a:off x="6809481" y="2413678"/>
            <a:ext cx="1116000" cy="253916"/>
          </a:xfrm>
          <a:prstGeom prst="rect">
            <a:avLst/>
          </a:prstGeom>
          <a:noFill/>
          <a:ln>
            <a:noFill/>
          </a:ln>
        </p:spPr>
        <p:txBody>
          <a:bodyPr wrap="square" rtlCol="0" anchor="ctr" anchorCtr="0">
            <a:spAutoFit/>
          </a:bodyPr>
          <a:lstStyle/>
          <a:p>
            <a:pPr algn="ctr"/>
            <a:r>
              <a:rPr kumimoji="1" lang="en-US" altLang="ja-JP" sz="1050" b="1" dirty="0">
                <a:latin typeface="メイリオ" panose="020B0604030504040204" pitchFamily="50" charset="-128"/>
                <a:ea typeface="メイリオ" panose="020B0604030504040204" pitchFamily="50" charset="-128"/>
              </a:rPr>
              <a:t>B.bkup_txt</a:t>
            </a:r>
            <a:endParaRPr kumimoji="1" lang="ja-JP" altLang="en-US" sz="1050" b="1" dirty="0">
              <a:latin typeface="メイリオ" panose="020B0604030504040204" pitchFamily="50" charset="-128"/>
              <a:ea typeface="メイリオ" panose="020B0604030504040204" pitchFamily="50" charset="-128"/>
            </a:endParaRPr>
          </a:p>
        </p:txBody>
      </p:sp>
      <p:pic>
        <p:nvPicPr>
          <p:cNvPr id="243" name="図 2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187451" y="1674616"/>
            <a:ext cx="611859" cy="732765"/>
          </a:xfrm>
          <a:prstGeom prst="rect">
            <a:avLst/>
          </a:prstGeom>
        </p:spPr>
      </p:pic>
      <p:sp>
        <p:nvSpPr>
          <p:cNvPr id="244" name="テキスト ボックス 243"/>
          <p:cNvSpPr txBox="1"/>
          <p:nvPr/>
        </p:nvSpPr>
        <p:spPr>
          <a:xfrm flipH="1">
            <a:off x="6154192" y="2413678"/>
            <a:ext cx="684000" cy="253916"/>
          </a:xfrm>
          <a:prstGeom prst="rect">
            <a:avLst/>
          </a:prstGeom>
          <a:noFill/>
          <a:ln>
            <a:noFill/>
          </a:ln>
        </p:spPr>
        <p:txBody>
          <a:bodyPr wrap="square" rtlCol="0" anchor="ctr" anchorCtr="0">
            <a:spAutoFit/>
          </a:bodyPr>
          <a:lstStyle/>
          <a:p>
            <a:pPr algn="ctr"/>
            <a:r>
              <a:rPr lang="en-US" altLang="ja-JP" sz="1050" b="1" dirty="0">
                <a:latin typeface="メイリオ" panose="020B0604030504040204" pitchFamily="50" charset="-128"/>
                <a:ea typeface="メイリオ" panose="020B0604030504040204" pitchFamily="50" charset="-128"/>
              </a:rPr>
              <a:t>B</a:t>
            </a:r>
            <a:r>
              <a:rPr kumimoji="1" lang="en-US" altLang="ja-JP" sz="1050" b="1" dirty="0">
                <a:latin typeface="メイリオ" panose="020B0604030504040204" pitchFamily="50" charset="-128"/>
                <a:ea typeface="メイリオ" panose="020B0604030504040204" pitchFamily="50" charset="-128"/>
              </a:rPr>
              <a:t>.txt</a:t>
            </a:r>
            <a:endParaRPr kumimoji="1" lang="ja-JP" altLang="en-US" sz="1050" b="1" dirty="0">
              <a:latin typeface="メイリオ" panose="020B0604030504040204" pitchFamily="50" charset="-128"/>
              <a:ea typeface="メイリオ" panose="020B0604030504040204" pitchFamily="50" charset="-128"/>
            </a:endParaRPr>
          </a:p>
        </p:txBody>
      </p:sp>
      <p:pic>
        <p:nvPicPr>
          <p:cNvPr id="245" name="図 2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101624" y="1674616"/>
            <a:ext cx="611859" cy="732765"/>
          </a:xfrm>
          <a:prstGeom prst="rect">
            <a:avLst/>
          </a:prstGeom>
        </p:spPr>
      </p:pic>
      <p:sp>
        <p:nvSpPr>
          <p:cNvPr id="246" name="テキスト ボックス 245"/>
          <p:cNvSpPr txBox="1"/>
          <p:nvPr/>
        </p:nvSpPr>
        <p:spPr>
          <a:xfrm flipH="1">
            <a:off x="8926544" y="2420824"/>
            <a:ext cx="956275" cy="253916"/>
          </a:xfrm>
          <a:prstGeom prst="rect">
            <a:avLst/>
          </a:prstGeom>
          <a:noFill/>
          <a:ln>
            <a:noFill/>
          </a:ln>
        </p:spPr>
        <p:txBody>
          <a:bodyPr wrap="square" rtlCol="0" anchor="ctr" anchorCtr="0">
            <a:spAutoFit/>
          </a:bodyPr>
          <a:lstStyle/>
          <a:p>
            <a:pPr algn="ctr"/>
            <a:r>
              <a:rPr kumimoji="1" lang="en-US" altLang="ja-JP" sz="1050" b="1" dirty="0">
                <a:latin typeface="メイリオ" panose="020B0604030504040204" pitchFamily="50" charset="-128"/>
                <a:ea typeface="メイリオ" panose="020B0604030504040204" pitchFamily="50" charset="-128"/>
              </a:rPr>
              <a:t>C.txt</a:t>
            </a:r>
            <a:endParaRPr kumimoji="1" lang="ja-JP" altLang="en-US" sz="1050" b="1" dirty="0">
              <a:latin typeface="メイリオ" panose="020B0604030504040204" pitchFamily="50" charset="-128"/>
              <a:ea typeface="メイリオ" panose="020B0604030504040204" pitchFamily="50" charset="-128"/>
            </a:endParaRPr>
          </a:p>
        </p:txBody>
      </p:sp>
      <p:pic>
        <p:nvPicPr>
          <p:cNvPr id="247" name="図 2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419157" y="1402062"/>
            <a:ext cx="611859" cy="732765"/>
          </a:xfrm>
          <a:prstGeom prst="rect">
            <a:avLst/>
          </a:prstGeom>
        </p:spPr>
      </p:pic>
      <p:sp>
        <p:nvSpPr>
          <p:cNvPr id="248" name="テキスト ボックス 247"/>
          <p:cNvSpPr txBox="1"/>
          <p:nvPr/>
        </p:nvSpPr>
        <p:spPr>
          <a:xfrm flipH="1">
            <a:off x="10244077" y="2148270"/>
            <a:ext cx="956275" cy="253916"/>
          </a:xfrm>
          <a:prstGeom prst="rect">
            <a:avLst/>
          </a:prstGeom>
          <a:noFill/>
          <a:ln>
            <a:noFill/>
          </a:ln>
        </p:spPr>
        <p:txBody>
          <a:bodyPr wrap="square" rtlCol="0" anchor="ctr" anchorCtr="0">
            <a:spAutoFit/>
          </a:bodyPr>
          <a:lstStyle/>
          <a:p>
            <a:pPr algn="ctr"/>
            <a:r>
              <a:rPr lang="en-US" altLang="ja-JP" sz="1050" b="1" dirty="0">
                <a:latin typeface="メイリオ" panose="020B0604030504040204" pitchFamily="50" charset="-128"/>
                <a:ea typeface="メイリオ" panose="020B0604030504040204" pitchFamily="50" charset="-128"/>
              </a:rPr>
              <a:t>C</a:t>
            </a:r>
            <a:r>
              <a:rPr kumimoji="1" lang="en-US" altLang="ja-JP" sz="1050" b="1" dirty="0">
                <a:latin typeface="メイリオ" panose="020B0604030504040204" pitchFamily="50" charset="-128"/>
                <a:ea typeface="メイリオ" panose="020B0604030504040204" pitchFamily="50" charset="-128"/>
              </a:rPr>
              <a:t>_old.txt</a:t>
            </a:r>
            <a:endParaRPr kumimoji="1" lang="ja-JP" altLang="en-US" sz="1050" b="1" dirty="0">
              <a:latin typeface="メイリオ" panose="020B0604030504040204" pitchFamily="50" charset="-128"/>
              <a:ea typeface="メイリオ" panose="020B0604030504040204" pitchFamily="50" charset="-128"/>
            </a:endParaRPr>
          </a:p>
        </p:txBody>
      </p:sp>
      <p:sp>
        <p:nvSpPr>
          <p:cNvPr id="249" name="テキスト ボックス 248"/>
          <p:cNvSpPr txBox="1"/>
          <p:nvPr/>
        </p:nvSpPr>
        <p:spPr>
          <a:xfrm flipH="1">
            <a:off x="9904398" y="2579821"/>
            <a:ext cx="1261075" cy="253916"/>
          </a:xfrm>
          <a:prstGeom prst="rect">
            <a:avLst/>
          </a:prstGeom>
          <a:noFill/>
          <a:ln>
            <a:noFill/>
          </a:ln>
        </p:spPr>
        <p:txBody>
          <a:bodyPr wrap="square" rtlCol="0" anchor="ctr" anchorCtr="0">
            <a:spAutoFit/>
          </a:bodyPr>
          <a:lstStyle/>
          <a:p>
            <a:pPr algn="ctr"/>
            <a:r>
              <a:rPr kumimoji="1" lang="en-US" altLang="ja-JP" sz="1050" b="1" dirty="0">
                <a:latin typeface="メイリオ" panose="020B0604030504040204" pitchFamily="50" charset="-128"/>
                <a:ea typeface="メイリオ" panose="020B0604030504040204" pitchFamily="50" charset="-128"/>
              </a:rPr>
              <a:t>old</a:t>
            </a:r>
            <a:r>
              <a:rPr kumimoji="1" lang="ja-JP" altLang="en-US" sz="1050" b="1" dirty="0">
                <a:latin typeface="メイリオ" panose="020B0604030504040204" pitchFamily="50" charset="-128"/>
                <a:ea typeface="メイリオ" panose="020B0604030504040204" pitchFamily="50" charset="-128"/>
              </a:rPr>
              <a:t>フォルダ</a:t>
            </a:r>
          </a:p>
        </p:txBody>
      </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ファイルのバージョン管理　新旧</a:t>
            </a:r>
            <a:endParaRPr kumimoji="1" lang="ja-JP" altLang="en-US" sz="4000" b="1" dirty="0">
              <a:latin typeface="メイリオ" panose="020B0604030504040204" pitchFamily="50" charset="-128"/>
              <a:ea typeface="メイリオ" panose="020B0604030504040204" pitchFamily="50" charset="-128"/>
            </a:endParaRPr>
          </a:p>
        </p:txBody>
      </p:sp>
      <p:pic>
        <p:nvPicPr>
          <p:cNvPr id="251" name="図 2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90539" y="4135134"/>
            <a:ext cx="611859" cy="732765"/>
          </a:xfrm>
          <a:prstGeom prst="rect">
            <a:avLst/>
          </a:prstGeom>
        </p:spPr>
      </p:pic>
      <p:pic>
        <p:nvPicPr>
          <p:cNvPr id="252" name="図 2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25921" y="4135134"/>
            <a:ext cx="611859" cy="732765"/>
          </a:xfrm>
          <a:prstGeom prst="rect">
            <a:avLst/>
          </a:prstGeom>
        </p:spPr>
      </p:pic>
      <p:pic>
        <p:nvPicPr>
          <p:cNvPr id="63" name="図 62"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17232" y="3346808"/>
            <a:ext cx="3180187" cy="3343866"/>
          </a:xfrm>
          <a:prstGeom prst="rect">
            <a:avLst/>
          </a:prstGeom>
        </p:spPr>
      </p:pic>
      <p:sp>
        <p:nvSpPr>
          <p:cNvPr id="66" name="テキスト ボックス 65"/>
          <p:cNvSpPr txBox="1"/>
          <p:nvPr/>
        </p:nvSpPr>
        <p:spPr>
          <a:xfrm>
            <a:off x="7993717" y="6339058"/>
            <a:ext cx="1797068" cy="338554"/>
          </a:xfrm>
          <a:prstGeom prst="rect">
            <a:avLst/>
          </a:prstGeom>
          <a:noFill/>
        </p:spPr>
        <p:txBody>
          <a:bodyPr wrap="square" rtlCol="0">
            <a:spAutoFit/>
          </a:bodyPr>
          <a:lstStyle/>
          <a:p>
            <a:pPr algn="ctr"/>
            <a:r>
              <a:rPr kumimoji="1" lang="ja-JP" altLang="en-US" sz="1600" b="1" dirty="0">
                <a:latin typeface="メイリオ" panose="020B0604030504040204" pitchFamily="50" charset="-128"/>
                <a:ea typeface="メイリオ" panose="020B0604030504040204" pitchFamily="50" charset="-128"/>
              </a:rPr>
              <a:t>リポジトリ</a:t>
            </a:r>
          </a:p>
        </p:txBody>
      </p:sp>
      <p:sp>
        <p:nvSpPr>
          <p:cNvPr id="67" name="四角形: 1 つの角を切り取る 66"/>
          <p:cNvSpPr/>
          <p:nvPr/>
        </p:nvSpPr>
        <p:spPr>
          <a:xfrm flipH="1">
            <a:off x="7977565" y="3531658"/>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68" name="四角形: 1 つの角を切り取る 67"/>
          <p:cNvSpPr/>
          <p:nvPr/>
        </p:nvSpPr>
        <p:spPr>
          <a:xfrm flipH="1">
            <a:off x="8129965" y="3640032"/>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69" name="四角形: 1 つの角を切り取る 68"/>
          <p:cNvSpPr/>
          <p:nvPr/>
        </p:nvSpPr>
        <p:spPr>
          <a:xfrm flipH="1">
            <a:off x="8282365" y="3748406"/>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0" name="四角形: 1 つの角を切り取る 69"/>
          <p:cNvSpPr/>
          <p:nvPr/>
        </p:nvSpPr>
        <p:spPr>
          <a:xfrm flipH="1">
            <a:off x="8434765" y="3856780"/>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1" name="四角形: 1 つの角を切り取る 70"/>
          <p:cNvSpPr/>
          <p:nvPr/>
        </p:nvSpPr>
        <p:spPr>
          <a:xfrm flipH="1">
            <a:off x="8587165" y="3965154"/>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2" name="四角形: 1 つの角を切り取る 71"/>
          <p:cNvSpPr/>
          <p:nvPr/>
        </p:nvSpPr>
        <p:spPr>
          <a:xfrm flipH="1">
            <a:off x="8739565" y="4073527"/>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73" name="図 7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87651" y="5129066"/>
            <a:ext cx="424236" cy="508067"/>
          </a:xfrm>
          <a:prstGeom prst="rect">
            <a:avLst/>
          </a:prstGeom>
        </p:spPr>
      </p:pic>
      <p:pic>
        <p:nvPicPr>
          <p:cNvPr id="74" name="図 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495635" y="5129066"/>
            <a:ext cx="424236" cy="508067"/>
          </a:xfrm>
          <a:prstGeom prst="rect">
            <a:avLst/>
          </a:prstGeom>
        </p:spPr>
      </p:pic>
      <p:pic>
        <p:nvPicPr>
          <p:cNvPr id="75" name="図 7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079666" y="5129066"/>
            <a:ext cx="424236" cy="508067"/>
          </a:xfrm>
          <a:prstGeom prst="rect">
            <a:avLst/>
          </a:prstGeom>
        </p:spPr>
      </p:pic>
      <p:pic>
        <p:nvPicPr>
          <p:cNvPr id="76" name="図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098682" y="4337222"/>
            <a:ext cx="424236" cy="508067"/>
          </a:xfrm>
          <a:prstGeom prst="rect">
            <a:avLst/>
          </a:prstGeom>
        </p:spPr>
      </p:pic>
      <p:pic>
        <p:nvPicPr>
          <p:cNvPr id="77" name="図 7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806666" y="4337222"/>
            <a:ext cx="424236" cy="508067"/>
          </a:xfrm>
          <a:prstGeom prst="rect">
            <a:avLst/>
          </a:prstGeom>
        </p:spPr>
      </p:pic>
      <p:sp>
        <p:nvSpPr>
          <p:cNvPr id="78" name="四角形: 1 つの角を切り取る 77"/>
          <p:cNvSpPr/>
          <p:nvPr/>
        </p:nvSpPr>
        <p:spPr>
          <a:xfrm flipH="1">
            <a:off x="6926536" y="3623491"/>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79" name="図 7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7951676" y="4712895"/>
            <a:ext cx="424236" cy="508067"/>
          </a:xfrm>
          <a:prstGeom prst="rect">
            <a:avLst/>
          </a:prstGeom>
        </p:spPr>
      </p:pic>
      <p:pic>
        <p:nvPicPr>
          <p:cNvPr id="80" name="図 7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676622" y="4712895"/>
            <a:ext cx="424236" cy="508067"/>
          </a:xfrm>
          <a:prstGeom prst="rect">
            <a:avLst/>
          </a:prstGeom>
        </p:spPr>
      </p:pic>
      <p:pic>
        <p:nvPicPr>
          <p:cNvPr id="81" name="図 8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676895" y="3919489"/>
            <a:ext cx="424236" cy="508067"/>
          </a:xfrm>
          <a:prstGeom prst="rect">
            <a:avLst/>
          </a:prstGeom>
        </p:spPr>
      </p:pic>
      <p:pic>
        <p:nvPicPr>
          <p:cNvPr id="82" name="図 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7226457" y="3914953"/>
            <a:ext cx="424236" cy="508067"/>
          </a:xfrm>
          <a:prstGeom prst="rect">
            <a:avLst/>
          </a:prstGeom>
        </p:spPr>
      </p:pic>
      <p:pic>
        <p:nvPicPr>
          <p:cNvPr id="83" name="図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7951676" y="3914953"/>
            <a:ext cx="424236" cy="508067"/>
          </a:xfrm>
          <a:prstGeom prst="rect">
            <a:avLst/>
          </a:prstGeom>
        </p:spPr>
      </p:pic>
    </p:spTree>
    <p:extLst>
      <p:ext uri="{BB962C8B-B14F-4D97-AF65-F5344CB8AC3E}">
        <p14:creationId xmlns:p14="http://schemas.microsoft.com/office/powerpoint/2010/main" val="4274482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四角形: 1 つの角を切り取る 258"/>
          <p:cNvSpPr/>
          <p:nvPr/>
        </p:nvSpPr>
        <p:spPr>
          <a:xfrm>
            <a:off x="1320689" y="3820189"/>
            <a:ext cx="10701863" cy="2907690"/>
          </a:xfrm>
          <a:prstGeom prst="snip1Rect">
            <a:avLst>
              <a:gd name="adj" fmla="val 1898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0" name="図 259"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404" y="3204894"/>
            <a:ext cx="1439334" cy="1588961"/>
          </a:xfrm>
          <a:prstGeom prst="rect">
            <a:avLst/>
          </a:prstGeom>
        </p:spPr>
      </p:pic>
      <p:sp>
        <p:nvSpPr>
          <p:cNvPr id="261" name="テキスト ボックス 260"/>
          <p:cNvSpPr txBox="1"/>
          <p:nvPr/>
        </p:nvSpPr>
        <p:spPr>
          <a:xfrm>
            <a:off x="10553586" y="3676208"/>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sp>
        <p:nvSpPr>
          <p:cNvPr id="65" name="テキスト ボックス 64"/>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リモート最新状態へ更新（フェッチ）</a:t>
            </a:r>
            <a:endParaRPr kumimoji="1" lang="ja-JP" altLang="en-US" sz="4000" b="1" dirty="0">
              <a:latin typeface="メイリオ" panose="020B0604030504040204" pitchFamily="50" charset="-128"/>
              <a:ea typeface="メイリオ" panose="020B0604030504040204" pitchFamily="50" charset="-128"/>
            </a:endParaRPr>
          </a:p>
        </p:txBody>
      </p:sp>
      <p:sp>
        <p:nvSpPr>
          <p:cNvPr id="105" name="四角形: 1 つの角を切り取る 104"/>
          <p:cNvSpPr/>
          <p:nvPr/>
        </p:nvSpPr>
        <p:spPr>
          <a:xfrm>
            <a:off x="1320689" y="847049"/>
            <a:ext cx="10701863" cy="2265343"/>
          </a:xfrm>
          <a:prstGeom prst="snip1Rect">
            <a:avLst>
              <a:gd name="adj" fmla="val 50000"/>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p:cNvGrpSpPr/>
          <p:nvPr/>
        </p:nvGrpSpPr>
        <p:grpSpPr>
          <a:xfrm>
            <a:off x="7966008" y="4619947"/>
            <a:ext cx="447220" cy="447220"/>
            <a:chOff x="5724700" y="4700649"/>
            <a:chExt cx="447220" cy="447220"/>
          </a:xfrm>
        </p:grpSpPr>
        <p:sp>
          <p:nvSpPr>
            <p:cNvPr id="127" name="涙形 126"/>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8" name="正方形/長方形 137"/>
          <p:cNvSpPr/>
          <p:nvPr/>
        </p:nvSpPr>
        <p:spPr>
          <a:xfrm>
            <a:off x="7225829" y="4817421"/>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テキスト ボックス 138"/>
          <p:cNvSpPr txBox="1"/>
          <p:nvPr/>
        </p:nvSpPr>
        <p:spPr>
          <a:xfrm>
            <a:off x="7155557" y="4731820"/>
            <a:ext cx="1113975" cy="369332"/>
          </a:xfrm>
          <a:prstGeom prst="rect">
            <a:avLst/>
          </a:prstGeom>
          <a:noFill/>
        </p:spPr>
        <p:txBody>
          <a:bodyPr wrap="square" rtlCol="0">
            <a:spAutoFit/>
          </a:bodyPr>
          <a:lstStyle/>
          <a:p>
            <a:r>
              <a:rPr kumimoji="1" lang="en-US" altLang="ja-JP" dirty="0"/>
              <a:t>develop</a:t>
            </a:r>
            <a:endParaRPr kumimoji="1" lang="ja-JP" altLang="en-US" dirty="0"/>
          </a:p>
        </p:txBody>
      </p:sp>
      <p:sp>
        <p:nvSpPr>
          <p:cNvPr id="145" name="テキスト ボックス 144"/>
          <p:cNvSpPr txBox="1"/>
          <p:nvPr/>
        </p:nvSpPr>
        <p:spPr>
          <a:xfrm>
            <a:off x="485201" y="3176471"/>
            <a:ext cx="6140187" cy="830997"/>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a:t>
            </a:r>
            <a:r>
              <a:rPr lang="en-US" altLang="ja-JP" sz="1200" dirty="0"/>
              <a:t>fetch</a:t>
            </a:r>
          </a:p>
          <a:p>
            <a:r>
              <a:rPr lang="en-US" altLang="ja-JP" sz="1200" dirty="0">
                <a:solidFill>
                  <a:schemeClr val="accent4">
                    <a:lumMod val="75000"/>
                  </a:schemeClr>
                </a:solidFill>
              </a:rPr>
              <a:t>$</a:t>
            </a:r>
            <a:r>
              <a:rPr lang="en-US" altLang="ja-JP" sz="1200" dirty="0"/>
              <a:t> git fetch origin develop</a:t>
            </a:r>
          </a:p>
          <a:p>
            <a:r>
              <a:rPr lang="ja-JP" altLang="en-US" sz="1200" dirty="0"/>
              <a:t>　</a:t>
            </a:r>
            <a:r>
              <a:rPr lang="en-US" altLang="ja-JP" sz="1200" dirty="0"/>
              <a:t>#($ git fetch </a:t>
            </a:r>
            <a:r>
              <a:rPr lang="ja-JP" altLang="en-US" sz="1200" dirty="0"/>
              <a:t>＜リモートリポジトリ＞ ＜リモートブランチ＞</a:t>
            </a:r>
            <a:r>
              <a:rPr lang="en-US" altLang="ja-JP" sz="1200" dirty="0"/>
              <a:t>)</a:t>
            </a:r>
            <a:endParaRPr lang="en-US" altLang="ja-JP" sz="1200" i="1" dirty="0">
              <a:solidFill>
                <a:srgbClr val="FF0000"/>
              </a:solidFill>
            </a:endParaRPr>
          </a:p>
        </p:txBody>
      </p:sp>
      <p:sp>
        <p:nvSpPr>
          <p:cNvPr id="151" name="正方形/長方形 150"/>
          <p:cNvSpPr/>
          <p:nvPr/>
        </p:nvSpPr>
        <p:spPr>
          <a:xfrm>
            <a:off x="340980" y="867440"/>
            <a:ext cx="1468715"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dirty="0">
                <a:solidFill>
                  <a:schemeClr val="tx1"/>
                </a:solidFill>
              </a:rPr>
              <a:t>フェッチ：</a:t>
            </a:r>
          </a:p>
        </p:txBody>
      </p:sp>
      <p:pic>
        <p:nvPicPr>
          <p:cNvPr id="152" name="図 151" descr="Progettazione datab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404" y="847050"/>
            <a:ext cx="1468967" cy="1468967"/>
          </a:xfrm>
          <a:prstGeom prst="rect">
            <a:avLst/>
          </a:prstGeom>
        </p:spPr>
      </p:pic>
      <p:sp>
        <p:nvSpPr>
          <p:cNvPr id="153" name="テキスト ボックス 152"/>
          <p:cNvSpPr txBox="1"/>
          <p:nvPr/>
        </p:nvSpPr>
        <p:spPr>
          <a:xfrm>
            <a:off x="10570610" y="914561"/>
            <a:ext cx="1468966" cy="1323439"/>
          </a:xfrm>
          <a:prstGeom prst="rect">
            <a:avLst/>
          </a:prstGeom>
          <a:noFill/>
        </p:spPr>
        <p:txBody>
          <a:bodyPr wrap="square" rtlCol="0">
            <a:spAutoFit/>
          </a:bodyPr>
          <a:lstStyle/>
          <a:p>
            <a:pPr algn="ctr"/>
            <a:r>
              <a:rPr kumimoji="1" lang="ja-JP" altLang="en-US" b="1" dirty="0"/>
              <a:t>共用</a:t>
            </a:r>
            <a:endParaRPr kumimoji="1" lang="en-US" altLang="ja-JP" b="1" dirty="0"/>
          </a:p>
          <a:p>
            <a:pPr algn="ctr"/>
            <a:endParaRPr lang="en-US" altLang="ja-JP" sz="800" b="1" dirty="0"/>
          </a:p>
          <a:p>
            <a:pPr algn="ctr"/>
            <a:r>
              <a:rPr kumimoji="1" lang="en-US" altLang="ja-JP" b="1" dirty="0"/>
              <a:t>origin</a:t>
            </a:r>
          </a:p>
          <a:p>
            <a:pPr algn="ctr"/>
            <a:r>
              <a:rPr kumimoji="1" lang="ja-JP" altLang="en-US" b="1" dirty="0"/>
              <a:t>リモート</a:t>
            </a:r>
            <a:endParaRPr kumimoji="1" lang="en-US" altLang="ja-JP" b="1" dirty="0"/>
          </a:p>
          <a:p>
            <a:pPr algn="ctr"/>
            <a:r>
              <a:rPr kumimoji="1" lang="ja-JP" altLang="en-US" b="1" dirty="0"/>
              <a:t>リポジトリ</a:t>
            </a:r>
          </a:p>
        </p:txBody>
      </p:sp>
      <p:sp>
        <p:nvSpPr>
          <p:cNvPr id="154" name="正方形/長方形 153"/>
          <p:cNvSpPr/>
          <p:nvPr/>
        </p:nvSpPr>
        <p:spPr>
          <a:xfrm>
            <a:off x="485202" y="1824507"/>
            <a:ext cx="5235731" cy="954107"/>
          </a:xfrm>
          <a:prstGeom prst="rect">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ja-JP" sz="1400" dirty="0">
                <a:solidFill>
                  <a:schemeClr val="tx1"/>
                </a:solidFill>
              </a:rPr>
              <a:t>※</a:t>
            </a:r>
            <a:r>
              <a:rPr lang="ja-JP" altLang="en-US" sz="1400" dirty="0">
                <a:solidFill>
                  <a:schemeClr val="tx1"/>
                </a:solidFill>
              </a:rPr>
              <a:t>リモートブランチ（リモートリポジトリ内のブランチ）は</a:t>
            </a:r>
            <a:endParaRPr lang="en-US" altLang="ja-JP" sz="1400" dirty="0">
              <a:solidFill>
                <a:schemeClr val="tx1"/>
              </a:solidFill>
            </a:endParaRPr>
          </a:p>
          <a:p>
            <a:r>
              <a:rPr lang="ja-JP" altLang="en-US" sz="1400" dirty="0">
                <a:solidFill>
                  <a:schemeClr val="tx1"/>
                </a:solidFill>
              </a:rPr>
              <a:t>　ローカルに於いてリモートトラッキングブランチ（リモート</a:t>
            </a:r>
            <a:endParaRPr lang="en-US" altLang="ja-JP" sz="1400" dirty="0">
              <a:solidFill>
                <a:schemeClr val="tx1"/>
              </a:solidFill>
            </a:endParaRPr>
          </a:p>
          <a:p>
            <a:r>
              <a:rPr lang="ja-JP" altLang="en-US" sz="1400" dirty="0">
                <a:solidFill>
                  <a:schemeClr val="tx1"/>
                </a:solidFill>
              </a:rPr>
              <a:t>　追跡ブランチ）と呼ばれる</a:t>
            </a:r>
            <a:r>
              <a:rPr lang="en-US" altLang="ja-JP" sz="1400" dirty="0">
                <a:solidFill>
                  <a:schemeClr val="tx1"/>
                </a:solidFill>
              </a:rPr>
              <a:t>read-only</a:t>
            </a:r>
            <a:r>
              <a:rPr lang="ja-JP" altLang="en-US" sz="1400" dirty="0">
                <a:solidFill>
                  <a:schemeClr val="tx1"/>
                </a:solidFill>
              </a:rPr>
              <a:t>ブランチとして表現</a:t>
            </a:r>
            <a:endParaRPr lang="en-US" altLang="ja-JP" sz="1400" dirty="0">
              <a:solidFill>
                <a:schemeClr val="tx1"/>
              </a:solidFill>
            </a:endParaRPr>
          </a:p>
          <a:p>
            <a:r>
              <a:rPr lang="ja-JP" altLang="en-US" sz="1400" dirty="0">
                <a:solidFill>
                  <a:schemeClr val="tx1"/>
                </a:solidFill>
              </a:rPr>
              <a:t>　される。</a:t>
            </a:r>
          </a:p>
        </p:txBody>
      </p:sp>
      <p:sp>
        <p:nvSpPr>
          <p:cNvPr id="155" name="正方形/長方形 154"/>
          <p:cNvSpPr/>
          <p:nvPr/>
        </p:nvSpPr>
        <p:spPr>
          <a:xfrm>
            <a:off x="458761" y="6272681"/>
            <a:ext cx="5235731" cy="523220"/>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ja-JP" sz="1400" dirty="0">
                <a:solidFill>
                  <a:srgbClr val="FF0000"/>
                </a:solidFill>
              </a:rPr>
              <a:t>※</a:t>
            </a:r>
            <a:r>
              <a:rPr lang="ja-JP" altLang="en-US" sz="1400" dirty="0">
                <a:solidFill>
                  <a:srgbClr val="FF0000"/>
                </a:solidFill>
              </a:rPr>
              <a:t>ブランチを指定しないと、全リモートブランチを</a:t>
            </a:r>
            <a:r>
              <a:rPr lang="en-US" altLang="ja-JP" sz="1400" dirty="0">
                <a:solidFill>
                  <a:srgbClr val="FF0000"/>
                </a:solidFill>
              </a:rPr>
              <a:t>fetch</a:t>
            </a:r>
            <a:r>
              <a:rPr lang="ja-JP" altLang="en-US" sz="1400" dirty="0">
                <a:solidFill>
                  <a:srgbClr val="FF0000"/>
                </a:solidFill>
              </a:rPr>
              <a:t>することになるので注意！</a:t>
            </a:r>
            <a:endParaRPr lang="en-US" altLang="ja-JP" sz="1200" dirty="0">
              <a:solidFill>
                <a:prstClr val="black"/>
              </a:solidFill>
            </a:endParaRPr>
          </a:p>
        </p:txBody>
      </p:sp>
      <p:grpSp>
        <p:nvGrpSpPr>
          <p:cNvPr id="9" name="グループ化 8"/>
          <p:cNvGrpSpPr/>
          <p:nvPr/>
        </p:nvGrpSpPr>
        <p:grpSpPr>
          <a:xfrm>
            <a:off x="8678275" y="1795214"/>
            <a:ext cx="1627260" cy="808848"/>
            <a:chOff x="8678275" y="1795214"/>
            <a:chExt cx="1627260" cy="808848"/>
          </a:xfrm>
        </p:grpSpPr>
        <p:sp>
          <p:nvSpPr>
            <p:cNvPr id="156" name="楕円 155"/>
            <p:cNvSpPr/>
            <p:nvPr/>
          </p:nvSpPr>
          <p:spPr>
            <a:xfrm>
              <a:off x="9338829" y="200688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矢印: 山形 156"/>
            <p:cNvSpPr/>
            <p:nvPr/>
          </p:nvSpPr>
          <p:spPr>
            <a:xfrm rot="19832413" flipH="1">
              <a:off x="9445947" y="1795214"/>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8" name="テキスト ボックス 157"/>
            <p:cNvSpPr txBox="1"/>
            <p:nvPr/>
          </p:nvSpPr>
          <p:spPr>
            <a:xfrm>
              <a:off x="9220018" y="2296285"/>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59" name="直線矢印コネクタ 158"/>
            <p:cNvCxnSpPr/>
            <p:nvPr/>
          </p:nvCxnSpPr>
          <p:spPr>
            <a:xfrm flipH="1">
              <a:off x="8678275" y="2287726"/>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9574587" y="1115313"/>
            <a:ext cx="1391543" cy="490548"/>
            <a:chOff x="9574587" y="1115313"/>
            <a:chExt cx="1391543" cy="490548"/>
          </a:xfrm>
        </p:grpSpPr>
        <p:grpSp>
          <p:nvGrpSpPr>
            <p:cNvPr id="161" name="グループ化 160"/>
            <p:cNvGrpSpPr/>
            <p:nvPr/>
          </p:nvGrpSpPr>
          <p:grpSpPr>
            <a:xfrm>
              <a:off x="9574587" y="1115313"/>
              <a:ext cx="447220" cy="447220"/>
              <a:chOff x="5724700" y="4700649"/>
              <a:chExt cx="447220" cy="447220"/>
            </a:xfrm>
          </p:grpSpPr>
          <p:sp>
            <p:nvSpPr>
              <p:cNvPr id="162" name="涙形 161"/>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楕円 162"/>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4" name="正方形/長方形 163"/>
            <p:cNvSpPr/>
            <p:nvPr/>
          </p:nvSpPr>
          <p:spPr>
            <a:xfrm>
              <a:off x="9922427" y="1312787"/>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テキスト ボックス 164"/>
            <p:cNvSpPr txBox="1"/>
            <p:nvPr/>
          </p:nvSpPr>
          <p:spPr>
            <a:xfrm>
              <a:off x="9852155" y="1236529"/>
              <a:ext cx="1113975" cy="369332"/>
            </a:xfrm>
            <a:prstGeom prst="rect">
              <a:avLst/>
            </a:prstGeom>
            <a:noFill/>
          </p:spPr>
          <p:txBody>
            <a:bodyPr wrap="square" rtlCol="0">
              <a:spAutoFit/>
            </a:bodyPr>
            <a:lstStyle/>
            <a:p>
              <a:r>
                <a:rPr kumimoji="1" lang="en-US" altLang="ja-JP" dirty="0"/>
                <a:t>develop</a:t>
              </a:r>
              <a:endParaRPr kumimoji="1" lang="ja-JP" altLang="en-US" dirty="0"/>
            </a:p>
          </p:txBody>
        </p:sp>
      </p:grpSp>
      <p:grpSp>
        <p:nvGrpSpPr>
          <p:cNvPr id="3" name="グループ化 2"/>
          <p:cNvGrpSpPr/>
          <p:nvPr/>
        </p:nvGrpSpPr>
        <p:grpSpPr>
          <a:xfrm>
            <a:off x="5985332" y="2027401"/>
            <a:ext cx="2714995" cy="1094253"/>
            <a:chOff x="5020774" y="2556787"/>
            <a:chExt cx="2714995" cy="1094253"/>
          </a:xfrm>
        </p:grpSpPr>
        <p:sp>
          <p:nvSpPr>
            <p:cNvPr id="114" name="楕円 113"/>
            <p:cNvSpPr/>
            <p:nvPr/>
          </p:nvSpPr>
          <p:spPr>
            <a:xfrm>
              <a:off x="6769063" y="2768461"/>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矢印: 山形 114"/>
            <p:cNvSpPr/>
            <p:nvPr/>
          </p:nvSpPr>
          <p:spPr>
            <a:xfrm rot="19832413" flipH="1">
              <a:off x="6876181" y="2556787"/>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テキスト ボックス 115"/>
            <p:cNvSpPr txBox="1"/>
            <p:nvPr/>
          </p:nvSpPr>
          <p:spPr>
            <a:xfrm>
              <a:off x="6650252" y="3057858"/>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17" name="直線矢印コネクタ 116"/>
            <p:cNvCxnSpPr/>
            <p:nvPr/>
          </p:nvCxnSpPr>
          <p:spPr>
            <a:xfrm flipH="1">
              <a:off x="6108509" y="3065341"/>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8" name="楕円 117"/>
            <p:cNvSpPr/>
            <p:nvPr/>
          </p:nvSpPr>
          <p:spPr>
            <a:xfrm>
              <a:off x="5139585" y="3053866"/>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矢印: 山形 118"/>
            <p:cNvSpPr/>
            <p:nvPr/>
          </p:nvSpPr>
          <p:spPr>
            <a:xfrm rot="19832413" flipH="1">
              <a:off x="5246703" y="2842192"/>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 name="テキスト ボックス 119"/>
            <p:cNvSpPr txBox="1"/>
            <p:nvPr/>
          </p:nvSpPr>
          <p:spPr>
            <a:xfrm>
              <a:off x="5020774" y="3343263"/>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grpSp>
        <p:nvGrpSpPr>
          <p:cNvPr id="11" name="グループ化 10"/>
          <p:cNvGrpSpPr/>
          <p:nvPr/>
        </p:nvGrpSpPr>
        <p:grpSpPr>
          <a:xfrm>
            <a:off x="5985332" y="5633245"/>
            <a:ext cx="2714995" cy="1094634"/>
            <a:chOff x="5985332" y="5633245"/>
            <a:chExt cx="2714995" cy="1094634"/>
          </a:xfrm>
        </p:grpSpPr>
        <p:sp>
          <p:nvSpPr>
            <p:cNvPr id="80" name="楕円 79"/>
            <p:cNvSpPr/>
            <p:nvPr/>
          </p:nvSpPr>
          <p:spPr>
            <a:xfrm>
              <a:off x="7733621" y="584530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矢印: 山形 80"/>
            <p:cNvSpPr/>
            <p:nvPr/>
          </p:nvSpPr>
          <p:spPr>
            <a:xfrm rot="19832413" flipH="1">
              <a:off x="7840739" y="563362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テキスト ボックス 81"/>
            <p:cNvSpPr txBox="1"/>
            <p:nvPr/>
          </p:nvSpPr>
          <p:spPr>
            <a:xfrm>
              <a:off x="7614810" y="613469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83" name="直線矢印コネクタ 82"/>
            <p:cNvCxnSpPr/>
            <p:nvPr/>
          </p:nvCxnSpPr>
          <p:spPr>
            <a:xfrm flipH="1">
              <a:off x="7073067" y="614218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楕円 83"/>
            <p:cNvSpPr/>
            <p:nvPr/>
          </p:nvSpPr>
          <p:spPr>
            <a:xfrm>
              <a:off x="6104143" y="613070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矢印: 山形 84"/>
            <p:cNvSpPr/>
            <p:nvPr/>
          </p:nvSpPr>
          <p:spPr>
            <a:xfrm rot="19832413" flipH="1">
              <a:off x="6211261" y="591903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p:cNvSpPr txBox="1"/>
            <p:nvPr/>
          </p:nvSpPr>
          <p:spPr>
            <a:xfrm>
              <a:off x="5985332" y="642010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nvGrpSpPr>
            <p:cNvPr id="5" name="グループ化 4"/>
            <p:cNvGrpSpPr/>
            <p:nvPr/>
          </p:nvGrpSpPr>
          <p:grpSpPr>
            <a:xfrm>
              <a:off x="5985332" y="5633245"/>
              <a:ext cx="2714995" cy="1094253"/>
              <a:chOff x="5985332" y="5633245"/>
              <a:chExt cx="2714995" cy="1094253"/>
            </a:xfrm>
          </p:grpSpPr>
          <p:sp>
            <p:nvSpPr>
              <p:cNvPr id="173" name="楕円 172"/>
              <p:cNvSpPr/>
              <p:nvPr/>
            </p:nvSpPr>
            <p:spPr>
              <a:xfrm>
                <a:off x="7733621" y="5844919"/>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矢印: 山形 173"/>
              <p:cNvSpPr/>
              <p:nvPr/>
            </p:nvSpPr>
            <p:spPr>
              <a:xfrm rot="19832413" flipH="1">
                <a:off x="7840739" y="5633245"/>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5" name="テキスト ボックス 174"/>
              <p:cNvSpPr txBox="1"/>
              <p:nvPr/>
            </p:nvSpPr>
            <p:spPr>
              <a:xfrm>
                <a:off x="7614810" y="6134316"/>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76" name="直線矢印コネクタ 175"/>
              <p:cNvCxnSpPr/>
              <p:nvPr/>
            </p:nvCxnSpPr>
            <p:spPr>
              <a:xfrm flipH="1">
                <a:off x="7073067" y="6141799"/>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楕円 176"/>
              <p:cNvSpPr/>
              <p:nvPr/>
            </p:nvSpPr>
            <p:spPr>
              <a:xfrm>
                <a:off x="6104143" y="6130324"/>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矢印: 山形 177"/>
              <p:cNvSpPr/>
              <p:nvPr/>
            </p:nvSpPr>
            <p:spPr>
              <a:xfrm rot="19832413" flipH="1">
                <a:off x="6211261" y="5918650"/>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9" name="テキスト ボックス 178"/>
              <p:cNvSpPr txBox="1"/>
              <p:nvPr/>
            </p:nvSpPr>
            <p:spPr>
              <a:xfrm>
                <a:off x="5985332" y="6419721"/>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grpSp>
      <p:sp>
        <p:nvSpPr>
          <p:cNvPr id="91" name="正方形/長方形 90"/>
          <p:cNvSpPr/>
          <p:nvPr/>
        </p:nvSpPr>
        <p:spPr>
          <a:xfrm>
            <a:off x="1502225" y="870172"/>
            <a:ext cx="7884273" cy="92333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ja-JP" altLang="en-US" dirty="0">
                <a:solidFill>
                  <a:schemeClr val="tx1"/>
                </a:solidFill>
              </a:rPr>
              <a:t>リモートリポジトリに存在するブランチ（リモートブランチ）を指定し、そのブランチから到達可能な（リモートリポジトリ内の）全コミットをローカルリポジトリへダウンロードしてくる。</a:t>
            </a:r>
          </a:p>
        </p:txBody>
      </p:sp>
      <p:grpSp>
        <p:nvGrpSpPr>
          <p:cNvPr id="96" name="グループ化 95"/>
          <p:cNvGrpSpPr/>
          <p:nvPr/>
        </p:nvGrpSpPr>
        <p:grpSpPr>
          <a:xfrm>
            <a:off x="7978888" y="3992641"/>
            <a:ext cx="447220" cy="447220"/>
            <a:chOff x="1461081" y="1916237"/>
            <a:chExt cx="447220" cy="447220"/>
          </a:xfrm>
        </p:grpSpPr>
        <p:sp>
          <p:nvSpPr>
            <p:cNvPr id="97" name="涙形 96"/>
            <p:cNvSpPr>
              <a:spLocks noChangeAspect="1"/>
            </p:cNvSpPr>
            <p:nvPr/>
          </p:nvSpPr>
          <p:spPr>
            <a:xfrm rot="8100000">
              <a:off x="1461081" y="1916237"/>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p:cNvSpPr>
              <a:spLocks noChangeAspect="1"/>
            </p:cNvSpPr>
            <p:nvPr/>
          </p:nvSpPr>
          <p:spPr>
            <a:xfrm>
              <a:off x="1594691" y="204984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テキスト ボックス 99"/>
          <p:cNvSpPr txBox="1"/>
          <p:nvPr/>
        </p:nvSpPr>
        <p:spPr>
          <a:xfrm>
            <a:off x="7383690" y="3884357"/>
            <a:ext cx="832105" cy="307777"/>
          </a:xfrm>
          <a:prstGeom prst="rect">
            <a:avLst/>
          </a:prstGeom>
          <a:noFill/>
        </p:spPr>
        <p:txBody>
          <a:bodyPr wrap="square" rtlCol="0">
            <a:spAutoFit/>
          </a:bodyPr>
          <a:lstStyle/>
          <a:p>
            <a:pPr algn="ctr"/>
            <a:r>
              <a:rPr kumimoji="1" lang="en-US" altLang="ja-JP" sz="1400" dirty="0"/>
              <a:t>HEAD</a:t>
            </a:r>
            <a:endParaRPr kumimoji="1" lang="ja-JP" altLang="en-US" sz="1400" dirty="0"/>
          </a:p>
        </p:txBody>
      </p:sp>
      <p:grpSp>
        <p:nvGrpSpPr>
          <p:cNvPr id="4" name="グループ化 3"/>
          <p:cNvGrpSpPr/>
          <p:nvPr/>
        </p:nvGrpSpPr>
        <p:grpSpPr>
          <a:xfrm>
            <a:off x="9105704" y="2605444"/>
            <a:ext cx="1419198" cy="1881464"/>
            <a:chOff x="9105704" y="2605444"/>
            <a:chExt cx="1419198" cy="1881464"/>
          </a:xfrm>
        </p:grpSpPr>
        <p:sp>
          <p:nvSpPr>
            <p:cNvPr id="111" name="矢印: 右 110"/>
            <p:cNvSpPr/>
            <p:nvPr/>
          </p:nvSpPr>
          <p:spPr>
            <a:xfrm rot="5400000">
              <a:off x="8874571" y="2836577"/>
              <a:ext cx="1881464" cy="1419198"/>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9539941" y="3311068"/>
              <a:ext cx="576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9284533" y="3260769"/>
              <a:ext cx="1116000"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dirty="0">
                  <a:solidFill>
                    <a:srgbClr val="0070C0"/>
                  </a:solidFill>
                </a:rPr>
                <a:t>fetch</a:t>
              </a:r>
              <a:endParaRPr kumimoji="1" lang="ja-JP" altLang="en-US" dirty="0">
                <a:solidFill>
                  <a:srgbClr val="0070C0"/>
                </a:solidFill>
              </a:endParaRPr>
            </a:p>
          </p:txBody>
        </p:sp>
      </p:grpSp>
      <p:grpSp>
        <p:nvGrpSpPr>
          <p:cNvPr id="10" name="グループ化 9"/>
          <p:cNvGrpSpPr/>
          <p:nvPr/>
        </p:nvGrpSpPr>
        <p:grpSpPr>
          <a:xfrm>
            <a:off x="8702545" y="4672258"/>
            <a:ext cx="3010341" cy="1484430"/>
            <a:chOff x="8702545" y="4672258"/>
            <a:chExt cx="3010341" cy="1484430"/>
          </a:xfrm>
        </p:grpSpPr>
        <p:sp>
          <p:nvSpPr>
            <p:cNvPr id="124" name="楕円 123"/>
            <p:cNvSpPr/>
            <p:nvPr/>
          </p:nvSpPr>
          <p:spPr>
            <a:xfrm>
              <a:off x="9363099" y="5559514"/>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矢印: 山形 125"/>
            <p:cNvSpPr/>
            <p:nvPr/>
          </p:nvSpPr>
          <p:spPr>
            <a:xfrm rot="19832413" flipH="1">
              <a:off x="9470217" y="5347840"/>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テキスト ボックス 127"/>
            <p:cNvSpPr txBox="1"/>
            <p:nvPr/>
          </p:nvSpPr>
          <p:spPr>
            <a:xfrm>
              <a:off x="9244288" y="5848911"/>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29" name="直線矢印コネクタ 128"/>
            <p:cNvCxnSpPr/>
            <p:nvPr/>
          </p:nvCxnSpPr>
          <p:spPr>
            <a:xfrm flipH="1">
              <a:off x="8702545" y="5840352"/>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グループ化 129"/>
            <p:cNvGrpSpPr/>
            <p:nvPr/>
          </p:nvGrpSpPr>
          <p:grpSpPr>
            <a:xfrm>
              <a:off x="9561092" y="4672258"/>
              <a:ext cx="447220" cy="447220"/>
              <a:chOff x="5724700" y="4700649"/>
              <a:chExt cx="447220" cy="447220"/>
            </a:xfrm>
          </p:grpSpPr>
          <p:sp>
            <p:nvSpPr>
              <p:cNvPr id="131" name="涙形 130"/>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正方形/長方形 132"/>
            <p:cNvSpPr/>
            <p:nvPr/>
          </p:nvSpPr>
          <p:spPr>
            <a:xfrm>
              <a:off x="9892894" y="4869732"/>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a:off x="9815413" y="4777051"/>
              <a:ext cx="1897473" cy="369332"/>
            </a:xfrm>
            <a:prstGeom prst="rect">
              <a:avLst/>
            </a:prstGeom>
            <a:noFill/>
          </p:spPr>
          <p:txBody>
            <a:bodyPr wrap="square" rtlCol="0">
              <a:spAutoFit/>
            </a:bodyPr>
            <a:lstStyle/>
            <a:p>
              <a:r>
                <a:rPr kumimoji="1" lang="en-US" altLang="ja-JP" dirty="0"/>
                <a:t>origin/develop</a:t>
              </a:r>
              <a:endParaRPr kumimoji="1" lang="ja-JP" altLang="en-US" dirty="0"/>
            </a:p>
          </p:txBody>
        </p:sp>
      </p:grpSp>
    </p:spTree>
    <p:extLst>
      <p:ext uri="{BB962C8B-B14F-4D97-AF65-F5344CB8AC3E}">
        <p14:creationId xmlns:p14="http://schemas.microsoft.com/office/powerpoint/2010/main" val="31172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吹き出し: 線 23"/>
          <p:cNvSpPr/>
          <p:nvPr/>
        </p:nvSpPr>
        <p:spPr>
          <a:xfrm flipH="1">
            <a:off x="5425470" y="4929429"/>
            <a:ext cx="1640417" cy="405508"/>
          </a:xfrm>
          <a:prstGeom prst="borderCallout1">
            <a:avLst>
              <a:gd name="adj1" fmla="val 52157"/>
              <a:gd name="adj2" fmla="val -1107"/>
              <a:gd name="adj3" fmla="val 189864"/>
              <a:gd name="adj4" fmla="val -392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kumimoji="1" lang="ja-JP" altLang="en-US" sz="4000" b="1" dirty="0">
                <a:latin typeface="メイリオ" panose="020B0604030504040204" pitchFamily="50" charset="-128"/>
                <a:ea typeface="メイリオ" panose="020B0604030504040204" pitchFamily="50" charset="-128"/>
              </a:rPr>
              <a:t>変更内容の共有（プッシュ </a:t>
            </a:r>
            <a:r>
              <a:rPr kumimoji="1" lang="en-US" altLang="ja-JP" sz="4000" b="1" dirty="0">
                <a:latin typeface="メイリオ" panose="020B0604030504040204" pitchFamily="50" charset="-128"/>
                <a:ea typeface="メイリオ" panose="020B0604030504040204" pitchFamily="50" charset="-128"/>
              </a:rPr>
              <a:t>&amp;</a:t>
            </a:r>
            <a:r>
              <a:rPr lang="ja-JP" altLang="en-US" sz="4000" b="1" dirty="0">
                <a:latin typeface="メイリオ" panose="020B0604030504040204" pitchFamily="50" charset="-128"/>
                <a:ea typeface="メイリオ" panose="020B0604030504040204" pitchFamily="50" charset="-128"/>
              </a:rPr>
              <a:t>フェッチ</a:t>
            </a:r>
            <a:r>
              <a:rPr kumimoji="1" lang="ja-JP" altLang="en-US" sz="4000" b="1" dirty="0">
                <a:latin typeface="メイリオ" panose="020B0604030504040204" pitchFamily="50" charset="-128"/>
                <a:ea typeface="メイリオ" panose="020B0604030504040204" pitchFamily="50" charset="-128"/>
              </a:rPr>
              <a:t>）</a:t>
            </a:r>
          </a:p>
        </p:txBody>
      </p:sp>
      <p:pic>
        <p:nvPicPr>
          <p:cNvPr id="13" name="図 12" descr="Progettazione databa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519" y="912082"/>
            <a:ext cx="1468967" cy="1468967"/>
          </a:xfrm>
          <a:prstGeom prst="rect">
            <a:avLst/>
          </a:prstGeom>
        </p:spPr>
      </p:pic>
      <p:sp>
        <p:nvSpPr>
          <p:cNvPr id="5" name="四角形: 1 つの角を切り取る 4"/>
          <p:cNvSpPr/>
          <p:nvPr/>
        </p:nvSpPr>
        <p:spPr>
          <a:xfrm>
            <a:off x="823387" y="2574585"/>
            <a:ext cx="4070351" cy="3944747"/>
          </a:xfrm>
          <a:prstGeom prst="snip1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3187135" y="5248988"/>
            <a:ext cx="1668978" cy="646331"/>
          </a:xfrm>
          <a:prstGeom prst="rect">
            <a:avLst/>
          </a:prstGeom>
          <a:noFill/>
        </p:spPr>
        <p:txBody>
          <a:bodyPr wrap="square" rtlCol="0">
            <a:spAutoFit/>
          </a:bodyPr>
          <a:lstStyle/>
          <a:p>
            <a:pPr algn="ctr"/>
            <a:r>
              <a:rPr kumimoji="1" lang="en-US" altLang="ja-JP" b="1" dirty="0"/>
              <a:t>A</a:t>
            </a:r>
            <a:r>
              <a:rPr kumimoji="1" lang="ja-JP" altLang="en-US" b="1" dirty="0"/>
              <a:t>さんの</a:t>
            </a:r>
            <a:endParaRPr kumimoji="1" lang="en-US" altLang="ja-JP" b="1" dirty="0"/>
          </a:p>
          <a:p>
            <a:pPr algn="ctr"/>
            <a:r>
              <a:rPr kumimoji="1" lang="ja-JP" altLang="en-US" b="1" dirty="0"/>
              <a:t>ディレクトリ</a:t>
            </a:r>
          </a:p>
        </p:txBody>
      </p:sp>
      <p:sp>
        <p:nvSpPr>
          <p:cNvPr id="24" name="吹き出し: 線 23"/>
          <p:cNvSpPr/>
          <p:nvPr/>
        </p:nvSpPr>
        <p:spPr>
          <a:xfrm>
            <a:off x="5417447" y="4921407"/>
            <a:ext cx="1656000" cy="432000"/>
          </a:xfrm>
          <a:prstGeom prst="borderCallout1">
            <a:avLst>
              <a:gd name="adj1" fmla="val 52157"/>
              <a:gd name="adj2" fmla="val -1107"/>
              <a:gd name="adj3" fmla="val 189864"/>
              <a:gd name="adj4" fmla="val -392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ローカル環境</a:t>
            </a:r>
          </a:p>
        </p:txBody>
      </p:sp>
      <p:sp>
        <p:nvSpPr>
          <p:cNvPr id="26" name="四角形: 上の 2 つの角を切り取る 25"/>
          <p:cNvSpPr/>
          <p:nvPr/>
        </p:nvSpPr>
        <p:spPr>
          <a:xfrm>
            <a:off x="2709397" y="843476"/>
            <a:ext cx="7040813" cy="2255324"/>
          </a:xfrm>
          <a:prstGeom prst="snip2SameRect">
            <a:avLst>
              <a:gd name="adj1" fmla="val 0"/>
              <a:gd name="adj2" fmla="val 37211"/>
            </a:avLst>
          </a:pr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吹き出し: 線 55"/>
          <p:cNvSpPr/>
          <p:nvPr/>
        </p:nvSpPr>
        <p:spPr>
          <a:xfrm>
            <a:off x="10290310" y="1054570"/>
            <a:ext cx="1640417" cy="405508"/>
          </a:xfrm>
          <a:prstGeom prst="borderCallout1">
            <a:avLst>
              <a:gd name="adj1" fmla="val 47981"/>
              <a:gd name="adj2" fmla="val -1107"/>
              <a:gd name="adj3" fmla="val 120852"/>
              <a:gd name="adj4" fmla="val -280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リモート環境</a:t>
            </a:r>
            <a:endParaRPr kumimoji="1" lang="ja-JP" altLang="en-US" dirty="0">
              <a:solidFill>
                <a:schemeClr val="tx1"/>
              </a:solidFill>
            </a:endParaRPr>
          </a:p>
        </p:txBody>
      </p:sp>
      <p:grpSp>
        <p:nvGrpSpPr>
          <p:cNvPr id="231" name="グループ化 230"/>
          <p:cNvGrpSpPr/>
          <p:nvPr/>
        </p:nvGrpSpPr>
        <p:grpSpPr>
          <a:xfrm>
            <a:off x="1348321" y="2844802"/>
            <a:ext cx="1468966" cy="1588961"/>
            <a:chOff x="1348321" y="2844802"/>
            <a:chExt cx="1468966" cy="1588961"/>
          </a:xfrm>
        </p:grpSpPr>
        <p:pic>
          <p:nvPicPr>
            <p:cNvPr id="11" name="図 10" descr="BIG IMAGE (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3139" y="2844802"/>
              <a:ext cx="1439334" cy="1588961"/>
            </a:xfrm>
            <a:prstGeom prst="rect">
              <a:avLst/>
            </a:prstGeom>
          </p:spPr>
        </p:pic>
        <p:sp>
          <p:nvSpPr>
            <p:cNvPr id="10" name="テキスト ボックス 9"/>
            <p:cNvSpPr txBox="1"/>
            <p:nvPr/>
          </p:nvSpPr>
          <p:spPr>
            <a:xfrm>
              <a:off x="1348321" y="3316116"/>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grpSp>
      <p:grpSp>
        <p:nvGrpSpPr>
          <p:cNvPr id="230" name="グループ化 229"/>
          <p:cNvGrpSpPr/>
          <p:nvPr/>
        </p:nvGrpSpPr>
        <p:grpSpPr>
          <a:xfrm>
            <a:off x="2922097" y="912082"/>
            <a:ext cx="1471172" cy="1468967"/>
            <a:chOff x="2922097" y="912082"/>
            <a:chExt cx="1471172" cy="1468967"/>
          </a:xfrm>
        </p:grpSpPr>
        <p:pic>
          <p:nvPicPr>
            <p:cNvPr id="51" name="図 50" descr="Progettazione databa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097" y="912082"/>
              <a:ext cx="1468967" cy="1468967"/>
            </a:xfrm>
            <a:prstGeom prst="rect">
              <a:avLst/>
            </a:prstGeom>
          </p:spPr>
        </p:pic>
        <p:sp>
          <p:nvSpPr>
            <p:cNvPr id="52" name="テキスト ボックス 51"/>
            <p:cNvSpPr txBox="1"/>
            <p:nvPr/>
          </p:nvSpPr>
          <p:spPr>
            <a:xfrm>
              <a:off x="2924303" y="979593"/>
              <a:ext cx="1468966" cy="1323439"/>
            </a:xfrm>
            <a:prstGeom prst="rect">
              <a:avLst/>
            </a:prstGeom>
            <a:noFill/>
          </p:spPr>
          <p:txBody>
            <a:bodyPr wrap="square" rtlCol="0">
              <a:spAutoFit/>
            </a:bodyPr>
            <a:lstStyle/>
            <a:p>
              <a:pPr algn="ctr"/>
              <a:r>
                <a:rPr kumimoji="1" lang="en-US" altLang="ja-JP" b="1" dirty="0"/>
                <a:t>A</a:t>
              </a:r>
              <a:r>
                <a:rPr kumimoji="1" lang="ja-JP" altLang="en-US" b="1" dirty="0"/>
                <a:t>さん用</a:t>
              </a:r>
              <a:endParaRPr kumimoji="1" lang="en-US" altLang="ja-JP" b="1" dirty="0"/>
            </a:p>
            <a:p>
              <a:pPr algn="ctr"/>
              <a:endParaRPr lang="en-US" altLang="ja-JP" sz="800" b="1" dirty="0"/>
            </a:p>
            <a:p>
              <a:pPr algn="ctr"/>
              <a:r>
                <a:rPr kumimoji="1" lang="en-US" altLang="ja-JP" b="1" dirty="0"/>
                <a:t>work</a:t>
              </a:r>
            </a:p>
            <a:p>
              <a:pPr algn="ctr"/>
              <a:r>
                <a:rPr kumimoji="1" lang="ja-JP" altLang="en-US" b="1" dirty="0"/>
                <a:t>リモート</a:t>
              </a:r>
              <a:endParaRPr kumimoji="1" lang="en-US" altLang="ja-JP" b="1" dirty="0"/>
            </a:p>
            <a:p>
              <a:pPr algn="ctr"/>
              <a:r>
                <a:rPr kumimoji="1" lang="ja-JP" altLang="en-US" b="1" dirty="0"/>
                <a:t>リポジトリ</a:t>
              </a:r>
            </a:p>
          </p:txBody>
        </p:sp>
      </p:grpSp>
      <p:sp>
        <p:nvSpPr>
          <p:cNvPr id="95" name="テキスト ボックス 94"/>
          <p:cNvSpPr txBox="1"/>
          <p:nvPr/>
        </p:nvSpPr>
        <p:spPr>
          <a:xfrm>
            <a:off x="5492435" y="983456"/>
            <a:ext cx="1468966" cy="1323439"/>
          </a:xfrm>
          <a:prstGeom prst="rect">
            <a:avLst/>
          </a:prstGeom>
          <a:noFill/>
        </p:spPr>
        <p:txBody>
          <a:bodyPr wrap="square" rtlCol="0">
            <a:spAutoFit/>
          </a:bodyPr>
          <a:lstStyle/>
          <a:p>
            <a:pPr algn="ctr"/>
            <a:r>
              <a:rPr kumimoji="1" lang="ja-JP" altLang="en-US" b="1" dirty="0"/>
              <a:t>共用</a:t>
            </a:r>
            <a:endParaRPr kumimoji="1" lang="en-US" altLang="ja-JP" b="1" dirty="0"/>
          </a:p>
          <a:p>
            <a:pPr algn="ctr"/>
            <a:endParaRPr lang="en-US" altLang="ja-JP" sz="800" b="1" dirty="0"/>
          </a:p>
          <a:p>
            <a:pPr algn="ctr"/>
            <a:r>
              <a:rPr lang="en-US" altLang="ja-JP" b="1" dirty="0"/>
              <a:t>origin</a:t>
            </a:r>
            <a:endParaRPr kumimoji="1" lang="en-US" altLang="ja-JP" b="1" dirty="0"/>
          </a:p>
          <a:p>
            <a:pPr algn="ctr"/>
            <a:r>
              <a:rPr kumimoji="1" lang="ja-JP" altLang="en-US" b="1" dirty="0"/>
              <a:t>リモート</a:t>
            </a:r>
            <a:endParaRPr kumimoji="1" lang="en-US" altLang="ja-JP" b="1" dirty="0"/>
          </a:p>
          <a:p>
            <a:pPr algn="ctr"/>
            <a:r>
              <a:rPr kumimoji="1" lang="ja-JP" altLang="en-US" b="1" dirty="0"/>
              <a:t>リポジトリ</a:t>
            </a:r>
          </a:p>
        </p:txBody>
      </p:sp>
      <p:pic>
        <p:nvPicPr>
          <p:cNvPr id="96" name="図 95" descr="GATAG｜フリーイラスト素材集"/>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5088" y="5242392"/>
            <a:ext cx="975285" cy="734760"/>
          </a:xfrm>
          <a:prstGeom prst="rect">
            <a:avLst/>
          </a:prstGeom>
        </p:spPr>
      </p:pic>
      <p:sp>
        <p:nvSpPr>
          <p:cNvPr id="32" name="矢印: 上 43"/>
          <p:cNvSpPr/>
          <p:nvPr/>
        </p:nvSpPr>
        <p:spPr>
          <a:xfrm rot="2340000">
            <a:off x="2772967" y="2284645"/>
            <a:ext cx="252000" cy="684000"/>
          </a:xfrm>
          <a:prstGeom prs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83963" y="2554856"/>
            <a:ext cx="57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2326364" y="2469666"/>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dirty="0">
                <a:solidFill>
                  <a:srgbClr val="0070C0"/>
                </a:solidFill>
              </a:rPr>
              <a:t>push</a:t>
            </a:r>
            <a:endParaRPr kumimoji="1" lang="ja-JP" altLang="en-US" dirty="0">
              <a:solidFill>
                <a:srgbClr val="0070C0"/>
              </a:solidFill>
            </a:endParaRPr>
          </a:p>
        </p:txBody>
      </p:sp>
      <p:sp>
        <p:nvSpPr>
          <p:cNvPr id="38" name="矢印: 左 26"/>
          <p:cNvSpPr/>
          <p:nvPr/>
        </p:nvSpPr>
        <p:spPr>
          <a:xfrm flipH="1">
            <a:off x="4376948" y="1549979"/>
            <a:ext cx="1116000" cy="252000"/>
          </a:xfrm>
          <a:prstGeom prst="lef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flipH="1">
            <a:off x="4634926" y="1440622"/>
            <a:ext cx="612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flipH="1">
            <a:off x="4376030" y="1358791"/>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kumimoji="1" lang="en-US" altLang="ja-JP" dirty="0">
                <a:solidFill>
                  <a:srgbClr val="0070C0"/>
                </a:solidFill>
              </a:rPr>
              <a:t>merge</a:t>
            </a:r>
            <a:endParaRPr kumimoji="1" lang="ja-JP" altLang="en-US" dirty="0">
              <a:solidFill>
                <a:srgbClr val="0070C0"/>
              </a:solidFill>
            </a:endParaRPr>
          </a:p>
        </p:txBody>
      </p:sp>
      <p:sp>
        <p:nvSpPr>
          <p:cNvPr id="41" name="四角形: 1 つの角を切り取る 4"/>
          <p:cNvSpPr/>
          <p:nvPr/>
        </p:nvSpPr>
        <p:spPr>
          <a:xfrm flipH="1">
            <a:off x="7556599" y="2581082"/>
            <a:ext cx="4070351" cy="3944747"/>
          </a:xfrm>
          <a:prstGeom prst="snip1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flipH="1">
            <a:off x="7594224" y="5255485"/>
            <a:ext cx="1668978" cy="646331"/>
          </a:xfrm>
          <a:prstGeom prst="rect">
            <a:avLst/>
          </a:prstGeom>
          <a:noFill/>
        </p:spPr>
        <p:txBody>
          <a:bodyPr wrap="square" rtlCol="0">
            <a:spAutoFit/>
          </a:bodyPr>
          <a:lstStyle/>
          <a:p>
            <a:pPr algn="ctr"/>
            <a:r>
              <a:rPr lang="en-US" altLang="ja-JP" b="1" dirty="0"/>
              <a:t>B</a:t>
            </a:r>
            <a:r>
              <a:rPr kumimoji="1" lang="ja-JP" altLang="en-US" b="1" dirty="0"/>
              <a:t>さんの</a:t>
            </a:r>
            <a:endParaRPr kumimoji="1" lang="en-US" altLang="ja-JP" b="1" dirty="0"/>
          </a:p>
          <a:p>
            <a:pPr algn="ctr"/>
            <a:r>
              <a:rPr kumimoji="1" lang="ja-JP" altLang="en-US" b="1" dirty="0"/>
              <a:t>ディレクトリ</a:t>
            </a:r>
          </a:p>
        </p:txBody>
      </p:sp>
      <p:grpSp>
        <p:nvGrpSpPr>
          <p:cNvPr id="43" name="グループ化 42"/>
          <p:cNvGrpSpPr/>
          <p:nvPr/>
        </p:nvGrpSpPr>
        <p:grpSpPr>
          <a:xfrm flipH="1">
            <a:off x="9633050" y="2851299"/>
            <a:ext cx="1468966" cy="1588961"/>
            <a:chOff x="1348321" y="2844802"/>
            <a:chExt cx="1468966" cy="1588961"/>
          </a:xfrm>
        </p:grpSpPr>
        <p:pic>
          <p:nvPicPr>
            <p:cNvPr id="44" name="図 43" descr="BIG IMAGE (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3139" y="2844802"/>
              <a:ext cx="1439334" cy="1588961"/>
            </a:xfrm>
            <a:prstGeom prst="rect">
              <a:avLst/>
            </a:prstGeom>
          </p:spPr>
        </p:pic>
        <p:sp>
          <p:nvSpPr>
            <p:cNvPr id="45" name="テキスト ボックス 44"/>
            <p:cNvSpPr txBox="1"/>
            <p:nvPr/>
          </p:nvSpPr>
          <p:spPr>
            <a:xfrm>
              <a:off x="1348321" y="3316116"/>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grpSp>
      <p:pic>
        <p:nvPicPr>
          <p:cNvPr id="46" name="図 45" descr="GATAG｜フリーイラスト素材集"/>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39964" y="5248889"/>
            <a:ext cx="975285" cy="734760"/>
          </a:xfrm>
          <a:prstGeom prst="rect">
            <a:avLst/>
          </a:prstGeom>
        </p:spPr>
      </p:pic>
      <p:sp>
        <p:nvSpPr>
          <p:cNvPr id="47" name="矢印: 下 57"/>
          <p:cNvSpPr/>
          <p:nvPr/>
        </p:nvSpPr>
        <p:spPr>
          <a:xfrm rot="17880000">
            <a:off x="8200631" y="1216565"/>
            <a:ext cx="252000" cy="2772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838258" y="2506884"/>
            <a:ext cx="864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7685415" y="2425053"/>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dirty="0">
                <a:solidFill>
                  <a:srgbClr val="0070C0"/>
                </a:solidFill>
              </a:rPr>
              <a:t>fetch</a:t>
            </a:r>
            <a:endParaRPr kumimoji="1" lang="ja-JP" altLang="en-US" dirty="0">
              <a:solidFill>
                <a:srgbClr val="0070C0"/>
              </a:solidFill>
            </a:endParaRPr>
          </a:p>
        </p:txBody>
      </p:sp>
      <p:sp>
        <p:nvSpPr>
          <p:cNvPr id="50" name="矢印: 上 16"/>
          <p:cNvSpPr/>
          <p:nvPr/>
        </p:nvSpPr>
        <p:spPr>
          <a:xfrm>
            <a:off x="1689139" y="4416000"/>
            <a:ext cx="252000" cy="648000"/>
          </a:xfrm>
          <a:prstGeom prs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下 17"/>
          <p:cNvSpPr/>
          <p:nvPr/>
        </p:nvSpPr>
        <p:spPr>
          <a:xfrm>
            <a:off x="2173519" y="4487963"/>
            <a:ext cx="252000" cy="648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環状矢印 138"/>
          <p:cNvSpPr>
            <a:spLocks/>
          </p:cNvSpPr>
          <p:nvPr/>
        </p:nvSpPr>
        <p:spPr>
          <a:xfrm>
            <a:off x="2256068" y="5701932"/>
            <a:ext cx="869754" cy="668688"/>
          </a:xfrm>
          <a:prstGeom prst="circularArrow">
            <a:avLst>
              <a:gd name="adj1" fmla="val 14861"/>
              <a:gd name="adj2" fmla="val 1344972"/>
              <a:gd name="adj3" fmla="val 9685125"/>
              <a:gd name="adj4" fmla="val 13990859"/>
              <a:gd name="adj5" fmla="val 20809"/>
            </a:avLst>
          </a:prstGeom>
          <a:solidFill>
            <a:schemeClr val="accent3">
              <a:lumMod val="20000"/>
              <a:lumOff val="80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p:cNvSpPr/>
          <p:nvPr/>
        </p:nvSpPr>
        <p:spPr>
          <a:xfrm>
            <a:off x="2826992" y="5933151"/>
            <a:ext cx="697465"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7" name="正方形/長方形 56"/>
          <p:cNvSpPr/>
          <p:nvPr/>
        </p:nvSpPr>
        <p:spPr>
          <a:xfrm>
            <a:off x="2729492" y="5908721"/>
            <a:ext cx="548904" cy="30777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b="1" dirty="0">
                <a:solidFill>
                  <a:srgbClr val="00B050"/>
                </a:solidFill>
              </a:rPr>
              <a:t>更新</a:t>
            </a:r>
            <a:endParaRPr kumimoji="1" lang="ja-JP" altLang="en-US" sz="1400" b="1" dirty="0">
              <a:solidFill>
                <a:srgbClr val="00B050"/>
              </a:solidFill>
            </a:endParaRPr>
          </a:p>
        </p:txBody>
      </p:sp>
      <p:sp>
        <p:nvSpPr>
          <p:cNvPr id="59" name="正方形/長方形 58"/>
          <p:cNvSpPr/>
          <p:nvPr/>
        </p:nvSpPr>
        <p:spPr>
          <a:xfrm>
            <a:off x="1396284" y="4611251"/>
            <a:ext cx="72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0" name="正方形/長方形 59"/>
          <p:cNvSpPr/>
          <p:nvPr/>
        </p:nvSpPr>
        <p:spPr>
          <a:xfrm>
            <a:off x="1188408" y="4541147"/>
            <a:ext cx="1137956"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sz="1400" dirty="0">
                <a:solidFill>
                  <a:srgbClr val="0070C0"/>
                </a:solidFill>
              </a:rPr>
              <a:t>commit</a:t>
            </a:r>
            <a:endParaRPr kumimoji="1" lang="ja-JP" altLang="en-US" sz="1400" dirty="0">
              <a:solidFill>
                <a:srgbClr val="0070C0"/>
              </a:solidFill>
            </a:endParaRPr>
          </a:p>
        </p:txBody>
      </p:sp>
      <p:sp>
        <p:nvSpPr>
          <p:cNvPr id="61" name="正方形/長方形 60"/>
          <p:cNvSpPr/>
          <p:nvPr/>
        </p:nvSpPr>
        <p:spPr>
          <a:xfrm flipH="1">
            <a:off x="2015252" y="4773766"/>
            <a:ext cx="792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2" name="正方形/長方形 61"/>
          <p:cNvSpPr/>
          <p:nvPr/>
        </p:nvSpPr>
        <p:spPr>
          <a:xfrm flipH="1">
            <a:off x="1709837" y="4703662"/>
            <a:ext cx="1409234"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1400" dirty="0">
                <a:solidFill>
                  <a:srgbClr val="0070C0"/>
                </a:solidFill>
              </a:rPr>
              <a:t>checkout</a:t>
            </a:r>
            <a:endParaRPr kumimoji="1" lang="ja-JP" altLang="en-US" sz="1400" dirty="0">
              <a:solidFill>
                <a:srgbClr val="0070C0"/>
              </a:solidFill>
            </a:endParaRPr>
          </a:p>
        </p:txBody>
      </p:sp>
      <p:sp>
        <p:nvSpPr>
          <p:cNvPr id="63" name="矢印: 下 38"/>
          <p:cNvSpPr/>
          <p:nvPr/>
        </p:nvSpPr>
        <p:spPr>
          <a:xfrm>
            <a:off x="10225120" y="4472231"/>
            <a:ext cx="252000" cy="648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flipH="1">
            <a:off x="9971603" y="4681834"/>
            <a:ext cx="792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5" name="正方形/長方形 64"/>
          <p:cNvSpPr/>
          <p:nvPr/>
        </p:nvSpPr>
        <p:spPr>
          <a:xfrm flipH="1">
            <a:off x="9801827" y="4611730"/>
            <a:ext cx="1137956"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sz="1400" dirty="0">
                <a:solidFill>
                  <a:srgbClr val="0070C0"/>
                </a:solidFill>
              </a:rPr>
              <a:t>merge</a:t>
            </a:r>
            <a:endParaRPr kumimoji="1" lang="ja-JP" altLang="en-US" sz="1400" dirty="0">
              <a:solidFill>
                <a:srgbClr val="0070C0"/>
              </a:solidFill>
            </a:endParaRPr>
          </a:p>
        </p:txBody>
      </p:sp>
      <p:sp>
        <p:nvSpPr>
          <p:cNvPr id="67" name="テキスト ボックス 66"/>
          <p:cNvSpPr txBox="1"/>
          <p:nvPr/>
        </p:nvSpPr>
        <p:spPr>
          <a:xfrm>
            <a:off x="6309663" y="3432446"/>
            <a:ext cx="3282111" cy="1015663"/>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■最新プログラムの取得</a:t>
            </a:r>
            <a:endParaRPr lang="en-US" altLang="ja-JP" sz="1200" dirty="0"/>
          </a:p>
          <a:p>
            <a:r>
              <a:rPr lang="en-US" altLang="ja-JP" sz="1200" dirty="0">
                <a:solidFill>
                  <a:schemeClr val="accent4">
                    <a:lumMod val="75000"/>
                  </a:schemeClr>
                </a:solidFill>
              </a:rPr>
              <a:t>$</a:t>
            </a:r>
            <a:r>
              <a:rPr lang="en-US" altLang="ja-JP" sz="1200" dirty="0"/>
              <a:t> git checkout develop</a:t>
            </a:r>
            <a:endParaRPr lang="en-US" altLang="ja-JP" sz="1200" i="1" dirty="0"/>
          </a:p>
          <a:p>
            <a:r>
              <a:rPr lang="en-US" altLang="ja-JP" sz="1200" dirty="0">
                <a:solidFill>
                  <a:schemeClr val="accent4">
                    <a:lumMod val="75000"/>
                  </a:schemeClr>
                </a:solidFill>
              </a:rPr>
              <a:t>$</a:t>
            </a:r>
            <a:r>
              <a:rPr lang="en-US" altLang="ja-JP" sz="1200" dirty="0"/>
              <a:t> git fetch origin develop</a:t>
            </a:r>
            <a:endParaRPr lang="en-US" altLang="ja-JP" sz="1200" i="1" dirty="0"/>
          </a:p>
          <a:p>
            <a:r>
              <a:rPr lang="en-US" altLang="ja-JP" sz="1200" dirty="0">
                <a:solidFill>
                  <a:schemeClr val="accent4">
                    <a:lumMod val="75000"/>
                  </a:schemeClr>
                </a:solidFill>
              </a:rPr>
              <a:t>$</a:t>
            </a:r>
            <a:r>
              <a:rPr lang="en-US" altLang="ja-JP" sz="1200" dirty="0"/>
              <a:t> git merge origin/develop</a:t>
            </a:r>
          </a:p>
        </p:txBody>
      </p:sp>
      <p:sp>
        <p:nvSpPr>
          <p:cNvPr id="68" name="テキスト ボックス 67"/>
          <p:cNvSpPr txBox="1"/>
          <p:nvPr/>
        </p:nvSpPr>
        <p:spPr>
          <a:xfrm>
            <a:off x="128416" y="864804"/>
            <a:ext cx="2958571" cy="1200329"/>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■変更内容をリモートへ</a:t>
            </a:r>
            <a:r>
              <a:rPr lang="en-US" altLang="ja-JP" sz="1200" dirty="0"/>
              <a:t>Upload</a:t>
            </a:r>
          </a:p>
          <a:p>
            <a:r>
              <a:rPr lang="en-US" altLang="ja-JP" sz="1200" dirty="0">
                <a:solidFill>
                  <a:schemeClr val="accent4">
                    <a:lumMod val="75000"/>
                  </a:schemeClr>
                </a:solidFill>
              </a:rPr>
              <a:t>$</a:t>
            </a:r>
            <a:r>
              <a:rPr lang="en-US" altLang="ja-JP" sz="1200" dirty="0"/>
              <a:t> </a:t>
            </a:r>
            <a:r>
              <a:rPr lang="fr-FR" altLang="ja-JP" sz="1200" dirty="0"/>
              <a:t>git checkout </a:t>
            </a:r>
            <a:r>
              <a:rPr lang="fr-FR" altLang="ja-JP" sz="1200" dirty="0">
                <a:solidFill>
                  <a:srgbClr val="FF0000"/>
                </a:solidFill>
              </a:rPr>
              <a:t>develop_data_analysis</a:t>
            </a:r>
          </a:p>
          <a:p>
            <a:r>
              <a:rPr lang="fr-FR" altLang="ja-JP" sz="1200" dirty="0"/>
              <a:t>~~~</a:t>
            </a:r>
            <a:r>
              <a:rPr lang="ja-JP" altLang="en-US" sz="1200" dirty="0"/>
              <a:t>開発および</a:t>
            </a:r>
            <a:r>
              <a:rPr lang="en-US" altLang="ja-JP" sz="1200" dirty="0"/>
              <a:t>commit</a:t>
            </a:r>
            <a:r>
              <a:rPr lang="ja-JP" altLang="en-US" sz="1200" dirty="0"/>
              <a:t>完了後</a:t>
            </a:r>
            <a:r>
              <a:rPr lang="fr-FR" altLang="ja-JP" sz="1200" dirty="0"/>
              <a:t>~~~</a:t>
            </a:r>
          </a:p>
          <a:p>
            <a:r>
              <a:rPr lang="en-US" altLang="ja-JP" sz="1200" dirty="0">
                <a:solidFill>
                  <a:schemeClr val="accent4">
                    <a:lumMod val="75000"/>
                  </a:schemeClr>
                </a:solidFill>
              </a:rPr>
              <a:t>$</a:t>
            </a:r>
            <a:r>
              <a:rPr lang="en-US" altLang="ja-JP" sz="1200" dirty="0"/>
              <a:t> git rebase develop</a:t>
            </a:r>
          </a:p>
          <a:p>
            <a:r>
              <a:rPr lang="en-US" altLang="ja-JP" sz="1200" dirty="0">
                <a:solidFill>
                  <a:schemeClr val="accent4">
                    <a:lumMod val="75000"/>
                  </a:schemeClr>
                </a:solidFill>
              </a:rPr>
              <a:t>$</a:t>
            </a:r>
            <a:r>
              <a:rPr lang="en-US" altLang="ja-JP" sz="1200" dirty="0"/>
              <a:t> git push work </a:t>
            </a:r>
            <a:r>
              <a:rPr lang="en-US" altLang="ja-JP" sz="1200" dirty="0" err="1">
                <a:solidFill>
                  <a:srgbClr val="FF0000"/>
                </a:solidFill>
              </a:rPr>
              <a:t>develop_data_analysis</a:t>
            </a:r>
            <a:endParaRPr lang="fr-FR" altLang="ja-JP" sz="1050" dirty="0">
              <a:solidFill>
                <a:srgbClr val="FF0000"/>
              </a:solidFill>
            </a:endParaRPr>
          </a:p>
        </p:txBody>
      </p:sp>
    </p:spTree>
    <p:extLst>
      <p:ext uri="{BB962C8B-B14F-4D97-AF65-F5344CB8AC3E}">
        <p14:creationId xmlns:p14="http://schemas.microsoft.com/office/powerpoint/2010/main" val="3968048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p:cNvSpPr/>
          <p:nvPr/>
        </p:nvSpPr>
        <p:spPr>
          <a:xfrm>
            <a:off x="544628" y="708598"/>
            <a:ext cx="5295510" cy="53968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53089" y="192046"/>
            <a:ext cx="6078588" cy="769441"/>
          </a:xfrm>
          <a:prstGeom prst="rect">
            <a:avLst/>
          </a:prstGeom>
          <a:noFill/>
        </p:spPr>
        <p:txBody>
          <a:bodyPr wrap="square" rtlCol="0">
            <a:spAutoFit/>
          </a:bodyPr>
          <a:lstStyle/>
          <a:p>
            <a:pPr algn="ctr"/>
            <a:r>
              <a:rPr lang="ja-JP" altLang="en-US" sz="4400" b="1" dirty="0"/>
              <a:t>おまけ</a:t>
            </a:r>
            <a:endParaRPr kumimoji="1" lang="ja-JP" altLang="en-US" sz="4400" b="1" dirty="0"/>
          </a:p>
        </p:txBody>
      </p:sp>
      <p:sp>
        <p:nvSpPr>
          <p:cNvPr id="38" name="テキスト ボックス 37"/>
          <p:cNvSpPr txBox="1"/>
          <p:nvPr/>
        </p:nvSpPr>
        <p:spPr>
          <a:xfrm>
            <a:off x="6032926" y="851574"/>
            <a:ext cx="5950527" cy="5840060"/>
          </a:xfrm>
          <a:prstGeom prst="rect">
            <a:avLst/>
          </a:prstGeom>
          <a:noFill/>
          <a:ln w="76200">
            <a:solidFill>
              <a:srgbClr val="92D050"/>
            </a:solidFill>
          </a:ln>
        </p:spPr>
        <p:txBody>
          <a:bodyPr wrap="square" rtlCol="0" anchor="ctr" anchorCtr="0">
            <a:spAutoFit/>
          </a:bodyPr>
          <a:lstStyle/>
          <a:p>
            <a:r>
              <a:rPr lang="ja-JP" altLang="en-US" sz="1200" dirty="0"/>
              <a:t>開発運用例）</a:t>
            </a:r>
            <a:endParaRPr lang="en-US" altLang="ja-JP" sz="1200" dirty="0"/>
          </a:p>
          <a:p>
            <a:r>
              <a:rPr lang="ja-JP" altLang="en-US" sz="1200" dirty="0"/>
              <a:t>■作業ディレクトリへ移動</a:t>
            </a:r>
            <a:endParaRPr lang="en-US" altLang="ja-JP" sz="1200" dirty="0"/>
          </a:p>
          <a:p>
            <a:r>
              <a:rPr lang="en-US" altLang="ja-JP" sz="1200" dirty="0">
                <a:solidFill>
                  <a:schemeClr val="accent4">
                    <a:lumMod val="75000"/>
                  </a:schemeClr>
                </a:solidFill>
              </a:rPr>
              <a:t>$</a:t>
            </a:r>
            <a:r>
              <a:rPr lang="en-US" altLang="ja-JP" sz="1200" dirty="0"/>
              <a:t> mkdir </a:t>
            </a:r>
            <a:r>
              <a:rPr lang="en-US" altLang="ja-JP" sz="1200" dirty="0">
                <a:solidFill>
                  <a:srgbClr val="FF0000"/>
                </a:solidFill>
              </a:rPr>
              <a:t>~/</a:t>
            </a:r>
            <a:r>
              <a:rPr lang="en-US" altLang="ja-JP" sz="1200" dirty="0"/>
              <a:t> &amp;&amp; cd </a:t>
            </a:r>
            <a:r>
              <a:rPr lang="en-US" altLang="ja-JP" sz="1200" dirty="0">
                <a:solidFill>
                  <a:srgbClr val="FF0000"/>
                </a:solidFill>
              </a:rPr>
              <a:t>~/</a:t>
            </a:r>
            <a:endParaRPr lang="en-US" altLang="ja-JP" sz="1200" i="1" dirty="0">
              <a:solidFill>
                <a:srgbClr val="FF0000"/>
              </a:solidFill>
            </a:endParaRPr>
          </a:p>
          <a:p>
            <a:endParaRPr lang="en-US" altLang="ja-JP" sz="1200" dirty="0">
              <a:solidFill>
                <a:schemeClr val="accent4">
                  <a:lumMod val="75000"/>
                </a:schemeClr>
              </a:solidFill>
            </a:endParaRPr>
          </a:p>
          <a:p>
            <a:r>
              <a:rPr lang="ja-JP" altLang="en-US" sz="1200" dirty="0"/>
              <a:t>■最新プログラムの取得</a:t>
            </a:r>
            <a:endParaRPr lang="en-US" altLang="ja-JP" sz="1200" dirty="0"/>
          </a:p>
          <a:p>
            <a:r>
              <a:rPr lang="en-US" altLang="ja-JP" sz="1200" dirty="0">
                <a:solidFill>
                  <a:schemeClr val="accent4">
                    <a:lumMod val="75000"/>
                  </a:schemeClr>
                </a:solidFill>
              </a:rPr>
              <a:t>$</a:t>
            </a:r>
            <a:r>
              <a:rPr lang="en-US" altLang="ja-JP" sz="1200" dirty="0"/>
              <a:t> git checkout develop</a:t>
            </a:r>
            <a:endParaRPr lang="en-US" altLang="ja-JP" sz="1200" i="1" dirty="0"/>
          </a:p>
          <a:p>
            <a:r>
              <a:rPr lang="en-US" altLang="ja-JP" sz="1200" dirty="0">
                <a:solidFill>
                  <a:schemeClr val="accent4">
                    <a:lumMod val="75000"/>
                  </a:schemeClr>
                </a:solidFill>
              </a:rPr>
              <a:t>$</a:t>
            </a:r>
            <a:r>
              <a:rPr lang="en-US" altLang="ja-JP" sz="1200" dirty="0"/>
              <a:t> git fetch origin develop</a:t>
            </a:r>
            <a:endParaRPr lang="en-US" altLang="ja-JP" sz="1200" i="1" dirty="0"/>
          </a:p>
          <a:p>
            <a:r>
              <a:rPr lang="en-US" altLang="ja-JP" sz="1200" dirty="0">
                <a:solidFill>
                  <a:schemeClr val="accent4">
                    <a:lumMod val="75000"/>
                  </a:schemeClr>
                </a:solidFill>
              </a:rPr>
              <a:t>$</a:t>
            </a:r>
            <a:r>
              <a:rPr lang="en-US" altLang="ja-JP" sz="1200" dirty="0"/>
              <a:t> git merge origin/develop</a:t>
            </a:r>
          </a:p>
          <a:p>
            <a:endParaRPr lang="en-US" altLang="ja-JP" sz="1200" dirty="0"/>
          </a:p>
          <a:p>
            <a:r>
              <a:rPr lang="ja-JP" altLang="en-US" sz="1200" dirty="0"/>
              <a:t>■ブランチの作成 </a:t>
            </a:r>
            <a:r>
              <a:rPr lang="en-US" altLang="ja-JP" sz="1200" dirty="0"/>
              <a:t>or </a:t>
            </a:r>
            <a:r>
              <a:rPr lang="ja-JP" altLang="en-US" sz="1200" dirty="0"/>
              <a:t>統合</a:t>
            </a:r>
            <a:endParaRPr lang="en-US" altLang="ja-JP" sz="1200" dirty="0"/>
          </a:p>
          <a:p>
            <a:r>
              <a:rPr lang="ja-JP" altLang="en-US" sz="1200" dirty="0"/>
              <a:t>　□ブランチの新規作成</a:t>
            </a:r>
            <a:endParaRPr lang="en-US" altLang="ja-JP" sz="1200" dirty="0"/>
          </a:p>
          <a:p>
            <a:r>
              <a:rPr lang="en-US" altLang="ja-JP" sz="1200" dirty="0">
                <a:solidFill>
                  <a:schemeClr val="accent4">
                    <a:lumMod val="75000"/>
                  </a:schemeClr>
                </a:solidFill>
              </a:rPr>
              <a:t>    $</a:t>
            </a:r>
            <a:r>
              <a:rPr lang="en-US" altLang="ja-JP" sz="1200" dirty="0"/>
              <a:t> git checkout -b </a:t>
            </a:r>
            <a:r>
              <a:rPr lang="en-US" altLang="ja-JP" sz="1200" dirty="0" err="1">
                <a:solidFill>
                  <a:srgbClr val="FF0000"/>
                </a:solidFill>
              </a:rPr>
              <a:t>develop_data_analysis</a:t>
            </a:r>
            <a:endParaRPr lang="en-US" altLang="ja-JP" sz="1200" dirty="0">
              <a:solidFill>
                <a:srgbClr val="FF0000"/>
              </a:solidFill>
            </a:endParaRPr>
          </a:p>
          <a:p>
            <a:r>
              <a:rPr lang="ja-JP" altLang="en-US" sz="1200" dirty="0"/>
              <a:t>　□チェックアウトして統合</a:t>
            </a:r>
            <a:endParaRPr lang="en-US" altLang="ja-JP" sz="1200" dirty="0"/>
          </a:p>
          <a:p>
            <a:r>
              <a:rPr lang="en-US" altLang="ja-JP" sz="1200" dirty="0">
                <a:solidFill>
                  <a:schemeClr val="accent4">
                    <a:lumMod val="75000"/>
                  </a:schemeClr>
                </a:solidFill>
              </a:rPr>
              <a:t>    $</a:t>
            </a:r>
            <a:r>
              <a:rPr lang="en-US" altLang="ja-JP" sz="1200" dirty="0"/>
              <a:t> </a:t>
            </a:r>
            <a:r>
              <a:rPr lang="fr-FR" altLang="ja-JP" sz="1200" dirty="0"/>
              <a:t>git checkout </a:t>
            </a:r>
            <a:r>
              <a:rPr lang="fr-FR" altLang="ja-JP" sz="1200" dirty="0">
                <a:solidFill>
                  <a:srgbClr val="FF0000"/>
                </a:solidFill>
              </a:rPr>
              <a:t>develop_data_analysis</a:t>
            </a:r>
          </a:p>
          <a:p>
            <a:r>
              <a:rPr lang="en-US" altLang="ja-JP" sz="1200" dirty="0">
                <a:solidFill>
                  <a:schemeClr val="accent4">
                    <a:lumMod val="75000"/>
                  </a:schemeClr>
                </a:solidFill>
              </a:rPr>
              <a:t>    $</a:t>
            </a:r>
            <a:r>
              <a:rPr lang="en-US" altLang="ja-JP" sz="1200" dirty="0"/>
              <a:t> </a:t>
            </a:r>
            <a:r>
              <a:rPr lang="fr-FR" altLang="ja-JP" sz="1200" dirty="0"/>
              <a:t>git rebase develop</a:t>
            </a:r>
            <a:endParaRPr lang="fr-FR" altLang="ja-JP" sz="1050" dirty="0"/>
          </a:p>
          <a:p>
            <a:endParaRPr lang="en-US" altLang="ja-JP" sz="1050" dirty="0"/>
          </a:p>
          <a:p>
            <a:r>
              <a:rPr lang="ja-JP" altLang="en-US" sz="1050" dirty="0"/>
              <a:t>～～～～～～～～～　開発　 ～～～～～～～～～</a:t>
            </a:r>
            <a:endParaRPr lang="en-US" altLang="ja-JP" sz="1050" dirty="0"/>
          </a:p>
          <a:p>
            <a:endParaRPr lang="en-US" altLang="ja-JP" sz="1050" dirty="0"/>
          </a:p>
          <a:p>
            <a:r>
              <a:rPr lang="ja-JP" altLang="en-US" sz="1200" dirty="0"/>
              <a:t>■コミット</a:t>
            </a:r>
            <a:endParaRPr lang="en-US" altLang="ja-JP" sz="1200" dirty="0"/>
          </a:p>
          <a:p>
            <a:r>
              <a:rPr lang="en-US" altLang="ja-JP" sz="1200" dirty="0">
                <a:solidFill>
                  <a:schemeClr val="accent4">
                    <a:lumMod val="75000"/>
                  </a:schemeClr>
                </a:solidFill>
              </a:rPr>
              <a:t>$</a:t>
            </a:r>
            <a:r>
              <a:rPr lang="en-US" altLang="ja-JP" sz="1200" dirty="0"/>
              <a:t> git add .</a:t>
            </a:r>
          </a:p>
          <a:p>
            <a:r>
              <a:rPr lang="en-US" altLang="ja-JP" sz="1200" dirty="0">
                <a:solidFill>
                  <a:schemeClr val="accent4">
                    <a:lumMod val="75000"/>
                  </a:schemeClr>
                </a:solidFill>
              </a:rPr>
              <a:t>$</a:t>
            </a:r>
            <a:r>
              <a:rPr lang="en-US" altLang="ja-JP" sz="1200" dirty="0"/>
              <a:t> git status</a:t>
            </a:r>
          </a:p>
          <a:p>
            <a:r>
              <a:rPr lang="en-US" altLang="ja-JP" sz="1200" dirty="0">
                <a:solidFill>
                  <a:schemeClr val="accent4">
                    <a:lumMod val="75000"/>
                  </a:schemeClr>
                </a:solidFill>
              </a:rPr>
              <a:t>$</a:t>
            </a:r>
            <a:r>
              <a:rPr lang="en-US" altLang="ja-JP" sz="1200" dirty="0"/>
              <a:t> git commit</a:t>
            </a:r>
          </a:p>
          <a:p>
            <a:endParaRPr lang="en-US" altLang="ja-JP" sz="1200" dirty="0"/>
          </a:p>
          <a:p>
            <a:r>
              <a:rPr lang="ja-JP" altLang="en-US" sz="1200" dirty="0"/>
              <a:t>■プッシュ</a:t>
            </a:r>
            <a:endParaRPr lang="en-US" altLang="ja-JP" sz="1200" dirty="0"/>
          </a:p>
          <a:p>
            <a:r>
              <a:rPr lang="en-US" altLang="ja-JP" sz="1200" dirty="0">
                <a:solidFill>
                  <a:schemeClr val="accent4">
                    <a:lumMod val="75000"/>
                  </a:schemeClr>
                </a:solidFill>
              </a:rPr>
              <a:t>$</a:t>
            </a:r>
            <a:r>
              <a:rPr lang="en-US" altLang="ja-JP" sz="1200" dirty="0"/>
              <a:t> git rebase develop</a:t>
            </a:r>
          </a:p>
          <a:p>
            <a:r>
              <a:rPr lang="en-US" altLang="ja-JP" sz="1200" dirty="0">
                <a:solidFill>
                  <a:schemeClr val="accent4">
                    <a:lumMod val="75000"/>
                  </a:schemeClr>
                </a:solidFill>
              </a:rPr>
              <a:t>$</a:t>
            </a:r>
            <a:r>
              <a:rPr lang="en-US" altLang="ja-JP" sz="1200" dirty="0"/>
              <a:t> git push work </a:t>
            </a:r>
            <a:r>
              <a:rPr lang="en-US" altLang="ja-JP" sz="1200" dirty="0" err="1">
                <a:solidFill>
                  <a:srgbClr val="FF0000"/>
                </a:solidFill>
              </a:rPr>
              <a:t>develop_data_analysis</a:t>
            </a:r>
            <a:endParaRPr lang="fr-FR" altLang="ja-JP" sz="1050" dirty="0">
              <a:solidFill>
                <a:srgbClr val="FF0000"/>
              </a:solidFill>
            </a:endParaRPr>
          </a:p>
          <a:p>
            <a:endParaRPr lang="en-US" altLang="ja-JP" sz="1050" dirty="0"/>
          </a:p>
          <a:p>
            <a:r>
              <a:rPr lang="ja-JP" altLang="en-US" sz="1050" dirty="0"/>
              <a:t>～～～～～～～～～　マージリクエスト（プルリクエスト）　 ～～～～～～～～～</a:t>
            </a:r>
            <a:endParaRPr lang="en-US" altLang="ja-JP" sz="1050" dirty="0"/>
          </a:p>
          <a:p>
            <a:r>
              <a:rPr kumimoji="1" lang="ja-JP" altLang="en-US" sz="1050" dirty="0"/>
              <a:t>（マージ担当者によりリモートリポジトリ「</a:t>
            </a:r>
            <a:r>
              <a:rPr kumimoji="1" lang="en-US" altLang="ja-JP" sz="1050" dirty="0"/>
              <a:t>work</a:t>
            </a:r>
            <a:r>
              <a:rPr kumimoji="1" lang="ja-JP" altLang="en-US" sz="1050" dirty="0"/>
              <a:t>」のブランチ「</a:t>
            </a:r>
            <a:r>
              <a:rPr kumimoji="1" lang="en-US" altLang="ja-JP" sz="1050" dirty="0" err="1">
                <a:solidFill>
                  <a:srgbClr val="FF0000"/>
                </a:solidFill>
              </a:rPr>
              <a:t>develop</a:t>
            </a:r>
            <a:r>
              <a:rPr lang="en-US" altLang="ja-JP" sz="1050" dirty="0" err="1">
                <a:solidFill>
                  <a:srgbClr val="FF0000"/>
                </a:solidFill>
              </a:rPr>
              <a:t>_data_analysis</a:t>
            </a:r>
            <a:r>
              <a:rPr lang="ja-JP" altLang="en-US" sz="1050" dirty="0"/>
              <a:t>」から「</a:t>
            </a:r>
            <a:r>
              <a:rPr lang="en-US" altLang="ja-JP" sz="1050" dirty="0"/>
              <a:t>origin</a:t>
            </a:r>
            <a:r>
              <a:rPr lang="ja-JP" altLang="en-US" sz="1050" dirty="0"/>
              <a:t>」</a:t>
            </a:r>
            <a:r>
              <a:rPr kumimoji="1" lang="ja-JP" altLang="en-US" sz="1050" dirty="0"/>
              <a:t>の</a:t>
            </a:r>
            <a:r>
              <a:rPr kumimoji="1" lang="en-US" altLang="ja-JP" sz="1050" dirty="0"/>
              <a:t>develop</a:t>
            </a:r>
            <a:r>
              <a:rPr kumimoji="1" lang="ja-JP" altLang="en-US" sz="1050" dirty="0"/>
              <a:t>および</a:t>
            </a:r>
            <a:r>
              <a:rPr kumimoji="1" lang="en-US" altLang="ja-JP" sz="1050" dirty="0"/>
              <a:t>master</a:t>
            </a:r>
            <a:r>
              <a:rPr lang="ja-JP" altLang="en-US" sz="1050" dirty="0"/>
              <a:t>へマージ</a:t>
            </a:r>
            <a:r>
              <a:rPr kumimoji="1" lang="ja-JP" altLang="en-US" sz="1050" dirty="0"/>
              <a:t>）</a:t>
            </a:r>
            <a:endParaRPr kumimoji="1" lang="en-US" altLang="ja-JP" sz="1050" dirty="0"/>
          </a:p>
          <a:p>
            <a:pPr lvl="0"/>
            <a:r>
              <a:rPr lang="ja-JP" altLang="en-US" sz="1050" dirty="0"/>
              <a:t>（必要に応じてブランチを削除⇒</a:t>
            </a:r>
            <a:r>
              <a:rPr lang="en-US" altLang="ja-JP" sz="1200" dirty="0">
                <a:solidFill>
                  <a:srgbClr val="FFC000">
                    <a:lumMod val="75000"/>
                  </a:srgbClr>
                </a:solidFill>
              </a:rPr>
              <a:t>$</a:t>
            </a:r>
            <a:r>
              <a:rPr lang="en-US" altLang="ja-JP" sz="1200" dirty="0">
                <a:solidFill>
                  <a:prstClr val="black"/>
                </a:solidFill>
              </a:rPr>
              <a:t> git branch -D </a:t>
            </a:r>
            <a:r>
              <a:rPr lang="en-US" altLang="ja-JP" sz="1200" dirty="0" err="1">
                <a:solidFill>
                  <a:srgbClr val="FF0000"/>
                </a:solidFill>
              </a:rPr>
              <a:t>develop_data_analysis</a:t>
            </a:r>
            <a:r>
              <a:rPr lang="ja-JP" altLang="en-US" sz="1050" dirty="0"/>
              <a:t>）</a:t>
            </a:r>
            <a:endParaRPr kumimoji="1" lang="ja-JP" altLang="en-US" sz="1050" dirty="0"/>
          </a:p>
        </p:txBody>
      </p:sp>
      <p:grpSp>
        <p:nvGrpSpPr>
          <p:cNvPr id="6" name="グループ化 5"/>
          <p:cNvGrpSpPr/>
          <p:nvPr/>
        </p:nvGrpSpPr>
        <p:grpSpPr>
          <a:xfrm>
            <a:off x="4980547" y="2839454"/>
            <a:ext cx="1272390" cy="936000"/>
            <a:chOff x="5012631" y="3080084"/>
            <a:chExt cx="1272390" cy="936000"/>
          </a:xfrm>
        </p:grpSpPr>
        <p:sp>
          <p:nvSpPr>
            <p:cNvPr id="2" name="左中かっこ 1"/>
            <p:cNvSpPr/>
            <p:nvPr/>
          </p:nvSpPr>
          <p:spPr>
            <a:xfrm>
              <a:off x="6177021" y="3080084"/>
              <a:ext cx="108000" cy="936000"/>
            </a:xfrm>
            <a:prstGeom prst="leftBrace">
              <a:avLst>
                <a:gd name="adj1" fmla="val 2204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p:cNvSpPr txBox="1"/>
            <p:nvPr/>
          </p:nvSpPr>
          <p:spPr>
            <a:xfrm>
              <a:off x="5012631" y="3363418"/>
              <a:ext cx="1234432" cy="369332"/>
            </a:xfrm>
            <a:prstGeom prst="rect">
              <a:avLst/>
            </a:prstGeom>
            <a:noFill/>
          </p:spPr>
          <p:txBody>
            <a:bodyPr wrap="square" rtlCol="0">
              <a:spAutoFit/>
            </a:bodyPr>
            <a:lstStyle/>
            <a:p>
              <a:pPr algn="ctr"/>
              <a:r>
                <a:rPr lang="ja-JP" altLang="en-US" dirty="0"/>
                <a:t>いずれか</a:t>
              </a:r>
              <a:endParaRPr kumimoji="1" lang="ja-JP" altLang="en-US" dirty="0"/>
            </a:p>
          </p:txBody>
        </p:sp>
      </p:grpSp>
    </p:spTree>
    <p:extLst>
      <p:ext uri="{BB962C8B-B14F-4D97-AF65-F5344CB8AC3E}">
        <p14:creationId xmlns:p14="http://schemas.microsoft.com/office/powerpoint/2010/main" val="436124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アーチ 13"/>
          <p:cNvSpPr>
            <a:spLocks noChangeAspect="1"/>
          </p:cNvSpPr>
          <p:nvPr/>
        </p:nvSpPr>
        <p:spPr>
          <a:xfrm>
            <a:off x="10325065" y="2600136"/>
            <a:ext cx="831995" cy="831995"/>
          </a:xfrm>
          <a:prstGeom prst="blockArc">
            <a:avLst>
              <a:gd name="adj1" fmla="val 16221930"/>
              <a:gd name="adj2" fmla="val 5442059"/>
              <a:gd name="adj3" fmla="val 37096"/>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参考）ローカルに於けるファイルのステータス</a:t>
            </a:r>
            <a:endParaRPr kumimoji="1" lang="ja-JP" altLang="en-US" sz="4000" b="1" dirty="0">
              <a:latin typeface="メイリオ" panose="020B0604030504040204" pitchFamily="50" charset="-128"/>
              <a:ea typeface="メイリオ" panose="020B0604030504040204" pitchFamily="50" charset="-128"/>
            </a:endParaRPr>
          </a:p>
        </p:txBody>
      </p:sp>
      <p:sp>
        <p:nvSpPr>
          <p:cNvPr id="2" name="四角形: 角を丸くする 1"/>
          <p:cNvSpPr/>
          <p:nvPr/>
        </p:nvSpPr>
        <p:spPr>
          <a:xfrm>
            <a:off x="389466" y="1049867"/>
            <a:ext cx="2647244" cy="11853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未追跡（</a:t>
            </a:r>
            <a:r>
              <a:rPr lang="en-US" altLang="ja-JP" dirty="0">
                <a:solidFill>
                  <a:schemeClr val="tx1"/>
                </a:solidFill>
              </a:rPr>
              <a:t>Untracked</a:t>
            </a:r>
            <a:r>
              <a:rPr lang="ja-JP" altLang="en-US" dirty="0">
                <a:solidFill>
                  <a:schemeClr val="tx1"/>
                </a:solidFill>
              </a:rPr>
              <a:t>）</a:t>
            </a: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ja-JP" altLang="en-US" dirty="0">
              <a:solidFill>
                <a:schemeClr val="tx1"/>
              </a:solidFill>
            </a:endParaRPr>
          </a:p>
        </p:txBody>
      </p:sp>
      <p:sp>
        <p:nvSpPr>
          <p:cNvPr id="92" name="四角形: 角を丸くする 91"/>
          <p:cNvSpPr/>
          <p:nvPr/>
        </p:nvSpPr>
        <p:spPr>
          <a:xfrm>
            <a:off x="3437467" y="1049867"/>
            <a:ext cx="8585199" cy="11853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追跡（</a:t>
            </a:r>
            <a:r>
              <a:rPr lang="en-US" altLang="ja-JP" dirty="0">
                <a:solidFill>
                  <a:schemeClr val="tx1"/>
                </a:solidFill>
              </a:rPr>
              <a:t>Tracked</a:t>
            </a:r>
            <a:r>
              <a:rPr lang="ja-JP" altLang="en-US" dirty="0">
                <a:solidFill>
                  <a:schemeClr val="tx1"/>
                </a:solidFill>
              </a:rPr>
              <a:t>）</a:t>
            </a:r>
            <a:endParaRPr lang="en-US" altLang="ja-JP" dirty="0">
              <a:solidFill>
                <a:schemeClr val="tx1"/>
              </a:solidFill>
            </a:endParaRPr>
          </a:p>
          <a:p>
            <a:pPr algn="ctr"/>
            <a:endParaRPr kumimoji="1" lang="en-US" altLang="ja-JP" dirty="0">
              <a:solidFill>
                <a:schemeClr val="tx1"/>
              </a:solidFill>
            </a:endParaRPr>
          </a:p>
          <a:p>
            <a:pPr algn="ctr"/>
            <a:endParaRPr lang="en-US" altLang="ja-JP" dirty="0">
              <a:solidFill>
                <a:schemeClr val="tx1"/>
              </a:solidFill>
            </a:endParaRPr>
          </a:p>
          <a:p>
            <a:pPr algn="ctr"/>
            <a:endParaRPr kumimoji="1" lang="ja-JP" altLang="en-US" dirty="0">
              <a:solidFill>
                <a:schemeClr val="tx1"/>
              </a:solidFill>
            </a:endParaRPr>
          </a:p>
        </p:txBody>
      </p:sp>
      <p:sp>
        <p:nvSpPr>
          <p:cNvPr id="116" name="矢印: 右 115"/>
          <p:cNvSpPr/>
          <p:nvPr/>
        </p:nvSpPr>
        <p:spPr>
          <a:xfrm flipH="1">
            <a:off x="1735319" y="2969827"/>
            <a:ext cx="8964000" cy="631403"/>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u="sng" dirty="0">
                <a:solidFill>
                  <a:schemeClr val="bg1"/>
                </a:solidFill>
              </a:rPr>
              <a:t>git reset </a:t>
            </a:r>
            <a:r>
              <a:rPr kumimoji="1" lang="en-US" altLang="ja-JP" sz="1600" b="1" i="1" u="sng" dirty="0">
                <a:solidFill>
                  <a:schemeClr val="bg1"/>
                </a:solidFill>
              </a:rPr>
              <a:t>&lt;path/file&gt;</a:t>
            </a:r>
            <a:endParaRPr kumimoji="1" lang="ja-JP" altLang="en-US" sz="1600" b="1" i="1" u="sng" dirty="0">
              <a:solidFill>
                <a:schemeClr val="bg1"/>
              </a:solidFill>
            </a:endParaRPr>
          </a:p>
        </p:txBody>
      </p:sp>
      <p:sp>
        <p:nvSpPr>
          <p:cNvPr id="136" name="アーチ 135"/>
          <p:cNvSpPr>
            <a:spLocks noChangeAspect="1"/>
          </p:cNvSpPr>
          <p:nvPr/>
        </p:nvSpPr>
        <p:spPr>
          <a:xfrm>
            <a:off x="10325065" y="2687590"/>
            <a:ext cx="831995" cy="831995"/>
          </a:xfrm>
          <a:prstGeom prst="blockArc">
            <a:avLst>
              <a:gd name="adj1" fmla="val 16221930"/>
              <a:gd name="adj2" fmla="val 5442059"/>
              <a:gd name="adj3" fmla="val 37096"/>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37" name="矢印: 右 136"/>
          <p:cNvSpPr/>
          <p:nvPr/>
        </p:nvSpPr>
        <p:spPr>
          <a:xfrm flipH="1">
            <a:off x="7744837" y="3057281"/>
            <a:ext cx="2954481" cy="631403"/>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u="sng" dirty="0">
                <a:solidFill>
                  <a:schemeClr val="bg1"/>
                </a:solidFill>
              </a:rPr>
              <a:t>git reset </a:t>
            </a:r>
            <a:r>
              <a:rPr kumimoji="1" lang="en-US" altLang="ja-JP" sz="1600" b="1" i="1" u="sng" dirty="0">
                <a:solidFill>
                  <a:schemeClr val="bg1"/>
                </a:solidFill>
              </a:rPr>
              <a:t>&lt;path/file&gt;</a:t>
            </a:r>
            <a:endParaRPr kumimoji="1" lang="ja-JP" altLang="en-US" sz="1600" b="1" i="1" u="sng" dirty="0">
              <a:solidFill>
                <a:schemeClr val="bg1"/>
              </a:solidFill>
            </a:endParaRPr>
          </a:p>
        </p:txBody>
      </p:sp>
      <p:sp>
        <p:nvSpPr>
          <p:cNvPr id="93" name="四角形: 角を丸くする 92"/>
          <p:cNvSpPr/>
          <p:nvPr/>
        </p:nvSpPr>
        <p:spPr>
          <a:xfrm>
            <a:off x="595487" y="1422399"/>
            <a:ext cx="2235201" cy="7281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新規追加</a:t>
            </a:r>
            <a:endParaRPr lang="en-US" altLang="ja-JP" dirty="0">
              <a:solidFill>
                <a:schemeClr val="tx1"/>
              </a:solidFill>
            </a:endParaRPr>
          </a:p>
          <a:p>
            <a:pPr algn="ctr"/>
            <a:r>
              <a:rPr lang="ja-JP" altLang="en-US" dirty="0">
                <a:solidFill>
                  <a:schemeClr val="tx1"/>
                </a:solidFill>
              </a:rPr>
              <a:t>（</a:t>
            </a:r>
            <a:r>
              <a:rPr lang="en-US" altLang="ja-JP" dirty="0">
                <a:solidFill>
                  <a:schemeClr val="tx1"/>
                </a:solidFill>
              </a:rPr>
              <a:t>Added</a:t>
            </a:r>
            <a:r>
              <a:rPr lang="ja-JP" altLang="en-US" dirty="0">
                <a:solidFill>
                  <a:schemeClr val="tx1"/>
                </a:solidFill>
              </a:rPr>
              <a:t>）</a:t>
            </a:r>
            <a:endParaRPr lang="en-US" altLang="ja-JP" dirty="0">
              <a:solidFill>
                <a:schemeClr val="tx1"/>
              </a:solidFill>
            </a:endParaRPr>
          </a:p>
        </p:txBody>
      </p:sp>
      <p:sp>
        <p:nvSpPr>
          <p:cNvPr id="94" name="四角形: 角を丸くする 93"/>
          <p:cNvSpPr/>
          <p:nvPr/>
        </p:nvSpPr>
        <p:spPr>
          <a:xfrm>
            <a:off x="3600212" y="1422399"/>
            <a:ext cx="2235201" cy="72813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未編集</a:t>
            </a:r>
            <a:endParaRPr lang="en-US" altLang="ja-JP" dirty="0">
              <a:solidFill>
                <a:schemeClr val="tx1"/>
              </a:solidFill>
            </a:endParaRPr>
          </a:p>
          <a:p>
            <a:pPr algn="ctr"/>
            <a:r>
              <a:rPr lang="ja-JP" altLang="en-US" dirty="0">
                <a:solidFill>
                  <a:schemeClr val="tx1"/>
                </a:solidFill>
              </a:rPr>
              <a:t>（</a:t>
            </a:r>
            <a:r>
              <a:rPr lang="en-US" altLang="ja-JP" dirty="0">
                <a:solidFill>
                  <a:schemeClr val="tx1"/>
                </a:solidFill>
              </a:rPr>
              <a:t>Unmodified</a:t>
            </a:r>
            <a:r>
              <a:rPr lang="ja-JP" altLang="en-US" dirty="0">
                <a:solidFill>
                  <a:schemeClr val="tx1"/>
                </a:solidFill>
              </a:rPr>
              <a:t>）</a:t>
            </a:r>
            <a:endParaRPr lang="en-US" altLang="ja-JP" dirty="0">
              <a:solidFill>
                <a:schemeClr val="tx1"/>
              </a:solidFill>
            </a:endParaRPr>
          </a:p>
        </p:txBody>
      </p:sp>
      <p:sp>
        <p:nvSpPr>
          <p:cNvPr id="96" name="四角形: 角を丸くする 95"/>
          <p:cNvSpPr/>
          <p:nvPr/>
        </p:nvSpPr>
        <p:spPr>
          <a:xfrm>
            <a:off x="9609662" y="1422399"/>
            <a:ext cx="2235201" cy="728133"/>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公開</a:t>
            </a:r>
            <a:endParaRPr lang="en-US" altLang="ja-JP" dirty="0">
              <a:solidFill>
                <a:schemeClr val="tx1"/>
              </a:solidFill>
            </a:endParaRPr>
          </a:p>
          <a:p>
            <a:pPr algn="ctr"/>
            <a:r>
              <a:rPr lang="ja-JP" altLang="en-US" dirty="0">
                <a:solidFill>
                  <a:schemeClr val="tx1"/>
                </a:solidFill>
              </a:rPr>
              <a:t>（</a:t>
            </a:r>
            <a:r>
              <a:rPr lang="en-US" altLang="ja-JP" dirty="0">
                <a:solidFill>
                  <a:schemeClr val="tx1"/>
                </a:solidFill>
              </a:rPr>
              <a:t>Staged</a:t>
            </a:r>
            <a:r>
              <a:rPr lang="ja-JP" altLang="en-US" dirty="0">
                <a:solidFill>
                  <a:schemeClr val="tx1"/>
                </a:solidFill>
              </a:rPr>
              <a:t>）</a:t>
            </a:r>
            <a:endParaRPr lang="en-US" altLang="ja-JP" dirty="0">
              <a:solidFill>
                <a:schemeClr val="tx1"/>
              </a:solidFill>
            </a:endParaRPr>
          </a:p>
        </p:txBody>
      </p:sp>
      <p:cxnSp>
        <p:nvCxnSpPr>
          <p:cNvPr id="5" name="直線コネクタ 4"/>
          <p:cNvCxnSpPr>
            <a:stCxn id="93" idx="2"/>
          </p:cNvCxnSpPr>
          <p:nvPr/>
        </p:nvCxnSpPr>
        <p:spPr>
          <a:xfrm flipH="1">
            <a:off x="1710267" y="2150532"/>
            <a:ext cx="2821" cy="44534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stCxn id="94" idx="2"/>
          </p:cNvCxnSpPr>
          <p:nvPr/>
        </p:nvCxnSpPr>
        <p:spPr>
          <a:xfrm flipH="1">
            <a:off x="4714992" y="2150532"/>
            <a:ext cx="2821" cy="44534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四角形: 角を丸くする 103"/>
          <p:cNvSpPr/>
          <p:nvPr/>
        </p:nvSpPr>
        <p:spPr>
          <a:xfrm>
            <a:off x="6604936" y="1422399"/>
            <a:ext cx="2235201" cy="7281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編集</a:t>
            </a:r>
            <a:endParaRPr lang="en-US" altLang="ja-JP" dirty="0">
              <a:solidFill>
                <a:schemeClr val="tx1"/>
              </a:solidFill>
            </a:endParaRPr>
          </a:p>
          <a:p>
            <a:pPr algn="ctr"/>
            <a:r>
              <a:rPr lang="ja-JP" altLang="en-US" dirty="0">
                <a:solidFill>
                  <a:schemeClr val="tx1"/>
                </a:solidFill>
              </a:rPr>
              <a:t>（</a:t>
            </a:r>
            <a:r>
              <a:rPr lang="en-US" altLang="ja-JP" dirty="0">
                <a:solidFill>
                  <a:schemeClr val="tx1"/>
                </a:solidFill>
              </a:rPr>
              <a:t>Modified</a:t>
            </a:r>
            <a:r>
              <a:rPr lang="ja-JP" altLang="en-US" dirty="0">
                <a:solidFill>
                  <a:schemeClr val="tx1"/>
                </a:solidFill>
              </a:rPr>
              <a:t>）</a:t>
            </a:r>
            <a:endParaRPr lang="en-US" altLang="ja-JP" dirty="0">
              <a:solidFill>
                <a:schemeClr val="tx1"/>
              </a:solidFill>
            </a:endParaRPr>
          </a:p>
        </p:txBody>
      </p:sp>
      <p:cxnSp>
        <p:nvCxnSpPr>
          <p:cNvPr id="105" name="直線コネクタ 104"/>
          <p:cNvCxnSpPr>
            <a:stCxn id="104" idx="2"/>
          </p:cNvCxnSpPr>
          <p:nvPr/>
        </p:nvCxnSpPr>
        <p:spPr>
          <a:xfrm flipH="1">
            <a:off x="7719716" y="2150532"/>
            <a:ext cx="2821" cy="44534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stCxn id="96" idx="2"/>
          </p:cNvCxnSpPr>
          <p:nvPr/>
        </p:nvCxnSpPr>
        <p:spPr>
          <a:xfrm flipH="1">
            <a:off x="10721620" y="2150532"/>
            <a:ext cx="5643" cy="44534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矢印: 右 10"/>
          <p:cNvSpPr/>
          <p:nvPr/>
        </p:nvSpPr>
        <p:spPr>
          <a:xfrm>
            <a:off x="1735319" y="2438400"/>
            <a:ext cx="8964000" cy="631403"/>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u="sng" dirty="0">
                <a:solidFill>
                  <a:schemeClr val="tx1"/>
                </a:solidFill>
              </a:rPr>
              <a:t>git add </a:t>
            </a:r>
            <a:r>
              <a:rPr kumimoji="1" lang="en-US" altLang="ja-JP" sz="1600" b="1" i="1" u="sng" dirty="0">
                <a:solidFill>
                  <a:schemeClr val="tx1"/>
                </a:solidFill>
              </a:rPr>
              <a:t>&lt;path/file&gt;</a:t>
            </a:r>
            <a:endParaRPr kumimoji="1" lang="ja-JP" altLang="en-US" sz="1600" b="1" i="1" u="sng" dirty="0">
              <a:solidFill>
                <a:schemeClr val="tx1"/>
              </a:solidFill>
            </a:endParaRPr>
          </a:p>
        </p:txBody>
      </p:sp>
      <p:sp>
        <p:nvSpPr>
          <p:cNvPr id="125" name="矢印: 右 124"/>
          <p:cNvSpPr/>
          <p:nvPr/>
        </p:nvSpPr>
        <p:spPr>
          <a:xfrm flipH="1">
            <a:off x="4740113" y="4730921"/>
            <a:ext cx="5959205" cy="631403"/>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u="sng" dirty="0">
                <a:solidFill>
                  <a:schemeClr val="tx1"/>
                </a:solidFill>
              </a:rPr>
              <a:t>git commit</a:t>
            </a:r>
            <a:endParaRPr kumimoji="1" lang="ja-JP" altLang="en-US" b="1" u="sng" dirty="0">
              <a:solidFill>
                <a:schemeClr val="tx1"/>
              </a:solidFill>
            </a:endParaRPr>
          </a:p>
        </p:txBody>
      </p:sp>
      <p:sp>
        <p:nvSpPr>
          <p:cNvPr id="135" name="矢印: 右 134"/>
          <p:cNvSpPr/>
          <p:nvPr/>
        </p:nvSpPr>
        <p:spPr>
          <a:xfrm>
            <a:off x="7744837" y="2525854"/>
            <a:ext cx="2954481" cy="631403"/>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u="sng" dirty="0">
                <a:solidFill>
                  <a:schemeClr val="tx1"/>
                </a:solidFill>
              </a:rPr>
              <a:t>git add </a:t>
            </a:r>
            <a:r>
              <a:rPr kumimoji="1" lang="en-US" altLang="ja-JP" sz="1600" b="1" i="1" u="sng" dirty="0">
                <a:solidFill>
                  <a:schemeClr val="tx1"/>
                </a:solidFill>
              </a:rPr>
              <a:t>&lt;path/file&gt;</a:t>
            </a:r>
            <a:endParaRPr kumimoji="1" lang="ja-JP" altLang="en-US" sz="1600" b="1" i="1" u="sng" dirty="0">
              <a:solidFill>
                <a:schemeClr val="tx1"/>
              </a:solidFill>
            </a:endParaRPr>
          </a:p>
        </p:txBody>
      </p:sp>
      <p:sp>
        <p:nvSpPr>
          <p:cNvPr id="141" name="アーチ 140"/>
          <p:cNvSpPr>
            <a:spLocks noChangeAspect="1"/>
          </p:cNvSpPr>
          <p:nvPr/>
        </p:nvSpPr>
        <p:spPr>
          <a:xfrm>
            <a:off x="7320892" y="3696453"/>
            <a:ext cx="831995" cy="831995"/>
          </a:xfrm>
          <a:prstGeom prst="blockArc">
            <a:avLst>
              <a:gd name="adj1" fmla="val 16221930"/>
              <a:gd name="adj2" fmla="val 5442059"/>
              <a:gd name="adj3" fmla="val 37096"/>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2" name="矢印: 右 141"/>
          <p:cNvSpPr/>
          <p:nvPr/>
        </p:nvSpPr>
        <p:spPr>
          <a:xfrm flipH="1">
            <a:off x="4740664" y="4066144"/>
            <a:ext cx="2954481" cy="631403"/>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u="sng" dirty="0">
                <a:solidFill>
                  <a:schemeClr val="bg1"/>
                </a:solidFill>
              </a:rPr>
              <a:t>git checkout </a:t>
            </a:r>
            <a:r>
              <a:rPr kumimoji="1" lang="en-US" altLang="ja-JP" sz="1600" b="1" i="1" u="sng" dirty="0">
                <a:solidFill>
                  <a:schemeClr val="bg1"/>
                </a:solidFill>
              </a:rPr>
              <a:t>&lt;path/file&gt;</a:t>
            </a:r>
            <a:endParaRPr kumimoji="1" lang="ja-JP" altLang="en-US" sz="1600" b="1" i="1" u="sng" dirty="0">
              <a:solidFill>
                <a:schemeClr val="bg1"/>
              </a:solidFill>
            </a:endParaRPr>
          </a:p>
        </p:txBody>
      </p:sp>
      <p:sp>
        <p:nvSpPr>
          <p:cNvPr id="143" name="矢印: 右 142"/>
          <p:cNvSpPr/>
          <p:nvPr/>
        </p:nvSpPr>
        <p:spPr>
          <a:xfrm>
            <a:off x="4724621" y="3534717"/>
            <a:ext cx="2970000" cy="631403"/>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編集</a:t>
            </a:r>
            <a:r>
              <a:rPr lang="en-US" altLang="ja-JP" sz="1600" dirty="0">
                <a:solidFill>
                  <a:schemeClr val="tx1"/>
                </a:solidFill>
              </a:rPr>
              <a:t>/</a:t>
            </a:r>
            <a:r>
              <a:rPr lang="ja-JP" altLang="en-US" sz="1600" dirty="0">
                <a:solidFill>
                  <a:schemeClr val="tx1"/>
                </a:solidFill>
              </a:rPr>
              <a:t>削除</a:t>
            </a:r>
            <a:r>
              <a:rPr lang="en-US" altLang="ja-JP" sz="1600" baseline="40000" dirty="0">
                <a:solidFill>
                  <a:srgbClr val="FF0000"/>
                </a:solidFill>
              </a:rPr>
              <a:t>※</a:t>
            </a:r>
            <a:endParaRPr kumimoji="1" lang="ja-JP" altLang="en-US" sz="1600" i="1" baseline="40000" dirty="0">
              <a:solidFill>
                <a:srgbClr val="FF0000"/>
              </a:solidFill>
            </a:endParaRPr>
          </a:p>
        </p:txBody>
      </p:sp>
      <p:sp>
        <p:nvSpPr>
          <p:cNvPr id="23" name="テキスト ボックス 22"/>
          <p:cNvSpPr txBox="1"/>
          <p:nvPr/>
        </p:nvSpPr>
        <p:spPr>
          <a:xfrm>
            <a:off x="3437467" y="5539512"/>
            <a:ext cx="8585200" cy="1200329"/>
          </a:xfrm>
          <a:prstGeom prst="rect">
            <a:avLst/>
          </a:prstGeom>
          <a:solidFill>
            <a:schemeClr val="bg1"/>
          </a:solidFill>
          <a:ln w="76200">
            <a:solidFill>
              <a:srgbClr val="92D050"/>
            </a:solidFill>
          </a:ln>
        </p:spPr>
        <p:txBody>
          <a:bodyPr wrap="square" rtlCol="0">
            <a:spAutoFit/>
          </a:bodyPr>
          <a:lstStyle/>
          <a:p>
            <a:r>
              <a:rPr lang="en-US" altLang="ja-JP" sz="1200" dirty="0">
                <a:solidFill>
                  <a:srgbClr val="FF0000"/>
                </a:solidFill>
              </a:rPr>
              <a:t>※</a:t>
            </a:r>
            <a:r>
              <a:rPr lang="ja-JP" altLang="en-US" sz="1200" dirty="0"/>
              <a:t>）ファイルの削除やリネームは次の</a:t>
            </a:r>
            <a:r>
              <a:rPr lang="en-US" altLang="ja-JP" sz="1200" dirty="0"/>
              <a:t>git</a:t>
            </a:r>
            <a:r>
              <a:rPr lang="ja-JP" altLang="en-US" sz="1200" dirty="0"/>
              <a:t>コマンドで行うと</a:t>
            </a:r>
            <a:r>
              <a:rPr lang="en-US" altLang="ja-JP" sz="1200" dirty="0"/>
              <a:t>add</a:t>
            </a:r>
            <a:r>
              <a:rPr lang="ja-JP" altLang="en-US" sz="1200" dirty="0"/>
              <a:t>コマンド無く変更が有効となり</a:t>
            </a:r>
            <a:r>
              <a:rPr lang="en-US" altLang="ja-JP" sz="1200" dirty="0"/>
              <a:t>Staged</a:t>
            </a:r>
            <a:r>
              <a:rPr lang="ja-JP" altLang="en-US" sz="1200" dirty="0"/>
              <a:t>として扱われる：</a:t>
            </a:r>
            <a:endParaRPr lang="en-US" altLang="ja-JP" sz="1200" dirty="0"/>
          </a:p>
          <a:p>
            <a:r>
              <a:rPr lang="ja-JP" altLang="en-US" sz="1200" dirty="0"/>
              <a:t>■ファイル削除</a:t>
            </a:r>
            <a:endParaRPr lang="en-US" altLang="ja-JP" sz="1200" dirty="0"/>
          </a:p>
          <a:p>
            <a:r>
              <a:rPr lang="en-US" altLang="ja-JP" sz="1200" dirty="0">
                <a:solidFill>
                  <a:schemeClr val="accent4">
                    <a:lumMod val="75000"/>
                  </a:schemeClr>
                </a:solidFill>
              </a:rPr>
              <a:t>$</a:t>
            </a:r>
            <a:r>
              <a:rPr lang="en-US" altLang="ja-JP" sz="1200" dirty="0"/>
              <a:t> git rm </a:t>
            </a:r>
            <a:r>
              <a:rPr lang="en-US" altLang="ja-JP" sz="1200" dirty="0">
                <a:solidFill>
                  <a:srgbClr val="FF0000"/>
                </a:solidFill>
              </a:rPr>
              <a:t>sample.txt</a:t>
            </a:r>
            <a:r>
              <a:rPr lang="ja-JP" altLang="en-US" sz="1200" dirty="0"/>
              <a:t>　</a:t>
            </a:r>
            <a:r>
              <a:rPr lang="en-US" altLang="ja-JP" sz="1200" dirty="0"/>
              <a:t>#(git rm </a:t>
            </a:r>
            <a:r>
              <a:rPr lang="ja-JP" altLang="en-US" sz="1200" i="1" dirty="0"/>
              <a:t>＜ファイル名＞</a:t>
            </a:r>
            <a:r>
              <a:rPr lang="en-US" altLang="ja-JP" sz="1200" dirty="0"/>
              <a:t>)</a:t>
            </a:r>
          </a:p>
          <a:p>
            <a:endParaRPr lang="en-US" altLang="ja-JP" sz="1200" dirty="0"/>
          </a:p>
          <a:p>
            <a:r>
              <a:rPr lang="ja-JP" altLang="en-US" sz="1200" dirty="0"/>
              <a:t>■ファイルリネーム</a:t>
            </a:r>
            <a:endParaRPr lang="en-US" altLang="ja-JP" sz="1200" dirty="0"/>
          </a:p>
          <a:p>
            <a:r>
              <a:rPr lang="en-US" altLang="ja-JP" sz="1200" dirty="0">
                <a:solidFill>
                  <a:schemeClr val="accent4">
                    <a:lumMod val="75000"/>
                  </a:schemeClr>
                </a:solidFill>
              </a:rPr>
              <a:t>$</a:t>
            </a:r>
            <a:r>
              <a:rPr lang="en-US" altLang="ja-JP" sz="1200" dirty="0"/>
              <a:t> git</a:t>
            </a:r>
            <a:r>
              <a:rPr lang="ja-JP" altLang="en-US" sz="1200" dirty="0"/>
              <a:t> </a:t>
            </a:r>
            <a:r>
              <a:rPr lang="en-US" altLang="ja-JP" sz="1200" dirty="0"/>
              <a:t>mv </a:t>
            </a:r>
            <a:r>
              <a:rPr lang="en-US" altLang="ja-JP" sz="1200" dirty="0">
                <a:solidFill>
                  <a:srgbClr val="FF0000"/>
                </a:solidFill>
              </a:rPr>
              <a:t>sample.txt</a:t>
            </a:r>
            <a:r>
              <a:rPr lang="ja-JP" altLang="en-US" sz="1200" dirty="0"/>
              <a:t>　</a:t>
            </a:r>
            <a:r>
              <a:rPr lang="en-US" altLang="ja-JP" sz="1200" dirty="0"/>
              <a:t>#(git mv </a:t>
            </a:r>
            <a:r>
              <a:rPr lang="ja-JP" altLang="en-US" sz="1200" i="1" dirty="0"/>
              <a:t>＜ファイル名＞</a:t>
            </a:r>
            <a:r>
              <a:rPr lang="en-US" altLang="ja-JP" sz="1200" dirty="0"/>
              <a:t>)</a:t>
            </a:r>
            <a:endParaRPr lang="en-US" altLang="ja-JP" sz="1200" dirty="0">
              <a:solidFill>
                <a:srgbClr val="FF0000"/>
              </a:solidFill>
            </a:endParaRPr>
          </a:p>
        </p:txBody>
      </p:sp>
    </p:spTree>
    <p:extLst>
      <p:ext uri="{BB962C8B-B14F-4D97-AF65-F5344CB8AC3E}">
        <p14:creationId xmlns:p14="http://schemas.microsoft.com/office/powerpoint/2010/main" val="72353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テキスト ボックス 133"/>
          <p:cNvSpPr txBox="1"/>
          <p:nvPr/>
        </p:nvSpPr>
        <p:spPr>
          <a:xfrm>
            <a:off x="233549" y="823626"/>
            <a:ext cx="7200000" cy="2123658"/>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a:t>
            </a:r>
            <a:r>
              <a:rPr lang="en-US" altLang="ja-JP" sz="1200" dirty="0"/>
              <a:t>2</a:t>
            </a:r>
            <a:r>
              <a:rPr lang="ja-JP" altLang="en-US" sz="1200" dirty="0"/>
              <a:t>つのコミット間での差分比較</a:t>
            </a:r>
            <a:endParaRPr lang="en-US" altLang="ja-JP" sz="1200" dirty="0"/>
          </a:p>
          <a:p>
            <a:r>
              <a:rPr lang="en-US" altLang="ja-JP" sz="1200" dirty="0">
                <a:solidFill>
                  <a:schemeClr val="accent4">
                    <a:lumMod val="75000"/>
                  </a:schemeClr>
                </a:solidFill>
              </a:rPr>
              <a:t>$</a:t>
            </a:r>
            <a:r>
              <a:rPr lang="en-US" altLang="ja-JP" sz="1200" dirty="0"/>
              <a:t> git diff </a:t>
            </a:r>
            <a:r>
              <a:rPr lang="en-US" altLang="ja-JP" sz="1200" dirty="0">
                <a:solidFill>
                  <a:srgbClr val="FF0000"/>
                </a:solidFill>
              </a:rPr>
              <a:t>commit_1..commit_3</a:t>
            </a:r>
            <a:endParaRPr lang="en-US" altLang="ja-JP" sz="1200" dirty="0"/>
          </a:p>
          <a:p>
            <a:endParaRPr lang="en-US" altLang="ja-JP" sz="1200" dirty="0"/>
          </a:p>
          <a:p>
            <a:r>
              <a:rPr lang="ja-JP" altLang="en-US" sz="1200" dirty="0"/>
              <a:t>■特定のファイルに関し</a:t>
            </a:r>
            <a:r>
              <a:rPr lang="en-US" altLang="ja-JP" sz="1200" dirty="0"/>
              <a:t>2</a:t>
            </a:r>
            <a:r>
              <a:rPr lang="ja-JP" altLang="en-US" sz="1200" dirty="0"/>
              <a:t>つのコミット間で差分比較</a:t>
            </a:r>
            <a:endParaRPr lang="en-US" altLang="ja-JP" sz="1200" dirty="0"/>
          </a:p>
          <a:p>
            <a:r>
              <a:rPr lang="en-US" altLang="ja-JP" sz="1200" dirty="0">
                <a:solidFill>
                  <a:schemeClr val="accent4">
                    <a:lumMod val="75000"/>
                  </a:schemeClr>
                </a:solidFill>
              </a:rPr>
              <a:t>$</a:t>
            </a:r>
            <a:r>
              <a:rPr lang="en-US" altLang="ja-JP" sz="1200" dirty="0"/>
              <a:t> git diff </a:t>
            </a:r>
            <a:r>
              <a:rPr lang="en-US" altLang="ja-JP" sz="1200" dirty="0">
                <a:solidFill>
                  <a:srgbClr val="FF0000"/>
                </a:solidFill>
              </a:rPr>
              <a:t>commit_1</a:t>
            </a:r>
            <a:r>
              <a:rPr lang="ja-JP" altLang="en-US" sz="1200" dirty="0">
                <a:solidFill>
                  <a:srgbClr val="FF0000"/>
                </a:solidFill>
              </a:rPr>
              <a:t> </a:t>
            </a:r>
            <a:r>
              <a:rPr lang="en-US" altLang="ja-JP" sz="1200" dirty="0">
                <a:solidFill>
                  <a:srgbClr val="FF0000"/>
                </a:solidFill>
              </a:rPr>
              <a:t>commit_3 –- sample.txt</a:t>
            </a:r>
            <a:endParaRPr lang="en-US" altLang="ja-JP" sz="1200" dirty="0"/>
          </a:p>
          <a:p>
            <a:r>
              <a:rPr lang="en-US" altLang="ja-JP" sz="1200" dirty="0"/>
              <a:t>	#(git diff </a:t>
            </a:r>
            <a:r>
              <a:rPr lang="ja-JP" altLang="en-US" sz="1200" i="1" dirty="0"/>
              <a:t>＜</a:t>
            </a:r>
            <a:r>
              <a:rPr lang="en-US" altLang="ja-JP" sz="1200" i="1" dirty="0"/>
              <a:t>commit</a:t>
            </a:r>
            <a:r>
              <a:rPr lang="ja-JP" altLang="en-US" sz="1200" i="1" dirty="0"/>
              <a:t>＞ ＜</a:t>
            </a:r>
            <a:r>
              <a:rPr lang="en-US" altLang="ja-JP" sz="1200" i="1" dirty="0"/>
              <a:t>commit</a:t>
            </a:r>
            <a:r>
              <a:rPr lang="ja-JP" altLang="en-US" sz="1200" i="1" dirty="0"/>
              <a:t>＞ </a:t>
            </a:r>
            <a:r>
              <a:rPr lang="en-US" altLang="ja-JP" sz="1200" i="1" dirty="0"/>
              <a:t>--</a:t>
            </a:r>
            <a:r>
              <a:rPr lang="ja-JP" altLang="en-US" sz="1200" i="1" dirty="0"/>
              <a:t> ＜ファイル</a:t>
            </a:r>
            <a:r>
              <a:rPr lang="en-US" altLang="ja-JP" sz="1200" i="1" dirty="0"/>
              <a:t>path</a:t>
            </a:r>
            <a:r>
              <a:rPr lang="ja-JP" altLang="en-US" sz="1200" i="1" dirty="0"/>
              <a:t>＞ </a:t>
            </a:r>
            <a:r>
              <a:rPr lang="en-US" altLang="ja-JP" sz="1200" dirty="0"/>
              <a:t>)</a:t>
            </a:r>
          </a:p>
          <a:p>
            <a:endParaRPr lang="en-US" altLang="ja-JP" sz="1200" dirty="0"/>
          </a:p>
          <a:p>
            <a:r>
              <a:rPr lang="ja-JP" altLang="en-US" sz="1200" dirty="0"/>
              <a:t>■</a:t>
            </a:r>
            <a:r>
              <a:rPr lang="en-US" altLang="ja-JP" sz="1200" dirty="0"/>
              <a:t>2</a:t>
            </a:r>
            <a:r>
              <a:rPr lang="ja-JP" altLang="en-US" sz="1200" dirty="0"/>
              <a:t>つのコミットそれぞれで指定したファイルの差分比較</a:t>
            </a:r>
            <a:endParaRPr lang="en-US" altLang="ja-JP" sz="1200" dirty="0"/>
          </a:p>
          <a:p>
            <a:r>
              <a:rPr lang="en-US" altLang="ja-JP" sz="1200" dirty="0">
                <a:solidFill>
                  <a:schemeClr val="accent4">
                    <a:lumMod val="75000"/>
                  </a:schemeClr>
                </a:solidFill>
              </a:rPr>
              <a:t>$</a:t>
            </a:r>
            <a:r>
              <a:rPr lang="en-US" altLang="ja-JP" sz="1200" dirty="0"/>
              <a:t> git diff </a:t>
            </a:r>
            <a:r>
              <a:rPr lang="en-US" altLang="ja-JP" sz="1200" dirty="0">
                <a:solidFill>
                  <a:srgbClr val="FF0000"/>
                </a:solidFill>
              </a:rPr>
              <a:t>commit_1:A.txt commit_3:B.txt</a:t>
            </a:r>
            <a:endParaRPr lang="en-US" altLang="ja-JP" sz="1200" dirty="0"/>
          </a:p>
          <a:p>
            <a:r>
              <a:rPr lang="en-US" altLang="ja-JP" sz="1200" dirty="0"/>
              <a:t>	#(git diff </a:t>
            </a:r>
            <a:r>
              <a:rPr lang="ja-JP" altLang="en-US" sz="1200" i="1" dirty="0"/>
              <a:t>＜</a:t>
            </a:r>
            <a:r>
              <a:rPr lang="en-US" altLang="ja-JP" sz="1200" i="1" dirty="0"/>
              <a:t>commit</a:t>
            </a:r>
            <a:r>
              <a:rPr lang="ja-JP" altLang="en-US" sz="1200" i="1" dirty="0"/>
              <a:t>＞</a:t>
            </a:r>
            <a:r>
              <a:rPr lang="en-US" altLang="ja-JP" sz="1200" i="1" dirty="0"/>
              <a:t>:</a:t>
            </a:r>
            <a:r>
              <a:rPr lang="ja-JP" altLang="en-US" sz="1200" i="1" dirty="0"/>
              <a:t> ＜ファイル</a:t>
            </a:r>
            <a:r>
              <a:rPr lang="en-US" altLang="ja-JP" sz="1200" i="1" dirty="0"/>
              <a:t>path</a:t>
            </a:r>
            <a:r>
              <a:rPr lang="ja-JP" altLang="en-US" sz="1200" i="1" dirty="0"/>
              <a:t>＞</a:t>
            </a:r>
            <a:r>
              <a:rPr lang="en-US" altLang="ja-JP" sz="1200" i="1" dirty="0"/>
              <a:t> </a:t>
            </a:r>
            <a:r>
              <a:rPr lang="ja-JP" altLang="en-US" sz="1200" i="1" dirty="0"/>
              <a:t>＜</a:t>
            </a:r>
            <a:r>
              <a:rPr lang="en-US" altLang="ja-JP" sz="1200" i="1" dirty="0"/>
              <a:t>commit</a:t>
            </a:r>
            <a:r>
              <a:rPr lang="ja-JP" altLang="en-US" sz="1200" i="1" dirty="0"/>
              <a:t>＞</a:t>
            </a:r>
            <a:r>
              <a:rPr lang="en-US" altLang="ja-JP" sz="1200" i="1" dirty="0"/>
              <a:t>:</a:t>
            </a:r>
            <a:r>
              <a:rPr lang="ja-JP" altLang="en-US" sz="1200" i="1" dirty="0"/>
              <a:t>＜ファイル</a:t>
            </a:r>
            <a:r>
              <a:rPr lang="en-US" altLang="ja-JP" sz="1200" i="1" dirty="0"/>
              <a:t>path</a:t>
            </a:r>
            <a:r>
              <a:rPr lang="ja-JP" altLang="en-US" sz="1200" i="1" dirty="0"/>
              <a:t>＞ </a:t>
            </a:r>
            <a:r>
              <a:rPr lang="en-US" altLang="ja-JP" sz="1200" dirty="0"/>
              <a:t>)</a:t>
            </a:r>
          </a:p>
        </p:txBody>
      </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参考）</a:t>
            </a:r>
            <a:r>
              <a:rPr lang="en-US" altLang="ja-JP" sz="4000" b="1" dirty="0">
                <a:latin typeface="メイリオ" panose="020B0604030504040204" pitchFamily="50" charset="-128"/>
                <a:ea typeface="メイリオ" panose="020B0604030504040204" pitchFamily="50" charset="-128"/>
              </a:rPr>
              <a:t>diff</a:t>
            </a:r>
            <a:endParaRPr kumimoji="1" lang="ja-JP" altLang="en-US" sz="4000" b="1" dirty="0">
              <a:latin typeface="メイリオ" panose="020B0604030504040204" pitchFamily="50" charset="-128"/>
              <a:ea typeface="メイリオ" panose="020B0604030504040204" pitchFamily="50" charset="-128"/>
            </a:endParaRPr>
          </a:p>
        </p:txBody>
      </p:sp>
      <p:sp>
        <p:nvSpPr>
          <p:cNvPr id="23" name="楕円 261"/>
          <p:cNvSpPr/>
          <p:nvPr/>
        </p:nvSpPr>
        <p:spPr>
          <a:xfrm>
            <a:off x="2296958" y="371593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山形 262"/>
          <p:cNvSpPr/>
          <p:nvPr/>
        </p:nvSpPr>
        <p:spPr>
          <a:xfrm rot="19832413" flipH="1">
            <a:off x="2404076" y="3504264"/>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 name="直線矢印コネクタ 25"/>
          <p:cNvCxnSpPr>
            <a:cxnSpLocks noChangeAspect="1"/>
          </p:cNvCxnSpPr>
          <p:nvPr/>
        </p:nvCxnSpPr>
        <p:spPr>
          <a:xfrm flipH="1">
            <a:off x="1636404" y="3964692"/>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273"/>
          <p:cNvSpPr/>
          <p:nvPr/>
        </p:nvSpPr>
        <p:spPr>
          <a:xfrm>
            <a:off x="667480" y="3953217"/>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山形 274"/>
          <p:cNvSpPr/>
          <p:nvPr/>
        </p:nvSpPr>
        <p:spPr>
          <a:xfrm rot="19832413" flipH="1">
            <a:off x="774598" y="3741543"/>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2" name="直線矢印コネクタ 31"/>
          <p:cNvCxnSpPr>
            <a:cxnSpLocks noChangeAspect="1"/>
          </p:cNvCxnSpPr>
          <p:nvPr/>
        </p:nvCxnSpPr>
        <p:spPr>
          <a:xfrm flipH="1">
            <a:off x="8159231" y="291448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noChangeAspect="1"/>
          </p:cNvCxnSpPr>
          <p:nvPr/>
        </p:nvCxnSpPr>
        <p:spPr>
          <a:xfrm flipH="1">
            <a:off x="6045150" y="3185309"/>
            <a:ext cx="1080000" cy="189024"/>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296"/>
          <p:cNvSpPr/>
          <p:nvPr/>
        </p:nvSpPr>
        <p:spPr>
          <a:xfrm>
            <a:off x="7187343" y="2944041"/>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山形 297"/>
          <p:cNvSpPr/>
          <p:nvPr/>
        </p:nvSpPr>
        <p:spPr>
          <a:xfrm rot="19832413" flipH="1">
            <a:off x="7294461" y="2732367"/>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p:cNvSpPr txBox="1"/>
          <p:nvPr/>
        </p:nvSpPr>
        <p:spPr>
          <a:xfrm>
            <a:off x="7004364" y="3233438"/>
            <a:ext cx="1251375" cy="307777"/>
          </a:xfrm>
          <a:prstGeom prst="rect">
            <a:avLst/>
          </a:prstGeom>
          <a:noFill/>
        </p:spPr>
        <p:txBody>
          <a:bodyPr wrap="square" rtlCol="0">
            <a:spAutoFit/>
          </a:bodyPr>
          <a:lstStyle/>
          <a:p>
            <a:pPr algn="ctr"/>
            <a:r>
              <a:rPr kumimoji="1" lang="en-US" altLang="ja-JP" sz="1400" b="1" dirty="0"/>
              <a:t>Commit_4</a:t>
            </a:r>
            <a:endParaRPr kumimoji="1" lang="ja-JP" altLang="en-US" sz="1400" b="1" dirty="0"/>
          </a:p>
        </p:txBody>
      </p:sp>
      <p:cxnSp>
        <p:nvCxnSpPr>
          <p:cNvPr id="40" name="直線矢印コネクタ 39"/>
          <p:cNvCxnSpPr>
            <a:cxnSpLocks noChangeAspect="1"/>
          </p:cNvCxnSpPr>
          <p:nvPr/>
        </p:nvCxnSpPr>
        <p:spPr>
          <a:xfrm flipH="1">
            <a:off x="3303651" y="3500237"/>
            <a:ext cx="1687310" cy="295317"/>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2741923" y="4298543"/>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2" name="図 41"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6197" y="4733737"/>
            <a:ext cx="591453" cy="445590"/>
          </a:xfrm>
          <a:prstGeom prst="rect">
            <a:avLst/>
          </a:prstGeom>
        </p:spPr>
      </p:pic>
      <p:pic>
        <p:nvPicPr>
          <p:cNvPr id="43" name="図 42"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4828" y="5656568"/>
            <a:ext cx="591453" cy="445590"/>
          </a:xfrm>
          <a:prstGeom prst="rect">
            <a:avLst/>
          </a:prstGeom>
        </p:spPr>
      </p:pic>
      <p:cxnSp>
        <p:nvCxnSpPr>
          <p:cNvPr id="44" name="直線矢印コネクタ 43"/>
          <p:cNvCxnSpPr/>
          <p:nvPr/>
        </p:nvCxnSpPr>
        <p:spPr>
          <a:xfrm>
            <a:off x="2830312" y="5263104"/>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2415778" y="5263104"/>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6" name="図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960481" y="5683152"/>
            <a:ext cx="404873" cy="484878"/>
          </a:xfrm>
          <a:prstGeom prst="rect">
            <a:avLst/>
          </a:prstGeom>
        </p:spPr>
      </p:pic>
      <p:cxnSp>
        <p:nvCxnSpPr>
          <p:cNvPr id="48" name="直線矢印コネクタ 47"/>
          <p:cNvCxnSpPr/>
          <p:nvPr/>
        </p:nvCxnSpPr>
        <p:spPr>
          <a:xfrm>
            <a:off x="1112445" y="4535822"/>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9" name="図 48"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719" y="4971016"/>
            <a:ext cx="591453" cy="445590"/>
          </a:xfrm>
          <a:prstGeom prst="rect">
            <a:avLst/>
          </a:prstGeom>
        </p:spPr>
      </p:pic>
      <p:pic>
        <p:nvPicPr>
          <p:cNvPr id="50" name="図 49"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50" y="5893847"/>
            <a:ext cx="591453" cy="445590"/>
          </a:xfrm>
          <a:prstGeom prst="rect">
            <a:avLst/>
          </a:prstGeom>
        </p:spPr>
      </p:pic>
      <p:cxnSp>
        <p:nvCxnSpPr>
          <p:cNvPr id="51" name="直線矢印コネクタ 50"/>
          <p:cNvCxnSpPr/>
          <p:nvPr/>
        </p:nvCxnSpPr>
        <p:spPr>
          <a:xfrm>
            <a:off x="1200834" y="5500383"/>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786300" y="5500383"/>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3" name="図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331003" y="5920431"/>
            <a:ext cx="404873" cy="484878"/>
          </a:xfrm>
          <a:prstGeom prst="rect">
            <a:avLst/>
          </a:prstGeom>
        </p:spPr>
      </p:pic>
      <p:cxnSp>
        <p:nvCxnSpPr>
          <p:cNvPr id="54" name="直線矢印コネクタ 53"/>
          <p:cNvCxnSpPr/>
          <p:nvPr/>
        </p:nvCxnSpPr>
        <p:spPr>
          <a:xfrm>
            <a:off x="5521190" y="3861669"/>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5" name="図 54"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5464" y="4296863"/>
            <a:ext cx="591453" cy="445590"/>
          </a:xfrm>
          <a:prstGeom prst="rect">
            <a:avLst/>
          </a:prstGeom>
        </p:spPr>
      </p:pic>
      <p:pic>
        <p:nvPicPr>
          <p:cNvPr id="56" name="図 55"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4095" y="5219694"/>
            <a:ext cx="591453" cy="445590"/>
          </a:xfrm>
          <a:prstGeom prst="rect">
            <a:avLst/>
          </a:prstGeom>
        </p:spPr>
      </p:pic>
      <p:cxnSp>
        <p:nvCxnSpPr>
          <p:cNvPr id="57" name="直線矢印コネクタ 56"/>
          <p:cNvCxnSpPr/>
          <p:nvPr/>
        </p:nvCxnSpPr>
        <p:spPr>
          <a:xfrm>
            <a:off x="5609579" y="4826230"/>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a:off x="5195045" y="4826230"/>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739748" y="5246278"/>
            <a:ext cx="404873" cy="484878"/>
          </a:xfrm>
          <a:prstGeom prst="rect">
            <a:avLst/>
          </a:prstGeom>
        </p:spPr>
      </p:pic>
      <p:sp>
        <p:nvSpPr>
          <p:cNvPr id="60" name="正方形/長方形 59"/>
          <p:cNvSpPr/>
          <p:nvPr/>
        </p:nvSpPr>
        <p:spPr>
          <a:xfrm>
            <a:off x="440315" y="4515486"/>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4845651" y="3805740"/>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2068089" y="4260410"/>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矢印コネクタ 65"/>
          <p:cNvCxnSpPr/>
          <p:nvPr/>
        </p:nvCxnSpPr>
        <p:spPr>
          <a:xfrm>
            <a:off x="7613198" y="3520823"/>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7" name="図 66"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7472" y="3956017"/>
            <a:ext cx="591453" cy="445590"/>
          </a:xfrm>
          <a:prstGeom prst="rect">
            <a:avLst/>
          </a:prstGeom>
        </p:spPr>
      </p:pic>
      <p:pic>
        <p:nvPicPr>
          <p:cNvPr id="68" name="図 67"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6103" y="4878848"/>
            <a:ext cx="591453" cy="445590"/>
          </a:xfrm>
          <a:prstGeom prst="rect">
            <a:avLst/>
          </a:prstGeom>
        </p:spPr>
      </p:pic>
      <p:cxnSp>
        <p:nvCxnSpPr>
          <p:cNvPr id="69" name="直線矢印コネクタ 68"/>
          <p:cNvCxnSpPr/>
          <p:nvPr/>
        </p:nvCxnSpPr>
        <p:spPr>
          <a:xfrm>
            <a:off x="7701587" y="4485384"/>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flipH="1">
            <a:off x="7287053" y="4485384"/>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1" name="図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31756" y="4905432"/>
            <a:ext cx="404873" cy="484878"/>
          </a:xfrm>
          <a:prstGeom prst="rect">
            <a:avLst/>
          </a:prstGeom>
        </p:spPr>
      </p:pic>
      <p:sp>
        <p:nvSpPr>
          <p:cNvPr id="72" name="正方形/長方形 71"/>
          <p:cNvSpPr/>
          <p:nvPr/>
        </p:nvSpPr>
        <p:spPr>
          <a:xfrm>
            <a:off x="6937659" y="3464894"/>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296"/>
          <p:cNvSpPr/>
          <p:nvPr/>
        </p:nvSpPr>
        <p:spPr>
          <a:xfrm>
            <a:off x="8783012" y="266760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p:cNvCxnSpPr>
            <a:cxnSpLocks noChangeAspect="1"/>
          </p:cNvCxnSpPr>
          <p:nvPr/>
        </p:nvCxnSpPr>
        <p:spPr>
          <a:xfrm flipH="1">
            <a:off x="9665253" y="2576330"/>
            <a:ext cx="1182881" cy="207028"/>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p:cNvSpPr txBox="1"/>
          <p:nvPr/>
        </p:nvSpPr>
        <p:spPr>
          <a:xfrm>
            <a:off x="8581733" y="2971464"/>
            <a:ext cx="1251375" cy="307777"/>
          </a:xfrm>
          <a:prstGeom prst="rect">
            <a:avLst/>
          </a:prstGeom>
          <a:noFill/>
        </p:spPr>
        <p:txBody>
          <a:bodyPr wrap="square" rtlCol="0">
            <a:spAutoFit/>
          </a:bodyPr>
          <a:lstStyle/>
          <a:p>
            <a:pPr algn="ctr"/>
            <a:r>
              <a:rPr kumimoji="1" lang="en-US" altLang="ja-JP" sz="1400" b="1" dirty="0"/>
              <a:t>add</a:t>
            </a:r>
            <a:endParaRPr kumimoji="1" lang="ja-JP" altLang="en-US" sz="1400" b="1" dirty="0"/>
          </a:p>
        </p:txBody>
      </p:sp>
      <p:cxnSp>
        <p:nvCxnSpPr>
          <p:cNvPr id="85" name="直線矢印コネクタ 84"/>
          <p:cNvCxnSpPr/>
          <p:nvPr/>
        </p:nvCxnSpPr>
        <p:spPr>
          <a:xfrm>
            <a:off x="9190567" y="3258849"/>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6" name="図 85"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4841" y="3694043"/>
            <a:ext cx="591453" cy="445590"/>
          </a:xfrm>
          <a:prstGeom prst="rect">
            <a:avLst/>
          </a:prstGeom>
        </p:spPr>
      </p:pic>
      <p:pic>
        <p:nvPicPr>
          <p:cNvPr id="87" name="図 86"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3472" y="4616874"/>
            <a:ext cx="591453" cy="445590"/>
          </a:xfrm>
          <a:prstGeom prst="rect">
            <a:avLst/>
          </a:prstGeom>
        </p:spPr>
      </p:pic>
      <p:cxnSp>
        <p:nvCxnSpPr>
          <p:cNvPr id="88" name="直線矢印コネクタ 87"/>
          <p:cNvCxnSpPr/>
          <p:nvPr/>
        </p:nvCxnSpPr>
        <p:spPr>
          <a:xfrm>
            <a:off x="9278956" y="4223410"/>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H="1">
            <a:off x="8864422" y="4223410"/>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0" name="図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409125" y="4643458"/>
            <a:ext cx="404873" cy="484878"/>
          </a:xfrm>
          <a:prstGeom prst="rect">
            <a:avLst/>
          </a:prstGeom>
        </p:spPr>
      </p:pic>
      <p:sp>
        <p:nvSpPr>
          <p:cNvPr id="91" name="正方形/長方形 90"/>
          <p:cNvSpPr/>
          <p:nvPr/>
        </p:nvSpPr>
        <p:spPr>
          <a:xfrm>
            <a:off x="9190567" y="4167347"/>
            <a:ext cx="688629" cy="1023582"/>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7" name="図 96"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0833" y="3440465"/>
            <a:ext cx="591453" cy="445590"/>
          </a:xfrm>
          <a:prstGeom prst="rect">
            <a:avLst/>
          </a:prstGeom>
        </p:spPr>
      </p:pic>
      <p:pic>
        <p:nvPicPr>
          <p:cNvPr id="98" name="図 97"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9464" y="4363296"/>
            <a:ext cx="591453" cy="445590"/>
          </a:xfrm>
          <a:prstGeom prst="rect">
            <a:avLst/>
          </a:prstGeom>
        </p:spPr>
      </p:pic>
      <p:cxnSp>
        <p:nvCxnSpPr>
          <p:cNvPr id="99" name="直線矢印コネクタ 98"/>
          <p:cNvCxnSpPr/>
          <p:nvPr/>
        </p:nvCxnSpPr>
        <p:spPr>
          <a:xfrm>
            <a:off x="11074948" y="3969832"/>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flipH="1">
            <a:off x="10660414" y="3969832"/>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 name="図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205117" y="4389880"/>
            <a:ext cx="404873" cy="484878"/>
          </a:xfrm>
          <a:prstGeom prst="rect">
            <a:avLst/>
          </a:prstGeom>
        </p:spPr>
      </p:pic>
      <p:sp>
        <p:nvSpPr>
          <p:cNvPr id="106" name="テキスト ボックス 105"/>
          <p:cNvSpPr txBox="1"/>
          <p:nvPr/>
        </p:nvSpPr>
        <p:spPr>
          <a:xfrm>
            <a:off x="10360871" y="3120679"/>
            <a:ext cx="1251375" cy="253916"/>
          </a:xfrm>
          <a:prstGeom prst="rect">
            <a:avLst/>
          </a:prstGeom>
          <a:noFill/>
        </p:spPr>
        <p:txBody>
          <a:bodyPr wrap="square" rtlCol="0">
            <a:spAutoFit/>
          </a:bodyPr>
          <a:lstStyle/>
          <a:p>
            <a:pPr algn="ctr"/>
            <a:r>
              <a:rPr lang="ja-JP" altLang="en-US" sz="1050" b="1" dirty="0"/>
              <a:t>作業ディレクトリ</a:t>
            </a:r>
            <a:endParaRPr kumimoji="1" lang="ja-JP" altLang="en-US" sz="1050" b="1" dirty="0"/>
          </a:p>
        </p:txBody>
      </p:sp>
      <p:grpSp>
        <p:nvGrpSpPr>
          <p:cNvPr id="107" name="グループ化 106"/>
          <p:cNvGrpSpPr/>
          <p:nvPr/>
        </p:nvGrpSpPr>
        <p:grpSpPr>
          <a:xfrm>
            <a:off x="7496119" y="1917645"/>
            <a:ext cx="447220" cy="447220"/>
            <a:chOff x="1461081" y="1916237"/>
            <a:chExt cx="447220" cy="447220"/>
          </a:xfrm>
        </p:grpSpPr>
        <p:sp>
          <p:nvSpPr>
            <p:cNvPr id="108" name="涙形 107"/>
            <p:cNvSpPr>
              <a:spLocks noChangeAspect="1"/>
            </p:cNvSpPr>
            <p:nvPr/>
          </p:nvSpPr>
          <p:spPr>
            <a:xfrm rot="8100000">
              <a:off x="1461081" y="1916237"/>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94"/>
            <p:cNvSpPr>
              <a:spLocks noChangeAspect="1"/>
            </p:cNvSpPr>
            <p:nvPr/>
          </p:nvSpPr>
          <p:spPr>
            <a:xfrm>
              <a:off x="1594691" y="204984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0" name="テキスト ボックス 109"/>
          <p:cNvSpPr txBox="1"/>
          <p:nvPr/>
        </p:nvSpPr>
        <p:spPr>
          <a:xfrm>
            <a:off x="7626451" y="1745193"/>
            <a:ext cx="832105" cy="307777"/>
          </a:xfrm>
          <a:prstGeom prst="rect">
            <a:avLst/>
          </a:prstGeom>
          <a:noFill/>
        </p:spPr>
        <p:txBody>
          <a:bodyPr wrap="square" rtlCol="0">
            <a:spAutoFit/>
          </a:bodyPr>
          <a:lstStyle/>
          <a:p>
            <a:pPr algn="ctr"/>
            <a:r>
              <a:rPr kumimoji="1" lang="en-US" altLang="ja-JP" sz="1400" dirty="0"/>
              <a:t>HEAD</a:t>
            </a:r>
            <a:endParaRPr kumimoji="1" lang="ja-JP" altLang="en-US" sz="1400" dirty="0"/>
          </a:p>
        </p:txBody>
      </p:sp>
      <p:cxnSp>
        <p:nvCxnSpPr>
          <p:cNvPr id="111" name="直線矢印コネクタ 110"/>
          <p:cNvCxnSpPr/>
          <p:nvPr/>
        </p:nvCxnSpPr>
        <p:spPr>
          <a:xfrm>
            <a:off x="10991442" y="2735650"/>
            <a:ext cx="0" cy="360000"/>
          </a:xfrm>
          <a:prstGeom prst="straightConnector1">
            <a:avLst/>
          </a:prstGeom>
          <a:ln w="57150">
            <a:solidFill>
              <a:schemeClr val="bg1">
                <a:lumMod val="75000"/>
              </a:schemeClr>
            </a:solidFill>
            <a:prstDash val="sysDot"/>
            <a:tailEnd type="triangle" w="sm" len="sm"/>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10870416" y="2439445"/>
            <a:ext cx="228233" cy="188742"/>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6925838" y="3880595"/>
            <a:ext cx="1414653" cy="158131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10284115" y="3382913"/>
            <a:ext cx="1414653" cy="158131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492683" y="3631754"/>
            <a:ext cx="1414653" cy="158131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p:nvPr/>
        </p:nvCxnSpPr>
        <p:spPr>
          <a:xfrm>
            <a:off x="7713476" y="1299411"/>
            <a:ext cx="144000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9278956" y="1299411"/>
            <a:ext cx="162000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7713476" y="6550975"/>
            <a:ext cx="320400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2" name="テキスト ボックス 121"/>
          <p:cNvSpPr txBox="1"/>
          <p:nvPr/>
        </p:nvSpPr>
        <p:spPr>
          <a:xfrm>
            <a:off x="7651724" y="872580"/>
            <a:ext cx="1537891" cy="276999"/>
          </a:xfrm>
          <a:prstGeom prst="rect">
            <a:avLst/>
          </a:prstGeom>
          <a:noFill/>
          <a:ln w="9525">
            <a:solidFill>
              <a:srgbClr val="FF0000"/>
            </a:solidFill>
          </a:ln>
        </p:spPr>
        <p:txBody>
          <a:bodyPr wrap="square" rtlCol="0" anchor="ctr" anchorCtr="0">
            <a:spAutoFit/>
          </a:bodyPr>
          <a:lstStyle/>
          <a:p>
            <a:pPr algn="ctr"/>
            <a:r>
              <a:rPr lang="en-US" altLang="ja-JP" sz="1200" dirty="0">
                <a:solidFill>
                  <a:schemeClr val="accent4">
                    <a:lumMod val="75000"/>
                  </a:schemeClr>
                </a:solidFill>
              </a:rPr>
              <a:t>$</a:t>
            </a:r>
            <a:r>
              <a:rPr lang="en-US" altLang="ja-JP" sz="1200" dirty="0"/>
              <a:t> git diff --cached</a:t>
            </a:r>
            <a:endParaRPr kumimoji="1" lang="ja-JP" altLang="en-US" sz="1050" dirty="0"/>
          </a:p>
        </p:txBody>
      </p:sp>
      <p:sp>
        <p:nvSpPr>
          <p:cNvPr id="123" name="テキスト ボックス 122"/>
          <p:cNvSpPr txBox="1"/>
          <p:nvPr/>
        </p:nvSpPr>
        <p:spPr>
          <a:xfrm>
            <a:off x="9581595" y="901031"/>
            <a:ext cx="940076" cy="276999"/>
          </a:xfrm>
          <a:prstGeom prst="rect">
            <a:avLst/>
          </a:prstGeom>
          <a:noFill/>
          <a:ln w="9525">
            <a:solidFill>
              <a:srgbClr val="FF0000"/>
            </a:solidFill>
          </a:ln>
        </p:spPr>
        <p:txBody>
          <a:bodyPr wrap="square" rtlCol="0" anchor="ctr" anchorCtr="0">
            <a:spAutoFit/>
          </a:bodyPr>
          <a:lstStyle/>
          <a:p>
            <a:pPr algn="ctr"/>
            <a:r>
              <a:rPr lang="en-US" altLang="ja-JP" sz="1200" dirty="0">
                <a:solidFill>
                  <a:schemeClr val="accent4">
                    <a:lumMod val="75000"/>
                  </a:schemeClr>
                </a:solidFill>
              </a:rPr>
              <a:t>$</a:t>
            </a:r>
            <a:r>
              <a:rPr lang="en-US" altLang="ja-JP" sz="1200" dirty="0"/>
              <a:t> git diff</a:t>
            </a:r>
            <a:endParaRPr kumimoji="1" lang="ja-JP" altLang="en-US" sz="1050" dirty="0"/>
          </a:p>
        </p:txBody>
      </p:sp>
      <p:sp>
        <p:nvSpPr>
          <p:cNvPr id="124" name="テキスト ボックス 123"/>
          <p:cNvSpPr txBox="1"/>
          <p:nvPr/>
        </p:nvSpPr>
        <p:spPr>
          <a:xfrm>
            <a:off x="8589248" y="6193111"/>
            <a:ext cx="1414739" cy="276999"/>
          </a:xfrm>
          <a:prstGeom prst="rect">
            <a:avLst/>
          </a:prstGeom>
          <a:noFill/>
          <a:ln w="9525">
            <a:solidFill>
              <a:srgbClr val="FF0000"/>
            </a:solidFill>
          </a:ln>
        </p:spPr>
        <p:txBody>
          <a:bodyPr wrap="square" rtlCol="0" anchor="ctr" anchorCtr="0">
            <a:spAutoFit/>
          </a:bodyPr>
          <a:lstStyle/>
          <a:p>
            <a:pPr algn="ctr"/>
            <a:r>
              <a:rPr lang="en-US" altLang="ja-JP" sz="1200" dirty="0">
                <a:solidFill>
                  <a:schemeClr val="accent4">
                    <a:lumMod val="75000"/>
                  </a:schemeClr>
                </a:solidFill>
              </a:rPr>
              <a:t>$</a:t>
            </a:r>
            <a:r>
              <a:rPr lang="en-US" altLang="ja-JP" sz="1200" dirty="0"/>
              <a:t> git diff HEAD</a:t>
            </a:r>
            <a:endParaRPr kumimoji="1" lang="ja-JP" altLang="en-US" sz="1050" dirty="0"/>
          </a:p>
        </p:txBody>
      </p:sp>
      <p:sp>
        <p:nvSpPr>
          <p:cNvPr id="129" name="テキスト ボックス 128"/>
          <p:cNvSpPr txBox="1"/>
          <p:nvPr/>
        </p:nvSpPr>
        <p:spPr>
          <a:xfrm>
            <a:off x="2099725" y="4019217"/>
            <a:ext cx="1251375" cy="307777"/>
          </a:xfrm>
          <a:prstGeom prst="rect">
            <a:avLst/>
          </a:prstGeom>
          <a:noFill/>
        </p:spPr>
        <p:txBody>
          <a:bodyPr wrap="square" rtlCol="0">
            <a:spAutoFit/>
          </a:bodyPr>
          <a:lstStyle/>
          <a:p>
            <a:pPr algn="ctr"/>
            <a:r>
              <a:rPr kumimoji="1" lang="en-US" altLang="ja-JP" sz="1400" b="1" dirty="0"/>
              <a:t>commit_2</a:t>
            </a:r>
            <a:endParaRPr kumimoji="1" lang="ja-JP" altLang="en-US" sz="1400" b="1" dirty="0"/>
          </a:p>
        </p:txBody>
      </p:sp>
      <p:sp>
        <p:nvSpPr>
          <p:cNvPr id="130" name="テキスト ボックス 129"/>
          <p:cNvSpPr txBox="1"/>
          <p:nvPr/>
        </p:nvSpPr>
        <p:spPr>
          <a:xfrm>
            <a:off x="470246" y="4256496"/>
            <a:ext cx="1252800" cy="307777"/>
          </a:xfrm>
          <a:prstGeom prst="rect">
            <a:avLst/>
          </a:prstGeom>
          <a:noFill/>
        </p:spPr>
        <p:txBody>
          <a:bodyPr wrap="square" rtlCol="0">
            <a:spAutoFit/>
          </a:bodyPr>
          <a:lstStyle/>
          <a:p>
            <a:pPr algn="ctr"/>
            <a:r>
              <a:rPr kumimoji="1" lang="en-US" altLang="ja-JP" sz="1400" b="1" dirty="0"/>
              <a:t>commit_1</a:t>
            </a:r>
            <a:endParaRPr kumimoji="1" lang="ja-JP" altLang="en-US" sz="1400" b="1" dirty="0"/>
          </a:p>
        </p:txBody>
      </p:sp>
      <p:sp>
        <p:nvSpPr>
          <p:cNvPr id="29" name="楕円 284"/>
          <p:cNvSpPr/>
          <p:nvPr/>
        </p:nvSpPr>
        <p:spPr>
          <a:xfrm>
            <a:off x="5076225" y="3279064"/>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山形 285"/>
          <p:cNvSpPr/>
          <p:nvPr/>
        </p:nvSpPr>
        <p:spPr>
          <a:xfrm rot="19832413" flipH="1">
            <a:off x="5183343" y="3067390"/>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2" name="テキスト ボックス 131"/>
          <p:cNvSpPr txBox="1"/>
          <p:nvPr/>
        </p:nvSpPr>
        <p:spPr>
          <a:xfrm>
            <a:off x="4930174" y="3556088"/>
            <a:ext cx="1251375" cy="307777"/>
          </a:xfrm>
          <a:prstGeom prst="rect">
            <a:avLst/>
          </a:prstGeom>
          <a:noFill/>
        </p:spPr>
        <p:txBody>
          <a:bodyPr wrap="square" rtlCol="0">
            <a:spAutoFit/>
          </a:bodyPr>
          <a:lstStyle/>
          <a:p>
            <a:pPr algn="ctr"/>
            <a:r>
              <a:rPr kumimoji="1" lang="en-US" altLang="ja-JP" sz="1400" b="1" dirty="0"/>
              <a:t>commit_3</a:t>
            </a:r>
            <a:endParaRPr kumimoji="1" lang="ja-JP" altLang="en-US" sz="1400" b="1" dirty="0"/>
          </a:p>
        </p:txBody>
      </p:sp>
      <p:cxnSp>
        <p:nvCxnSpPr>
          <p:cNvPr id="17" name="直線コネクタ 16"/>
          <p:cNvCxnSpPr/>
          <p:nvPr/>
        </p:nvCxnSpPr>
        <p:spPr>
          <a:xfrm>
            <a:off x="7664986" y="1060848"/>
            <a:ext cx="0" cy="5630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9211647" y="1060848"/>
            <a:ext cx="0" cy="45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10978878" y="1060848"/>
            <a:ext cx="0" cy="56307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185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テキスト ボックス 133"/>
          <p:cNvSpPr txBox="1"/>
          <p:nvPr/>
        </p:nvSpPr>
        <p:spPr>
          <a:xfrm>
            <a:off x="233550" y="823626"/>
            <a:ext cx="7188929" cy="2308324"/>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■コミットを指定して</a:t>
            </a:r>
            <a:r>
              <a:rPr lang="en-US" altLang="ja-JP" sz="1200" dirty="0"/>
              <a:t>HEAD</a:t>
            </a:r>
            <a:r>
              <a:rPr lang="ja-JP" altLang="en-US" sz="1200" dirty="0"/>
              <a:t>を移動（ブランチの切り替え）</a:t>
            </a:r>
            <a:endParaRPr lang="en-US" altLang="ja-JP" sz="1200" dirty="0"/>
          </a:p>
          <a:p>
            <a:r>
              <a:rPr lang="en-US" altLang="ja-JP" sz="1200" dirty="0">
                <a:solidFill>
                  <a:schemeClr val="accent4">
                    <a:lumMod val="75000"/>
                  </a:schemeClr>
                </a:solidFill>
              </a:rPr>
              <a:t>$</a:t>
            </a:r>
            <a:r>
              <a:rPr lang="en-US" altLang="ja-JP" sz="1200" dirty="0"/>
              <a:t> git checkout </a:t>
            </a:r>
            <a:r>
              <a:rPr lang="en-US" altLang="ja-JP" sz="1200" dirty="0">
                <a:solidFill>
                  <a:srgbClr val="FF0000"/>
                </a:solidFill>
              </a:rPr>
              <a:t>commit_3</a:t>
            </a:r>
            <a:r>
              <a:rPr lang="en-US" altLang="ja-JP" sz="1200" dirty="0"/>
              <a:t>	#HEAD</a:t>
            </a:r>
            <a:r>
              <a:rPr lang="ja-JP" altLang="en-US" sz="1200" dirty="0"/>
              <a:t>がブランチ上にいなくなる⇒作業後はブランチ上へ移動すべし！！</a:t>
            </a:r>
            <a:endParaRPr lang="en-US" altLang="ja-JP" sz="1200" dirty="0"/>
          </a:p>
          <a:p>
            <a:r>
              <a:rPr lang="en-US" altLang="ja-JP" sz="1200" dirty="0">
                <a:solidFill>
                  <a:schemeClr val="accent4">
                    <a:lumMod val="75000"/>
                  </a:schemeClr>
                </a:solidFill>
              </a:rPr>
              <a:t>$</a:t>
            </a:r>
            <a:r>
              <a:rPr lang="en-US" altLang="ja-JP" sz="1200" dirty="0"/>
              <a:t> git checkout </a:t>
            </a:r>
            <a:r>
              <a:rPr lang="en-US" altLang="ja-JP" sz="1200" dirty="0">
                <a:solidFill>
                  <a:srgbClr val="FF0000"/>
                </a:solidFill>
              </a:rPr>
              <a:t>develop</a:t>
            </a:r>
            <a:r>
              <a:rPr lang="en-US" altLang="ja-JP" sz="1200" dirty="0"/>
              <a:t>	#</a:t>
            </a:r>
            <a:r>
              <a:rPr lang="ja-JP" altLang="en-US" sz="1200" dirty="0"/>
              <a:t>ブランチ「</a:t>
            </a:r>
            <a:r>
              <a:rPr lang="en-US" altLang="ja-JP" sz="1200" dirty="0"/>
              <a:t>develop</a:t>
            </a:r>
            <a:r>
              <a:rPr lang="ja-JP" altLang="en-US" sz="1200" dirty="0"/>
              <a:t>」上へ移動</a:t>
            </a:r>
            <a:endParaRPr lang="en-US" altLang="ja-JP" sz="1200" dirty="0"/>
          </a:p>
          <a:p>
            <a:endParaRPr lang="en-US" altLang="ja-JP" sz="1200" dirty="0"/>
          </a:p>
          <a:p>
            <a:r>
              <a:rPr lang="ja-JP" altLang="en-US" sz="1200" dirty="0"/>
              <a:t>■作業ディレクトリにある特定のファイルを</a:t>
            </a:r>
            <a:r>
              <a:rPr lang="en-US" altLang="ja-JP" sz="1200" dirty="0"/>
              <a:t>index</a:t>
            </a:r>
            <a:r>
              <a:rPr lang="ja-JP" altLang="en-US" sz="1200" dirty="0"/>
              <a:t>の状態へ戻す</a:t>
            </a:r>
            <a:endParaRPr lang="en-US" altLang="ja-JP" sz="1200" dirty="0"/>
          </a:p>
          <a:p>
            <a:r>
              <a:rPr lang="en-US" altLang="ja-JP" sz="1200" dirty="0">
                <a:solidFill>
                  <a:schemeClr val="accent4">
                    <a:lumMod val="75000"/>
                  </a:schemeClr>
                </a:solidFill>
              </a:rPr>
              <a:t>$</a:t>
            </a:r>
            <a:r>
              <a:rPr lang="en-US" altLang="ja-JP" sz="1200" dirty="0"/>
              <a:t> git checkout </a:t>
            </a:r>
            <a:r>
              <a:rPr lang="en-US" altLang="ja-JP" sz="1200" dirty="0">
                <a:solidFill>
                  <a:srgbClr val="FF0000"/>
                </a:solidFill>
              </a:rPr>
              <a:t>sample.txt</a:t>
            </a:r>
            <a:r>
              <a:rPr lang="en-US" altLang="ja-JP" sz="1200" dirty="0"/>
              <a:t>	#(git checkout </a:t>
            </a:r>
            <a:r>
              <a:rPr lang="ja-JP" altLang="en-US" sz="1200" i="1" dirty="0"/>
              <a:t>＜ファイル</a:t>
            </a:r>
            <a:r>
              <a:rPr lang="en-US" altLang="ja-JP" sz="1200" i="1" dirty="0"/>
              <a:t>path</a:t>
            </a:r>
            <a:r>
              <a:rPr lang="ja-JP" altLang="en-US" sz="1200" i="1" dirty="0"/>
              <a:t>＞ </a:t>
            </a:r>
            <a:r>
              <a:rPr lang="en-US" altLang="ja-JP" sz="1200" dirty="0"/>
              <a:t>)</a:t>
            </a:r>
          </a:p>
          <a:p>
            <a:r>
              <a:rPr lang="en-US" altLang="ja-JP" sz="1200" dirty="0"/>
              <a:t>※Untrack</a:t>
            </a:r>
            <a:r>
              <a:rPr lang="ja-JP" altLang="en-US" sz="1200" dirty="0"/>
              <a:t>ファイルはそのまま</a:t>
            </a:r>
            <a:endParaRPr lang="en-US" altLang="ja-JP" sz="1200" dirty="0"/>
          </a:p>
          <a:p>
            <a:endParaRPr lang="en-US" altLang="ja-JP" sz="1200" dirty="0"/>
          </a:p>
          <a:p>
            <a:r>
              <a:rPr lang="ja-JP" altLang="en-US" sz="1200" dirty="0"/>
              <a:t>■作業ディレクトリにある特定のファイルを指定コミットの状態へ戻す</a:t>
            </a:r>
            <a:endParaRPr lang="en-US" altLang="ja-JP" sz="1200" dirty="0"/>
          </a:p>
          <a:p>
            <a:r>
              <a:rPr lang="en-US" altLang="ja-JP" sz="1200" dirty="0">
                <a:solidFill>
                  <a:schemeClr val="accent4">
                    <a:lumMod val="75000"/>
                  </a:schemeClr>
                </a:solidFill>
              </a:rPr>
              <a:t>$</a:t>
            </a:r>
            <a:r>
              <a:rPr lang="en-US" altLang="ja-JP" sz="1200" dirty="0"/>
              <a:t> git checkout </a:t>
            </a:r>
            <a:r>
              <a:rPr lang="en-US" altLang="ja-JP" sz="1200" dirty="0">
                <a:solidFill>
                  <a:srgbClr val="FF0000"/>
                </a:solidFill>
              </a:rPr>
              <a:t>commit_1</a:t>
            </a:r>
            <a:r>
              <a:rPr lang="ja-JP" altLang="en-US" sz="1200" dirty="0">
                <a:solidFill>
                  <a:srgbClr val="FF0000"/>
                </a:solidFill>
              </a:rPr>
              <a:t> </a:t>
            </a:r>
            <a:r>
              <a:rPr lang="en-US" altLang="ja-JP" sz="1200" dirty="0">
                <a:solidFill>
                  <a:srgbClr val="FF0000"/>
                </a:solidFill>
              </a:rPr>
              <a:t>sample.txt</a:t>
            </a:r>
            <a:r>
              <a:rPr lang="en-US" altLang="ja-JP" sz="1200" dirty="0"/>
              <a:t>	#(git checkout </a:t>
            </a:r>
            <a:r>
              <a:rPr lang="ja-JP" altLang="en-US" sz="1200" i="1" dirty="0"/>
              <a:t>＜</a:t>
            </a:r>
            <a:r>
              <a:rPr lang="en-US" altLang="ja-JP" sz="1200" i="1" dirty="0"/>
              <a:t>commit</a:t>
            </a:r>
            <a:r>
              <a:rPr lang="ja-JP" altLang="en-US" sz="1200" i="1" dirty="0"/>
              <a:t>＞ ＜ファイル</a:t>
            </a:r>
            <a:r>
              <a:rPr lang="en-US" altLang="ja-JP" sz="1200" i="1" dirty="0"/>
              <a:t>path</a:t>
            </a:r>
            <a:r>
              <a:rPr lang="ja-JP" altLang="en-US" sz="1200" i="1" dirty="0"/>
              <a:t>＞</a:t>
            </a:r>
            <a:r>
              <a:rPr lang="en-US" altLang="ja-JP" sz="1200" dirty="0"/>
              <a:t>)</a:t>
            </a:r>
          </a:p>
          <a:p>
            <a:r>
              <a:rPr lang="en-US" altLang="ja-JP" sz="1200" dirty="0"/>
              <a:t>※Untrack</a:t>
            </a:r>
            <a:r>
              <a:rPr lang="ja-JP" altLang="en-US" sz="1200" dirty="0"/>
              <a:t>ファイルはそのまま</a:t>
            </a:r>
            <a:endParaRPr lang="en-US" altLang="ja-JP" sz="1200" dirty="0"/>
          </a:p>
        </p:txBody>
      </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参考）</a:t>
            </a:r>
            <a:r>
              <a:rPr lang="en-US" altLang="ja-JP" sz="4000" b="1" dirty="0">
                <a:latin typeface="メイリオ" panose="020B0604030504040204" pitchFamily="50" charset="-128"/>
                <a:ea typeface="メイリオ" panose="020B0604030504040204" pitchFamily="50" charset="-128"/>
              </a:rPr>
              <a:t>checkout</a:t>
            </a:r>
            <a:endParaRPr kumimoji="1" lang="ja-JP" altLang="en-US" sz="4000" b="1" dirty="0">
              <a:latin typeface="メイリオ" panose="020B0604030504040204" pitchFamily="50" charset="-128"/>
              <a:ea typeface="メイリオ" panose="020B0604030504040204" pitchFamily="50" charset="-128"/>
            </a:endParaRPr>
          </a:p>
        </p:txBody>
      </p:sp>
      <p:sp>
        <p:nvSpPr>
          <p:cNvPr id="23" name="楕円 261"/>
          <p:cNvSpPr/>
          <p:nvPr/>
        </p:nvSpPr>
        <p:spPr>
          <a:xfrm>
            <a:off x="2296958" y="371593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山形 262"/>
          <p:cNvSpPr/>
          <p:nvPr/>
        </p:nvSpPr>
        <p:spPr>
          <a:xfrm rot="19832413" flipH="1">
            <a:off x="2404076" y="3504264"/>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 name="直線矢印コネクタ 25"/>
          <p:cNvCxnSpPr>
            <a:cxnSpLocks noChangeAspect="1"/>
          </p:cNvCxnSpPr>
          <p:nvPr/>
        </p:nvCxnSpPr>
        <p:spPr>
          <a:xfrm flipH="1">
            <a:off x="1636404" y="3964692"/>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273"/>
          <p:cNvSpPr/>
          <p:nvPr/>
        </p:nvSpPr>
        <p:spPr>
          <a:xfrm>
            <a:off x="667480" y="3953217"/>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山形 274"/>
          <p:cNvSpPr/>
          <p:nvPr/>
        </p:nvSpPr>
        <p:spPr>
          <a:xfrm rot="19832413" flipH="1">
            <a:off x="774598" y="3741543"/>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2" name="直線矢印コネクタ 31"/>
          <p:cNvCxnSpPr>
            <a:cxnSpLocks noChangeAspect="1"/>
          </p:cNvCxnSpPr>
          <p:nvPr/>
        </p:nvCxnSpPr>
        <p:spPr>
          <a:xfrm flipH="1">
            <a:off x="8159231" y="291448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noChangeAspect="1"/>
          </p:cNvCxnSpPr>
          <p:nvPr/>
        </p:nvCxnSpPr>
        <p:spPr>
          <a:xfrm flipH="1">
            <a:off x="6045150" y="3185309"/>
            <a:ext cx="1080000" cy="189024"/>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296"/>
          <p:cNvSpPr/>
          <p:nvPr/>
        </p:nvSpPr>
        <p:spPr>
          <a:xfrm>
            <a:off x="7187343" y="2944041"/>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山形 297"/>
          <p:cNvSpPr/>
          <p:nvPr/>
        </p:nvSpPr>
        <p:spPr>
          <a:xfrm rot="19832413" flipH="1">
            <a:off x="7294461" y="2732367"/>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p:cNvSpPr txBox="1"/>
          <p:nvPr/>
        </p:nvSpPr>
        <p:spPr>
          <a:xfrm>
            <a:off x="7004364" y="3233438"/>
            <a:ext cx="1251375" cy="307777"/>
          </a:xfrm>
          <a:prstGeom prst="rect">
            <a:avLst/>
          </a:prstGeom>
          <a:noFill/>
        </p:spPr>
        <p:txBody>
          <a:bodyPr wrap="square" rtlCol="0">
            <a:spAutoFit/>
          </a:bodyPr>
          <a:lstStyle/>
          <a:p>
            <a:pPr algn="ctr"/>
            <a:r>
              <a:rPr kumimoji="1" lang="en-US" altLang="ja-JP" sz="1400" b="1" dirty="0"/>
              <a:t>Commit_4</a:t>
            </a:r>
            <a:endParaRPr kumimoji="1" lang="ja-JP" altLang="en-US" sz="1400" b="1" dirty="0"/>
          </a:p>
        </p:txBody>
      </p:sp>
      <p:cxnSp>
        <p:nvCxnSpPr>
          <p:cNvPr id="40" name="直線矢印コネクタ 39"/>
          <p:cNvCxnSpPr>
            <a:cxnSpLocks noChangeAspect="1"/>
          </p:cNvCxnSpPr>
          <p:nvPr/>
        </p:nvCxnSpPr>
        <p:spPr>
          <a:xfrm flipH="1">
            <a:off x="3303651" y="3500237"/>
            <a:ext cx="1687310" cy="295317"/>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2741923" y="4298543"/>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2" name="図 41"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6197" y="4733737"/>
            <a:ext cx="591453" cy="445590"/>
          </a:xfrm>
          <a:prstGeom prst="rect">
            <a:avLst/>
          </a:prstGeom>
        </p:spPr>
      </p:pic>
      <p:pic>
        <p:nvPicPr>
          <p:cNvPr id="43" name="図 42"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4828" y="5656568"/>
            <a:ext cx="591453" cy="445590"/>
          </a:xfrm>
          <a:prstGeom prst="rect">
            <a:avLst/>
          </a:prstGeom>
        </p:spPr>
      </p:pic>
      <p:cxnSp>
        <p:nvCxnSpPr>
          <p:cNvPr id="44" name="直線矢印コネクタ 43"/>
          <p:cNvCxnSpPr/>
          <p:nvPr/>
        </p:nvCxnSpPr>
        <p:spPr>
          <a:xfrm>
            <a:off x="2830312" y="5263104"/>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2415778" y="5263104"/>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6" name="図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960481" y="5683152"/>
            <a:ext cx="404873" cy="484878"/>
          </a:xfrm>
          <a:prstGeom prst="rect">
            <a:avLst/>
          </a:prstGeom>
        </p:spPr>
      </p:pic>
      <p:cxnSp>
        <p:nvCxnSpPr>
          <p:cNvPr id="48" name="直線矢印コネクタ 47"/>
          <p:cNvCxnSpPr/>
          <p:nvPr/>
        </p:nvCxnSpPr>
        <p:spPr>
          <a:xfrm>
            <a:off x="1112445" y="4535822"/>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9" name="図 48"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719" y="4971016"/>
            <a:ext cx="591453" cy="445590"/>
          </a:xfrm>
          <a:prstGeom prst="rect">
            <a:avLst/>
          </a:prstGeom>
        </p:spPr>
      </p:pic>
      <p:pic>
        <p:nvPicPr>
          <p:cNvPr id="50" name="図 49"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50" y="5893847"/>
            <a:ext cx="591453" cy="445590"/>
          </a:xfrm>
          <a:prstGeom prst="rect">
            <a:avLst/>
          </a:prstGeom>
        </p:spPr>
      </p:pic>
      <p:cxnSp>
        <p:nvCxnSpPr>
          <p:cNvPr id="51" name="直線矢印コネクタ 50"/>
          <p:cNvCxnSpPr/>
          <p:nvPr/>
        </p:nvCxnSpPr>
        <p:spPr>
          <a:xfrm>
            <a:off x="1200834" y="5500383"/>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786300" y="5500383"/>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3" name="図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331003" y="5920431"/>
            <a:ext cx="404873" cy="484878"/>
          </a:xfrm>
          <a:prstGeom prst="rect">
            <a:avLst/>
          </a:prstGeom>
        </p:spPr>
      </p:pic>
      <p:sp>
        <p:nvSpPr>
          <p:cNvPr id="60" name="正方形/長方形 59"/>
          <p:cNvSpPr/>
          <p:nvPr/>
        </p:nvSpPr>
        <p:spPr>
          <a:xfrm>
            <a:off x="440315" y="4515486"/>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2068089" y="4260410"/>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矢印コネクタ 65"/>
          <p:cNvCxnSpPr/>
          <p:nvPr/>
        </p:nvCxnSpPr>
        <p:spPr>
          <a:xfrm>
            <a:off x="7613198" y="3520823"/>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7" name="図 66"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7472" y="3956017"/>
            <a:ext cx="591453" cy="445590"/>
          </a:xfrm>
          <a:prstGeom prst="rect">
            <a:avLst/>
          </a:prstGeom>
        </p:spPr>
      </p:pic>
      <p:pic>
        <p:nvPicPr>
          <p:cNvPr id="68" name="図 67"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6103" y="4878848"/>
            <a:ext cx="591453" cy="445590"/>
          </a:xfrm>
          <a:prstGeom prst="rect">
            <a:avLst/>
          </a:prstGeom>
        </p:spPr>
      </p:pic>
      <p:cxnSp>
        <p:nvCxnSpPr>
          <p:cNvPr id="69" name="直線矢印コネクタ 68"/>
          <p:cNvCxnSpPr/>
          <p:nvPr/>
        </p:nvCxnSpPr>
        <p:spPr>
          <a:xfrm>
            <a:off x="7701587" y="4485384"/>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flipH="1">
            <a:off x="7287053" y="4485384"/>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1" name="図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31756" y="4905432"/>
            <a:ext cx="404873" cy="484878"/>
          </a:xfrm>
          <a:prstGeom prst="rect">
            <a:avLst/>
          </a:prstGeom>
        </p:spPr>
      </p:pic>
      <p:sp>
        <p:nvSpPr>
          <p:cNvPr id="72" name="正方形/長方形 71"/>
          <p:cNvSpPr/>
          <p:nvPr/>
        </p:nvSpPr>
        <p:spPr>
          <a:xfrm>
            <a:off x="6937659" y="3464894"/>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296"/>
          <p:cNvSpPr/>
          <p:nvPr/>
        </p:nvSpPr>
        <p:spPr>
          <a:xfrm>
            <a:off x="8783012" y="266760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p:cNvCxnSpPr>
            <a:cxnSpLocks noChangeAspect="1"/>
          </p:cNvCxnSpPr>
          <p:nvPr/>
        </p:nvCxnSpPr>
        <p:spPr>
          <a:xfrm flipH="1">
            <a:off x="9665253" y="2576330"/>
            <a:ext cx="1182881" cy="207028"/>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p:cNvSpPr txBox="1"/>
          <p:nvPr/>
        </p:nvSpPr>
        <p:spPr>
          <a:xfrm>
            <a:off x="8581733" y="2971464"/>
            <a:ext cx="1251375" cy="307777"/>
          </a:xfrm>
          <a:prstGeom prst="rect">
            <a:avLst/>
          </a:prstGeom>
          <a:noFill/>
        </p:spPr>
        <p:txBody>
          <a:bodyPr wrap="square" rtlCol="0">
            <a:spAutoFit/>
          </a:bodyPr>
          <a:lstStyle/>
          <a:p>
            <a:pPr algn="ctr"/>
            <a:r>
              <a:rPr kumimoji="1" lang="en-US" altLang="ja-JP" sz="1400" b="1" dirty="0"/>
              <a:t>add</a:t>
            </a:r>
            <a:endParaRPr kumimoji="1" lang="ja-JP" altLang="en-US" sz="1400" b="1" dirty="0"/>
          </a:p>
        </p:txBody>
      </p:sp>
      <p:pic>
        <p:nvPicPr>
          <p:cNvPr id="97" name="図 96"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0833" y="3440465"/>
            <a:ext cx="591453" cy="445590"/>
          </a:xfrm>
          <a:prstGeom prst="rect">
            <a:avLst/>
          </a:prstGeom>
        </p:spPr>
      </p:pic>
      <p:pic>
        <p:nvPicPr>
          <p:cNvPr id="98" name="図 97"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9464" y="4363296"/>
            <a:ext cx="591453" cy="445590"/>
          </a:xfrm>
          <a:prstGeom prst="rect">
            <a:avLst/>
          </a:prstGeom>
        </p:spPr>
      </p:pic>
      <p:cxnSp>
        <p:nvCxnSpPr>
          <p:cNvPr id="99" name="直線矢印コネクタ 98"/>
          <p:cNvCxnSpPr/>
          <p:nvPr/>
        </p:nvCxnSpPr>
        <p:spPr>
          <a:xfrm>
            <a:off x="11074948" y="3969832"/>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flipH="1">
            <a:off x="10660414" y="3969832"/>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 name="図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205117" y="4389880"/>
            <a:ext cx="404873" cy="484878"/>
          </a:xfrm>
          <a:prstGeom prst="rect">
            <a:avLst/>
          </a:prstGeom>
        </p:spPr>
      </p:pic>
      <p:sp>
        <p:nvSpPr>
          <p:cNvPr id="106" name="テキスト ボックス 105"/>
          <p:cNvSpPr txBox="1"/>
          <p:nvPr/>
        </p:nvSpPr>
        <p:spPr>
          <a:xfrm>
            <a:off x="10360871" y="3120679"/>
            <a:ext cx="1251375" cy="253916"/>
          </a:xfrm>
          <a:prstGeom prst="rect">
            <a:avLst/>
          </a:prstGeom>
          <a:noFill/>
        </p:spPr>
        <p:txBody>
          <a:bodyPr wrap="square" rtlCol="0">
            <a:spAutoFit/>
          </a:bodyPr>
          <a:lstStyle/>
          <a:p>
            <a:pPr algn="ctr"/>
            <a:r>
              <a:rPr lang="ja-JP" altLang="en-US" sz="1050" b="1" dirty="0"/>
              <a:t>作業ディレクトリ</a:t>
            </a:r>
            <a:endParaRPr kumimoji="1" lang="ja-JP" altLang="en-US" sz="1050" b="1" dirty="0"/>
          </a:p>
        </p:txBody>
      </p:sp>
      <p:grpSp>
        <p:nvGrpSpPr>
          <p:cNvPr id="107" name="グループ化 106"/>
          <p:cNvGrpSpPr/>
          <p:nvPr/>
        </p:nvGrpSpPr>
        <p:grpSpPr>
          <a:xfrm>
            <a:off x="7496119" y="1917645"/>
            <a:ext cx="447220" cy="447220"/>
            <a:chOff x="1461081" y="1916237"/>
            <a:chExt cx="447220" cy="447220"/>
          </a:xfrm>
        </p:grpSpPr>
        <p:sp>
          <p:nvSpPr>
            <p:cNvPr id="108" name="涙形 107"/>
            <p:cNvSpPr>
              <a:spLocks noChangeAspect="1"/>
            </p:cNvSpPr>
            <p:nvPr/>
          </p:nvSpPr>
          <p:spPr>
            <a:xfrm rot="8100000">
              <a:off x="1461081" y="1916237"/>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94"/>
            <p:cNvSpPr>
              <a:spLocks noChangeAspect="1"/>
            </p:cNvSpPr>
            <p:nvPr/>
          </p:nvSpPr>
          <p:spPr>
            <a:xfrm>
              <a:off x="1594691" y="204984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0" name="テキスト ボックス 109"/>
          <p:cNvSpPr txBox="1"/>
          <p:nvPr/>
        </p:nvSpPr>
        <p:spPr>
          <a:xfrm>
            <a:off x="7626451" y="1745193"/>
            <a:ext cx="832105" cy="307777"/>
          </a:xfrm>
          <a:prstGeom prst="rect">
            <a:avLst/>
          </a:prstGeom>
          <a:noFill/>
        </p:spPr>
        <p:txBody>
          <a:bodyPr wrap="square" rtlCol="0">
            <a:spAutoFit/>
          </a:bodyPr>
          <a:lstStyle/>
          <a:p>
            <a:pPr algn="ctr"/>
            <a:r>
              <a:rPr kumimoji="1" lang="en-US" altLang="ja-JP" sz="1400" dirty="0"/>
              <a:t>HEAD</a:t>
            </a:r>
            <a:endParaRPr kumimoji="1" lang="ja-JP" altLang="en-US" sz="1400" dirty="0"/>
          </a:p>
        </p:txBody>
      </p:sp>
      <p:cxnSp>
        <p:nvCxnSpPr>
          <p:cNvPr id="111" name="直線矢印コネクタ 110"/>
          <p:cNvCxnSpPr/>
          <p:nvPr/>
        </p:nvCxnSpPr>
        <p:spPr>
          <a:xfrm>
            <a:off x="10991442" y="2735650"/>
            <a:ext cx="0" cy="360000"/>
          </a:xfrm>
          <a:prstGeom prst="straightConnector1">
            <a:avLst/>
          </a:prstGeom>
          <a:ln w="57150">
            <a:solidFill>
              <a:schemeClr val="bg1">
                <a:lumMod val="75000"/>
              </a:schemeClr>
            </a:solidFill>
            <a:prstDash val="sysDot"/>
            <a:tailEnd type="triangle" w="sm" len="sm"/>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10870416" y="2439445"/>
            <a:ext cx="228233" cy="188742"/>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テキスト ボックス 128"/>
          <p:cNvSpPr txBox="1"/>
          <p:nvPr/>
        </p:nvSpPr>
        <p:spPr>
          <a:xfrm>
            <a:off x="2099725" y="4019217"/>
            <a:ext cx="1251375" cy="307777"/>
          </a:xfrm>
          <a:prstGeom prst="rect">
            <a:avLst/>
          </a:prstGeom>
          <a:noFill/>
        </p:spPr>
        <p:txBody>
          <a:bodyPr wrap="square" rtlCol="0">
            <a:spAutoFit/>
          </a:bodyPr>
          <a:lstStyle/>
          <a:p>
            <a:pPr algn="ctr"/>
            <a:r>
              <a:rPr kumimoji="1" lang="en-US" altLang="ja-JP" sz="1400" b="1" dirty="0"/>
              <a:t>commit_2</a:t>
            </a:r>
            <a:endParaRPr kumimoji="1" lang="ja-JP" altLang="en-US" sz="1400" b="1" dirty="0"/>
          </a:p>
        </p:txBody>
      </p:sp>
      <p:sp>
        <p:nvSpPr>
          <p:cNvPr id="130" name="テキスト ボックス 129"/>
          <p:cNvSpPr txBox="1"/>
          <p:nvPr/>
        </p:nvSpPr>
        <p:spPr>
          <a:xfrm>
            <a:off x="470246" y="4256496"/>
            <a:ext cx="1252800" cy="307777"/>
          </a:xfrm>
          <a:prstGeom prst="rect">
            <a:avLst/>
          </a:prstGeom>
          <a:noFill/>
        </p:spPr>
        <p:txBody>
          <a:bodyPr wrap="square" rtlCol="0">
            <a:spAutoFit/>
          </a:bodyPr>
          <a:lstStyle/>
          <a:p>
            <a:pPr algn="ctr"/>
            <a:r>
              <a:rPr kumimoji="1" lang="en-US" altLang="ja-JP" sz="1400" b="1" dirty="0"/>
              <a:t>commit_1</a:t>
            </a:r>
            <a:endParaRPr kumimoji="1" lang="ja-JP" altLang="en-US" sz="1400" b="1" dirty="0"/>
          </a:p>
        </p:txBody>
      </p:sp>
      <p:sp>
        <p:nvSpPr>
          <p:cNvPr id="29" name="楕円 284"/>
          <p:cNvSpPr/>
          <p:nvPr/>
        </p:nvSpPr>
        <p:spPr>
          <a:xfrm>
            <a:off x="5076225" y="3279064"/>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山形 285"/>
          <p:cNvSpPr/>
          <p:nvPr/>
        </p:nvSpPr>
        <p:spPr>
          <a:xfrm rot="19832413" flipH="1">
            <a:off x="5183343" y="3067390"/>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2" name="テキスト ボックス 131"/>
          <p:cNvSpPr txBox="1"/>
          <p:nvPr/>
        </p:nvSpPr>
        <p:spPr>
          <a:xfrm>
            <a:off x="4930174" y="3556088"/>
            <a:ext cx="1251375" cy="307777"/>
          </a:xfrm>
          <a:prstGeom prst="rect">
            <a:avLst/>
          </a:prstGeom>
          <a:noFill/>
        </p:spPr>
        <p:txBody>
          <a:bodyPr wrap="square" rtlCol="0">
            <a:spAutoFit/>
          </a:bodyPr>
          <a:lstStyle/>
          <a:p>
            <a:pPr algn="ctr"/>
            <a:r>
              <a:rPr kumimoji="1" lang="en-US" altLang="ja-JP" sz="1400" b="1" dirty="0"/>
              <a:t>commit_3</a:t>
            </a:r>
            <a:endParaRPr kumimoji="1" lang="ja-JP" altLang="en-US" sz="1400" b="1" dirty="0"/>
          </a:p>
        </p:txBody>
      </p:sp>
      <p:sp>
        <p:nvSpPr>
          <p:cNvPr id="2" name="上カーブ矢印 1"/>
          <p:cNvSpPr/>
          <p:nvPr/>
        </p:nvSpPr>
        <p:spPr>
          <a:xfrm>
            <a:off x="9630910" y="4954983"/>
            <a:ext cx="1839196" cy="53594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5" name="直線矢印コネクタ 84"/>
          <p:cNvCxnSpPr/>
          <p:nvPr/>
        </p:nvCxnSpPr>
        <p:spPr>
          <a:xfrm>
            <a:off x="9190567" y="3258849"/>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6" name="図 85"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4841" y="3694043"/>
            <a:ext cx="591453" cy="445590"/>
          </a:xfrm>
          <a:prstGeom prst="rect">
            <a:avLst/>
          </a:prstGeom>
        </p:spPr>
      </p:pic>
      <p:pic>
        <p:nvPicPr>
          <p:cNvPr id="87" name="図 86"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3472" y="4616874"/>
            <a:ext cx="591453" cy="445590"/>
          </a:xfrm>
          <a:prstGeom prst="rect">
            <a:avLst/>
          </a:prstGeom>
        </p:spPr>
      </p:pic>
      <p:cxnSp>
        <p:nvCxnSpPr>
          <p:cNvPr id="88" name="直線矢印コネクタ 87"/>
          <p:cNvCxnSpPr/>
          <p:nvPr/>
        </p:nvCxnSpPr>
        <p:spPr>
          <a:xfrm>
            <a:off x="9278956" y="4223410"/>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H="1">
            <a:off x="8864422" y="4223410"/>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0" name="図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409125" y="4643458"/>
            <a:ext cx="404873" cy="484878"/>
          </a:xfrm>
          <a:prstGeom prst="rect">
            <a:avLst/>
          </a:prstGeom>
        </p:spPr>
      </p:pic>
      <p:sp>
        <p:nvSpPr>
          <p:cNvPr id="92" name="正方形/長方形 91"/>
          <p:cNvSpPr/>
          <p:nvPr/>
        </p:nvSpPr>
        <p:spPr>
          <a:xfrm>
            <a:off x="8510772" y="3173886"/>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9278956" y="4527056"/>
            <a:ext cx="673164" cy="6926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7963702" y="5286678"/>
            <a:ext cx="2445065" cy="461665"/>
          </a:xfrm>
          <a:prstGeom prst="rect">
            <a:avLst/>
          </a:prstGeom>
          <a:solidFill>
            <a:schemeClr val="bg1"/>
          </a:solidFill>
          <a:ln w="9525">
            <a:solidFill>
              <a:srgbClr val="FF0000"/>
            </a:solidFill>
          </a:ln>
        </p:spPr>
        <p:txBody>
          <a:bodyPr wrap="square" rtlCol="0" anchor="ctr" anchorCtr="0">
            <a:spAutoFit/>
          </a:bodyPr>
          <a:lstStyle/>
          <a:p>
            <a:r>
              <a:rPr lang="ja-JP" altLang="en-US" sz="1200" dirty="0"/>
              <a:t>■ファイルを</a:t>
            </a:r>
            <a:r>
              <a:rPr lang="en-US" altLang="ja-JP" sz="1200" dirty="0"/>
              <a:t>index</a:t>
            </a:r>
            <a:r>
              <a:rPr lang="ja-JP" altLang="en-US" sz="1200" dirty="0"/>
              <a:t>の状態へ戻す</a:t>
            </a:r>
            <a:endParaRPr lang="en-US" altLang="ja-JP" sz="1200" dirty="0"/>
          </a:p>
          <a:p>
            <a:r>
              <a:rPr lang="en-US" altLang="ja-JP" sz="1200" dirty="0">
                <a:solidFill>
                  <a:schemeClr val="accent4">
                    <a:lumMod val="75000"/>
                  </a:schemeClr>
                </a:solidFill>
              </a:rPr>
              <a:t>$</a:t>
            </a:r>
            <a:r>
              <a:rPr lang="en-US" altLang="ja-JP" sz="1200" dirty="0"/>
              <a:t> git checkout </a:t>
            </a:r>
            <a:r>
              <a:rPr lang="en-US" altLang="ja-JP" sz="1200" dirty="0">
                <a:solidFill>
                  <a:srgbClr val="FF0000"/>
                </a:solidFill>
              </a:rPr>
              <a:t>dir1/sample.txt</a:t>
            </a:r>
            <a:endParaRPr kumimoji="1" lang="ja-JP" altLang="en-US" sz="1050" dirty="0">
              <a:solidFill>
                <a:srgbClr val="FF0000"/>
              </a:solidFill>
            </a:endParaRPr>
          </a:p>
        </p:txBody>
      </p:sp>
      <p:sp>
        <p:nvSpPr>
          <p:cNvPr id="101" name="上カーブ矢印 100"/>
          <p:cNvSpPr/>
          <p:nvPr/>
        </p:nvSpPr>
        <p:spPr>
          <a:xfrm>
            <a:off x="5840766" y="5246277"/>
            <a:ext cx="5769224" cy="90231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テキスト ボックス 102"/>
          <p:cNvSpPr txBox="1"/>
          <p:nvPr/>
        </p:nvSpPr>
        <p:spPr>
          <a:xfrm>
            <a:off x="6157588" y="6026243"/>
            <a:ext cx="3328706" cy="461665"/>
          </a:xfrm>
          <a:prstGeom prst="rect">
            <a:avLst/>
          </a:prstGeom>
          <a:solidFill>
            <a:schemeClr val="bg1"/>
          </a:solidFill>
          <a:ln w="9525">
            <a:solidFill>
              <a:srgbClr val="FF0000"/>
            </a:solidFill>
          </a:ln>
        </p:spPr>
        <p:txBody>
          <a:bodyPr wrap="square" rtlCol="0" anchor="ctr" anchorCtr="0">
            <a:spAutoFit/>
          </a:bodyPr>
          <a:lstStyle/>
          <a:p>
            <a:r>
              <a:rPr lang="ja-JP" altLang="en-US" sz="1200" dirty="0"/>
              <a:t>■ファイルを</a:t>
            </a:r>
            <a:r>
              <a:rPr lang="en-US" altLang="ja-JP" sz="1200" dirty="0"/>
              <a:t>index</a:t>
            </a:r>
            <a:r>
              <a:rPr lang="ja-JP" altLang="en-US" sz="1200" dirty="0"/>
              <a:t>の状態へ戻す</a:t>
            </a:r>
            <a:endParaRPr lang="en-US" altLang="ja-JP" sz="1200" dirty="0"/>
          </a:p>
          <a:p>
            <a:r>
              <a:rPr lang="en-US" altLang="ja-JP" sz="1200" dirty="0">
                <a:solidFill>
                  <a:schemeClr val="accent4">
                    <a:lumMod val="75000"/>
                  </a:schemeClr>
                </a:solidFill>
              </a:rPr>
              <a:t>$</a:t>
            </a:r>
            <a:r>
              <a:rPr lang="en-US" altLang="ja-JP" sz="1200" dirty="0"/>
              <a:t> git checkout </a:t>
            </a:r>
            <a:r>
              <a:rPr lang="en-US" altLang="ja-JP" sz="1200" dirty="0">
                <a:solidFill>
                  <a:srgbClr val="FF0000"/>
                </a:solidFill>
              </a:rPr>
              <a:t>commit_3 dir1/sample.txt</a:t>
            </a:r>
            <a:endParaRPr kumimoji="1" lang="ja-JP" altLang="en-US" sz="1050" dirty="0">
              <a:solidFill>
                <a:srgbClr val="FF0000"/>
              </a:solidFill>
            </a:endParaRPr>
          </a:p>
        </p:txBody>
      </p:sp>
      <p:cxnSp>
        <p:nvCxnSpPr>
          <p:cNvPr id="54" name="直線矢印コネクタ 53"/>
          <p:cNvCxnSpPr/>
          <p:nvPr/>
        </p:nvCxnSpPr>
        <p:spPr>
          <a:xfrm>
            <a:off x="5521190" y="3861669"/>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5" name="図 54"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5464" y="4296863"/>
            <a:ext cx="591453" cy="445590"/>
          </a:xfrm>
          <a:prstGeom prst="rect">
            <a:avLst/>
          </a:prstGeom>
        </p:spPr>
      </p:pic>
      <p:pic>
        <p:nvPicPr>
          <p:cNvPr id="56" name="図 55"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4095" y="5219694"/>
            <a:ext cx="591453" cy="445590"/>
          </a:xfrm>
          <a:prstGeom prst="rect">
            <a:avLst/>
          </a:prstGeom>
        </p:spPr>
      </p:pic>
      <p:cxnSp>
        <p:nvCxnSpPr>
          <p:cNvPr id="57" name="直線矢印コネクタ 56"/>
          <p:cNvCxnSpPr/>
          <p:nvPr/>
        </p:nvCxnSpPr>
        <p:spPr>
          <a:xfrm>
            <a:off x="5609579" y="4826230"/>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a:off x="5195045" y="4826230"/>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739748" y="5246278"/>
            <a:ext cx="404873" cy="484878"/>
          </a:xfrm>
          <a:prstGeom prst="rect">
            <a:avLst/>
          </a:prstGeom>
        </p:spPr>
      </p:pic>
      <p:sp>
        <p:nvSpPr>
          <p:cNvPr id="61" name="正方形/長方形 60"/>
          <p:cNvSpPr/>
          <p:nvPr/>
        </p:nvSpPr>
        <p:spPr>
          <a:xfrm>
            <a:off x="4845651" y="3805740"/>
            <a:ext cx="1378648" cy="2035489"/>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5607012" y="5142398"/>
            <a:ext cx="673164" cy="6926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804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参考）コミットの指定</a:t>
            </a:r>
            <a:endParaRPr kumimoji="1" lang="ja-JP" altLang="en-US" sz="4000" b="1" dirty="0">
              <a:latin typeface="メイリオ" panose="020B0604030504040204" pitchFamily="50" charset="-128"/>
              <a:ea typeface="メイリオ" panose="020B0604030504040204" pitchFamily="50" charset="-128"/>
            </a:endParaRPr>
          </a:p>
        </p:txBody>
      </p:sp>
      <p:cxnSp>
        <p:nvCxnSpPr>
          <p:cNvPr id="82" name="コネクタ: 曲線 125"/>
          <p:cNvCxnSpPr>
            <a:stCxn id="91" idx="1"/>
            <a:endCxn id="143" idx="2"/>
          </p:cNvCxnSpPr>
          <p:nvPr/>
        </p:nvCxnSpPr>
        <p:spPr>
          <a:xfrm rot="10800000">
            <a:off x="4538356" y="5715526"/>
            <a:ext cx="2410318" cy="588779"/>
          </a:xfrm>
          <a:prstGeom prst="curved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正方形/長方形 90"/>
          <p:cNvSpPr>
            <a:spLocks noChangeAspect="1"/>
          </p:cNvSpPr>
          <p:nvPr/>
        </p:nvSpPr>
        <p:spPr>
          <a:xfrm>
            <a:off x="6948674" y="6286304"/>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9" name="グループ化 118"/>
          <p:cNvGrpSpPr/>
          <p:nvPr/>
        </p:nvGrpSpPr>
        <p:grpSpPr>
          <a:xfrm>
            <a:off x="8699860" y="4871069"/>
            <a:ext cx="447220" cy="447220"/>
            <a:chOff x="5724700" y="4700649"/>
            <a:chExt cx="447220" cy="447220"/>
          </a:xfrm>
        </p:grpSpPr>
        <p:sp>
          <p:nvSpPr>
            <p:cNvPr id="120" name="涙形 119"/>
            <p:cNvSpPr>
              <a:spLocks noChangeAspect="1"/>
            </p:cNvSpPr>
            <p:nvPr/>
          </p:nvSpPr>
          <p:spPr>
            <a:xfrm rot="8074903">
              <a:off x="5724700" y="470064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337"/>
            <p:cNvSpPr>
              <a:spLocks noChangeAspect="1"/>
            </p:cNvSpPr>
            <p:nvPr/>
          </p:nvSpPr>
          <p:spPr>
            <a:xfrm rot="20557731">
              <a:off x="5858310" y="483425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p:cNvGrpSpPr/>
          <p:nvPr/>
        </p:nvGrpSpPr>
        <p:grpSpPr>
          <a:xfrm>
            <a:off x="6910126" y="5605617"/>
            <a:ext cx="2587036" cy="1030813"/>
            <a:chOff x="5536626" y="4660444"/>
            <a:chExt cx="2587036" cy="1030813"/>
          </a:xfrm>
        </p:grpSpPr>
        <p:sp>
          <p:nvSpPr>
            <p:cNvPr id="123" name="楕円 128"/>
            <p:cNvSpPr/>
            <p:nvPr/>
          </p:nvSpPr>
          <p:spPr>
            <a:xfrm>
              <a:off x="5655437" y="509408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矢印: 山形 129"/>
            <p:cNvSpPr/>
            <p:nvPr/>
          </p:nvSpPr>
          <p:spPr>
            <a:xfrm rot="19832413" flipH="1">
              <a:off x="5762555" y="488240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5536626" y="538348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26" name="直線矢印コネクタ 125"/>
            <p:cNvCxnSpPr/>
            <p:nvPr/>
          </p:nvCxnSpPr>
          <p:spPr>
            <a:xfrm flipH="1">
              <a:off x="6560193" y="512160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7" name="楕円 132"/>
            <p:cNvSpPr/>
            <p:nvPr/>
          </p:nvSpPr>
          <p:spPr>
            <a:xfrm>
              <a:off x="7156956" y="4872118"/>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矢印: 山形 133"/>
            <p:cNvSpPr/>
            <p:nvPr/>
          </p:nvSpPr>
          <p:spPr>
            <a:xfrm rot="19832413" flipH="1">
              <a:off x="7264074" y="4660444"/>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1" name="テキスト ボックス 130"/>
            <p:cNvSpPr txBox="1"/>
            <p:nvPr/>
          </p:nvSpPr>
          <p:spPr>
            <a:xfrm>
              <a:off x="7038145" y="5161515"/>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sp>
        <p:nvSpPr>
          <p:cNvPr id="133" name="正方形/長方形 132"/>
          <p:cNvSpPr/>
          <p:nvPr/>
        </p:nvSpPr>
        <p:spPr>
          <a:xfrm>
            <a:off x="9047700" y="5068543"/>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p:cNvSpPr txBox="1"/>
          <p:nvPr/>
        </p:nvSpPr>
        <p:spPr>
          <a:xfrm>
            <a:off x="8977428" y="4992285"/>
            <a:ext cx="1078697" cy="369332"/>
          </a:xfrm>
          <a:prstGeom prst="rect">
            <a:avLst/>
          </a:prstGeom>
          <a:noFill/>
        </p:spPr>
        <p:txBody>
          <a:bodyPr wrap="square" rtlCol="0">
            <a:spAutoFit/>
          </a:bodyPr>
          <a:lstStyle/>
          <a:p>
            <a:r>
              <a:rPr kumimoji="1" lang="en-US" altLang="ja-JP" dirty="0"/>
              <a:t>develop</a:t>
            </a:r>
            <a:endParaRPr kumimoji="1" lang="ja-JP" altLang="en-US" dirty="0"/>
          </a:p>
        </p:txBody>
      </p:sp>
      <p:grpSp>
        <p:nvGrpSpPr>
          <p:cNvPr id="140" name="グループ化 139"/>
          <p:cNvGrpSpPr/>
          <p:nvPr/>
        </p:nvGrpSpPr>
        <p:grpSpPr>
          <a:xfrm>
            <a:off x="2366119" y="4351181"/>
            <a:ext cx="5974328" cy="1649749"/>
            <a:chOff x="1409676" y="3759040"/>
            <a:chExt cx="5974328" cy="1649749"/>
          </a:xfrm>
        </p:grpSpPr>
        <p:sp>
          <p:nvSpPr>
            <p:cNvPr id="141" name="楕円 79"/>
            <p:cNvSpPr/>
            <p:nvPr/>
          </p:nvSpPr>
          <p:spPr>
            <a:xfrm>
              <a:off x="3157965" y="4526210"/>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矢印: 山形 80"/>
            <p:cNvSpPr/>
            <p:nvPr/>
          </p:nvSpPr>
          <p:spPr>
            <a:xfrm rot="19832413" flipH="1">
              <a:off x="3265083" y="4314536"/>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3" name="テキスト ボックス 142"/>
            <p:cNvSpPr txBox="1"/>
            <p:nvPr/>
          </p:nvSpPr>
          <p:spPr>
            <a:xfrm>
              <a:off x="3039154" y="4815607"/>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cxnSp>
          <p:nvCxnSpPr>
            <p:cNvPr id="144" name="直線矢印コネクタ 143"/>
            <p:cNvCxnSpPr/>
            <p:nvPr/>
          </p:nvCxnSpPr>
          <p:spPr>
            <a:xfrm flipH="1">
              <a:off x="2497411" y="4823090"/>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楕円 83"/>
            <p:cNvSpPr/>
            <p:nvPr/>
          </p:nvSpPr>
          <p:spPr>
            <a:xfrm>
              <a:off x="1528487" y="481161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矢印: 山形 84"/>
            <p:cNvSpPr/>
            <p:nvPr/>
          </p:nvSpPr>
          <p:spPr>
            <a:xfrm rot="19832413" flipH="1">
              <a:off x="1635605" y="459994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7" name="テキスト ボックス 146"/>
            <p:cNvSpPr txBox="1"/>
            <p:nvPr/>
          </p:nvSpPr>
          <p:spPr>
            <a:xfrm>
              <a:off x="1409676" y="5101012"/>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sp>
          <p:nvSpPr>
            <p:cNvPr id="148" name="楕円 86"/>
            <p:cNvSpPr/>
            <p:nvPr/>
          </p:nvSpPr>
          <p:spPr>
            <a:xfrm>
              <a:off x="4787443" y="424080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矢印: 山形 87"/>
            <p:cNvSpPr/>
            <p:nvPr/>
          </p:nvSpPr>
          <p:spPr>
            <a:xfrm rot="19832413" flipH="1">
              <a:off x="4894561" y="402913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0" name="テキスト ボックス 149"/>
            <p:cNvSpPr txBox="1"/>
            <p:nvPr/>
          </p:nvSpPr>
          <p:spPr>
            <a:xfrm>
              <a:off x="4454249" y="4549157"/>
              <a:ext cx="1546368" cy="307777"/>
            </a:xfrm>
            <a:prstGeom prst="rect">
              <a:avLst/>
            </a:prstGeom>
            <a:noFill/>
          </p:spPr>
          <p:txBody>
            <a:bodyPr wrap="square" rtlCol="0">
              <a:spAutoFit/>
            </a:bodyPr>
            <a:lstStyle/>
            <a:p>
              <a:pPr algn="ctr"/>
              <a:r>
                <a:rPr kumimoji="1" lang="en-US" altLang="ja-JP" sz="1400" b="1" dirty="0"/>
                <a:t>commit_α</a:t>
              </a:r>
              <a:endParaRPr kumimoji="1" lang="ja-JP" altLang="en-US" sz="1400" b="1" dirty="0"/>
            </a:p>
          </p:txBody>
        </p:sp>
        <p:cxnSp>
          <p:nvCxnSpPr>
            <p:cNvPr id="151" name="直線矢印コネクタ 150"/>
            <p:cNvCxnSpPr/>
            <p:nvPr/>
          </p:nvCxnSpPr>
          <p:spPr>
            <a:xfrm flipH="1">
              <a:off x="4126889" y="4521643"/>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flipH="1">
              <a:off x="5756367" y="4220196"/>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楕円 99"/>
            <p:cNvSpPr/>
            <p:nvPr/>
          </p:nvSpPr>
          <p:spPr>
            <a:xfrm>
              <a:off x="6417298" y="3970714"/>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矢印: 山形 100"/>
            <p:cNvSpPr/>
            <p:nvPr/>
          </p:nvSpPr>
          <p:spPr>
            <a:xfrm rot="19832413" flipH="1">
              <a:off x="6524416" y="3759040"/>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5" name="テキスト ボックス 154"/>
            <p:cNvSpPr txBox="1"/>
            <p:nvPr/>
          </p:nvSpPr>
          <p:spPr>
            <a:xfrm>
              <a:off x="6298487" y="4244069"/>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sp>
        <p:nvSpPr>
          <p:cNvPr id="156" name="正方形/長方形 155"/>
          <p:cNvSpPr>
            <a:spLocks noChangeAspect="1"/>
          </p:cNvSpPr>
          <p:nvPr/>
        </p:nvSpPr>
        <p:spPr>
          <a:xfrm>
            <a:off x="4520355" y="5601517"/>
            <a:ext cx="36000" cy="3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4"/>
          <p:cNvSpPr>
            <a:spLocks noChangeAspect="1"/>
          </p:cNvSpPr>
          <p:nvPr/>
        </p:nvSpPr>
        <p:spPr>
          <a:xfrm>
            <a:off x="5830540" y="4746868"/>
            <a:ext cx="36000" cy="36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コネクタ: 曲線 2"/>
          <p:cNvCxnSpPr>
            <a:stCxn id="164" idx="7"/>
            <a:endCxn id="165" idx="6"/>
          </p:cNvCxnSpPr>
          <p:nvPr/>
        </p:nvCxnSpPr>
        <p:spPr>
          <a:xfrm rot="16200000" flipV="1">
            <a:off x="8567531" y="3406316"/>
            <a:ext cx="330635" cy="1106006"/>
          </a:xfrm>
          <a:prstGeom prst="curved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 name="楕円 234"/>
          <p:cNvSpPr>
            <a:spLocks noChangeAspect="1"/>
          </p:cNvSpPr>
          <p:nvPr/>
        </p:nvSpPr>
        <p:spPr>
          <a:xfrm>
            <a:off x="9255123" y="4119364"/>
            <a:ext cx="36000" cy="36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p:cNvGrpSpPr/>
          <p:nvPr/>
        </p:nvGrpSpPr>
        <p:grpSpPr>
          <a:xfrm>
            <a:off x="8923470" y="3997493"/>
            <a:ext cx="1085517" cy="808848"/>
            <a:chOff x="8545219" y="3671669"/>
            <a:chExt cx="1085517" cy="808848"/>
          </a:xfrm>
        </p:grpSpPr>
        <p:sp>
          <p:nvSpPr>
            <p:cNvPr id="167" name="楕円 122"/>
            <p:cNvSpPr/>
            <p:nvPr/>
          </p:nvSpPr>
          <p:spPr>
            <a:xfrm>
              <a:off x="8664030" y="388334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矢印: 山形 123"/>
            <p:cNvSpPr/>
            <p:nvPr/>
          </p:nvSpPr>
          <p:spPr>
            <a:xfrm rot="19832413" flipH="1">
              <a:off x="8771148" y="367166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9" name="テキスト ボックス 168"/>
            <p:cNvSpPr txBox="1"/>
            <p:nvPr/>
          </p:nvSpPr>
          <p:spPr>
            <a:xfrm>
              <a:off x="8545219" y="417274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cxnSp>
        <p:nvCxnSpPr>
          <p:cNvPr id="191" name="直線矢印コネクタ 190"/>
          <p:cNvCxnSpPr/>
          <p:nvPr/>
        </p:nvCxnSpPr>
        <p:spPr>
          <a:xfrm flipH="1">
            <a:off x="8436975" y="4516425"/>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グループ化 192"/>
          <p:cNvGrpSpPr/>
          <p:nvPr/>
        </p:nvGrpSpPr>
        <p:grpSpPr>
          <a:xfrm>
            <a:off x="10948196" y="2218046"/>
            <a:ext cx="447220" cy="447220"/>
            <a:chOff x="1461081" y="1916237"/>
            <a:chExt cx="447220" cy="447220"/>
          </a:xfrm>
        </p:grpSpPr>
        <p:sp>
          <p:nvSpPr>
            <p:cNvPr id="194" name="涙形 193"/>
            <p:cNvSpPr>
              <a:spLocks noChangeAspect="1"/>
            </p:cNvSpPr>
            <p:nvPr/>
          </p:nvSpPr>
          <p:spPr>
            <a:xfrm rot="8100000">
              <a:off x="1461081" y="1916237"/>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46"/>
            <p:cNvSpPr>
              <a:spLocks noChangeAspect="1"/>
            </p:cNvSpPr>
            <p:nvPr/>
          </p:nvSpPr>
          <p:spPr>
            <a:xfrm>
              <a:off x="1594691" y="2049847"/>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6" name="グループ化 195"/>
          <p:cNvGrpSpPr/>
          <p:nvPr/>
        </p:nvGrpSpPr>
        <p:grpSpPr>
          <a:xfrm>
            <a:off x="10915123" y="2973899"/>
            <a:ext cx="447220" cy="447220"/>
            <a:chOff x="1461081" y="2638401"/>
            <a:chExt cx="447220" cy="447220"/>
          </a:xfrm>
        </p:grpSpPr>
        <p:sp>
          <p:nvSpPr>
            <p:cNvPr id="197" name="涙形 196"/>
            <p:cNvSpPr>
              <a:spLocks noChangeAspect="1"/>
            </p:cNvSpPr>
            <p:nvPr/>
          </p:nvSpPr>
          <p:spPr>
            <a:xfrm rot="8100000">
              <a:off x="1461081" y="2638401"/>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楕円 148"/>
            <p:cNvSpPr>
              <a:spLocks noChangeAspect="1"/>
            </p:cNvSpPr>
            <p:nvPr/>
          </p:nvSpPr>
          <p:spPr>
            <a:xfrm>
              <a:off x="1594691" y="2772011"/>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9" name="テキスト ボックス 198"/>
          <p:cNvSpPr txBox="1"/>
          <p:nvPr/>
        </p:nvSpPr>
        <p:spPr>
          <a:xfrm>
            <a:off x="11078528" y="2045594"/>
            <a:ext cx="832105" cy="307777"/>
          </a:xfrm>
          <a:prstGeom prst="rect">
            <a:avLst/>
          </a:prstGeom>
          <a:noFill/>
        </p:spPr>
        <p:txBody>
          <a:bodyPr wrap="square" rtlCol="0">
            <a:spAutoFit/>
          </a:bodyPr>
          <a:lstStyle/>
          <a:p>
            <a:pPr algn="ctr"/>
            <a:r>
              <a:rPr kumimoji="1" lang="en-US" altLang="ja-JP" sz="1400" dirty="0"/>
              <a:t>HEAD</a:t>
            </a:r>
            <a:endParaRPr kumimoji="1" lang="ja-JP" altLang="en-US" sz="1400" dirty="0"/>
          </a:p>
        </p:txBody>
      </p:sp>
      <p:sp>
        <p:nvSpPr>
          <p:cNvPr id="200" name="正方形/長方形 199"/>
          <p:cNvSpPr/>
          <p:nvPr/>
        </p:nvSpPr>
        <p:spPr>
          <a:xfrm>
            <a:off x="11075972" y="2862384"/>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テキスト ボックス 200"/>
          <p:cNvSpPr txBox="1"/>
          <p:nvPr/>
        </p:nvSpPr>
        <p:spPr>
          <a:xfrm>
            <a:off x="10973559" y="2752940"/>
            <a:ext cx="947716" cy="369332"/>
          </a:xfrm>
          <a:prstGeom prst="rect">
            <a:avLst/>
          </a:prstGeom>
          <a:noFill/>
        </p:spPr>
        <p:txBody>
          <a:bodyPr wrap="square" rtlCol="0">
            <a:spAutoFit/>
          </a:bodyPr>
          <a:lstStyle/>
          <a:p>
            <a:r>
              <a:rPr kumimoji="1" lang="en-US" altLang="ja-JP" dirty="0"/>
              <a:t>master</a:t>
            </a:r>
            <a:endParaRPr kumimoji="1" lang="ja-JP" altLang="en-US" dirty="0"/>
          </a:p>
        </p:txBody>
      </p:sp>
      <p:grpSp>
        <p:nvGrpSpPr>
          <p:cNvPr id="202" name="グループ化 201"/>
          <p:cNvGrpSpPr/>
          <p:nvPr/>
        </p:nvGrpSpPr>
        <p:grpSpPr>
          <a:xfrm>
            <a:off x="10493402" y="3715034"/>
            <a:ext cx="1085517" cy="808848"/>
            <a:chOff x="8545219" y="3671669"/>
            <a:chExt cx="1085517" cy="808848"/>
          </a:xfrm>
        </p:grpSpPr>
        <p:sp>
          <p:nvSpPr>
            <p:cNvPr id="203" name="楕円 122"/>
            <p:cNvSpPr/>
            <p:nvPr/>
          </p:nvSpPr>
          <p:spPr>
            <a:xfrm>
              <a:off x="8664030" y="388334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矢印: 山形 123"/>
            <p:cNvSpPr/>
            <p:nvPr/>
          </p:nvSpPr>
          <p:spPr>
            <a:xfrm rot="19832413" flipH="1">
              <a:off x="8771148" y="367166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5" name="テキスト ボックス 204"/>
            <p:cNvSpPr txBox="1"/>
            <p:nvPr/>
          </p:nvSpPr>
          <p:spPr>
            <a:xfrm>
              <a:off x="8545219" y="417274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cxnSp>
        <p:nvCxnSpPr>
          <p:cNvPr id="206" name="直線矢印コネクタ 205"/>
          <p:cNvCxnSpPr/>
          <p:nvPr/>
        </p:nvCxnSpPr>
        <p:spPr>
          <a:xfrm flipH="1">
            <a:off x="10006907" y="4233966"/>
            <a:ext cx="552558" cy="96709"/>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コネクタ: 曲線 2"/>
          <p:cNvCxnSpPr>
            <a:stCxn id="157" idx="2"/>
            <a:endCxn id="158" idx="1"/>
          </p:cNvCxnSpPr>
          <p:nvPr/>
        </p:nvCxnSpPr>
        <p:spPr>
          <a:xfrm rot="10800000" flipV="1">
            <a:off x="5835812" y="3845176"/>
            <a:ext cx="1317454" cy="906964"/>
          </a:xfrm>
          <a:prstGeom prst="curved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079530" y="3351291"/>
            <a:ext cx="1085517" cy="808848"/>
            <a:chOff x="8545219" y="3671669"/>
            <a:chExt cx="1085517" cy="808848"/>
          </a:xfrm>
        </p:grpSpPr>
        <p:sp>
          <p:nvSpPr>
            <p:cNvPr id="78" name="楕円 122"/>
            <p:cNvSpPr/>
            <p:nvPr/>
          </p:nvSpPr>
          <p:spPr>
            <a:xfrm>
              <a:off x="8664030" y="388334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矢印: 山形 123"/>
            <p:cNvSpPr/>
            <p:nvPr/>
          </p:nvSpPr>
          <p:spPr>
            <a:xfrm rot="19832413" flipH="1">
              <a:off x="8771148" y="367166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p:cNvSpPr txBox="1"/>
            <p:nvPr/>
          </p:nvSpPr>
          <p:spPr>
            <a:xfrm>
              <a:off x="8545219" y="4172740"/>
              <a:ext cx="1085517" cy="307777"/>
            </a:xfrm>
            <a:prstGeom prst="rect">
              <a:avLst/>
            </a:prstGeom>
            <a:noFill/>
          </p:spPr>
          <p:txBody>
            <a:bodyPr wrap="square" rtlCol="0">
              <a:spAutoFit/>
            </a:bodyPr>
            <a:lstStyle/>
            <a:p>
              <a:pPr algn="ctr"/>
              <a:r>
                <a:rPr kumimoji="1" lang="en-US" altLang="ja-JP" sz="1400" b="1" dirty="0"/>
                <a:t>commit</a:t>
              </a:r>
              <a:endParaRPr kumimoji="1" lang="ja-JP" altLang="en-US" sz="1400" b="1" dirty="0"/>
            </a:p>
          </p:txBody>
        </p:sp>
      </p:grpSp>
      <p:grpSp>
        <p:nvGrpSpPr>
          <p:cNvPr id="115" name="グループ化 114"/>
          <p:cNvGrpSpPr/>
          <p:nvPr/>
        </p:nvGrpSpPr>
        <p:grpSpPr>
          <a:xfrm>
            <a:off x="7479956" y="2557934"/>
            <a:ext cx="447220" cy="447220"/>
            <a:chOff x="3735757" y="3834379"/>
            <a:chExt cx="447220" cy="447220"/>
          </a:xfrm>
        </p:grpSpPr>
        <p:sp>
          <p:nvSpPr>
            <p:cNvPr id="116" name="涙形 115"/>
            <p:cNvSpPr>
              <a:spLocks noChangeAspect="1"/>
            </p:cNvSpPr>
            <p:nvPr/>
          </p:nvSpPr>
          <p:spPr>
            <a:xfrm rot="8182707">
              <a:off x="3735757" y="3834379"/>
              <a:ext cx="447220" cy="447220"/>
            </a:xfrm>
            <a:prstGeom prst="teardrop">
              <a:avLst>
                <a:gd name="adj" fmla="val 125078"/>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50"/>
            <p:cNvSpPr>
              <a:spLocks noChangeAspect="1"/>
            </p:cNvSpPr>
            <p:nvPr/>
          </p:nvSpPr>
          <p:spPr>
            <a:xfrm rot="20684613">
              <a:off x="3869367" y="3967989"/>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8" name="正方形/長方形 137"/>
          <p:cNvSpPr/>
          <p:nvPr/>
        </p:nvSpPr>
        <p:spPr>
          <a:xfrm>
            <a:off x="7861004" y="2646524"/>
            <a:ext cx="845142" cy="184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テキスト ボックス 138"/>
          <p:cNvSpPr txBox="1"/>
          <p:nvPr/>
        </p:nvSpPr>
        <p:spPr>
          <a:xfrm>
            <a:off x="7776403" y="2552785"/>
            <a:ext cx="889024" cy="369332"/>
          </a:xfrm>
          <a:prstGeom prst="rect">
            <a:avLst/>
          </a:prstGeom>
          <a:noFill/>
        </p:spPr>
        <p:txBody>
          <a:bodyPr wrap="square" rtlCol="0">
            <a:spAutoFit/>
          </a:bodyPr>
          <a:lstStyle/>
          <a:p>
            <a:r>
              <a:rPr kumimoji="1" lang="en-US" altLang="ja-JP" dirty="0"/>
              <a:t>bugfix</a:t>
            </a:r>
            <a:endParaRPr kumimoji="1" lang="ja-JP" altLang="en-US" dirty="0"/>
          </a:p>
        </p:txBody>
      </p:sp>
      <p:sp>
        <p:nvSpPr>
          <p:cNvPr id="157" name="楕円 234"/>
          <p:cNvSpPr>
            <a:spLocks noChangeAspect="1"/>
          </p:cNvSpPr>
          <p:nvPr/>
        </p:nvSpPr>
        <p:spPr>
          <a:xfrm>
            <a:off x="7153266" y="3827176"/>
            <a:ext cx="36000" cy="36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楕円 154"/>
          <p:cNvSpPr>
            <a:spLocks noChangeAspect="1"/>
          </p:cNvSpPr>
          <p:nvPr/>
        </p:nvSpPr>
        <p:spPr>
          <a:xfrm>
            <a:off x="8143845" y="3776001"/>
            <a:ext cx="36000" cy="36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テキスト ボックス 206"/>
          <p:cNvSpPr txBox="1"/>
          <p:nvPr/>
        </p:nvSpPr>
        <p:spPr>
          <a:xfrm>
            <a:off x="233552" y="823626"/>
            <a:ext cx="6659630" cy="3600986"/>
          </a:xfrm>
          <a:prstGeom prst="rect">
            <a:avLst/>
          </a:prstGeom>
          <a:solidFill>
            <a:schemeClr val="bg1"/>
          </a:solidFill>
          <a:ln w="76200">
            <a:solidFill>
              <a:srgbClr val="92D050"/>
            </a:solidFill>
          </a:ln>
        </p:spPr>
        <p:txBody>
          <a:bodyPr wrap="square" rtlCol="0">
            <a:spAutoFit/>
          </a:bodyPr>
          <a:lstStyle/>
          <a:p>
            <a:r>
              <a:rPr lang="ja-JP" altLang="en-US" sz="1200" dirty="0"/>
              <a:t>■ブランチ指定</a:t>
            </a:r>
            <a:endParaRPr lang="en-US" altLang="ja-JP" sz="1200" dirty="0"/>
          </a:p>
          <a:p>
            <a:r>
              <a:rPr lang="ja-JP" altLang="en-US" sz="1200" dirty="0"/>
              <a:t>例）</a:t>
            </a:r>
            <a:r>
              <a:rPr lang="en-US" altLang="ja-JP" sz="1200" dirty="0"/>
              <a:t>git checkout </a:t>
            </a:r>
            <a:r>
              <a:rPr lang="en-US" altLang="ja-JP" sz="1200" dirty="0">
                <a:solidFill>
                  <a:srgbClr val="FF0000"/>
                </a:solidFill>
              </a:rPr>
              <a:t>master</a:t>
            </a:r>
            <a:r>
              <a:rPr lang="ja-JP" altLang="en-US" sz="1200" dirty="0"/>
              <a:t>　</a:t>
            </a:r>
            <a:r>
              <a:rPr lang="en-US" altLang="ja-JP" sz="1200" dirty="0"/>
              <a:t>#master</a:t>
            </a:r>
            <a:r>
              <a:rPr lang="ja-JP" altLang="en-US" sz="1200" dirty="0"/>
              <a:t>ブランチの指し示すコミットを指定</a:t>
            </a:r>
            <a:endParaRPr lang="en-US" altLang="ja-JP" sz="1200" dirty="0"/>
          </a:p>
          <a:p>
            <a:endParaRPr lang="en-US" altLang="ja-JP" sz="1200" dirty="0"/>
          </a:p>
          <a:p>
            <a:r>
              <a:rPr lang="ja-JP" altLang="en-US" sz="1200" dirty="0"/>
              <a:t>■</a:t>
            </a:r>
            <a:r>
              <a:rPr lang="en-US" altLang="ja-JP" sz="1200" dirty="0"/>
              <a:t>HEAD</a:t>
            </a:r>
            <a:r>
              <a:rPr lang="ja-JP" altLang="en-US" sz="1200" dirty="0"/>
              <a:t>指定</a:t>
            </a:r>
            <a:endParaRPr lang="en-US" altLang="ja-JP" sz="1200" dirty="0"/>
          </a:p>
          <a:p>
            <a:r>
              <a:rPr lang="ja-JP" altLang="en-US" sz="1200" dirty="0"/>
              <a:t>例）</a:t>
            </a:r>
            <a:r>
              <a:rPr lang="en-US" altLang="ja-JP" sz="1200" dirty="0"/>
              <a:t>git checkout </a:t>
            </a:r>
            <a:r>
              <a:rPr lang="en-US" altLang="ja-JP" sz="1200" dirty="0">
                <a:solidFill>
                  <a:srgbClr val="FF0000"/>
                </a:solidFill>
              </a:rPr>
              <a:t>HEAD</a:t>
            </a:r>
          </a:p>
          <a:p>
            <a:r>
              <a:rPr lang="ja-JP" altLang="en-US" sz="1200" dirty="0">
                <a:solidFill>
                  <a:srgbClr val="FF0000"/>
                </a:solidFill>
              </a:rPr>
              <a:t>　　</a:t>
            </a:r>
            <a:r>
              <a:rPr lang="ja-JP" altLang="en-US" sz="1200" dirty="0"/>
              <a:t>　</a:t>
            </a:r>
            <a:r>
              <a:rPr lang="en-US" altLang="ja-JP" sz="1200" dirty="0"/>
              <a:t>#HEAD</a:t>
            </a:r>
            <a:r>
              <a:rPr lang="ja-JP" altLang="en-US" sz="1200" dirty="0"/>
              <a:t>の指し示すコミットまたはブランチ（の指し示すコミット）を指定</a:t>
            </a:r>
            <a:endParaRPr lang="en-US" altLang="ja-JP" sz="1200" dirty="0"/>
          </a:p>
          <a:p>
            <a:endParaRPr lang="en-US" altLang="ja-JP" sz="1200" dirty="0"/>
          </a:p>
          <a:p>
            <a:r>
              <a:rPr lang="ja-JP" altLang="en-US" sz="1200" dirty="0"/>
              <a:t>■親コミットの相対指定：「</a:t>
            </a:r>
            <a:r>
              <a:rPr lang="en-US" altLang="ja-JP" sz="1200" dirty="0"/>
              <a:t>~</a:t>
            </a:r>
            <a:r>
              <a:rPr lang="ja-JP" altLang="en-US" sz="1200" dirty="0"/>
              <a:t>」「</a:t>
            </a:r>
            <a:r>
              <a:rPr lang="en-US" altLang="ja-JP" sz="1200" dirty="0"/>
              <a:t>^</a:t>
            </a:r>
            <a:r>
              <a:rPr lang="ja-JP" altLang="en-US" sz="1200" dirty="0"/>
              <a:t>」</a:t>
            </a:r>
            <a:endParaRPr lang="en-US" altLang="ja-JP" sz="1200" dirty="0"/>
          </a:p>
          <a:p>
            <a:r>
              <a:rPr lang="ja-JP" altLang="en-US" sz="1200" dirty="0"/>
              <a:t>例）</a:t>
            </a:r>
            <a:endParaRPr lang="en-US" altLang="ja-JP" sz="1200" dirty="0"/>
          </a:p>
          <a:p>
            <a:r>
              <a:rPr lang="ja-JP" altLang="en-US" sz="1200" dirty="0"/>
              <a:t>□ティルダ「</a:t>
            </a:r>
            <a:r>
              <a:rPr lang="en-US" altLang="ja-JP" sz="1200" dirty="0"/>
              <a:t>~</a:t>
            </a:r>
            <a:r>
              <a:rPr lang="ja-JP" altLang="en-US" sz="1200" dirty="0"/>
              <a:t>」系</a:t>
            </a:r>
            <a:endParaRPr lang="en-US" altLang="ja-JP" sz="1200" dirty="0"/>
          </a:p>
          <a:p>
            <a:r>
              <a:rPr lang="ja-JP" altLang="en-US" sz="1200" dirty="0"/>
              <a:t>　</a:t>
            </a:r>
            <a:r>
              <a:rPr lang="en-US" altLang="ja-JP" sz="1200" dirty="0"/>
              <a:t> git checkout </a:t>
            </a:r>
            <a:r>
              <a:rPr lang="ja-JP" altLang="en-US" sz="1200" dirty="0"/>
              <a:t>＜コミット＞</a:t>
            </a:r>
            <a:r>
              <a:rPr lang="en-US" altLang="ja-JP" sz="1200" dirty="0"/>
              <a:t>~</a:t>
            </a:r>
            <a:r>
              <a:rPr lang="ja-JP" altLang="en-US" sz="1200" dirty="0"/>
              <a:t>　</a:t>
            </a:r>
            <a:r>
              <a:rPr lang="en-US" altLang="ja-JP" sz="1200" dirty="0"/>
              <a:t>#</a:t>
            </a:r>
            <a:r>
              <a:rPr lang="ja-JP" altLang="en-US" sz="1200" dirty="0"/>
              <a:t>親コミット</a:t>
            </a:r>
            <a:endParaRPr lang="en-US" altLang="ja-JP" sz="1200" dirty="0"/>
          </a:p>
          <a:p>
            <a:r>
              <a:rPr lang="ja-JP" altLang="en-US" sz="1200" dirty="0"/>
              <a:t>　</a:t>
            </a:r>
            <a:r>
              <a:rPr lang="en-US" altLang="ja-JP" sz="1200" dirty="0"/>
              <a:t> git checkout </a:t>
            </a:r>
            <a:r>
              <a:rPr lang="ja-JP" altLang="en-US" sz="1200" dirty="0"/>
              <a:t>＜コミット＞</a:t>
            </a:r>
            <a:r>
              <a:rPr lang="en-US" altLang="ja-JP" sz="1200" dirty="0"/>
              <a:t>~~</a:t>
            </a:r>
            <a:r>
              <a:rPr lang="ja-JP" altLang="en-US" sz="1200" dirty="0"/>
              <a:t>　</a:t>
            </a:r>
            <a:r>
              <a:rPr lang="en-US" altLang="ja-JP" sz="1200" dirty="0"/>
              <a:t>#</a:t>
            </a:r>
            <a:r>
              <a:rPr lang="ja-JP" altLang="en-US" sz="1200" dirty="0"/>
              <a:t>祖父母コミット</a:t>
            </a:r>
            <a:endParaRPr lang="en-US" altLang="ja-JP" sz="1200" dirty="0"/>
          </a:p>
          <a:p>
            <a:r>
              <a:rPr lang="ja-JP" altLang="en-US" sz="1200" dirty="0"/>
              <a:t>　</a:t>
            </a:r>
            <a:r>
              <a:rPr lang="en-US" altLang="ja-JP" sz="1200" dirty="0"/>
              <a:t> git checkout </a:t>
            </a:r>
            <a:r>
              <a:rPr lang="ja-JP" altLang="en-US" sz="1200" dirty="0"/>
              <a:t>＜コミット＞</a:t>
            </a:r>
            <a:r>
              <a:rPr lang="en-US" altLang="ja-JP" sz="1200" dirty="0"/>
              <a:t>~~~</a:t>
            </a:r>
            <a:r>
              <a:rPr lang="ja-JP" altLang="en-US" sz="1200" dirty="0"/>
              <a:t>　</a:t>
            </a:r>
            <a:r>
              <a:rPr lang="en-US" altLang="ja-JP" sz="1200" dirty="0"/>
              <a:t>#</a:t>
            </a:r>
            <a:r>
              <a:rPr lang="ja-JP" altLang="en-US" sz="1200" dirty="0"/>
              <a:t>曽祖父母コミット</a:t>
            </a:r>
            <a:endParaRPr lang="en-US" altLang="ja-JP" sz="1200" dirty="0"/>
          </a:p>
          <a:p>
            <a:r>
              <a:rPr lang="ja-JP" altLang="en-US" sz="1200" dirty="0"/>
              <a:t>　</a:t>
            </a:r>
            <a:r>
              <a:rPr lang="en-US" altLang="ja-JP" sz="1200" dirty="0"/>
              <a:t> git checkout </a:t>
            </a:r>
            <a:r>
              <a:rPr lang="ja-JP" altLang="en-US" sz="1200" dirty="0"/>
              <a:t>＜コミット＞</a:t>
            </a:r>
            <a:r>
              <a:rPr lang="en-US" altLang="ja-JP" sz="1200" dirty="0"/>
              <a:t>~4</a:t>
            </a:r>
            <a:r>
              <a:rPr lang="ja-JP" altLang="en-US" sz="1200" dirty="0"/>
              <a:t>　</a:t>
            </a:r>
            <a:r>
              <a:rPr lang="en-US" altLang="ja-JP" sz="1200" dirty="0"/>
              <a:t>#</a:t>
            </a:r>
            <a:r>
              <a:rPr lang="ja-JP" altLang="en-US" sz="1200" dirty="0"/>
              <a:t>高祖父母コミット</a:t>
            </a:r>
            <a:endParaRPr lang="en-US" altLang="ja-JP" sz="1200" dirty="0"/>
          </a:p>
          <a:p>
            <a:r>
              <a:rPr lang="ja-JP" altLang="en-US" sz="1200" dirty="0"/>
              <a:t>□ハット「</a:t>
            </a:r>
            <a:r>
              <a:rPr lang="en-US" altLang="ja-JP" sz="1200" dirty="0"/>
              <a:t>^</a:t>
            </a:r>
            <a:r>
              <a:rPr lang="ja-JP" altLang="en-US" sz="1200" dirty="0"/>
              <a:t>」系</a:t>
            </a:r>
            <a:endParaRPr lang="en-US" altLang="ja-JP" sz="1200" dirty="0"/>
          </a:p>
          <a:p>
            <a:r>
              <a:rPr lang="ja-JP" altLang="en-US" sz="1200" dirty="0"/>
              <a:t>　</a:t>
            </a:r>
            <a:r>
              <a:rPr lang="en-US" altLang="ja-JP" sz="1200" dirty="0"/>
              <a:t> git checkout </a:t>
            </a:r>
            <a:r>
              <a:rPr lang="ja-JP" altLang="en-US" sz="1200" dirty="0"/>
              <a:t>＜コミット＞</a:t>
            </a:r>
            <a:r>
              <a:rPr lang="en-US" altLang="ja-JP" sz="1200" dirty="0"/>
              <a:t>^</a:t>
            </a:r>
            <a:r>
              <a:rPr lang="ja-JP" altLang="en-US" sz="1200" dirty="0"/>
              <a:t>　</a:t>
            </a:r>
            <a:r>
              <a:rPr lang="en-US" altLang="ja-JP" sz="1200" dirty="0"/>
              <a:t>#</a:t>
            </a:r>
            <a:r>
              <a:rPr lang="ja-JP" altLang="en-US" sz="1200" dirty="0"/>
              <a:t>親コミット（</a:t>
            </a:r>
            <a:r>
              <a:rPr lang="en-US" altLang="ja-JP" sz="1200" dirty="0"/>
              <a:t>※</a:t>
            </a:r>
            <a:r>
              <a:rPr lang="ja-JP" altLang="en-US" sz="1200" dirty="0"/>
              <a:t>複数の親がいる場合：１番目の親コミット）</a:t>
            </a:r>
            <a:endParaRPr lang="en-US" altLang="ja-JP" sz="1200" dirty="0"/>
          </a:p>
          <a:p>
            <a:r>
              <a:rPr lang="ja-JP" altLang="en-US" sz="1200" dirty="0"/>
              <a:t>　</a:t>
            </a:r>
            <a:r>
              <a:rPr lang="en-US" altLang="ja-JP" sz="1200" dirty="0"/>
              <a:t> git checkout </a:t>
            </a:r>
            <a:r>
              <a:rPr lang="ja-JP" altLang="en-US" sz="1200" dirty="0"/>
              <a:t>＜コミット＞</a:t>
            </a:r>
            <a:r>
              <a:rPr lang="en-US" altLang="ja-JP" sz="1200" dirty="0"/>
              <a:t>^^</a:t>
            </a:r>
          </a:p>
          <a:p>
            <a:r>
              <a:rPr lang="ja-JP" altLang="en-US" sz="1200" dirty="0"/>
              <a:t>　　　</a:t>
            </a:r>
            <a:r>
              <a:rPr lang="en-US" altLang="ja-JP" sz="1200" dirty="0"/>
              <a:t>#</a:t>
            </a:r>
            <a:r>
              <a:rPr lang="ja-JP" altLang="en-US" sz="1200" dirty="0"/>
              <a:t>祖父母コミット（</a:t>
            </a:r>
            <a:r>
              <a:rPr lang="en-US" altLang="ja-JP" sz="1200" dirty="0"/>
              <a:t>※</a:t>
            </a:r>
            <a:r>
              <a:rPr lang="ja-JP" altLang="en-US" sz="1200" dirty="0"/>
              <a:t>複数の親がいる場合：１番目の親の１番目の祖父母コミット）</a:t>
            </a:r>
            <a:endParaRPr lang="en-US" altLang="ja-JP" sz="1200" dirty="0"/>
          </a:p>
          <a:p>
            <a:r>
              <a:rPr lang="ja-JP" altLang="en-US" sz="1200" dirty="0"/>
              <a:t>　</a:t>
            </a:r>
            <a:r>
              <a:rPr lang="en-US" altLang="ja-JP" sz="1200" dirty="0"/>
              <a:t> git checkout </a:t>
            </a:r>
            <a:r>
              <a:rPr lang="ja-JP" altLang="en-US" sz="1200" dirty="0"/>
              <a:t>＜コミット＞</a:t>
            </a:r>
            <a:r>
              <a:rPr lang="en-US" altLang="ja-JP" sz="1200" dirty="0"/>
              <a:t>^3</a:t>
            </a:r>
            <a:r>
              <a:rPr lang="ja-JP" altLang="en-US" sz="1200" dirty="0"/>
              <a:t>　</a:t>
            </a:r>
            <a:r>
              <a:rPr lang="en-US" altLang="ja-JP" sz="1200" dirty="0"/>
              <a:t>#</a:t>
            </a:r>
            <a:r>
              <a:rPr lang="ja-JP" altLang="en-US" sz="1200" dirty="0"/>
              <a:t>３番目の親コミット（</a:t>
            </a:r>
            <a:r>
              <a:rPr lang="en-US" altLang="ja-JP" sz="1200" dirty="0"/>
              <a:t>※</a:t>
            </a:r>
            <a:r>
              <a:rPr lang="ja-JP" altLang="en-US" sz="1200" dirty="0"/>
              <a:t>複数の親がいない場合はエラー）</a:t>
            </a:r>
            <a:endParaRPr lang="en-US" altLang="ja-JP" sz="1200" dirty="0"/>
          </a:p>
        </p:txBody>
      </p:sp>
      <p:sp>
        <p:nvSpPr>
          <p:cNvPr id="20" name="テキスト ボックス 19"/>
          <p:cNvSpPr txBox="1"/>
          <p:nvPr/>
        </p:nvSpPr>
        <p:spPr>
          <a:xfrm>
            <a:off x="9179110" y="4090436"/>
            <a:ext cx="728562" cy="261610"/>
          </a:xfrm>
          <a:prstGeom prst="rect">
            <a:avLst/>
          </a:prstGeom>
          <a:solidFill>
            <a:schemeClr val="bg1"/>
          </a:solidFill>
          <a:ln>
            <a:solidFill>
              <a:srgbClr val="FF0000"/>
            </a:solidFill>
          </a:ln>
        </p:spPr>
        <p:txBody>
          <a:bodyPr wrap="square" rtlCol="0">
            <a:spAutoFit/>
          </a:bodyPr>
          <a:lstStyle/>
          <a:p>
            <a:pPr algn="ctr"/>
            <a:r>
              <a:rPr kumimoji="1" lang="en-US" altLang="ja-JP" sz="1100" dirty="0"/>
              <a:t>HEAD~</a:t>
            </a:r>
            <a:endParaRPr kumimoji="1" lang="ja-JP" altLang="en-US" sz="1100" dirty="0"/>
          </a:p>
        </p:txBody>
      </p:sp>
      <p:sp>
        <p:nvSpPr>
          <p:cNvPr id="208" name="テキスト ボックス 207"/>
          <p:cNvSpPr txBox="1"/>
          <p:nvPr/>
        </p:nvSpPr>
        <p:spPr>
          <a:xfrm>
            <a:off x="7278788" y="3355540"/>
            <a:ext cx="862400" cy="261610"/>
          </a:xfrm>
          <a:prstGeom prst="rect">
            <a:avLst/>
          </a:prstGeom>
          <a:solidFill>
            <a:schemeClr val="bg1"/>
          </a:solidFill>
          <a:ln>
            <a:solidFill>
              <a:srgbClr val="FF0000"/>
            </a:solidFill>
          </a:ln>
        </p:spPr>
        <p:txBody>
          <a:bodyPr wrap="square" rtlCol="0">
            <a:spAutoFit/>
          </a:bodyPr>
          <a:lstStyle/>
          <a:p>
            <a:pPr algn="ctr"/>
            <a:r>
              <a:rPr kumimoji="1" lang="en-US" altLang="ja-JP" sz="1100" dirty="0"/>
              <a:t>HEAD~^</a:t>
            </a:r>
            <a:endParaRPr kumimoji="1" lang="ja-JP" altLang="en-US" sz="1100" dirty="0"/>
          </a:p>
        </p:txBody>
      </p:sp>
      <p:sp>
        <p:nvSpPr>
          <p:cNvPr id="209" name="テキスト ボックス 208"/>
          <p:cNvSpPr txBox="1"/>
          <p:nvPr/>
        </p:nvSpPr>
        <p:spPr>
          <a:xfrm>
            <a:off x="7438208" y="4560293"/>
            <a:ext cx="862400" cy="261610"/>
          </a:xfrm>
          <a:prstGeom prst="rect">
            <a:avLst/>
          </a:prstGeom>
          <a:solidFill>
            <a:schemeClr val="bg1"/>
          </a:solidFill>
          <a:ln>
            <a:solidFill>
              <a:srgbClr val="FF0000"/>
            </a:solidFill>
          </a:ln>
        </p:spPr>
        <p:txBody>
          <a:bodyPr wrap="square" rtlCol="0">
            <a:spAutoFit/>
          </a:bodyPr>
          <a:lstStyle/>
          <a:p>
            <a:pPr algn="ctr"/>
            <a:r>
              <a:rPr kumimoji="1" lang="en-US" altLang="ja-JP" sz="1100" dirty="0"/>
              <a:t>HEAD~^2</a:t>
            </a:r>
            <a:endParaRPr kumimoji="1" lang="ja-JP" altLang="en-US" sz="1100" dirty="0"/>
          </a:p>
        </p:txBody>
      </p:sp>
      <p:sp>
        <p:nvSpPr>
          <p:cNvPr id="210" name="テキスト ボックス 209"/>
          <p:cNvSpPr txBox="1"/>
          <p:nvPr/>
        </p:nvSpPr>
        <p:spPr>
          <a:xfrm>
            <a:off x="8633024" y="5800118"/>
            <a:ext cx="862400" cy="261610"/>
          </a:xfrm>
          <a:prstGeom prst="rect">
            <a:avLst/>
          </a:prstGeom>
          <a:solidFill>
            <a:schemeClr val="bg1"/>
          </a:solidFill>
          <a:ln>
            <a:solidFill>
              <a:srgbClr val="FF0000"/>
            </a:solidFill>
          </a:ln>
        </p:spPr>
        <p:txBody>
          <a:bodyPr wrap="square" rtlCol="0">
            <a:spAutoFit/>
          </a:bodyPr>
          <a:lstStyle/>
          <a:p>
            <a:pPr algn="ctr"/>
            <a:r>
              <a:rPr kumimoji="1" lang="en-US" altLang="ja-JP" sz="1100" dirty="0"/>
              <a:t>develop</a:t>
            </a:r>
            <a:endParaRPr kumimoji="1" lang="ja-JP" altLang="en-US" sz="1100" dirty="0"/>
          </a:p>
        </p:txBody>
      </p:sp>
      <p:sp>
        <p:nvSpPr>
          <p:cNvPr id="211" name="テキスト ボックス 210"/>
          <p:cNvSpPr txBox="1"/>
          <p:nvPr/>
        </p:nvSpPr>
        <p:spPr>
          <a:xfrm>
            <a:off x="7044946" y="5944704"/>
            <a:ext cx="862400" cy="261610"/>
          </a:xfrm>
          <a:prstGeom prst="rect">
            <a:avLst/>
          </a:prstGeom>
          <a:solidFill>
            <a:schemeClr val="bg1"/>
          </a:solidFill>
          <a:ln>
            <a:solidFill>
              <a:srgbClr val="FF0000"/>
            </a:solidFill>
          </a:ln>
        </p:spPr>
        <p:txBody>
          <a:bodyPr wrap="square" rtlCol="0">
            <a:spAutoFit/>
          </a:bodyPr>
          <a:lstStyle/>
          <a:p>
            <a:pPr algn="ctr"/>
            <a:r>
              <a:rPr kumimoji="1" lang="en-US" altLang="ja-JP" sz="1100" dirty="0"/>
              <a:t>Develop~</a:t>
            </a:r>
            <a:endParaRPr kumimoji="1" lang="ja-JP" altLang="en-US" sz="1100" dirty="0"/>
          </a:p>
        </p:txBody>
      </p:sp>
      <p:sp>
        <p:nvSpPr>
          <p:cNvPr id="212" name="テキスト ボックス 211"/>
          <p:cNvSpPr txBox="1"/>
          <p:nvPr/>
        </p:nvSpPr>
        <p:spPr>
          <a:xfrm>
            <a:off x="5611018" y="4761451"/>
            <a:ext cx="1129194" cy="261610"/>
          </a:xfrm>
          <a:prstGeom prst="rect">
            <a:avLst/>
          </a:prstGeom>
          <a:solidFill>
            <a:schemeClr val="bg1"/>
          </a:solidFill>
          <a:ln>
            <a:solidFill>
              <a:srgbClr val="FF0000"/>
            </a:solidFill>
          </a:ln>
        </p:spPr>
        <p:txBody>
          <a:bodyPr wrap="square" rtlCol="0">
            <a:spAutoFit/>
          </a:bodyPr>
          <a:lstStyle/>
          <a:p>
            <a:pPr algn="ctr"/>
            <a:r>
              <a:rPr lang="en-US" altLang="ja-JP" sz="1100" dirty="0"/>
              <a:t>commit_</a:t>
            </a:r>
            <a:r>
              <a:rPr lang="el-GR" altLang="ja-JP" sz="1100" dirty="0"/>
              <a:t>α</a:t>
            </a:r>
            <a:endParaRPr kumimoji="1" lang="ja-JP" altLang="en-US" sz="1100" dirty="0"/>
          </a:p>
        </p:txBody>
      </p:sp>
      <p:sp>
        <p:nvSpPr>
          <p:cNvPr id="214" name="テキスト ボックス 213"/>
          <p:cNvSpPr txBox="1"/>
          <p:nvPr/>
        </p:nvSpPr>
        <p:spPr>
          <a:xfrm>
            <a:off x="3895273" y="5033769"/>
            <a:ext cx="1129194" cy="261610"/>
          </a:xfrm>
          <a:prstGeom prst="rect">
            <a:avLst/>
          </a:prstGeom>
          <a:solidFill>
            <a:schemeClr val="bg1"/>
          </a:solidFill>
          <a:ln>
            <a:solidFill>
              <a:srgbClr val="FF0000"/>
            </a:solidFill>
          </a:ln>
        </p:spPr>
        <p:txBody>
          <a:bodyPr wrap="square" rtlCol="0">
            <a:spAutoFit/>
          </a:bodyPr>
          <a:lstStyle/>
          <a:p>
            <a:pPr algn="ctr"/>
            <a:r>
              <a:rPr lang="en-US" altLang="ja-JP" sz="1100" dirty="0"/>
              <a:t>commit_</a:t>
            </a:r>
            <a:r>
              <a:rPr lang="el-GR" altLang="ja-JP" sz="1100" dirty="0"/>
              <a:t>α</a:t>
            </a:r>
            <a:r>
              <a:rPr lang="en-US" altLang="ja-JP" sz="1100" dirty="0"/>
              <a:t>~</a:t>
            </a:r>
            <a:endParaRPr kumimoji="1" lang="ja-JP" altLang="en-US" sz="1100" dirty="0"/>
          </a:p>
        </p:txBody>
      </p:sp>
      <p:sp>
        <p:nvSpPr>
          <p:cNvPr id="215" name="テキスト ボックス 214"/>
          <p:cNvSpPr txBox="1"/>
          <p:nvPr/>
        </p:nvSpPr>
        <p:spPr>
          <a:xfrm>
            <a:off x="2287949" y="5311412"/>
            <a:ext cx="1129194" cy="261610"/>
          </a:xfrm>
          <a:prstGeom prst="rect">
            <a:avLst/>
          </a:prstGeom>
          <a:solidFill>
            <a:schemeClr val="bg1"/>
          </a:solidFill>
          <a:ln>
            <a:solidFill>
              <a:srgbClr val="FF0000"/>
            </a:solidFill>
          </a:ln>
        </p:spPr>
        <p:txBody>
          <a:bodyPr wrap="square" rtlCol="0">
            <a:spAutoFit/>
          </a:bodyPr>
          <a:lstStyle/>
          <a:p>
            <a:pPr algn="ctr"/>
            <a:r>
              <a:rPr lang="en-US" altLang="ja-JP" sz="1100" dirty="0"/>
              <a:t>commit_</a:t>
            </a:r>
            <a:r>
              <a:rPr lang="el-GR" altLang="ja-JP" sz="1100" dirty="0"/>
              <a:t>α</a:t>
            </a:r>
            <a:r>
              <a:rPr lang="en-US" altLang="ja-JP" sz="1100" dirty="0"/>
              <a:t>~~</a:t>
            </a:r>
            <a:endParaRPr kumimoji="1" lang="ja-JP" altLang="en-US" sz="1100" dirty="0"/>
          </a:p>
        </p:txBody>
      </p:sp>
    </p:spTree>
    <p:extLst>
      <p:ext uri="{BB962C8B-B14F-4D97-AF65-F5344CB8AC3E}">
        <p14:creationId xmlns:p14="http://schemas.microsoft.com/office/powerpoint/2010/main" val="4226508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参考）</a:t>
            </a:r>
            <a:r>
              <a:rPr lang="en-US" altLang="ja-JP" sz="4000" b="1" dirty="0">
                <a:latin typeface="メイリオ" panose="020B0604030504040204" pitchFamily="50" charset="-128"/>
                <a:ea typeface="メイリオ" panose="020B0604030504040204" pitchFamily="50" charset="-128"/>
              </a:rPr>
              <a:t>git</a:t>
            </a:r>
            <a:r>
              <a:rPr lang="ja-JP" altLang="en-US" sz="4000" b="1" dirty="0">
                <a:latin typeface="メイリオ" panose="020B0604030504040204" pitchFamily="50" charset="-128"/>
                <a:ea typeface="メイリオ" panose="020B0604030504040204" pitchFamily="50" charset="-128"/>
              </a:rPr>
              <a:t>コマンド補完</a:t>
            </a:r>
            <a:r>
              <a:rPr lang="en-US" altLang="ja-JP" sz="4000" b="1" dirty="0">
                <a:latin typeface="メイリオ" panose="020B0604030504040204" pitchFamily="50" charset="-128"/>
                <a:ea typeface="メイリオ" panose="020B0604030504040204" pitchFamily="50" charset="-128"/>
              </a:rPr>
              <a:t>&amp;</a:t>
            </a:r>
            <a:r>
              <a:rPr lang="ja-JP" altLang="en-US" sz="4000" b="1" dirty="0">
                <a:latin typeface="メイリオ" panose="020B0604030504040204" pitchFamily="50" charset="-128"/>
                <a:ea typeface="メイリオ" panose="020B0604030504040204" pitchFamily="50" charset="-128"/>
              </a:rPr>
              <a:t>プロンプト表示（</a:t>
            </a:r>
            <a:r>
              <a:rPr lang="en-US" altLang="ja-JP" sz="4000" b="1" dirty="0">
                <a:latin typeface="メイリオ" panose="020B0604030504040204" pitchFamily="50" charset="-128"/>
                <a:ea typeface="メイリオ" panose="020B0604030504040204" pitchFamily="50" charset="-128"/>
              </a:rPr>
              <a:t>Linux</a:t>
            </a:r>
            <a:r>
              <a:rPr lang="ja-JP" altLang="en-US" sz="4000" b="1" dirty="0">
                <a:latin typeface="メイリオ" panose="020B0604030504040204" pitchFamily="50" charset="-128"/>
                <a:ea typeface="メイリオ" panose="020B0604030504040204" pitchFamily="50" charset="-128"/>
              </a:rPr>
              <a:t>）</a:t>
            </a:r>
            <a:endParaRPr kumimoji="1" lang="ja-JP" altLang="en-US" sz="4000" b="1" dirty="0">
              <a:latin typeface="メイリオ" panose="020B0604030504040204" pitchFamily="50" charset="-128"/>
              <a:ea typeface="メイリオ" panose="020B0604030504040204" pitchFamily="50" charset="-128"/>
            </a:endParaRPr>
          </a:p>
        </p:txBody>
      </p:sp>
      <p:grpSp>
        <p:nvGrpSpPr>
          <p:cNvPr id="3" name="グループ化 2"/>
          <p:cNvGrpSpPr/>
          <p:nvPr/>
        </p:nvGrpSpPr>
        <p:grpSpPr>
          <a:xfrm>
            <a:off x="233550" y="823625"/>
            <a:ext cx="11844000" cy="5940000"/>
            <a:chOff x="233550" y="823625"/>
            <a:chExt cx="11844000" cy="5940000"/>
          </a:xfrm>
        </p:grpSpPr>
        <p:sp>
          <p:nvSpPr>
            <p:cNvPr id="207" name="テキスト ボックス 206"/>
            <p:cNvSpPr txBox="1"/>
            <p:nvPr/>
          </p:nvSpPr>
          <p:spPr>
            <a:xfrm>
              <a:off x="233550" y="823625"/>
              <a:ext cx="11844000" cy="5940000"/>
            </a:xfrm>
            <a:prstGeom prst="rect">
              <a:avLst/>
            </a:prstGeom>
            <a:solidFill>
              <a:schemeClr val="bg1"/>
            </a:solidFill>
            <a:ln w="76200">
              <a:solidFill>
                <a:srgbClr val="92D050"/>
              </a:solidFill>
            </a:ln>
          </p:spPr>
          <p:txBody>
            <a:bodyPr wrap="square" rtlCol="0">
              <a:noAutofit/>
            </a:bodyPr>
            <a:lstStyle/>
            <a:p>
              <a:r>
                <a:rPr lang="en-US" altLang="ja-JP" sz="1200" dirty="0"/>
                <a:t>■Git</a:t>
              </a:r>
              <a:r>
                <a:rPr lang="ja-JP" altLang="en-US" sz="1200" dirty="0"/>
                <a:t>インストール（この時インストールされる「</a:t>
              </a:r>
              <a:r>
                <a:rPr lang="en-US" altLang="ja-JP" sz="1200" dirty="0"/>
                <a:t>git-completion.bash</a:t>
              </a:r>
              <a:r>
                <a:rPr lang="ja-JP" altLang="en-US" sz="1200" dirty="0"/>
                <a:t>」を使う！）</a:t>
              </a:r>
            </a:p>
            <a:p>
              <a:r>
                <a:rPr lang="en-US" altLang="ja-JP" sz="1200" dirty="0">
                  <a:solidFill>
                    <a:srgbClr val="FFC000">
                      <a:lumMod val="75000"/>
                    </a:srgbClr>
                  </a:solidFill>
                </a:rPr>
                <a:t>$</a:t>
              </a:r>
              <a:r>
                <a:rPr lang="en-US" altLang="ja-JP" sz="1200" dirty="0">
                  <a:solidFill>
                    <a:prstClr val="black"/>
                  </a:solidFill>
                </a:rPr>
                <a:t> </a:t>
              </a:r>
              <a:r>
                <a:rPr lang="en-US" altLang="ja-JP" sz="1200" dirty="0"/>
                <a:t>sudo yum -y install git</a:t>
              </a:r>
            </a:p>
            <a:p>
              <a:r>
                <a:rPr lang="en-US" altLang="ja-JP" sz="1200" dirty="0"/>
                <a:t>#</a:t>
              </a:r>
              <a:r>
                <a:rPr lang="en-US" altLang="ja-JP" sz="1200" dirty="0">
                  <a:solidFill>
                    <a:srgbClr val="FFC000">
                      <a:lumMod val="75000"/>
                    </a:srgbClr>
                  </a:solidFill>
                </a:rPr>
                <a:t>$</a:t>
              </a:r>
              <a:r>
                <a:rPr lang="en-US" altLang="ja-JP" sz="1200" dirty="0">
                  <a:solidFill>
                    <a:prstClr val="black"/>
                  </a:solidFill>
                </a:rPr>
                <a:t> </a:t>
              </a:r>
              <a:r>
                <a:rPr lang="en-US" altLang="ja-JP" sz="1200" dirty="0"/>
                <a:t>git --version	⇒</a:t>
              </a:r>
              <a:r>
                <a:rPr lang="ja-JP" altLang="en-US" sz="1200" dirty="0"/>
                <a:t>確認</a:t>
              </a:r>
            </a:p>
            <a:p>
              <a:endParaRPr lang="ja-JP" altLang="en-US" sz="1200" dirty="0"/>
            </a:p>
            <a:p>
              <a:r>
                <a:rPr lang="ja-JP" altLang="en-US" sz="1200" dirty="0"/>
                <a:t>■コマンド補完</a:t>
              </a:r>
              <a:r>
                <a:rPr lang="en-US" altLang="ja-JP" sz="1200" dirty="0"/>
                <a:t>&amp;</a:t>
              </a:r>
              <a:r>
                <a:rPr lang="ja-JP" altLang="en-US" sz="1200" dirty="0"/>
                <a:t>ブランチ名表示設定</a:t>
              </a:r>
            </a:p>
            <a:p>
              <a:r>
                <a:rPr lang="en-US" altLang="ja-JP" sz="1200" dirty="0"/>
                <a:t>#</a:t>
              </a:r>
              <a:r>
                <a:rPr lang="ja-JP" altLang="en-US" sz="1200" dirty="0"/>
                <a:t>ファイル「</a:t>
              </a:r>
              <a:r>
                <a:rPr lang="en-US" altLang="ja-JP" sz="1200" dirty="0"/>
                <a:t>~/.bash_profile</a:t>
              </a:r>
              <a:r>
                <a:rPr lang="ja-JP" altLang="en-US" sz="1200" dirty="0"/>
                <a:t>」に右の通り追記する。</a:t>
              </a:r>
            </a:p>
            <a:p>
              <a:r>
                <a:rPr lang="en-US" altLang="ja-JP" sz="1200" dirty="0"/>
                <a:t>#</a:t>
              </a:r>
              <a:r>
                <a:rPr lang="ja-JP" altLang="en-US" sz="1200" dirty="0"/>
                <a:t>但し、</a:t>
              </a:r>
              <a:r>
                <a:rPr lang="ja-JP" altLang="en-US" sz="1200" dirty="0">
                  <a:solidFill>
                    <a:srgbClr val="FF0000"/>
                  </a:solidFill>
                </a:rPr>
                <a:t>＜</a:t>
              </a:r>
              <a:r>
                <a:rPr lang="en-US" altLang="ja-JP" sz="1200" dirty="0">
                  <a:solidFill>
                    <a:srgbClr val="FF0000"/>
                  </a:solidFill>
                </a:rPr>
                <a:t>git-completion.bash</a:t>
              </a:r>
              <a:r>
                <a:rPr lang="ja-JP" altLang="en-US" sz="1200" dirty="0">
                  <a:solidFill>
                    <a:srgbClr val="FF0000"/>
                  </a:solidFill>
                </a:rPr>
                <a:t>ディレクトリ＞</a:t>
              </a:r>
              <a:r>
                <a:rPr lang="ja-JP" altLang="en-US" sz="1200" dirty="0"/>
                <a:t>を「</a:t>
              </a:r>
              <a:r>
                <a:rPr lang="en-US" altLang="ja-JP" sz="1200" dirty="0"/>
                <a:t>git-completion.bash</a:t>
              </a:r>
              <a:r>
                <a:rPr lang="ja-JP" altLang="en-US" sz="1200" dirty="0"/>
                <a:t>」の配置ディレクトリ</a:t>
              </a:r>
              <a:endParaRPr lang="en-US" altLang="ja-JP" sz="1200" dirty="0"/>
            </a:p>
            <a:p>
              <a:r>
                <a:rPr lang="ja-JP" altLang="en-US" sz="1200" dirty="0"/>
                <a:t>　（⇒次のコマンド結果）に置き換える！！</a:t>
              </a:r>
            </a:p>
            <a:p>
              <a:r>
                <a:rPr lang="en-US" altLang="ja-JP" sz="1200" dirty="0">
                  <a:solidFill>
                    <a:srgbClr val="FFC000">
                      <a:lumMod val="75000"/>
                    </a:srgbClr>
                  </a:solidFill>
                </a:rPr>
                <a:t>$</a:t>
              </a:r>
              <a:r>
                <a:rPr lang="en-US" altLang="ja-JP" sz="1200" dirty="0">
                  <a:solidFill>
                    <a:prstClr val="black"/>
                  </a:solidFill>
                </a:rPr>
                <a:t> </a:t>
              </a:r>
              <a:r>
                <a:rPr lang="en-US" altLang="ja-JP" sz="1200" dirty="0"/>
                <a:t>sudo find / -name git-completion.bash</a:t>
              </a:r>
            </a:p>
            <a:p>
              <a:endParaRPr lang="en-US" altLang="ja-JP" sz="1200" dirty="0"/>
            </a:p>
            <a:p>
              <a:r>
                <a:rPr lang="en-US" altLang="ja-JP" sz="1200" b="1" dirty="0"/>
                <a:t>※</a:t>
              </a:r>
              <a:r>
                <a:rPr lang="ja-JP" altLang="en-US" sz="1200" b="1" dirty="0"/>
                <a:t>右記設定内容について</a:t>
              </a:r>
              <a:endParaRPr lang="en-US" altLang="ja-JP" sz="1200" b="1" dirty="0"/>
            </a:p>
            <a:p>
              <a:r>
                <a:rPr lang="en-US" altLang="ja-JP" sz="1200" dirty="0"/>
                <a:t>GIT_PS1_SHOWUPSTREAM</a:t>
              </a:r>
            </a:p>
            <a:p>
              <a:r>
                <a:rPr lang="ja-JP" altLang="en-US" sz="1200" dirty="0"/>
                <a:t>　</a:t>
              </a:r>
              <a:r>
                <a:rPr lang="en-US" altLang="ja-JP" sz="1200" dirty="0"/>
                <a:t>"auto" : </a:t>
              </a:r>
              <a:r>
                <a:rPr lang="ja-JP" altLang="en-US" sz="1200" dirty="0"/>
                <a:t>アップストリーム側に新しいコミットがある場合は「</a:t>
              </a:r>
              <a:r>
                <a:rPr lang="en-US" altLang="ja-JP" sz="1200" dirty="0"/>
                <a:t>&lt;</a:t>
              </a:r>
              <a:r>
                <a:rPr lang="ja-JP" altLang="en-US" sz="1200" dirty="0"/>
                <a:t>」を、</a:t>
              </a:r>
              <a:endParaRPr lang="en-US" altLang="ja-JP" sz="1200" dirty="0"/>
            </a:p>
            <a:p>
              <a:r>
                <a:rPr lang="ja-JP" altLang="en-US" sz="1200" dirty="0"/>
                <a:t>　　　　　ローカル側に新しいコミットがある場合は「</a:t>
              </a:r>
              <a:r>
                <a:rPr lang="en-US" altLang="ja-JP" sz="1200" dirty="0"/>
                <a:t>&gt;</a:t>
              </a:r>
              <a:r>
                <a:rPr lang="ja-JP" altLang="en-US" sz="1200" dirty="0"/>
                <a:t>」を表示する。</a:t>
              </a:r>
            </a:p>
            <a:p>
              <a:r>
                <a:rPr lang="ja-JP" altLang="en-US" sz="1200" dirty="0"/>
                <a:t>　</a:t>
              </a:r>
              <a:r>
                <a:rPr lang="en-US" altLang="ja-JP" sz="1200" dirty="0"/>
                <a:t>"verbose" : </a:t>
              </a:r>
              <a:r>
                <a:rPr lang="ja-JP" altLang="en-US" sz="1200" dirty="0"/>
                <a:t>アップストリーム側の新しいコミット数を「</a:t>
              </a:r>
              <a:r>
                <a:rPr lang="en-US" altLang="ja-JP" sz="1200" dirty="0"/>
                <a:t>u-</a:t>
              </a:r>
              <a:r>
                <a:rPr lang="ja-JP" altLang="en-US" sz="1200" dirty="0"/>
                <a:t>数字」で、</a:t>
              </a:r>
              <a:endParaRPr lang="en-US" altLang="ja-JP" sz="1200" dirty="0"/>
            </a:p>
            <a:p>
              <a:r>
                <a:rPr lang="ja-JP" altLang="en-US" sz="1200" dirty="0"/>
                <a:t>　　　　　ローカル側の新しいコミット数を「</a:t>
              </a:r>
              <a:r>
                <a:rPr lang="en-US" altLang="ja-JP" sz="1200" dirty="0"/>
                <a:t>u+</a:t>
              </a:r>
              <a:r>
                <a:rPr lang="ja-JP" altLang="en-US" sz="1200" dirty="0"/>
                <a:t>数字」で表示する。</a:t>
              </a:r>
            </a:p>
            <a:p>
              <a:r>
                <a:rPr lang="ja-JP" altLang="en-US" sz="1200" dirty="0"/>
                <a:t>　他にも</a:t>
              </a:r>
              <a:r>
                <a:rPr lang="en-US" altLang="ja-JP" sz="1200" dirty="0"/>
                <a:t>“name” “legacy” “git” “svn”</a:t>
              </a:r>
              <a:r>
                <a:rPr lang="ja-JP" altLang="en-US" sz="1200" dirty="0"/>
                <a:t>がある模様（説明略）。</a:t>
              </a:r>
              <a:endParaRPr lang="en-US" altLang="ja-JP" sz="1200" dirty="0"/>
            </a:p>
            <a:p>
              <a:r>
                <a:rPr lang="en-US" altLang="ja-JP" sz="1200" dirty="0"/>
                <a:t>GIT_PS1_SHOWDIRTYSTATE</a:t>
              </a:r>
            </a:p>
            <a:p>
              <a:r>
                <a:rPr lang="ja-JP" altLang="en-US" sz="1200" dirty="0"/>
                <a:t>　空の値以外を指定すると、</a:t>
              </a:r>
              <a:r>
                <a:rPr lang="en-US" altLang="ja-JP" sz="1200" dirty="0"/>
                <a:t>add</a:t>
              </a:r>
              <a:r>
                <a:rPr lang="ja-JP" altLang="en-US" sz="1200" dirty="0"/>
                <a:t>されてない変更</a:t>
              </a:r>
              <a:r>
                <a:rPr lang="en-US" altLang="ja-JP" sz="1200" dirty="0"/>
                <a:t>(unstaged)</a:t>
              </a:r>
              <a:r>
                <a:rPr lang="ja-JP" altLang="en-US" sz="1200" dirty="0"/>
                <a:t>があったとき</a:t>
              </a:r>
              <a:r>
                <a:rPr lang="en-US" altLang="ja-JP" sz="1200" dirty="0"/>
                <a:t>“*”</a:t>
              </a:r>
              <a:r>
                <a:rPr lang="ja-JP" altLang="en-US" sz="1200" dirty="0"/>
                <a:t>を表示する。</a:t>
              </a:r>
              <a:endParaRPr lang="en-US" altLang="ja-JP" sz="1200" dirty="0"/>
            </a:p>
            <a:p>
              <a:r>
                <a:rPr lang="ja-JP" altLang="en-US" sz="1200" dirty="0"/>
                <a:t>　</a:t>
              </a:r>
              <a:r>
                <a:rPr lang="en-US" altLang="ja-JP" sz="1200" dirty="0"/>
                <a:t>add</a:t>
              </a:r>
              <a:r>
                <a:rPr lang="ja-JP" altLang="en-US" sz="1200" dirty="0"/>
                <a:t>されているが</a:t>
              </a:r>
              <a:r>
                <a:rPr lang="en-US" altLang="ja-JP" sz="1200" dirty="0"/>
                <a:t>commit</a:t>
              </a:r>
              <a:r>
                <a:rPr lang="ja-JP" altLang="en-US" sz="1200" dirty="0"/>
                <a:t>されていない変更</a:t>
              </a:r>
              <a:r>
                <a:rPr lang="en-US" altLang="ja-JP" sz="1200" dirty="0"/>
                <a:t>(staged)</a:t>
              </a:r>
              <a:r>
                <a:rPr lang="ja-JP" altLang="en-US" sz="1200" dirty="0"/>
                <a:t>があったとき</a:t>
              </a:r>
              <a:r>
                <a:rPr lang="en-US" altLang="ja-JP" sz="1200" dirty="0"/>
                <a:t>“+”</a:t>
              </a:r>
              <a:r>
                <a:rPr lang="ja-JP" altLang="en-US" sz="1200" dirty="0"/>
                <a:t>を表示する。</a:t>
              </a:r>
            </a:p>
            <a:p>
              <a:r>
                <a:rPr lang="en-US" altLang="ja-JP" sz="1200" dirty="0"/>
                <a:t>GIT_PS1_SHOWUNTRACKEDFILES</a:t>
              </a:r>
            </a:p>
            <a:p>
              <a:r>
                <a:rPr lang="ja-JP" altLang="en-US" sz="1200" dirty="0"/>
                <a:t>　空の値以外を指定すると、</a:t>
              </a:r>
              <a:r>
                <a:rPr lang="en-US" altLang="ja-JP" sz="1200" dirty="0"/>
                <a:t>add</a:t>
              </a:r>
              <a:r>
                <a:rPr lang="ja-JP" altLang="en-US" sz="1200" dirty="0"/>
                <a:t>されていない新規ファイルの存在を「</a:t>
              </a:r>
              <a:r>
                <a:rPr lang="en-US" altLang="ja-JP" sz="1200" dirty="0"/>
                <a:t>%</a:t>
              </a:r>
              <a:r>
                <a:rPr lang="ja-JP" altLang="en-US" sz="1200" dirty="0"/>
                <a:t>」で表示する。</a:t>
              </a:r>
              <a:endParaRPr lang="en-US" altLang="ja-JP" sz="1200" dirty="0"/>
            </a:p>
            <a:p>
              <a:r>
                <a:rPr lang="en-US" altLang="ja-JP" sz="1200" dirty="0"/>
                <a:t>GIT_PS1_SHOWSTASHSTATE</a:t>
              </a:r>
            </a:p>
            <a:p>
              <a:r>
                <a:rPr lang="ja-JP" altLang="en-US" sz="1200" dirty="0"/>
                <a:t>　空の値以外を指定すると、</a:t>
              </a:r>
              <a:r>
                <a:rPr lang="en-US" altLang="ja-JP" sz="1200" dirty="0"/>
                <a:t>stash</a:t>
              </a:r>
              <a:r>
                <a:rPr lang="ja-JP" altLang="en-US" sz="1200" dirty="0"/>
                <a:t>が存在する時は「</a:t>
              </a:r>
              <a:r>
                <a:rPr lang="en-US" altLang="ja-JP" sz="1200" dirty="0"/>
                <a:t>$</a:t>
              </a:r>
              <a:r>
                <a:rPr lang="ja-JP" altLang="en-US" sz="1200" dirty="0"/>
                <a:t>」を表示する。</a:t>
              </a:r>
            </a:p>
            <a:p>
              <a:r>
                <a:rPr lang="en-US" altLang="ja-JP" sz="1200" dirty="0"/>
                <a:t>GIT_PS1_DESCRIBE_STYLE</a:t>
              </a:r>
            </a:p>
            <a:p>
              <a:r>
                <a:rPr lang="ja-JP" altLang="en-US" sz="1200" dirty="0"/>
                <a:t>　特定のコミットやタグをチェックアウトしている時の表示方法を指定できる。</a:t>
              </a:r>
              <a:endParaRPr lang="en-US" altLang="ja-JP" sz="1200" dirty="0"/>
            </a:p>
            <a:p>
              <a:r>
                <a:rPr lang="ja-JP" altLang="en-US" sz="1200" dirty="0"/>
                <a:t>　</a:t>
              </a:r>
              <a:r>
                <a:rPr lang="en-US" altLang="ja-JP" sz="1200" dirty="0"/>
                <a:t>“contains” “branch” “describe” “default” </a:t>
              </a:r>
              <a:r>
                <a:rPr lang="ja-JP" altLang="en-US" sz="1200" dirty="0"/>
                <a:t>から選べる模様（説明略）。</a:t>
              </a:r>
            </a:p>
            <a:p>
              <a:r>
                <a:rPr lang="en-US" altLang="ja-JP" sz="1200" dirty="0"/>
                <a:t>GIT_PS1_SHOWCOLORHINTS</a:t>
              </a:r>
            </a:p>
            <a:p>
              <a:r>
                <a:rPr lang="ja-JP" altLang="en-US" sz="1200" dirty="0"/>
                <a:t>　空の値以外を指定すると、</a:t>
              </a:r>
              <a:r>
                <a:rPr lang="en-US" altLang="ja-JP" sz="1200" dirty="0"/>
                <a:t>GIT_PS1_SHOWDIRTYSTATE </a:t>
              </a:r>
              <a:r>
                <a:rPr lang="ja-JP" altLang="en-US" sz="1200" dirty="0"/>
                <a:t>を有効にしている時に色付きで</a:t>
              </a:r>
              <a:endParaRPr lang="en-US" altLang="ja-JP" sz="1200" dirty="0"/>
            </a:p>
            <a:p>
              <a:r>
                <a:rPr lang="ja-JP" altLang="en-US" sz="1200" dirty="0"/>
                <a:t>　表示してくれる。ただし、</a:t>
              </a:r>
              <a:r>
                <a:rPr lang="en-US" altLang="ja-JP" sz="1200" dirty="0"/>
                <a:t>__git_ps1 </a:t>
              </a:r>
              <a:r>
                <a:rPr lang="ja-JP" altLang="en-US" sz="1200" dirty="0"/>
                <a:t>を </a:t>
              </a:r>
              <a:r>
                <a:rPr lang="en-US" altLang="ja-JP" sz="1200" dirty="0"/>
                <a:t>PROMPT_COMMAND </a:t>
              </a:r>
              <a:r>
                <a:rPr lang="ja-JP" altLang="en-US" sz="1200" dirty="0"/>
                <a:t>または </a:t>
              </a:r>
              <a:r>
                <a:rPr lang="en-US" altLang="ja-JP" sz="1200" dirty="0"/>
                <a:t>precmd </a:t>
              </a:r>
              <a:r>
                <a:rPr lang="ja-JP" altLang="en-US" sz="1200" dirty="0"/>
                <a:t>経由で</a:t>
              </a:r>
              <a:endParaRPr lang="en-US" altLang="ja-JP" sz="1200" dirty="0"/>
            </a:p>
            <a:p>
              <a:r>
                <a:rPr lang="ja-JP" altLang="en-US" sz="1200" dirty="0"/>
                <a:t>　実行している時に限る。</a:t>
              </a:r>
            </a:p>
          </p:txBody>
        </p:sp>
        <p:sp>
          <p:nvSpPr>
            <p:cNvPr id="80" name="テキスト ボックス 79"/>
            <p:cNvSpPr txBox="1"/>
            <p:nvPr/>
          </p:nvSpPr>
          <p:spPr>
            <a:xfrm>
              <a:off x="6714562" y="1173793"/>
              <a:ext cx="5300975" cy="5539806"/>
            </a:xfrm>
            <a:prstGeom prst="rect">
              <a:avLst/>
            </a:prstGeom>
            <a:solidFill>
              <a:schemeClr val="bg1"/>
            </a:solidFill>
            <a:ln w="9525">
              <a:solidFill>
                <a:schemeClr val="accent1">
                  <a:lumMod val="20000"/>
                  <a:lumOff val="80000"/>
                </a:schemeClr>
              </a:solidFill>
            </a:ln>
          </p:spPr>
          <p:txBody>
            <a:bodyPr wrap="square" rtlCol="0">
              <a:noAutofit/>
            </a:bodyPr>
            <a:lstStyle/>
            <a:p>
              <a:r>
                <a:rPr lang="en-US" altLang="ja-JP" sz="1200" dirty="0"/>
                <a:t>gitcb1="true"</a:t>
              </a:r>
            </a:p>
            <a:p>
              <a:r>
                <a:rPr lang="en-US" altLang="ja-JP" sz="1200" dirty="0"/>
                <a:t>GIT_CONTRIB_DIR=</a:t>
              </a:r>
              <a:r>
                <a:rPr lang="ja-JP" altLang="en-US" sz="1200" dirty="0">
                  <a:solidFill>
                    <a:srgbClr val="FF0000"/>
                  </a:solidFill>
                </a:rPr>
                <a:t>＜</a:t>
              </a:r>
              <a:r>
                <a:rPr lang="en-US" altLang="ja-JP" sz="1200" dirty="0">
                  <a:solidFill>
                    <a:srgbClr val="FF0000"/>
                  </a:solidFill>
                </a:rPr>
                <a:t>git-completion.bash</a:t>
              </a:r>
              <a:r>
                <a:rPr lang="ja-JP" altLang="en-US" sz="1200" dirty="0">
                  <a:solidFill>
                    <a:srgbClr val="FF0000"/>
                  </a:solidFill>
                </a:rPr>
                <a:t>ディレクトリ＞</a:t>
              </a:r>
            </a:p>
            <a:p>
              <a:r>
                <a:rPr lang="en-US" altLang="ja-JP" sz="1200" dirty="0"/>
                <a:t>if [ -r ${GIT_CONTRIB_DIR}/git-prompt.sh ]; then</a:t>
              </a:r>
            </a:p>
            <a:p>
              <a:r>
                <a:rPr lang="en-US" altLang="ja-JP" sz="1200" dirty="0"/>
                <a:t>  source ${GIT_CONTRIB_DIR}/git-prompt.sh</a:t>
              </a:r>
            </a:p>
            <a:p>
              <a:r>
                <a:rPr lang="en-US" altLang="ja-JP" sz="1200" dirty="0"/>
                <a:t>  if [ -r ${GIT_CONTRIB_DIR} /git-completion.bash ]; then</a:t>
              </a:r>
            </a:p>
            <a:p>
              <a:r>
                <a:rPr lang="en-US" altLang="ja-JP" sz="1200" dirty="0"/>
                <a:t>    source ${GIT_CONTRIB_DIR} /git-completion.bash</a:t>
              </a:r>
            </a:p>
            <a:p>
              <a:r>
                <a:rPr lang="en-US" altLang="ja-JP" sz="1200" dirty="0"/>
                <a:t>  fi</a:t>
              </a:r>
            </a:p>
            <a:p>
              <a:r>
                <a:rPr lang="en-US" altLang="ja-JP" sz="1200" dirty="0"/>
                <a:t>  gitps1="__git_ps1"</a:t>
              </a:r>
            </a:p>
            <a:p>
              <a:r>
                <a:rPr lang="en-US" altLang="ja-JP" sz="1200" dirty="0"/>
                <a:t>fi</a:t>
              </a:r>
            </a:p>
            <a:p>
              <a:endParaRPr lang="en-US" altLang="ja-JP" sz="1200" dirty="0"/>
            </a:p>
            <a:p>
              <a:r>
                <a:rPr lang="en-US" altLang="ja-JP" sz="1200" dirty="0"/>
                <a:t>GIT_PS1_SHOWUPSTREAM=auto</a:t>
              </a:r>
            </a:p>
            <a:p>
              <a:r>
                <a:rPr lang="en-US" altLang="ja-JP" sz="1200" dirty="0"/>
                <a:t>GIT_PS1_SHOWDIRTYSTATE=true</a:t>
              </a:r>
            </a:p>
            <a:p>
              <a:r>
                <a:rPr lang="en-US" altLang="ja-JP" sz="1200" dirty="0"/>
                <a:t>GIT_PS1_SHOWUNTRACKEDFILES=true</a:t>
              </a:r>
            </a:p>
            <a:p>
              <a:r>
                <a:rPr lang="en-US" altLang="ja-JP" sz="1200" dirty="0"/>
                <a:t>GIT_PS1_SHOWSTASHSTATE=true</a:t>
              </a:r>
            </a:p>
            <a:p>
              <a:r>
                <a:rPr lang="en-US" altLang="ja-JP" sz="1200" dirty="0"/>
                <a:t>GIT_PS1_DESCRIBE_STYLE=</a:t>
              </a:r>
            </a:p>
            <a:p>
              <a:r>
                <a:rPr lang="en-US" altLang="ja-JP" sz="1200" dirty="0"/>
                <a:t>GIT_PS1_SHOWCOLORHINTS=</a:t>
              </a:r>
            </a:p>
            <a:p>
              <a:endParaRPr lang="en-US" altLang="ja-JP" sz="1200" dirty="0"/>
            </a:p>
            <a:p>
              <a:r>
                <a:rPr lang="en-US" altLang="ja-JP" sz="1200" dirty="0"/>
                <a:t>############### </a:t>
              </a:r>
              <a:r>
                <a:rPr lang="ja-JP" altLang="en-US" sz="1200" dirty="0"/>
                <a:t>ターミナルのコマンド受付状態の表示変更</a:t>
              </a:r>
            </a:p>
            <a:p>
              <a:r>
                <a:rPr lang="en-US" altLang="ja-JP" sz="1200" dirty="0"/>
                <a:t># \u </a:t>
              </a:r>
              <a:r>
                <a:rPr lang="ja-JP" altLang="en-US" sz="1200" dirty="0"/>
                <a:t>ユーザ名</a:t>
              </a:r>
            </a:p>
            <a:p>
              <a:r>
                <a:rPr lang="en-US" altLang="ja-JP" sz="1200" dirty="0"/>
                <a:t># \h </a:t>
              </a:r>
              <a:r>
                <a:rPr lang="ja-JP" altLang="en-US" sz="1200" dirty="0"/>
                <a:t>ホスト名</a:t>
              </a:r>
            </a:p>
            <a:p>
              <a:r>
                <a:rPr lang="en-US" altLang="ja-JP" sz="1200" dirty="0"/>
                <a:t># \W </a:t>
              </a:r>
              <a:r>
                <a:rPr lang="ja-JP" altLang="en-US" sz="1200" dirty="0"/>
                <a:t>カレントディレクトリ</a:t>
              </a:r>
            </a:p>
            <a:p>
              <a:r>
                <a:rPr lang="en-US" altLang="ja-JP" sz="1200" dirty="0"/>
                <a:t># \w </a:t>
              </a:r>
              <a:r>
                <a:rPr lang="ja-JP" altLang="en-US" sz="1200" dirty="0"/>
                <a:t>カレントディレクトリのパス</a:t>
              </a:r>
            </a:p>
            <a:p>
              <a:r>
                <a:rPr lang="en-US" altLang="ja-JP" sz="1200" dirty="0"/>
                <a:t># \n </a:t>
              </a:r>
              <a:r>
                <a:rPr lang="ja-JP" altLang="en-US" sz="1200" dirty="0"/>
                <a:t>改行</a:t>
              </a:r>
            </a:p>
            <a:p>
              <a:r>
                <a:rPr lang="en-US" altLang="ja-JP" sz="1200" dirty="0"/>
                <a:t># \d </a:t>
              </a:r>
              <a:r>
                <a:rPr lang="ja-JP" altLang="en-US" sz="1200" dirty="0"/>
                <a:t>日付</a:t>
              </a:r>
            </a:p>
            <a:p>
              <a:r>
                <a:rPr lang="en-US" altLang="ja-JP" sz="1200" dirty="0"/>
                <a:t># \[ </a:t>
              </a:r>
              <a:r>
                <a:rPr lang="ja-JP" altLang="en-US" sz="1200" dirty="0"/>
                <a:t>表示させない文字列の開始</a:t>
              </a:r>
            </a:p>
            <a:p>
              <a:r>
                <a:rPr lang="en-US" altLang="ja-JP" sz="1200" dirty="0"/>
                <a:t># \] </a:t>
              </a:r>
              <a:r>
                <a:rPr lang="ja-JP" altLang="en-US" sz="1200" dirty="0"/>
                <a:t>表示させない文字列の終了</a:t>
              </a:r>
            </a:p>
            <a:p>
              <a:r>
                <a:rPr lang="en-US" altLang="ja-JP" sz="1200" dirty="0"/>
                <a:t># \$ $</a:t>
              </a:r>
            </a:p>
            <a:p>
              <a:r>
                <a:rPr lang="en-US" altLang="ja-JP" sz="1200" dirty="0"/>
                <a:t>#export PS1='[\u@\h \W]\$ '    #</a:t>
              </a:r>
              <a:r>
                <a:rPr lang="ja-JP" altLang="en-US" sz="1200" dirty="0"/>
                <a:t>デフォルト</a:t>
              </a:r>
            </a:p>
            <a:p>
              <a:r>
                <a:rPr lang="en-US" altLang="ja-JP" sz="1200" dirty="0"/>
                <a:t>export PS1='[\u@\h \W]\[\e[1;31m\]$(${gitps1})\[\e[00m\]\$ '</a:t>
              </a:r>
            </a:p>
            <a:p>
              <a:r>
                <a:rPr lang="en-US" altLang="ja-JP" sz="1200" dirty="0"/>
                <a:t>###############</a:t>
              </a:r>
            </a:p>
          </p:txBody>
        </p:sp>
        <p:sp>
          <p:nvSpPr>
            <p:cNvPr id="83" name="テキスト ボックス 82"/>
            <p:cNvSpPr txBox="1"/>
            <p:nvPr/>
          </p:nvSpPr>
          <p:spPr>
            <a:xfrm>
              <a:off x="6489974" y="862925"/>
              <a:ext cx="5525563" cy="369332"/>
            </a:xfrm>
            <a:prstGeom prst="rect">
              <a:avLst/>
            </a:prstGeom>
            <a:noFill/>
          </p:spPr>
          <p:txBody>
            <a:bodyPr wrap="square" rtlCol="0">
              <a:spAutoFit/>
            </a:bodyPr>
            <a:lstStyle/>
            <a:p>
              <a:r>
                <a:rPr lang="ja-JP" altLang="en-US" dirty="0"/>
                <a:t>「</a:t>
              </a:r>
              <a:r>
                <a:rPr lang="en-US" altLang="ja-JP" dirty="0"/>
                <a:t>~/.bash_profile</a:t>
              </a:r>
              <a:r>
                <a:rPr lang="ja-JP" altLang="en-US" dirty="0"/>
                <a:t>」に以下の内容をコピペ</a:t>
              </a:r>
              <a:endParaRPr kumimoji="1" lang="ja-JP" altLang="en-US" dirty="0"/>
            </a:p>
          </p:txBody>
        </p:sp>
      </p:grpSp>
    </p:spTree>
    <p:extLst>
      <p:ext uri="{BB962C8B-B14F-4D97-AF65-F5344CB8AC3E}">
        <p14:creationId xmlns:p14="http://schemas.microsoft.com/office/powerpoint/2010/main" val="183893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p:cNvSpPr/>
          <p:nvPr/>
        </p:nvSpPr>
        <p:spPr>
          <a:xfrm>
            <a:off x="153433" y="4006643"/>
            <a:ext cx="5569539" cy="2783625"/>
          </a:xfrm>
          <a:prstGeom prst="roundRect">
            <a:avLst/>
          </a:prstGeom>
          <a:solidFill>
            <a:srgbClr val="CC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719" y="4903700"/>
            <a:ext cx="2258067" cy="1701181"/>
          </a:xfrm>
          <a:prstGeom prst="rect">
            <a:avLst/>
          </a:prstGeom>
        </p:spPr>
      </p:pic>
      <p:sp>
        <p:nvSpPr>
          <p:cNvPr id="391" name="四角形: 角を丸くする 390"/>
          <p:cNvSpPr/>
          <p:nvPr/>
        </p:nvSpPr>
        <p:spPr>
          <a:xfrm>
            <a:off x="5861899" y="4006643"/>
            <a:ext cx="4882952" cy="2783625"/>
          </a:xfrm>
          <a:prstGeom prst="round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四角形: 角を丸くする 175"/>
          <p:cNvSpPr/>
          <p:nvPr/>
        </p:nvSpPr>
        <p:spPr>
          <a:xfrm>
            <a:off x="147947" y="842044"/>
            <a:ext cx="11931760" cy="3042819"/>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en-US" altLang="ja-JP" sz="4000" b="1" dirty="0">
                <a:latin typeface="メイリオ" panose="020B0604030504040204" pitchFamily="50" charset="-128"/>
                <a:ea typeface="メイリオ" panose="020B0604030504040204" pitchFamily="50" charset="-128"/>
              </a:rPr>
              <a:t>Git</a:t>
            </a:r>
            <a:r>
              <a:rPr lang="ja-JP" altLang="en-US" sz="4000" b="1" dirty="0">
                <a:latin typeface="メイリオ" panose="020B0604030504040204" pitchFamily="50" charset="-128"/>
                <a:ea typeface="メイリオ" panose="020B0604030504040204" pitchFamily="50" charset="-128"/>
              </a:rPr>
              <a:t>でできること</a:t>
            </a:r>
            <a:endParaRPr kumimoji="1" lang="ja-JP" altLang="en-US" sz="4000" b="1" dirty="0">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581975" y="952497"/>
            <a:ext cx="1587137" cy="646331"/>
          </a:xfrm>
          <a:prstGeom prst="rect">
            <a:avLst/>
          </a:prstGeom>
          <a:noFill/>
        </p:spPr>
        <p:txBody>
          <a:bodyPr wrap="square" rtlCol="0">
            <a:spAutoFit/>
          </a:bodyPr>
          <a:lstStyle/>
          <a:p>
            <a:pPr algn="ctr"/>
            <a:r>
              <a:rPr kumimoji="1" lang="ja-JP" altLang="en-US" sz="3600" b="1" u="sng" dirty="0">
                <a:latin typeface="メイリオ" panose="020B0604030504040204" pitchFamily="50" charset="-128"/>
                <a:ea typeface="メイリオ" panose="020B0604030504040204" pitchFamily="50" charset="-128"/>
                <a:cs typeface="Arial" panose="020B0604020202020204" pitchFamily="34" charset="0"/>
              </a:rPr>
              <a:t>復元</a:t>
            </a:r>
          </a:p>
        </p:txBody>
      </p:sp>
      <p:pic>
        <p:nvPicPr>
          <p:cNvPr id="289" name="図 288" descr="... PC / パソコン / コンピュータ"/>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309757" y="5636023"/>
            <a:ext cx="973956" cy="832238"/>
          </a:xfrm>
          <a:prstGeom prst="rect">
            <a:avLst/>
          </a:prstGeom>
        </p:spPr>
      </p:pic>
      <p:pic>
        <p:nvPicPr>
          <p:cNvPr id="344" name="図 343" descr="... PC / パソコン / コンピュータ"/>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2118" y="5636023"/>
            <a:ext cx="973956" cy="832238"/>
          </a:xfrm>
          <a:prstGeom prst="rect">
            <a:avLst/>
          </a:prstGeom>
        </p:spPr>
      </p:pic>
      <p:pic>
        <p:nvPicPr>
          <p:cNvPr id="12" name="図 11" descr="... .wpclipart.com/computer/PCs/PC_tow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937501" y="4191963"/>
            <a:ext cx="983097" cy="1091577"/>
          </a:xfrm>
          <a:prstGeom prst="rect">
            <a:avLst/>
          </a:prstGeom>
        </p:spPr>
      </p:pic>
      <p:cxnSp>
        <p:nvCxnSpPr>
          <p:cNvPr id="16" name="直線矢印コネクタ 15"/>
          <p:cNvCxnSpPr/>
          <p:nvPr/>
        </p:nvCxnSpPr>
        <p:spPr>
          <a:xfrm flipV="1">
            <a:off x="7675615" y="5139570"/>
            <a:ext cx="664267" cy="630871"/>
          </a:xfrm>
          <a:prstGeom prst="straightConnector1">
            <a:avLst/>
          </a:prstGeom>
          <a:ln w="76200">
            <a:solidFill>
              <a:schemeClr val="accent5"/>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9" name="直線矢印コネクタ 388"/>
          <p:cNvCxnSpPr/>
          <p:nvPr/>
        </p:nvCxnSpPr>
        <p:spPr>
          <a:xfrm flipH="1" flipV="1">
            <a:off x="8865023" y="5291603"/>
            <a:ext cx="149270" cy="519035"/>
          </a:xfrm>
          <a:prstGeom prst="straightConnector1">
            <a:avLst/>
          </a:prstGeom>
          <a:ln w="76200">
            <a:solidFill>
              <a:schemeClr val="accent5"/>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pic>
        <p:nvPicPr>
          <p:cNvPr id="406" name="図 4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599526" y="5977452"/>
            <a:ext cx="288563" cy="345584"/>
          </a:xfrm>
          <a:prstGeom prst="rect">
            <a:avLst/>
          </a:prstGeom>
        </p:spPr>
      </p:pic>
      <p:pic>
        <p:nvPicPr>
          <p:cNvPr id="407" name="図 4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238576" y="5977452"/>
            <a:ext cx="288563" cy="345584"/>
          </a:xfrm>
          <a:prstGeom prst="rect">
            <a:avLst/>
          </a:prstGeom>
        </p:spPr>
      </p:pic>
      <p:sp>
        <p:nvSpPr>
          <p:cNvPr id="408" name="テキスト ボックス 407"/>
          <p:cNvSpPr txBox="1"/>
          <p:nvPr/>
        </p:nvSpPr>
        <p:spPr>
          <a:xfrm flipH="1">
            <a:off x="1705359" y="6208797"/>
            <a:ext cx="463753"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編集</a:t>
            </a:r>
          </a:p>
        </p:txBody>
      </p:sp>
      <p:pic>
        <p:nvPicPr>
          <p:cNvPr id="409" name="図 4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64227" y="5976277"/>
            <a:ext cx="284812" cy="341092"/>
          </a:xfrm>
          <a:prstGeom prst="rect">
            <a:avLst/>
          </a:prstGeom>
        </p:spPr>
      </p:pic>
      <p:cxnSp>
        <p:nvCxnSpPr>
          <p:cNvPr id="410" name="直線コネクタ 409"/>
          <p:cNvCxnSpPr>
            <a:cxnSpLocks noChangeAspect="1"/>
          </p:cNvCxnSpPr>
          <p:nvPr/>
        </p:nvCxnSpPr>
        <p:spPr>
          <a:xfrm flipV="1">
            <a:off x="972451" y="5957356"/>
            <a:ext cx="268765" cy="396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1" name="直線コネクタ 410"/>
          <p:cNvCxnSpPr>
            <a:cxnSpLocks/>
          </p:cNvCxnSpPr>
          <p:nvPr/>
        </p:nvCxnSpPr>
        <p:spPr>
          <a:xfrm flipH="1" flipV="1">
            <a:off x="972451" y="5944293"/>
            <a:ext cx="269998" cy="4073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2" name="テキスト ボックス 411"/>
          <p:cNvSpPr txBox="1"/>
          <p:nvPr/>
        </p:nvSpPr>
        <p:spPr>
          <a:xfrm flipH="1">
            <a:off x="1052752" y="6208797"/>
            <a:ext cx="496757"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削除</a:t>
            </a:r>
          </a:p>
        </p:txBody>
      </p:sp>
      <p:pic>
        <p:nvPicPr>
          <p:cNvPr id="413" name="図 4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238849" y="5387121"/>
            <a:ext cx="288563" cy="345584"/>
          </a:xfrm>
          <a:prstGeom prst="rect">
            <a:avLst/>
          </a:prstGeom>
        </p:spPr>
      </p:pic>
      <p:sp>
        <p:nvSpPr>
          <p:cNvPr id="414" name="テキスト ボックス 413"/>
          <p:cNvSpPr txBox="1"/>
          <p:nvPr/>
        </p:nvSpPr>
        <p:spPr>
          <a:xfrm flipH="1">
            <a:off x="2359316" y="5554844"/>
            <a:ext cx="488574"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追加</a:t>
            </a:r>
          </a:p>
        </p:txBody>
      </p:sp>
      <p:pic>
        <p:nvPicPr>
          <p:cNvPr id="415" name="図 4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64208" y="5387121"/>
            <a:ext cx="288563" cy="345584"/>
          </a:xfrm>
          <a:prstGeom prst="rect">
            <a:avLst/>
          </a:prstGeom>
        </p:spPr>
      </p:pic>
      <p:pic>
        <p:nvPicPr>
          <p:cNvPr id="416" name="図 4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601529" y="5387121"/>
            <a:ext cx="288563" cy="345584"/>
          </a:xfrm>
          <a:prstGeom prst="rect">
            <a:avLst/>
          </a:prstGeom>
        </p:spPr>
      </p:pic>
      <p:sp>
        <p:nvSpPr>
          <p:cNvPr id="417" name="テキスト ボックス 416"/>
          <p:cNvSpPr txBox="1"/>
          <p:nvPr/>
        </p:nvSpPr>
        <p:spPr>
          <a:xfrm>
            <a:off x="10624540" y="6373798"/>
            <a:ext cx="1455167" cy="369332"/>
          </a:xfrm>
          <a:prstGeom prst="rect">
            <a:avLst/>
          </a:prstGeom>
          <a:noFill/>
          <a:ln>
            <a:noFill/>
          </a:ln>
        </p:spPr>
        <p:txBody>
          <a:bodyPr wrap="square" rtlCol="0">
            <a:spAutoFit/>
          </a:bodyPr>
          <a:lstStyle/>
          <a:p>
            <a:pPr algn="ctr"/>
            <a:r>
              <a:rPr kumimoji="1" lang="ja-JP" altLang="en-US" b="1" dirty="0">
                <a:latin typeface="メイリオ" panose="020B0604030504040204" pitchFamily="50" charset="-128"/>
                <a:ea typeface="メイリオ" panose="020B0604030504040204" pitchFamily="50" charset="-128"/>
                <a:cs typeface="Arial" panose="020B0604020202020204" pitchFamily="34" charset="0"/>
              </a:rPr>
              <a:t>などなど</a:t>
            </a:r>
          </a:p>
        </p:txBody>
      </p:sp>
      <p:pic>
        <p:nvPicPr>
          <p:cNvPr id="7" name="図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083688" y="4123670"/>
            <a:ext cx="1278005" cy="1530545"/>
          </a:xfrm>
          <a:prstGeom prst="rect">
            <a:avLst/>
          </a:prstGeom>
        </p:spPr>
      </p:pic>
      <p:pic>
        <p:nvPicPr>
          <p:cNvPr id="95" name="図 9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133079" y="5120859"/>
            <a:ext cx="1262620" cy="1512120"/>
          </a:xfrm>
          <a:prstGeom prst="rect">
            <a:avLst/>
          </a:prstGeom>
        </p:spPr>
      </p:pic>
      <p:sp>
        <p:nvSpPr>
          <p:cNvPr id="8" name="テキスト ボックス 7"/>
          <p:cNvSpPr txBox="1"/>
          <p:nvPr/>
        </p:nvSpPr>
        <p:spPr>
          <a:xfrm>
            <a:off x="3140652" y="4541501"/>
            <a:ext cx="1187309" cy="900246"/>
          </a:xfrm>
          <a:prstGeom prst="rect">
            <a:avLst/>
          </a:prstGeom>
          <a:noFill/>
        </p:spPr>
        <p:txBody>
          <a:bodyPr wrap="square" rtlCol="0">
            <a:spAutoFit/>
          </a:bodyPr>
          <a:lstStyle/>
          <a:p>
            <a:r>
              <a:rPr kumimoji="1" lang="ja-JP" altLang="en-US" sz="1050" dirty="0"/>
              <a:t>ひさかたの</a:t>
            </a:r>
            <a:endParaRPr kumimoji="1" lang="en-US" altLang="ja-JP" sz="1050" dirty="0"/>
          </a:p>
          <a:p>
            <a:r>
              <a:rPr lang="ja-JP" altLang="en-US" sz="1050" b="1" dirty="0">
                <a:solidFill>
                  <a:srgbClr val="FF0000"/>
                </a:solidFill>
              </a:rPr>
              <a:t>きこり</a:t>
            </a:r>
            <a:r>
              <a:rPr lang="ja-JP" altLang="en-US" sz="1050" dirty="0"/>
              <a:t>のどけきはるのひに</a:t>
            </a:r>
            <a:endParaRPr lang="en-US" altLang="ja-JP" sz="1050" dirty="0"/>
          </a:p>
          <a:p>
            <a:r>
              <a:rPr kumimoji="1" lang="ja-JP" altLang="en-US" sz="1050" dirty="0"/>
              <a:t>しずこころなくはなのちるらむ</a:t>
            </a:r>
          </a:p>
        </p:txBody>
      </p:sp>
      <p:sp>
        <p:nvSpPr>
          <p:cNvPr id="97" name="テキスト ボックス 96"/>
          <p:cNvSpPr txBox="1"/>
          <p:nvPr/>
        </p:nvSpPr>
        <p:spPr>
          <a:xfrm>
            <a:off x="4172185" y="5500735"/>
            <a:ext cx="1187309" cy="900246"/>
          </a:xfrm>
          <a:prstGeom prst="rect">
            <a:avLst/>
          </a:prstGeom>
          <a:noFill/>
        </p:spPr>
        <p:txBody>
          <a:bodyPr wrap="square" rtlCol="0">
            <a:spAutoFit/>
          </a:bodyPr>
          <a:lstStyle/>
          <a:p>
            <a:r>
              <a:rPr kumimoji="1" lang="ja-JP" altLang="en-US" sz="1050" dirty="0"/>
              <a:t>ひさかたの</a:t>
            </a:r>
            <a:endParaRPr kumimoji="1" lang="en-US" altLang="ja-JP" sz="1050" dirty="0"/>
          </a:p>
          <a:p>
            <a:r>
              <a:rPr lang="ja-JP" altLang="en-US" sz="1050" b="1" dirty="0">
                <a:solidFill>
                  <a:srgbClr val="00B050"/>
                </a:solidFill>
              </a:rPr>
              <a:t>ひかり</a:t>
            </a:r>
            <a:r>
              <a:rPr lang="ja-JP" altLang="en-US" sz="1050" dirty="0"/>
              <a:t>のどけきはるのひに</a:t>
            </a:r>
            <a:endParaRPr lang="en-US" altLang="ja-JP" sz="1050" dirty="0"/>
          </a:p>
          <a:p>
            <a:r>
              <a:rPr kumimoji="1" lang="ja-JP" altLang="en-US" sz="1050" dirty="0"/>
              <a:t>しずこころなくはなのちるらむ</a:t>
            </a:r>
          </a:p>
        </p:txBody>
      </p:sp>
      <p:pic>
        <p:nvPicPr>
          <p:cNvPr id="96" name="図 95" descr="BIG IMAGE (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40635" y="650181"/>
            <a:ext cx="2903220" cy="3052644"/>
          </a:xfrm>
          <a:prstGeom prst="rect">
            <a:avLst/>
          </a:prstGeom>
        </p:spPr>
      </p:pic>
      <p:sp>
        <p:nvSpPr>
          <p:cNvPr id="120" name="四角形: 1 つの角を切り取る 119"/>
          <p:cNvSpPr/>
          <p:nvPr/>
        </p:nvSpPr>
        <p:spPr>
          <a:xfrm flipH="1">
            <a:off x="8079170" y="974723"/>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2" name="四角形: 1 つの角を切り取る 121"/>
          <p:cNvSpPr/>
          <p:nvPr/>
        </p:nvSpPr>
        <p:spPr>
          <a:xfrm flipH="1">
            <a:off x="8231570" y="1083097"/>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3" name="四角形: 1 つの角を切り取る 122"/>
          <p:cNvSpPr/>
          <p:nvPr/>
        </p:nvSpPr>
        <p:spPr>
          <a:xfrm flipH="1">
            <a:off x="8383970" y="1191471"/>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4" name="四角形: 1 つの角を切り取る 123"/>
          <p:cNvSpPr/>
          <p:nvPr/>
        </p:nvSpPr>
        <p:spPr>
          <a:xfrm flipH="1">
            <a:off x="8536370" y="1299845"/>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5" name="四角形: 1 つの角を切り取る 124"/>
          <p:cNvSpPr/>
          <p:nvPr/>
        </p:nvSpPr>
        <p:spPr>
          <a:xfrm flipH="1">
            <a:off x="8688770" y="1408219"/>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35" name="四角形: 1 つの角を切り取る 134"/>
          <p:cNvSpPr/>
          <p:nvPr/>
        </p:nvSpPr>
        <p:spPr>
          <a:xfrm flipH="1">
            <a:off x="7028141" y="1059728"/>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36" name="図 1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8076227" y="2115267"/>
            <a:ext cx="424236" cy="508067"/>
          </a:xfrm>
          <a:prstGeom prst="rect">
            <a:avLst/>
          </a:prstGeom>
        </p:spPr>
      </p:pic>
      <p:pic>
        <p:nvPicPr>
          <p:cNvPr id="137" name="図 1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8784211" y="2115267"/>
            <a:ext cx="424236" cy="508067"/>
          </a:xfrm>
          <a:prstGeom prst="rect">
            <a:avLst/>
          </a:prstGeom>
        </p:spPr>
      </p:pic>
      <p:pic>
        <p:nvPicPr>
          <p:cNvPr id="138" name="図 1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7368242" y="2115267"/>
            <a:ext cx="424236" cy="508067"/>
          </a:xfrm>
          <a:prstGeom prst="rect">
            <a:avLst/>
          </a:prstGeom>
        </p:spPr>
      </p:pic>
      <p:pic>
        <p:nvPicPr>
          <p:cNvPr id="139" name="図 1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7387258" y="1323423"/>
            <a:ext cx="424236" cy="508067"/>
          </a:xfrm>
          <a:prstGeom prst="rect">
            <a:avLst/>
          </a:prstGeom>
        </p:spPr>
      </p:pic>
      <p:pic>
        <p:nvPicPr>
          <p:cNvPr id="140" name="図 1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8095242" y="1323423"/>
            <a:ext cx="424236" cy="508067"/>
          </a:xfrm>
          <a:prstGeom prst="rect">
            <a:avLst/>
          </a:prstGeom>
        </p:spPr>
      </p:pic>
      <p:sp>
        <p:nvSpPr>
          <p:cNvPr id="141" name="四角形: 1 つの角を切り取る 140"/>
          <p:cNvSpPr/>
          <p:nvPr/>
        </p:nvSpPr>
        <p:spPr>
          <a:xfrm flipH="1">
            <a:off x="9010285" y="1657253"/>
            <a:ext cx="2394750" cy="184036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42" name="図 1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0035425" y="2746657"/>
            <a:ext cx="424236" cy="508067"/>
          </a:xfrm>
          <a:prstGeom prst="rect">
            <a:avLst/>
          </a:prstGeom>
        </p:spPr>
      </p:pic>
      <p:pic>
        <p:nvPicPr>
          <p:cNvPr id="143" name="図 1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0760371" y="2746657"/>
            <a:ext cx="424236" cy="508067"/>
          </a:xfrm>
          <a:prstGeom prst="rect">
            <a:avLst/>
          </a:prstGeom>
        </p:spPr>
      </p:pic>
      <p:pic>
        <p:nvPicPr>
          <p:cNvPr id="144" name="図 1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0760644" y="1953251"/>
            <a:ext cx="424236" cy="508067"/>
          </a:xfrm>
          <a:prstGeom prst="rect">
            <a:avLst/>
          </a:prstGeom>
        </p:spPr>
      </p:pic>
      <p:pic>
        <p:nvPicPr>
          <p:cNvPr id="145" name="図 1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9310206" y="1948715"/>
            <a:ext cx="424236" cy="508067"/>
          </a:xfrm>
          <a:prstGeom prst="rect">
            <a:avLst/>
          </a:prstGeom>
        </p:spPr>
      </p:pic>
      <p:pic>
        <p:nvPicPr>
          <p:cNvPr id="146" name="図 14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0035425" y="1948715"/>
            <a:ext cx="424236" cy="508067"/>
          </a:xfrm>
          <a:prstGeom prst="rect">
            <a:avLst/>
          </a:prstGeom>
        </p:spPr>
      </p:pic>
      <p:sp>
        <p:nvSpPr>
          <p:cNvPr id="148" name="テキスト ボックス 147"/>
          <p:cNvSpPr txBox="1"/>
          <p:nvPr/>
        </p:nvSpPr>
        <p:spPr>
          <a:xfrm>
            <a:off x="8406876" y="3560391"/>
            <a:ext cx="2757013" cy="338554"/>
          </a:xfrm>
          <a:prstGeom prst="rect">
            <a:avLst/>
          </a:prstGeom>
          <a:noFill/>
        </p:spPr>
        <p:txBody>
          <a:bodyPr wrap="square" rtlCol="0">
            <a:spAutoFit/>
          </a:bodyPr>
          <a:lstStyle/>
          <a:p>
            <a:pPr algn="ctr"/>
            <a:r>
              <a:rPr kumimoji="1" lang="ja-JP" altLang="en-US" sz="1600" b="1" dirty="0">
                <a:latin typeface="メイリオ" panose="020B0604030504040204" pitchFamily="50" charset="-128"/>
                <a:ea typeface="メイリオ" panose="020B0604030504040204" pitchFamily="50" charset="-128"/>
              </a:rPr>
              <a:t>リポジトリ</a:t>
            </a:r>
          </a:p>
        </p:txBody>
      </p:sp>
      <p:pic>
        <p:nvPicPr>
          <p:cNvPr id="99" name="図 98" descr="GATAG｜フリーイラスト素材集"/>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68336" y="911426"/>
            <a:ext cx="3153075" cy="2666566"/>
          </a:xfrm>
          <a:prstGeom prst="rect">
            <a:avLst/>
          </a:prstGeom>
        </p:spPr>
      </p:pic>
      <p:sp>
        <p:nvSpPr>
          <p:cNvPr id="100" name="テキスト ボックス 99"/>
          <p:cNvSpPr txBox="1"/>
          <p:nvPr/>
        </p:nvSpPr>
        <p:spPr>
          <a:xfrm>
            <a:off x="2962803" y="3585994"/>
            <a:ext cx="2757013" cy="338554"/>
          </a:xfrm>
          <a:prstGeom prst="rect">
            <a:avLst/>
          </a:prstGeom>
          <a:noFill/>
        </p:spPr>
        <p:txBody>
          <a:bodyPr wrap="square" rtlCol="0">
            <a:spAutoFit/>
          </a:bodyPr>
          <a:lstStyle/>
          <a:p>
            <a:pPr algn="ctr"/>
            <a:r>
              <a:rPr kumimoji="1" lang="ja-JP" altLang="en-US" sz="1600" b="1" dirty="0">
                <a:latin typeface="メイリオ" panose="020B0604030504040204" pitchFamily="50" charset="-128"/>
                <a:ea typeface="メイリオ" panose="020B0604030504040204" pitchFamily="50" charset="-128"/>
              </a:rPr>
              <a:t>作業ディレクトリ</a:t>
            </a:r>
          </a:p>
        </p:txBody>
      </p:sp>
      <p:pic>
        <p:nvPicPr>
          <p:cNvPr id="101" name="図 10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4113335" y="2672502"/>
            <a:ext cx="611859" cy="732765"/>
          </a:xfrm>
          <a:prstGeom prst="rect">
            <a:avLst/>
          </a:prstGeom>
        </p:spPr>
      </p:pic>
      <p:pic>
        <p:nvPicPr>
          <p:cNvPr id="102" name="図 10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5048717" y="2672502"/>
            <a:ext cx="611859" cy="732765"/>
          </a:xfrm>
          <a:prstGeom prst="rect">
            <a:avLst/>
          </a:prstGeom>
        </p:spPr>
      </p:pic>
      <p:pic>
        <p:nvPicPr>
          <p:cNvPr id="103" name="図 10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3200766" y="2672502"/>
            <a:ext cx="611859" cy="732765"/>
          </a:xfrm>
          <a:prstGeom prst="rect">
            <a:avLst/>
          </a:prstGeom>
        </p:spPr>
      </p:pic>
      <p:pic>
        <p:nvPicPr>
          <p:cNvPr id="104" name="図 10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3198618" y="1557237"/>
            <a:ext cx="611859" cy="732765"/>
          </a:xfrm>
          <a:prstGeom prst="rect">
            <a:avLst/>
          </a:prstGeom>
        </p:spPr>
      </p:pic>
      <p:pic>
        <p:nvPicPr>
          <p:cNvPr id="105" name="図 10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4134000" y="1557237"/>
            <a:ext cx="611859" cy="732765"/>
          </a:xfrm>
          <a:prstGeom prst="rect">
            <a:avLst/>
          </a:prstGeom>
        </p:spPr>
      </p:pic>
      <p:sp>
        <p:nvSpPr>
          <p:cNvPr id="106" name="矢印: 左 105"/>
          <p:cNvSpPr/>
          <p:nvPr/>
        </p:nvSpPr>
        <p:spPr>
          <a:xfrm>
            <a:off x="5662239" y="1739182"/>
            <a:ext cx="1219312" cy="87587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p:cNvSpPr txBox="1"/>
          <p:nvPr/>
        </p:nvSpPr>
        <p:spPr>
          <a:xfrm>
            <a:off x="5709628" y="2004136"/>
            <a:ext cx="1274214" cy="461665"/>
          </a:xfrm>
          <a:prstGeom prst="rect">
            <a:avLst/>
          </a:prstGeom>
          <a:noFill/>
        </p:spPr>
        <p:txBody>
          <a:bodyPr wrap="square" rtlCol="0">
            <a:spAutoFit/>
          </a:bodyPr>
          <a:lstStyle/>
          <a:p>
            <a:pPr algn="ctr"/>
            <a:r>
              <a:rPr kumimoji="1" lang="ja-JP" altLang="en-US" sz="2400" b="1" dirty="0">
                <a:latin typeface="メイリオ" panose="020B0604030504040204" pitchFamily="50" charset="-128"/>
                <a:ea typeface="メイリオ" panose="020B0604030504040204" pitchFamily="50" charset="-128"/>
              </a:rPr>
              <a:t>反映</a:t>
            </a:r>
          </a:p>
        </p:txBody>
      </p:sp>
      <p:pic>
        <p:nvPicPr>
          <p:cNvPr id="108" name="図 107" descr="BIG IMAGE (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798326" y="5827366"/>
            <a:ext cx="641753" cy="674783"/>
          </a:xfrm>
          <a:prstGeom prst="rect">
            <a:avLst/>
          </a:prstGeom>
        </p:spPr>
      </p:pic>
      <p:sp>
        <p:nvSpPr>
          <p:cNvPr id="110" name="四角形: 1 つの角を切り取る 109"/>
          <p:cNvSpPr/>
          <p:nvPr/>
        </p:nvSpPr>
        <p:spPr>
          <a:xfrm flipH="1">
            <a:off x="8753723" y="5945290"/>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1" name="四角形: 1 つの角を切り取る 110"/>
          <p:cNvSpPr/>
          <p:nvPr/>
        </p:nvSpPr>
        <p:spPr>
          <a:xfrm flipH="1">
            <a:off x="8786101" y="5982126"/>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2" name="四角形: 1 つの角を切り取る 111"/>
          <p:cNvSpPr/>
          <p:nvPr/>
        </p:nvSpPr>
        <p:spPr>
          <a:xfrm flipH="1">
            <a:off x="8818480" y="6018962"/>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3" name="四角形: 1 つの角を切り取る 112"/>
          <p:cNvSpPr/>
          <p:nvPr/>
        </p:nvSpPr>
        <p:spPr>
          <a:xfrm flipH="1">
            <a:off x="8850859" y="6055798"/>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4" name="四角形: 1 つの角を切り取る 113"/>
          <p:cNvSpPr/>
          <p:nvPr/>
        </p:nvSpPr>
        <p:spPr>
          <a:xfrm flipH="1">
            <a:off x="8883238" y="6092634"/>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5" name="四角形: 1 つの角を切り取る 114"/>
          <p:cNvSpPr/>
          <p:nvPr/>
        </p:nvSpPr>
        <p:spPr>
          <a:xfrm flipH="1">
            <a:off x="8915617" y="6129470"/>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6" name="四角形: 1 つの角を切り取る 115"/>
          <p:cNvSpPr/>
          <p:nvPr/>
        </p:nvSpPr>
        <p:spPr>
          <a:xfrm flipH="1">
            <a:off x="8947994" y="6166304"/>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57" name="図 156" descr="Progettazione database"/>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8408556" y="4490443"/>
            <a:ext cx="640800" cy="673200"/>
          </a:xfrm>
          <a:prstGeom prst="rect">
            <a:avLst/>
          </a:prstGeom>
        </p:spPr>
      </p:pic>
      <p:sp>
        <p:nvSpPr>
          <p:cNvPr id="158" name="四角形: 1 つの角を切り取る 157"/>
          <p:cNvSpPr/>
          <p:nvPr/>
        </p:nvSpPr>
        <p:spPr>
          <a:xfrm flipH="1">
            <a:off x="8353028" y="4630093"/>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59" name="四角形: 1 つの角を切り取る 158"/>
          <p:cNvSpPr/>
          <p:nvPr/>
        </p:nvSpPr>
        <p:spPr>
          <a:xfrm flipH="1">
            <a:off x="8385406" y="4666929"/>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60" name="四角形: 1 つの角を切り取る 159"/>
          <p:cNvSpPr/>
          <p:nvPr/>
        </p:nvSpPr>
        <p:spPr>
          <a:xfrm flipH="1">
            <a:off x="8417785" y="4703765"/>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61" name="四角形: 1 つの角を切り取る 160"/>
          <p:cNvSpPr/>
          <p:nvPr/>
        </p:nvSpPr>
        <p:spPr>
          <a:xfrm flipH="1">
            <a:off x="8450164" y="4740601"/>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62" name="四角形: 1 つの角を切り取る 161"/>
          <p:cNvSpPr/>
          <p:nvPr/>
        </p:nvSpPr>
        <p:spPr>
          <a:xfrm flipH="1">
            <a:off x="8482543" y="4777437"/>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63" name="四角形: 1 つの角を切り取る 162"/>
          <p:cNvSpPr/>
          <p:nvPr/>
        </p:nvSpPr>
        <p:spPr>
          <a:xfrm flipH="1">
            <a:off x="8514922" y="4814273"/>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64" name="四角形: 1 つの角を切り取る 163"/>
          <p:cNvSpPr/>
          <p:nvPr/>
        </p:nvSpPr>
        <p:spPr>
          <a:xfrm flipH="1">
            <a:off x="8547299" y="4851107"/>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73" name="図 172" descr="BIG IMAGE (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6967344" y="5827366"/>
            <a:ext cx="641753" cy="674783"/>
          </a:xfrm>
          <a:prstGeom prst="rect">
            <a:avLst/>
          </a:prstGeom>
        </p:spPr>
      </p:pic>
      <p:sp>
        <p:nvSpPr>
          <p:cNvPr id="174" name="四角形: 1 つの角を切り取る 173"/>
          <p:cNvSpPr/>
          <p:nvPr/>
        </p:nvSpPr>
        <p:spPr>
          <a:xfrm>
            <a:off x="7293700" y="5945290"/>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75" name="四角形: 1 つの角を切り取る 174"/>
          <p:cNvSpPr/>
          <p:nvPr/>
        </p:nvSpPr>
        <p:spPr>
          <a:xfrm>
            <a:off x="7261322" y="5982126"/>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77" name="四角形: 1 つの角を切り取る 176"/>
          <p:cNvSpPr/>
          <p:nvPr/>
        </p:nvSpPr>
        <p:spPr>
          <a:xfrm>
            <a:off x="7228943" y="6018962"/>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78" name="四角形: 1 つの角を切り取る 177"/>
          <p:cNvSpPr/>
          <p:nvPr/>
        </p:nvSpPr>
        <p:spPr>
          <a:xfrm>
            <a:off x="7196564" y="6055798"/>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79" name="四角形: 1 つの角を切り取る 178"/>
          <p:cNvSpPr/>
          <p:nvPr/>
        </p:nvSpPr>
        <p:spPr>
          <a:xfrm>
            <a:off x="7164185" y="6092634"/>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80" name="四角形: 1 つの角を切り取る 179"/>
          <p:cNvSpPr/>
          <p:nvPr/>
        </p:nvSpPr>
        <p:spPr>
          <a:xfrm>
            <a:off x="7131806" y="6129470"/>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81" name="四角形: 1 つの角を切り取る 180"/>
          <p:cNvSpPr/>
          <p:nvPr/>
        </p:nvSpPr>
        <p:spPr>
          <a:xfrm>
            <a:off x="7099429" y="6166304"/>
            <a:ext cx="360000" cy="2160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83" name="テキスト ボックス 182"/>
          <p:cNvSpPr txBox="1"/>
          <p:nvPr/>
        </p:nvSpPr>
        <p:spPr>
          <a:xfrm>
            <a:off x="581975" y="4134995"/>
            <a:ext cx="1587137" cy="646331"/>
          </a:xfrm>
          <a:prstGeom prst="rect">
            <a:avLst/>
          </a:prstGeom>
          <a:noFill/>
        </p:spPr>
        <p:txBody>
          <a:bodyPr wrap="square" rtlCol="0">
            <a:spAutoFit/>
          </a:bodyPr>
          <a:lstStyle/>
          <a:p>
            <a:pPr algn="ctr"/>
            <a:r>
              <a:rPr lang="ja-JP" altLang="en-US" sz="3600" b="1" u="sng" dirty="0">
                <a:latin typeface="メイリオ" panose="020B0604030504040204" pitchFamily="50" charset="-128"/>
                <a:ea typeface="メイリオ" panose="020B0604030504040204" pitchFamily="50" charset="-128"/>
                <a:cs typeface="Arial" panose="020B0604020202020204" pitchFamily="34" charset="0"/>
              </a:rPr>
              <a:t>差分</a:t>
            </a:r>
            <a:endParaRPr kumimoji="1" lang="ja-JP" altLang="en-US" sz="3600" b="1" u="sng"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185" name="テキスト ボックス 184"/>
          <p:cNvSpPr txBox="1"/>
          <p:nvPr/>
        </p:nvSpPr>
        <p:spPr>
          <a:xfrm>
            <a:off x="6236065" y="4134995"/>
            <a:ext cx="1587137" cy="646331"/>
          </a:xfrm>
          <a:prstGeom prst="rect">
            <a:avLst/>
          </a:prstGeom>
          <a:noFill/>
        </p:spPr>
        <p:txBody>
          <a:bodyPr wrap="square" rtlCol="0">
            <a:spAutoFit/>
          </a:bodyPr>
          <a:lstStyle/>
          <a:p>
            <a:pPr algn="ctr"/>
            <a:r>
              <a:rPr lang="ja-JP" altLang="en-US" sz="3600" b="1" u="sng" dirty="0">
                <a:latin typeface="メイリオ" panose="020B0604030504040204" pitchFamily="50" charset="-128"/>
                <a:ea typeface="メイリオ" panose="020B0604030504040204" pitchFamily="50" charset="-128"/>
                <a:cs typeface="Arial" panose="020B0604020202020204" pitchFamily="34" charset="0"/>
              </a:rPr>
              <a:t>共有</a:t>
            </a:r>
            <a:endParaRPr kumimoji="1" lang="ja-JP" altLang="en-US" sz="3600" b="1" u="sng"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05478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6454" y="3433494"/>
            <a:ext cx="885432" cy="977478"/>
          </a:xfrm>
          <a:prstGeom prst="rect">
            <a:avLst/>
          </a:prstGeom>
        </p:spPr>
      </p:pic>
      <p:pic>
        <p:nvPicPr>
          <p:cNvPr id="13" name="図 12" descr="Progettazione databas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2666" y="2846718"/>
            <a:ext cx="871010" cy="871010"/>
          </a:xfrm>
          <a:prstGeom prst="rect">
            <a:avLst/>
          </a:prstGeom>
        </p:spPr>
      </p:pic>
      <p:pic>
        <p:nvPicPr>
          <p:cNvPr id="104" name="図 103"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97" y="3433494"/>
            <a:ext cx="885432" cy="977478"/>
          </a:xfrm>
          <a:prstGeom prst="rect">
            <a:avLst/>
          </a:prstGeom>
        </p:spPr>
      </p:pic>
      <p:sp>
        <p:nvSpPr>
          <p:cNvPr id="2" name="テキスト ボックス 1"/>
          <p:cNvSpPr txBox="1"/>
          <p:nvPr/>
        </p:nvSpPr>
        <p:spPr>
          <a:xfrm>
            <a:off x="8490795" y="2992922"/>
            <a:ext cx="1174748" cy="523220"/>
          </a:xfrm>
          <a:prstGeom prst="rect">
            <a:avLst/>
          </a:prstGeom>
          <a:noFill/>
        </p:spPr>
        <p:txBody>
          <a:bodyPr wrap="square" rtlCol="0">
            <a:spAutoFit/>
          </a:bodyPr>
          <a:lstStyle/>
          <a:p>
            <a:pPr algn="ctr"/>
            <a:r>
              <a:rPr kumimoji="1" lang="ja-JP" altLang="en-US" sz="1400" b="1" dirty="0"/>
              <a:t>リモート</a:t>
            </a:r>
            <a:endParaRPr kumimoji="1" lang="en-US" altLang="ja-JP" sz="1400" b="1" dirty="0"/>
          </a:p>
          <a:p>
            <a:pPr algn="ctr"/>
            <a:r>
              <a:rPr kumimoji="1" lang="ja-JP" altLang="en-US" sz="1400" b="1" dirty="0"/>
              <a:t>リポジトリ</a:t>
            </a:r>
          </a:p>
        </p:txBody>
      </p:sp>
      <p:sp>
        <p:nvSpPr>
          <p:cNvPr id="10" name="テキスト ボックス 9"/>
          <p:cNvSpPr txBox="1"/>
          <p:nvPr/>
        </p:nvSpPr>
        <p:spPr>
          <a:xfrm>
            <a:off x="6421452" y="3654221"/>
            <a:ext cx="1095432" cy="461665"/>
          </a:xfrm>
          <a:prstGeom prst="rect">
            <a:avLst/>
          </a:prstGeom>
          <a:noFill/>
        </p:spPr>
        <p:txBody>
          <a:bodyPr wrap="square" rtlCol="0">
            <a:spAutoFit/>
          </a:bodyPr>
          <a:lstStyle/>
          <a:p>
            <a:pPr algn="ctr"/>
            <a:r>
              <a:rPr kumimoji="1" lang="ja-JP" altLang="en-US" sz="1200" b="1" dirty="0"/>
              <a:t>ローカル</a:t>
            </a:r>
            <a:endParaRPr kumimoji="1" lang="en-US" altLang="ja-JP" sz="1200" b="1" dirty="0"/>
          </a:p>
          <a:p>
            <a:pPr algn="ctr"/>
            <a:r>
              <a:rPr kumimoji="1" lang="ja-JP" altLang="en-US" sz="1200" b="1" dirty="0"/>
              <a:t>リポジトリ</a:t>
            </a:r>
          </a:p>
        </p:txBody>
      </p:sp>
      <p:sp>
        <p:nvSpPr>
          <p:cNvPr id="12" name="テキスト ボックス 11"/>
          <p:cNvSpPr txBox="1"/>
          <p:nvPr/>
        </p:nvSpPr>
        <p:spPr>
          <a:xfrm>
            <a:off x="10606096" y="3654221"/>
            <a:ext cx="1095432" cy="461665"/>
          </a:xfrm>
          <a:prstGeom prst="rect">
            <a:avLst/>
          </a:prstGeom>
          <a:noFill/>
        </p:spPr>
        <p:txBody>
          <a:bodyPr wrap="square" rtlCol="0">
            <a:spAutoFit/>
          </a:bodyPr>
          <a:lstStyle/>
          <a:p>
            <a:pPr algn="ctr"/>
            <a:r>
              <a:rPr kumimoji="1" lang="ja-JP" altLang="en-US" sz="1200" b="1" dirty="0"/>
              <a:t>ローカル</a:t>
            </a:r>
            <a:endParaRPr kumimoji="1" lang="en-US" altLang="ja-JP" sz="1200" b="1" dirty="0"/>
          </a:p>
          <a:p>
            <a:pPr algn="ctr"/>
            <a:r>
              <a:rPr kumimoji="1" lang="ja-JP" altLang="en-US" sz="1200" b="1" dirty="0"/>
              <a:t>リポジトリ</a:t>
            </a:r>
          </a:p>
        </p:txBody>
      </p:sp>
      <p:sp>
        <p:nvSpPr>
          <p:cNvPr id="5" name="四角形: 1 つの角を切り取る 4"/>
          <p:cNvSpPr/>
          <p:nvPr/>
        </p:nvSpPr>
        <p:spPr>
          <a:xfrm>
            <a:off x="6231677" y="3333500"/>
            <a:ext cx="2591464" cy="3060841"/>
          </a:xfrm>
          <a:prstGeom prst="snip1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る 14"/>
          <p:cNvSpPr/>
          <p:nvPr/>
        </p:nvSpPr>
        <p:spPr>
          <a:xfrm flipH="1">
            <a:off x="9294292" y="3333500"/>
            <a:ext cx="2467288" cy="3060841"/>
          </a:xfrm>
          <a:prstGeom prst="snip1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7370101" y="5214494"/>
            <a:ext cx="1668978" cy="523220"/>
          </a:xfrm>
          <a:prstGeom prst="rect">
            <a:avLst/>
          </a:prstGeom>
          <a:noFill/>
        </p:spPr>
        <p:txBody>
          <a:bodyPr wrap="square" rtlCol="0">
            <a:spAutoFit/>
          </a:bodyPr>
          <a:lstStyle/>
          <a:p>
            <a:pPr algn="ctr"/>
            <a:r>
              <a:rPr kumimoji="1" lang="en-US" altLang="ja-JP" sz="1400" b="1" dirty="0"/>
              <a:t>A</a:t>
            </a:r>
            <a:r>
              <a:rPr kumimoji="1" lang="ja-JP" altLang="en-US" sz="1400" b="1" dirty="0"/>
              <a:t>さんの</a:t>
            </a:r>
            <a:endParaRPr kumimoji="1" lang="en-US" altLang="ja-JP" sz="1400" b="1" dirty="0"/>
          </a:p>
          <a:p>
            <a:pPr algn="ctr"/>
            <a:r>
              <a:rPr kumimoji="1" lang="ja-JP" altLang="en-US" sz="1400" b="1" dirty="0"/>
              <a:t>ディレクトリ</a:t>
            </a:r>
          </a:p>
        </p:txBody>
      </p:sp>
      <p:sp>
        <p:nvSpPr>
          <p:cNvPr id="21" name="テキスト ボックス 20"/>
          <p:cNvSpPr txBox="1"/>
          <p:nvPr/>
        </p:nvSpPr>
        <p:spPr>
          <a:xfrm>
            <a:off x="9082425" y="5214494"/>
            <a:ext cx="1668978" cy="523220"/>
          </a:xfrm>
          <a:prstGeom prst="rect">
            <a:avLst/>
          </a:prstGeom>
          <a:noFill/>
        </p:spPr>
        <p:txBody>
          <a:bodyPr wrap="square" rtlCol="0">
            <a:spAutoFit/>
          </a:bodyPr>
          <a:lstStyle/>
          <a:p>
            <a:pPr algn="ctr"/>
            <a:r>
              <a:rPr kumimoji="1" lang="en-US" altLang="ja-JP" sz="1400" b="1" dirty="0"/>
              <a:t>B</a:t>
            </a:r>
            <a:r>
              <a:rPr kumimoji="1" lang="ja-JP" altLang="en-US" sz="1400" b="1" dirty="0"/>
              <a:t>さんの</a:t>
            </a:r>
            <a:endParaRPr kumimoji="1" lang="en-US" altLang="ja-JP" sz="1400" b="1" dirty="0"/>
          </a:p>
          <a:p>
            <a:pPr algn="ctr"/>
            <a:r>
              <a:rPr kumimoji="1" lang="ja-JP" altLang="en-US" sz="1400" b="1" dirty="0"/>
              <a:t>ディレクトリ</a:t>
            </a:r>
          </a:p>
        </p:txBody>
      </p:sp>
      <p:sp>
        <p:nvSpPr>
          <p:cNvPr id="17" name="矢印: 上 16"/>
          <p:cNvSpPr/>
          <p:nvPr/>
        </p:nvSpPr>
        <p:spPr>
          <a:xfrm>
            <a:off x="6569454" y="4577179"/>
            <a:ext cx="252000" cy="648000"/>
          </a:xfrm>
          <a:prstGeom prs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p:cNvSpPr/>
          <p:nvPr/>
        </p:nvSpPr>
        <p:spPr>
          <a:xfrm>
            <a:off x="7053834" y="4649142"/>
            <a:ext cx="252000" cy="648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環状矢印 138"/>
          <p:cNvSpPr>
            <a:spLocks/>
          </p:cNvSpPr>
          <p:nvPr/>
        </p:nvSpPr>
        <p:spPr>
          <a:xfrm>
            <a:off x="7137620" y="5736114"/>
            <a:ext cx="658141" cy="658227"/>
          </a:xfrm>
          <a:prstGeom prst="circularArrow">
            <a:avLst>
              <a:gd name="adj1" fmla="val 14861"/>
              <a:gd name="adj2" fmla="val 1344972"/>
              <a:gd name="adj3" fmla="val 9685125"/>
              <a:gd name="adj4" fmla="val 13990859"/>
              <a:gd name="adj5" fmla="val 20809"/>
            </a:avLst>
          </a:prstGeom>
          <a:solidFill>
            <a:schemeClr val="accent3">
              <a:lumMod val="20000"/>
              <a:lumOff val="80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2" name="正方形/長方形 21"/>
          <p:cNvSpPr/>
          <p:nvPr/>
        </p:nvSpPr>
        <p:spPr>
          <a:xfrm>
            <a:off x="7530445" y="5983375"/>
            <a:ext cx="697465"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3" name="正方形/長方形 32"/>
          <p:cNvSpPr/>
          <p:nvPr/>
        </p:nvSpPr>
        <p:spPr>
          <a:xfrm>
            <a:off x="7432945" y="5942903"/>
            <a:ext cx="548904" cy="30777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b="1" dirty="0">
                <a:solidFill>
                  <a:srgbClr val="00B050"/>
                </a:solidFill>
              </a:rPr>
              <a:t>更新</a:t>
            </a:r>
            <a:endParaRPr kumimoji="1" lang="ja-JP" altLang="en-US" sz="1400" b="1" dirty="0">
              <a:solidFill>
                <a:srgbClr val="00B050"/>
              </a:solidFill>
            </a:endParaRPr>
          </a:p>
        </p:txBody>
      </p:sp>
      <p:sp>
        <p:nvSpPr>
          <p:cNvPr id="34" name="正方形/長方形 33"/>
          <p:cNvSpPr/>
          <p:nvPr/>
        </p:nvSpPr>
        <p:spPr>
          <a:xfrm>
            <a:off x="6276599" y="4772430"/>
            <a:ext cx="72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正方形/長方形 34"/>
          <p:cNvSpPr/>
          <p:nvPr/>
        </p:nvSpPr>
        <p:spPr>
          <a:xfrm>
            <a:off x="6068723" y="4702326"/>
            <a:ext cx="1137956"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sz="1400" dirty="0">
                <a:solidFill>
                  <a:srgbClr val="0070C0"/>
                </a:solidFill>
              </a:rPr>
              <a:t>commit</a:t>
            </a:r>
            <a:endParaRPr kumimoji="1" lang="ja-JP" altLang="en-US" sz="1400" dirty="0">
              <a:solidFill>
                <a:srgbClr val="0070C0"/>
              </a:solidFill>
            </a:endParaRPr>
          </a:p>
        </p:txBody>
      </p:sp>
      <p:sp>
        <p:nvSpPr>
          <p:cNvPr id="36" name="正方形/長方形 35"/>
          <p:cNvSpPr/>
          <p:nvPr/>
        </p:nvSpPr>
        <p:spPr>
          <a:xfrm flipH="1">
            <a:off x="6895567" y="4934945"/>
            <a:ext cx="792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正方形/長方形 36"/>
          <p:cNvSpPr/>
          <p:nvPr/>
        </p:nvSpPr>
        <p:spPr>
          <a:xfrm flipH="1">
            <a:off x="6590152" y="4864841"/>
            <a:ext cx="1409234"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1400" dirty="0">
                <a:solidFill>
                  <a:srgbClr val="0070C0"/>
                </a:solidFill>
              </a:rPr>
              <a:t>checkout</a:t>
            </a:r>
            <a:endParaRPr kumimoji="1" lang="ja-JP" altLang="en-US" sz="1400" dirty="0">
              <a:solidFill>
                <a:srgbClr val="0070C0"/>
              </a:solidFill>
            </a:endParaRPr>
          </a:p>
        </p:txBody>
      </p:sp>
      <p:sp>
        <p:nvSpPr>
          <p:cNvPr id="39" name="矢印: 下 38"/>
          <p:cNvSpPr/>
          <p:nvPr/>
        </p:nvSpPr>
        <p:spPr>
          <a:xfrm>
            <a:off x="11046917" y="4537943"/>
            <a:ext cx="252000" cy="648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flipH="1">
            <a:off x="10793400" y="4747546"/>
            <a:ext cx="792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正方形/長方形 42"/>
          <p:cNvSpPr/>
          <p:nvPr/>
        </p:nvSpPr>
        <p:spPr>
          <a:xfrm flipH="1">
            <a:off x="10623624" y="4677442"/>
            <a:ext cx="1137956"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sz="1400" dirty="0">
                <a:solidFill>
                  <a:srgbClr val="0070C0"/>
                </a:solidFill>
              </a:rPr>
              <a:t>merge</a:t>
            </a:r>
            <a:endParaRPr kumimoji="1" lang="ja-JP" altLang="en-US" sz="1400" dirty="0">
              <a:solidFill>
                <a:srgbClr val="0070C0"/>
              </a:solidFill>
            </a:endParaRPr>
          </a:p>
        </p:txBody>
      </p:sp>
      <p:sp>
        <p:nvSpPr>
          <p:cNvPr id="44" name="矢印: 上 43"/>
          <p:cNvSpPr/>
          <p:nvPr/>
        </p:nvSpPr>
        <p:spPr>
          <a:xfrm rot="4320000">
            <a:off x="7936284" y="2916336"/>
            <a:ext cx="252000" cy="1080000"/>
          </a:xfrm>
          <a:prstGeom prs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rot="-1080000">
            <a:off x="7460249" y="3097557"/>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dirty="0">
                <a:solidFill>
                  <a:srgbClr val="0070C0"/>
                </a:solidFill>
              </a:rPr>
              <a:t>push</a:t>
            </a:r>
            <a:endParaRPr kumimoji="1" lang="ja-JP" altLang="en-US" dirty="0">
              <a:solidFill>
                <a:srgbClr val="0070C0"/>
              </a:solidFill>
            </a:endParaRPr>
          </a:p>
        </p:txBody>
      </p:sp>
      <p:sp>
        <p:nvSpPr>
          <p:cNvPr id="47" name="矢印: 下 46"/>
          <p:cNvSpPr/>
          <p:nvPr/>
        </p:nvSpPr>
        <p:spPr>
          <a:xfrm rot="-4320000">
            <a:off x="10007781" y="2912690"/>
            <a:ext cx="252000" cy="1080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rot="1080000" flipH="1">
            <a:off x="9516298" y="3069866"/>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kumimoji="1" lang="en-US" altLang="ja-JP" dirty="0">
                <a:solidFill>
                  <a:srgbClr val="0070C0"/>
                </a:solidFill>
              </a:rPr>
              <a:t>fetch</a:t>
            </a:r>
            <a:endParaRPr kumimoji="1" lang="ja-JP" altLang="en-US" dirty="0">
              <a:solidFill>
                <a:srgbClr val="0070C0"/>
              </a:solidFill>
            </a:endParaRPr>
          </a:p>
        </p:txBody>
      </p:sp>
      <p:pic>
        <p:nvPicPr>
          <p:cNvPr id="53" name="図 52" descr="GATAG｜フリーイラスト素材集"/>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5505" y="5413948"/>
            <a:ext cx="765280" cy="576548"/>
          </a:xfrm>
          <a:prstGeom prst="rect">
            <a:avLst/>
          </a:prstGeom>
        </p:spPr>
      </p:pic>
      <p:pic>
        <p:nvPicPr>
          <p:cNvPr id="54" name="図 53" descr="GATAG｜フリーイラスト素材集"/>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0734" y="5413948"/>
            <a:ext cx="765280" cy="576548"/>
          </a:xfrm>
          <a:prstGeom prst="rect">
            <a:avLst/>
          </a:prstGeom>
        </p:spPr>
      </p:pic>
      <p:sp>
        <p:nvSpPr>
          <p:cNvPr id="57" name="吹き出し: 線 56"/>
          <p:cNvSpPr/>
          <p:nvPr/>
        </p:nvSpPr>
        <p:spPr>
          <a:xfrm>
            <a:off x="8518716" y="4124644"/>
            <a:ext cx="1080000" cy="468000"/>
          </a:xfrm>
          <a:prstGeom prst="borderCallout1">
            <a:avLst>
              <a:gd name="adj1" fmla="val 52157"/>
              <a:gd name="adj2" fmla="val -1107"/>
              <a:gd name="adj3" fmla="val 100705"/>
              <a:gd name="adj4" fmla="val -218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8" name="吹き出し: 線 57"/>
          <p:cNvSpPr/>
          <p:nvPr/>
        </p:nvSpPr>
        <p:spPr>
          <a:xfrm flipH="1">
            <a:off x="8518716" y="4124644"/>
            <a:ext cx="1080000" cy="468000"/>
          </a:xfrm>
          <a:prstGeom prst="borderCallout1">
            <a:avLst>
              <a:gd name="adj1" fmla="val 52157"/>
              <a:gd name="adj2" fmla="val -1107"/>
              <a:gd name="adj3" fmla="val 100705"/>
              <a:gd name="adj4" fmla="val -218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ローカル</a:t>
            </a:r>
            <a:endParaRPr kumimoji="1" lang="en-US" altLang="ja-JP" sz="1400" dirty="0">
              <a:solidFill>
                <a:schemeClr val="tx1"/>
              </a:solidFill>
            </a:endParaRPr>
          </a:p>
          <a:p>
            <a:pPr algn="ctr"/>
            <a:r>
              <a:rPr kumimoji="1" lang="ja-JP" altLang="en-US" sz="1400" dirty="0">
                <a:solidFill>
                  <a:schemeClr val="tx1"/>
                </a:solidFill>
              </a:rPr>
              <a:t>環境</a:t>
            </a:r>
          </a:p>
        </p:txBody>
      </p:sp>
      <p:sp>
        <p:nvSpPr>
          <p:cNvPr id="3" name="楕円 2"/>
          <p:cNvSpPr/>
          <p:nvPr/>
        </p:nvSpPr>
        <p:spPr>
          <a:xfrm>
            <a:off x="544628" y="708598"/>
            <a:ext cx="5295510" cy="53968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53089" y="192046"/>
            <a:ext cx="6078588" cy="769441"/>
          </a:xfrm>
          <a:prstGeom prst="rect">
            <a:avLst/>
          </a:prstGeom>
          <a:noFill/>
        </p:spPr>
        <p:txBody>
          <a:bodyPr wrap="square" rtlCol="0">
            <a:spAutoFit/>
          </a:bodyPr>
          <a:lstStyle/>
          <a:p>
            <a:pPr algn="ctr"/>
            <a:r>
              <a:rPr kumimoji="1" lang="en-US" altLang="ja-JP" sz="4400" b="1" dirty="0"/>
              <a:t>Git</a:t>
            </a:r>
            <a:r>
              <a:rPr kumimoji="1" lang="ja-JP" altLang="en-US" sz="4400" b="1" dirty="0"/>
              <a:t>の運用</a:t>
            </a:r>
          </a:p>
        </p:txBody>
      </p:sp>
    </p:spTree>
    <p:extLst>
      <p:ext uri="{BB962C8B-B14F-4D97-AF65-F5344CB8AC3E}">
        <p14:creationId xmlns:p14="http://schemas.microsoft.com/office/powerpoint/2010/main" val="287582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p:cNvSpPr/>
          <p:nvPr/>
        </p:nvSpPr>
        <p:spPr>
          <a:xfrm>
            <a:off x="3420968" y="2007101"/>
            <a:ext cx="5295510" cy="539680"/>
          </a:xfrm>
          <a:prstGeom prst="ellipse">
            <a:avLst/>
          </a:prstGeom>
          <a:gradFill>
            <a:gsLst>
              <a:gs pos="0">
                <a:schemeClr val="bg1"/>
              </a:gs>
              <a:gs pos="74000">
                <a:srgbClr val="FFCCFF"/>
              </a:gs>
              <a:gs pos="83000">
                <a:srgbClr val="FFCCFF"/>
              </a:gs>
              <a:gs pos="100000">
                <a:srgbClr val="FFCCFF"/>
              </a:gs>
            </a:gsLst>
            <a:lin ang="5400000" scaled="1"/>
          </a:gra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29429" y="1490549"/>
            <a:ext cx="6078588" cy="769441"/>
          </a:xfrm>
          <a:prstGeom prst="rect">
            <a:avLst/>
          </a:prstGeom>
          <a:noFill/>
        </p:spPr>
        <p:txBody>
          <a:bodyPr wrap="square" rtlCol="0">
            <a:spAutoFit/>
          </a:bodyPr>
          <a:lstStyle/>
          <a:p>
            <a:pPr algn="ctr"/>
            <a:r>
              <a:rPr lang="ja-JP" altLang="en-US" sz="4400" b="1" dirty="0"/>
              <a:t>初期環境構築</a:t>
            </a:r>
            <a:endParaRPr kumimoji="1" lang="ja-JP" altLang="en-US" sz="4400" b="1" dirty="0"/>
          </a:p>
        </p:txBody>
      </p:sp>
    </p:spTree>
    <p:extLst>
      <p:ext uri="{BB962C8B-B14F-4D97-AF65-F5344CB8AC3E}">
        <p14:creationId xmlns:p14="http://schemas.microsoft.com/office/powerpoint/2010/main" val="326100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初回環境構築</a:t>
            </a:r>
            <a:endParaRPr kumimoji="1" lang="ja-JP" altLang="en-US" sz="4000" b="1" dirty="0">
              <a:latin typeface="メイリオ" panose="020B0604030504040204" pitchFamily="50" charset="-128"/>
              <a:ea typeface="メイリオ" panose="020B0604030504040204" pitchFamily="50" charset="-128"/>
            </a:endParaRPr>
          </a:p>
        </p:txBody>
      </p:sp>
      <p:pic>
        <p:nvPicPr>
          <p:cNvPr id="13" name="図 12" descr="Progettazione databa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519" y="912082"/>
            <a:ext cx="1468967" cy="1468967"/>
          </a:xfrm>
          <a:prstGeom prst="rect">
            <a:avLst/>
          </a:prstGeom>
        </p:spPr>
      </p:pic>
      <p:sp>
        <p:nvSpPr>
          <p:cNvPr id="5" name="四角形: 1 つの角を切り取る 4"/>
          <p:cNvSpPr/>
          <p:nvPr/>
        </p:nvSpPr>
        <p:spPr>
          <a:xfrm>
            <a:off x="823387" y="2574585"/>
            <a:ext cx="3771423" cy="3944747"/>
          </a:xfrm>
          <a:prstGeom prst="snip1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937751" y="5248988"/>
            <a:ext cx="1668978" cy="646331"/>
          </a:xfrm>
          <a:prstGeom prst="rect">
            <a:avLst/>
          </a:prstGeom>
          <a:noFill/>
        </p:spPr>
        <p:txBody>
          <a:bodyPr wrap="square" rtlCol="0">
            <a:spAutoFit/>
          </a:bodyPr>
          <a:lstStyle/>
          <a:p>
            <a:pPr algn="ctr"/>
            <a:r>
              <a:rPr kumimoji="1" lang="en-US" altLang="ja-JP" b="1" dirty="0"/>
              <a:t>A</a:t>
            </a:r>
            <a:r>
              <a:rPr kumimoji="1" lang="ja-JP" altLang="en-US" b="1" dirty="0"/>
              <a:t>さんの</a:t>
            </a:r>
            <a:endParaRPr kumimoji="1" lang="en-US" altLang="ja-JP" b="1" dirty="0"/>
          </a:p>
          <a:p>
            <a:pPr algn="ctr"/>
            <a:r>
              <a:rPr kumimoji="1" lang="ja-JP" altLang="en-US" b="1" dirty="0"/>
              <a:t>ディレクトリ</a:t>
            </a:r>
          </a:p>
        </p:txBody>
      </p:sp>
      <p:sp>
        <p:nvSpPr>
          <p:cNvPr id="26" name="四角形: 上の 2 つの角を切り取る 25"/>
          <p:cNvSpPr/>
          <p:nvPr/>
        </p:nvSpPr>
        <p:spPr>
          <a:xfrm>
            <a:off x="2709397" y="843476"/>
            <a:ext cx="7040813" cy="2255324"/>
          </a:xfrm>
          <a:prstGeom prst="snip2SameRect">
            <a:avLst>
              <a:gd name="adj1" fmla="val 0"/>
              <a:gd name="adj2" fmla="val 37211"/>
            </a:avLst>
          </a:pr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吹き出し: 線 55"/>
          <p:cNvSpPr/>
          <p:nvPr/>
        </p:nvSpPr>
        <p:spPr>
          <a:xfrm>
            <a:off x="10290310" y="1054570"/>
            <a:ext cx="1640417" cy="405508"/>
          </a:xfrm>
          <a:prstGeom prst="borderCallout1">
            <a:avLst>
              <a:gd name="adj1" fmla="val 47981"/>
              <a:gd name="adj2" fmla="val -1107"/>
              <a:gd name="adj3" fmla="val 120852"/>
              <a:gd name="adj4" fmla="val -280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リモート環境</a:t>
            </a:r>
            <a:endParaRPr kumimoji="1" lang="ja-JP" altLang="en-US" dirty="0">
              <a:solidFill>
                <a:schemeClr val="tx1"/>
              </a:solidFill>
            </a:endParaRPr>
          </a:p>
        </p:txBody>
      </p:sp>
      <p:grpSp>
        <p:nvGrpSpPr>
          <p:cNvPr id="231" name="グループ化 230"/>
          <p:cNvGrpSpPr/>
          <p:nvPr/>
        </p:nvGrpSpPr>
        <p:grpSpPr>
          <a:xfrm>
            <a:off x="1348321" y="2425053"/>
            <a:ext cx="4256862" cy="2008710"/>
            <a:chOff x="1348321" y="2425053"/>
            <a:chExt cx="4256862" cy="2008710"/>
          </a:xfrm>
        </p:grpSpPr>
        <p:pic>
          <p:nvPicPr>
            <p:cNvPr id="11" name="図 10" descr="BIG IMAGE (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3139" y="2844802"/>
              <a:ext cx="1439334" cy="1588961"/>
            </a:xfrm>
            <a:prstGeom prst="rect">
              <a:avLst/>
            </a:prstGeom>
          </p:spPr>
        </p:pic>
        <p:sp>
          <p:nvSpPr>
            <p:cNvPr id="10" name="テキスト ボックス 9"/>
            <p:cNvSpPr txBox="1"/>
            <p:nvPr/>
          </p:nvSpPr>
          <p:spPr>
            <a:xfrm>
              <a:off x="1348321" y="3316116"/>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grpSp>
          <p:nvGrpSpPr>
            <p:cNvPr id="229" name="グループ化 228"/>
            <p:cNvGrpSpPr/>
            <p:nvPr/>
          </p:nvGrpSpPr>
          <p:grpSpPr>
            <a:xfrm>
              <a:off x="2833183" y="2425053"/>
              <a:ext cx="2772000" cy="369332"/>
              <a:chOff x="2833183" y="2425053"/>
              <a:chExt cx="2772000" cy="369332"/>
            </a:xfrm>
          </p:grpSpPr>
          <p:sp>
            <p:nvSpPr>
              <p:cNvPr id="58" name="矢印: 下 57"/>
              <p:cNvSpPr/>
              <p:nvPr/>
            </p:nvSpPr>
            <p:spPr>
              <a:xfrm rot="3720000" flipH="1">
                <a:off x="4093183" y="1216565"/>
                <a:ext cx="252000" cy="2772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3730810" y="2506884"/>
                <a:ext cx="864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577967" y="2425053"/>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kumimoji="1" lang="en-US" altLang="ja-JP" dirty="0">
                    <a:solidFill>
                      <a:srgbClr val="0070C0"/>
                    </a:solidFill>
                  </a:rPr>
                  <a:t>clone</a:t>
                </a:r>
                <a:endParaRPr kumimoji="1" lang="ja-JP" altLang="en-US" dirty="0">
                  <a:solidFill>
                    <a:srgbClr val="0070C0"/>
                  </a:solidFill>
                </a:endParaRPr>
              </a:p>
            </p:txBody>
          </p:sp>
        </p:grpSp>
      </p:grpSp>
      <p:grpSp>
        <p:nvGrpSpPr>
          <p:cNvPr id="230" name="グループ化 229"/>
          <p:cNvGrpSpPr/>
          <p:nvPr/>
        </p:nvGrpSpPr>
        <p:grpSpPr>
          <a:xfrm>
            <a:off x="2922097" y="912082"/>
            <a:ext cx="2591889" cy="1468967"/>
            <a:chOff x="2922097" y="912082"/>
            <a:chExt cx="2591889" cy="1468967"/>
          </a:xfrm>
        </p:grpSpPr>
        <p:pic>
          <p:nvPicPr>
            <p:cNvPr id="51" name="図 50" descr="Progettazione databa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097" y="912082"/>
              <a:ext cx="1468967" cy="1468967"/>
            </a:xfrm>
            <a:prstGeom prst="rect">
              <a:avLst/>
            </a:prstGeom>
          </p:spPr>
        </p:pic>
        <p:sp>
          <p:nvSpPr>
            <p:cNvPr id="52" name="テキスト ボックス 51"/>
            <p:cNvSpPr txBox="1"/>
            <p:nvPr/>
          </p:nvSpPr>
          <p:spPr>
            <a:xfrm>
              <a:off x="2924303" y="979593"/>
              <a:ext cx="1468966" cy="1323439"/>
            </a:xfrm>
            <a:prstGeom prst="rect">
              <a:avLst/>
            </a:prstGeom>
            <a:noFill/>
          </p:spPr>
          <p:txBody>
            <a:bodyPr wrap="square" rtlCol="0">
              <a:spAutoFit/>
            </a:bodyPr>
            <a:lstStyle/>
            <a:p>
              <a:pPr algn="ctr"/>
              <a:r>
                <a:rPr kumimoji="1" lang="en-US" altLang="ja-JP" b="1" dirty="0"/>
                <a:t>A</a:t>
              </a:r>
              <a:r>
                <a:rPr kumimoji="1" lang="ja-JP" altLang="en-US" b="1" dirty="0"/>
                <a:t>さん用</a:t>
              </a:r>
              <a:endParaRPr kumimoji="1" lang="en-US" altLang="ja-JP" b="1" dirty="0"/>
            </a:p>
            <a:p>
              <a:pPr algn="ctr"/>
              <a:endParaRPr lang="en-US" altLang="ja-JP" sz="800" b="1" dirty="0"/>
            </a:p>
            <a:p>
              <a:pPr algn="ctr"/>
              <a:r>
                <a:rPr kumimoji="1" lang="en-US" altLang="ja-JP" b="1" dirty="0"/>
                <a:t>work</a:t>
              </a:r>
            </a:p>
            <a:p>
              <a:pPr algn="ctr"/>
              <a:r>
                <a:rPr kumimoji="1" lang="ja-JP" altLang="en-US" b="1" dirty="0"/>
                <a:t>リモート</a:t>
              </a:r>
              <a:endParaRPr kumimoji="1" lang="en-US" altLang="ja-JP" b="1" dirty="0"/>
            </a:p>
            <a:p>
              <a:pPr algn="ctr"/>
              <a:r>
                <a:rPr kumimoji="1" lang="ja-JP" altLang="en-US" b="1" dirty="0"/>
                <a:t>リポジトリ</a:t>
              </a:r>
            </a:p>
          </p:txBody>
        </p:sp>
        <p:grpSp>
          <p:nvGrpSpPr>
            <p:cNvPr id="228" name="グループ化 227"/>
            <p:cNvGrpSpPr/>
            <p:nvPr/>
          </p:nvGrpSpPr>
          <p:grpSpPr>
            <a:xfrm>
              <a:off x="4376030" y="1358791"/>
              <a:ext cx="1137956" cy="443188"/>
              <a:chOff x="4376030" y="1358791"/>
              <a:chExt cx="1137956" cy="443188"/>
            </a:xfrm>
          </p:grpSpPr>
          <p:sp>
            <p:nvSpPr>
              <p:cNvPr id="27" name="矢印: 左 26"/>
              <p:cNvSpPr/>
              <p:nvPr/>
            </p:nvSpPr>
            <p:spPr>
              <a:xfrm>
                <a:off x="4376948" y="1549979"/>
                <a:ext cx="1116000" cy="252000"/>
              </a:xfrm>
              <a:prstGeom prst="lef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4715136" y="1440622"/>
                <a:ext cx="468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76030" y="1358791"/>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kumimoji="1" lang="en-US" altLang="ja-JP" dirty="0">
                    <a:solidFill>
                      <a:srgbClr val="0070C0"/>
                    </a:solidFill>
                  </a:rPr>
                  <a:t>fork</a:t>
                </a:r>
                <a:endParaRPr kumimoji="1" lang="ja-JP" altLang="en-US" dirty="0">
                  <a:solidFill>
                    <a:srgbClr val="0070C0"/>
                  </a:solidFill>
                </a:endParaRPr>
              </a:p>
            </p:txBody>
          </p:sp>
        </p:grpSp>
      </p:grpSp>
      <p:sp>
        <p:nvSpPr>
          <p:cNvPr id="227" name="テキスト ボックス 226"/>
          <p:cNvSpPr txBox="1"/>
          <p:nvPr/>
        </p:nvSpPr>
        <p:spPr>
          <a:xfrm>
            <a:off x="4715136" y="3172938"/>
            <a:ext cx="7215591" cy="3600986"/>
          </a:xfrm>
          <a:prstGeom prst="rect">
            <a:avLst/>
          </a:prstGeom>
          <a:no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■リポジトリコピー</a:t>
            </a:r>
            <a:endParaRPr lang="en-US" altLang="ja-JP" sz="1200" dirty="0"/>
          </a:p>
          <a:p>
            <a:r>
              <a:rPr lang="en-US" altLang="ja-JP" sz="1200" dirty="0">
                <a:solidFill>
                  <a:schemeClr val="accent4">
                    <a:lumMod val="75000"/>
                  </a:schemeClr>
                </a:solidFill>
              </a:rPr>
              <a:t>$</a:t>
            </a:r>
            <a:r>
              <a:rPr lang="en-US" altLang="ja-JP" sz="1200" dirty="0"/>
              <a:t> mkdir </a:t>
            </a:r>
            <a:r>
              <a:rPr lang="en-US" altLang="ja-JP" sz="1200" dirty="0">
                <a:solidFill>
                  <a:srgbClr val="FF0000"/>
                </a:solidFill>
              </a:rPr>
              <a:t>~/</a:t>
            </a:r>
            <a:r>
              <a:rPr lang="en-US" altLang="ja-JP" sz="1200" dirty="0"/>
              <a:t> &amp;&amp; cd </a:t>
            </a:r>
            <a:r>
              <a:rPr lang="en-US" altLang="ja-JP" sz="1200" dirty="0">
                <a:solidFill>
                  <a:srgbClr val="FF0000"/>
                </a:solidFill>
              </a:rPr>
              <a:t>~/</a:t>
            </a:r>
            <a:endParaRPr lang="en-US" altLang="ja-JP" sz="1200" i="1" dirty="0">
              <a:solidFill>
                <a:srgbClr val="FF0000"/>
              </a:solidFill>
            </a:endParaRPr>
          </a:p>
          <a:p>
            <a:r>
              <a:rPr lang="en-US" altLang="ja-JP" sz="1200" dirty="0">
                <a:solidFill>
                  <a:schemeClr val="accent4">
                    <a:lumMod val="75000"/>
                  </a:schemeClr>
                </a:solidFill>
              </a:rPr>
              <a:t>$</a:t>
            </a:r>
            <a:r>
              <a:rPr lang="en-US" altLang="ja-JP" sz="1200" dirty="0"/>
              <a:t> git clone git@13.231.90.155:dst/study-</a:t>
            </a:r>
            <a:r>
              <a:rPr lang="en-US" altLang="ja-JP" sz="1200" dirty="0" err="1"/>
              <a:t>sql_unix.git</a:t>
            </a:r>
            <a:endParaRPr lang="en-US" altLang="ja-JP" sz="1200" i="1" dirty="0">
              <a:solidFill>
                <a:srgbClr val="FF0000"/>
              </a:solidFill>
            </a:endParaRPr>
          </a:p>
          <a:p>
            <a:endParaRPr kumimoji="1" lang="en-US" altLang="ja-JP" sz="1200" dirty="0"/>
          </a:p>
          <a:p>
            <a:r>
              <a:rPr lang="ja-JP" altLang="en-US" sz="1200" dirty="0"/>
              <a:t>■リモートリポジトリの</a:t>
            </a:r>
            <a:r>
              <a:rPr lang="en-US" altLang="ja-JP" sz="1200" dirty="0"/>
              <a:t>fork</a:t>
            </a:r>
            <a:endParaRPr kumimoji="1" lang="en-US" altLang="ja-JP" sz="1200" dirty="0"/>
          </a:p>
          <a:p>
            <a:r>
              <a:rPr lang="en-US" altLang="ja-JP" sz="1200" dirty="0"/>
              <a:t>~Web</a:t>
            </a:r>
            <a:r>
              <a:rPr lang="ja-JP" altLang="en-US" sz="1200" dirty="0"/>
              <a:t>操作（</a:t>
            </a:r>
            <a:r>
              <a:rPr lang="en-US" altLang="ja-JP" sz="1200" dirty="0"/>
              <a:t>gitlab</a:t>
            </a:r>
            <a:r>
              <a:rPr lang="ja-JP" altLang="en-US" sz="1200" dirty="0"/>
              <a:t>にログイン後、開発するプロジェクトから</a:t>
            </a:r>
            <a:r>
              <a:rPr lang="en-US" altLang="ja-JP" sz="1200" dirty="0"/>
              <a:t>fork</a:t>
            </a:r>
            <a:r>
              <a:rPr lang="ja-JP" altLang="en-US" sz="1200" dirty="0"/>
              <a:t>）実施</a:t>
            </a:r>
            <a:r>
              <a:rPr lang="en-US" altLang="ja-JP" sz="1200" dirty="0"/>
              <a:t>~</a:t>
            </a:r>
          </a:p>
          <a:p>
            <a:r>
              <a:rPr lang="en-US" altLang="ja-JP" sz="1200" dirty="0">
                <a:solidFill>
                  <a:schemeClr val="accent4">
                    <a:lumMod val="75000"/>
                  </a:schemeClr>
                </a:solidFill>
              </a:rPr>
              <a:t>$</a:t>
            </a:r>
            <a:r>
              <a:rPr lang="en-US" altLang="ja-JP" sz="1200" dirty="0"/>
              <a:t> git remote add work git@13.231.90.155:</a:t>
            </a:r>
            <a:r>
              <a:rPr lang="en-US" altLang="ja-JP" sz="1200" dirty="0">
                <a:solidFill>
                  <a:srgbClr val="FF0000"/>
                </a:solidFill>
              </a:rPr>
              <a:t>omae</a:t>
            </a:r>
            <a:r>
              <a:rPr lang="en-US" altLang="ja-JP" sz="1200" dirty="0"/>
              <a:t>/</a:t>
            </a:r>
            <a:r>
              <a:rPr lang="en-US" altLang="ja-JP" sz="1200" dirty="0" err="1"/>
              <a:t>dst</a:t>
            </a:r>
            <a:r>
              <a:rPr lang="en-US" altLang="ja-JP" sz="1200" dirty="0"/>
              <a:t>/study-</a:t>
            </a:r>
            <a:r>
              <a:rPr lang="en-US" altLang="ja-JP" sz="1200" dirty="0" err="1"/>
              <a:t>sql_unix.git</a:t>
            </a:r>
            <a:r>
              <a:rPr lang="ja-JP" altLang="en-US" sz="1200" dirty="0"/>
              <a:t>　</a:t>
            </a:r>
            <a:r>
              <a:rPr lang="en-US" altLang="ja-JP" sz="1200" dirty="0"/>
              <a:t>#</a:t>
            </a:r>
            <a:r>
              <a:rPr lang="ja-JP" altLang="en-US" sz="1200" dirty="0"/>
              <a:t>リポジトリ「</a:t>
            </a:r>
            <a:r>
              <a:rPr lang="en-US" altLang="ja-JP" sz="1200" dirty="0"/>
              <a:t>work</a:t>
            </a:r>
            <a:r>
              <a:rPr lang="ja-JP" altLang="en-US" sz="1200" dirty="0"/>
              <a:t>」を追加</a:t>
            </a:r>
            <a:endParaRPr lang="en-US" altLang="ja-JP" sz="1200" dirty="0"/>
          </a:p>
          <a:p>
            <a:endParaRPr kumimoji="1" lang="en-US" altLang="ja-JP" sz="1200" dirty="0"/>
          </a:p>
          <a:p>
            <a:r>
              <a:rPr lang="ja-JP" altLang="en-US" sz="1200" dirty="0"/>
              <a:t>■</a:t>
            </a:r>
            <a:r>
              <a:rPr lang="en-US" altLang="ja-JP" sz="1200" dirty="0"/>
              <a:t>config</a:t>
            </a:r>
            <a:r>
              <a:rPr lang="ja-JP" altLang="en-US" sz="1200" dirty="0"/>
              <a:t>登録</a:t>
            </a:r>
            <a:endParaRPr lang="en-US" altLang="ja-JP" sz="1200" dirty="0"/>
          </a:p>
          <a:p>
            <a:r>
              <a:rPr lang="en-US" altLang="ja-JP" sz="1200" dirty="0">
                <a:solidFill>
                  <a:schemeClr val="accent4">
                    <a:lumMod val="75000"/>
                  </a:schemeClr>
                </a:solidFill>
              </a:rPr>
              <a:t>$</a:t>
            </a:r>
            <a:r>
              <a:rPr lang="en-US" altLang="ja-JP" sz="1200" dirty="0"/>
              <a:t> git config --global user.name "</a:t>
            </a:r>
            <a:r>
              <a:rPr lang="en-US" altLang="ja-JP" sz="1200" dirty="0">
                <a:solidFill>
                  <a:srgbClr val="FF0000"/>
                </a:solidFill>
              </a:rPr>
              <a:t>Ken Omae</a:t>
            </a:r>
            <a:r>
              <a:rPr lang="en-US" altLang="ja-JP" sz="1200" dirty="0"/>
              <a:t>"</a:t>
            </a:r>
          </a:p>
          <a:p>
            <a:r>
              <a:rPr lang="en-US" altLang="ja-JP" sz="1200" dirty="0">
                <a:solidFill>
                  <a:schemeClr val="accent4">
                    <a:lumMod val="75000"/>
                  </a:schemeClr>
                </a:solidFill>
              </a:rPr>
              <a:t>$</a:t>
            </a:r>
            <a:r>
              <a:rPr lang="en-US" altLang="ja-JP" sz="1200" dirty="0"/>
              <a:t> git config --global </a:t>
            </a:r>
            <a:r>
              <a:rPr lang="en-US" altLang="ja-JP" sz="1200" dirty="0" err="1"/>
              <a:t>user.email</a:t>
            </a:r>
            <a:r>
              <a:rPr lang="en-US" altLang="ja-JP" sz="1200" dirty="0"/>
              <a:t> </a:t>
            </a:r>
            <a:r>
              <a:rPr lang="en-US" altLang="ja-JP" sz="1200" dirty="0">
                <a:solidFill>
                  <a:srgbClr val="FF0000"/>
                </a:solidFill>
              </a:rPr>
              <a:t>ken_ohmae@albert2005.co.jp</a:t>
            </a:r>
          </a:p>
          <a:p>
            <a:r>
              <a:rPr lang="en-US" altLang="ja-JP" sz="1200" dirty="0">
                <a:solidFill>
                  <a:schemeClr val="accent4">
                    <a:lumMod val="75000"/>
                  </a:schemeClr>
                </a:solidFill>
              </a:rPr>
              <a:t>$</a:t>
            </a:r>
            <a:r>
              <a:rPr lang="en-US" altLang="ja-JP" sz="1200" dirty="0"/>
              <a:t> git config --global color.ui true</a:t>
            </a:r>
          </a:p>
          <a:p>
            <a:r>
              <a:rPr lang="en-US" altLang="ja-JP" sz="1200" dirty="0">
                <a:solidFill>
                  <a:schemeClr val="accent4">
                    <a:lumMod val="75000"/>
                  </a:schemeClr>
                </a:solidFill>
              </a:rPr>
              <a:t>$</a:t>
            </a:r>
            <a:r>
              <a:rPr lang="en-US" altLang="ja-JP" sz="1200" dirty="0"/>
              <a:t> git config --global alias.lg "log --graph --pretty=format:'%Cred%h%Creset -%C(yellow)%d%Creset %s %Cgreen(%cr) %C(bold blue)&lt;%an&gt;%Creset' --abbrev-commit --date=relative"</a:t>
            </a:r>
          </a:p>
          <a:p>
            <a:r>
              <a:rPr lang="en-US" altLang="ja-JP" sz="1200" dirty="0">
                <a:solidFill>
                  <a:schemeClr val="accent4">
                    <a:lumMod val="75000"/>
                  </a:schemeClr>
                </a:solidFill>
              </a:rPr>
              <a:t>$</a:t>
            </a:r>
            <a:r>
              <a:rPr lang="en-US" altLang="ja-JP" sz="1200" dirty="0"/>
              <a:t> git config --global alias.lga "log --graph --all --pretty=format:'%Cred%h%Creset -%C(yellow)%d%Creset %s %Cgreen(%cr) %C(bold blue)&lt;%an&gt;%Creset' --abbrev-commit --date=relative"</a:t>
            </a:r>
          </a:p>
        </p:txBody>
      </p:sp>
      <p:sp>
        <p:nvSpPr>
          <p:cNvPr id="95" name="テキスト ボックス 94"/>
          <p:cNvSpPr txBox="1"/>
          <p:nvPr/>
        </p:nvSpPr>
        <p:spPr>
          <a:xfrm>
            <a:off x="5492435" y="983456"/>
            <a:ext cx="1468966" cy="1323439"/>
          </a:xfrm>
          <a:prstGeom prst="rect">
            <a:avLst/>
          </a:prstGeom>
          <a:noFill/>
        </p:spPr>
        <p:txBody>
          <a:bodyPr wrap="square" rtlCol="0">
            <a:spAutoFit/>
          </a:bodyPr>
          <a:lstStyle/>
          <a:p>
            <a:pPr algn="ctr"/>
            <a:r>
              <a:rPr kumimoji="1" lang="ja-JP" altLang="en-US" b="1" dirty="0"/>
              <a:t>共用</a:t>
            </a:r>
            <a:endParaRPr kumimoji="1" lang="en-US" altLang="ja-JP" b="1" dirty="0"/>
          </a:p>
          <a:p>
            <a:pPr algn="ctr"/>
            <a:endParaRPr lang="en-US" altLang="ja-JP" sz="800" b="1" dirty="0"/>
          </a:p>
          <a:p>
            <a:pPr algn="ctr"/>
            <a:r>
              <a:rPr lang="en-US" altLang="ja-JP" b="1" dirty="0"/>
              <a:t>origin</a:t>
            </a:r>
            <a:endParaRPr kumimoji="1" lang="en-US" altLang="ja-JP" b="1" dirty="0"/>
          </a:p>
          <a:p>
            <a:pPr algn="ctr"/>
            <a:r>
              <a:rPr kumimoji="1" lang="ja-JP" altLang="en-US" b="1" dirty="0"/>
              <a:t>リモート</a:t>
            </a:r>
            <a:endParaRPr kumimoji="1" lang="en-US" altLang="ja-JP" b="1" dirty="0"/>
          </a:p>
          <a:p>
            <a:pPr algn="ctr"/>
            <a:r>
              <a:rPr kumimoji="1" lang="ja-JP" altLang="en-US" b="1" dirty="0"/>
              <a:t>リポジトリ</a:t>
            </a:r>
          </a:p>
        </p:txBody>
      </p:sp>
      <p:pic>
        <p:nvPicPr>
          <p:cNvPr id="96" name="図 95" descr="GATAG｜フリーイラスト素材集"/>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5088" y="5242392"/>
            <a:ext cx="975285" cy="734760"/>
          </a:xfrm>
          <a:prstGeom prst="rect">
            <a:avLst/>
          </a:prstGeom>
        </p:spPr>
      </p:pic>
      <p:sp>
        <p:nvSpPr>
          <p:cNvPr id="4" name="吹き出し: 線 3"/>
          <p:cNvSpPr/>
          <p:nvPr/>
        </p:nvSpPr>
        <p:spPr>
          <a:xfrm flipH="1">
            <a:off x="362204" y="831580"/>
            <a:ext cx="1807092" cy="934376"/>
          </a:xfrm>
          <a:prstGeom prst="borderCallout1">
            <a:avLst>
              <a:gd name="adj1" fmla="val 17071"/>
              <a:gd name="adj2" fmla="val -4500"/>
              <a:gd name="adj3" fmla="val 63451"/>
              <a:gd name="adj4" fmla="val -43153"/>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ローカルでの</a:t>
            </a:r>
            <a:endParaRPr kumimoji="1" lang="en-US" altLang="ja-JP" dirty="0">
              <a:solidFill>
                <a:schemeClr val="tx1"/>
              </a:solidFill>
            </a:endParaRPr>
          </a:p>
          <a:p>
            <a:pPr algn="ctr"/>
            <a:r>
              <a:rPr kumimoji="1" lang="ja-JP" altLang="en-US" dirty="0">
                <a:solidFill>
                  <a:schemeClr val="tx1"/>
                </a:solidFill>
              </a:rPr>
              <a:t>更新</a:t>
            </a:r>
            <a:r>
              <a:rPr lang="en-US" altLang="ja-JP" dirty="0">
                <a:solidFill>
                  <a:schemeClr val="tx1"/>
                </a:solidFill>
              </a:rPr>
              <a:t>Upload</a:t>
            </a:r>
            <a:r>
              <a:rPr lang="ja-JP" altLang="en-US" dirty="0">
                <a:solidFill>
                  <a:schemeClr val="tx1"/>
                </a:solidFill>
              </a:rPr>
              <a:t>先</a:t>
            </a:r>
            <a:endParaRPr lang="en-US" altLang="ja-JP" dirty="0">
              <a:solidFill>
                <a:schemeClr val="tx1"/>
              </a:solidFill>
            </a:endParaRPr>
          </a:p>
          <a:p>
            <a:pPr algn="ctr"/>
            <a:r>
              <a:rPr lang="ja-JP" altLang="en-US" dirty="0">
                <a:solidFill>
                  <a:schemeClr val="tx1"/>
                </a:solidFill>
              </a:rPr>
              <a:t>として使用</a:t>
            </a:r>
            <a:endParaRPr kumimoji="1" lang="ja-JP" altLang="en-US" dirty="0">
              <a:solidFill>
                <a:schemeClr val="tx1"/>
              </a:solidFill>
            </a:endParaRPr>
          </a:p>
        </p:txBody>
      </p:sp>
      <p:sp>
        <p:nvSpPr>
          <p:cNvPr id="32" name="テキスト ボックス 31"/>
          <p:cNvSpPr txBox="1"/>
          <p:nvPr/>
        </p:nvSpPr>
        <p:spPr>
          <a:xfrm>
            <a:off x="571470" y="6293364"/>
            <a:ext cx="1668978" cy="369332"/>
          </a:xfrm>
          <a:prstGeom prst="rect">
            <a:avLst/>
          </a:prstGeom>
          <a:solidFill>
            <a:schemeClr val="bg1"/>
          </a:solidFill>
          <a:ln>
            <a:solidFill>
              <a:schemeClr val="tx1"/>
            </a:solidFill>
          </a:ln>
        </p:spPr>
        <p:txBody>
          <a:bodyPr wrap="square" rtlCol="0">
            <a:spAutoFit/>
          </a:bodyPr>
          <a:lstStyle/>
          <a:p>
            <a:pPr lvl="0" algn="ctr"/>
            <a:r>
              <a:rPr lang="ja-JP" altLang="en-US" dirty="0">
                <a:solidFill>
                  <a:prstClr val="black"/>
                </a:solidFill>
              </a:rPr>
              <a:t>ローカル環境</a:t>
            </a:r>
          </a:p>
        </p:txBody>
      </p:sp>
    </p:spTree>
    <p:extLst>
      <p:ext uri="{BB962C8B-B14F-4D97-AF65-F5344CB8AC3E}">
        <p14:creationId xmlns:p14="http://schemas.microsoft.com/office/powerpoint/2010/main" val="166826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wipe(right)">
                                      <p:cBhvr>
                                        <p:cTn id="7" dur="1000"/>
                                        <p:tgtEl>
                                          <p:spTgt spid="2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30"/>
                                        </p:tgtEl>
                                        <p:attrNameLst>
                                          <p:attrName>style.visibility</p:attrName>
                                        </p:attrNameLst>
                                      </p:cBhvr>
                                      <p:to>
                                        <p:strVal val="visible"/>
                                      </p:to>
                                    </p:set>
                                    <p:animEffect transition="in" filter="wipe(right)">
                                      <p:cBhvr>
                                        <p:cTn id="12" dur="1000"/>
                                        <p:tgtEl>
                                          <p:spTgt spid="230"/>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1200"/>
                                        <p:tgtEl>
                                          <p:spTgt spid="4"/>
                                        </p:tgtEl>
                                      </p:cBhvr>
                                    </p:animEffect>
                                  </p:childTnLst>
                                </p:cTn>
                              </p:par>
                            </p:childTnLst>
                          </p:cTn>
                        </p:par>
                        <p:par>
                          <p:cTn id="17" fill="hold">
                            <p:stCondLst>
                              <p:cond delay="2200"/>
                            </p:stCondLst>
                            <p:childTnLst>
                              <p:par>
                                <p:cTn id="18" presetID="14" presetClass="entr" presetSubtype="10" fill="hold" grpId="0" nodeType="afterEffect">
                                  <p:stCondLst>
                                    <p:cond delay="0"/>
                                  </p:stCondLst>
                                  <p:childTnLst>
                                    <p:set>
                                      <p:cBhvr>
                                        <p:cTn id="19" dur="1" fill="hold">
                                          <p:stCondLst>
                                            <p:cond delay="0"/>
                                          </p:stCondLst>
                                        </p:cTn>
                                        <p:tgtEl>
                                          <p:spTgt spid="227"/>
                                        </p:tgtEl>
                                        <p:attrNameLst>
                                          <p:attrName>style.visibility</p:attrName>
                                        </p:attrNameLst>
                                      </p:cBhvr>
                                      <p:to>
                                        <p:strVal val="visible"/>
                                      </p:to>
                                    </p:set>
                                    <p:animEffect transition="in" filter="randombar(horizontal)">
                                      <p:cBhvr>
                                        <p:cTn id="20" dur="8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6454" y="3433494"/>
            <a:ext cx="885432" cy="977478"/>
          </a:xfrm>
          <a:prstGeom prst="rect">
            <a:avLst/>
          </a:prstGeom>
        </p:spPr>
      </p:pic>
      <p:pic>
        <p:nvPicPr>
          <p:cNvPr id="13" name="図 12" descr="Progettazione databas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2666" y="2846718"/>
            <a:ext cx="871010" cy="871010"/>
          </a:xfrm>
          <a:prstGeom prst="rect">
            <a:avLst/>
          </a:prstGeom>
        </p:spPr>
      </p:pic>
      <p:pic>
        <p:nvPicPr>
          <p:cNvPr id="104" name="図 103"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1097" y="3433494"/>
            <a:ext cx="885432" cy="977478"/>
          </a:xfrm>
          <a:prstGeom prst="rect">
            <a:avLst/>
          </a:prstGeom>
        </p:spPr>
      </p:pic>
      <p:sp>
        <p:nvSpPr>
          <p:cNvPr id="2" name="テキスト ボックス 1"/>
          <p:cNvSpPr txBox="1"/>
          <p:nvPr/>
        </p:nvSpPr>
        <p:spPr>
          <a:xfrm>
            <a:off x="8490795" y="2992922"/>
            <a:ext cx="1174748" cy="523220"/>
          </a:xfrm>
          <a:prstGeom prst="rect">
            <a:avLst/>
          </a:prstGeom>
          <a:noFill/>
        </p:spPr>
        <p:txBody>
          <a:bodyPr wrap="square" rtlCol="0">
            <a:spAutoFit/>
          </a:bodyPr>
          <a:lstStyle/>
          <a:p>
            <a:pPr algn="ctr"/>
            <a:r>
              <a:rPr kumimoji="1" lang="ja-JP" altLang="en-US" sz="1400" b="1" dirty="0"/>
              <a:t>リモート</a:t>
            </a:r>
            <a:endParaRPr kumimoji="1" lang="en-US" altLang="ja-JP" sz="1400" b="1" dirty="0"/>
          </a:p>
          <a:p>
            <a:pPr algn="ctr"/>
            <a:r>
              <a:rPr kumimoji="1" lang="ja-JP" altLang="en-US" sz="1400" b="1" dirty="0"/>
              <a:t>リポジトリ</a:t>
            </a:r>
          </a:p>
        </p:txBody>
      </p:sp>
      <p:sp>
        <p:nvSpPr>
          <p:cNvPr id="10" name="テキスト ボックス 9"/>
          <p:cNvSpPr txBox="1"/>
          <p:nvPr/>
        </p:nvSpPr>
        <p:spPr>
          <a:xfrm>
            <a:off x="6421452" y="3654221"/>
            <a:ext cx="1095432" cy="461665"/>
          </a:xfrm>
          <a:prstGeom prst="rect">
            <a:avLst/>
          </a:prstGeom>
          <a:noFill/>
        </p:spPr>
        <p:txBody>
          <a:bodyPr wrap="square" rtlCol="0">
            <a:spAutoFit/>
          </a:bodyPr>
          <a:lstStyle/>
          <a:p>
            <a:pPr algn="ctr"/>
            <a:r>
              <a:rPr kumimoji="1" lang="ja-JP" altLang="en-US" sz="1200" b="1" dirty="0"/>
              <a:t>ローカル</a:t>
            </a:r>
            <a:endParaRPr kumimoji="1" lang="en-US" altLang="ja-JP" sz="1200" b="1" dirty="0"/>
          </a:p>
          <a:p>
            <a:pPr algn="ctr"/>
            <a:r>
              <a:rPr kumimoji="1" lang="ja-JP" altLang="en-US" sz="1200" b="1" dirty="0"/>
              <a:t>リポジトリ</a:t>
            </a:r>
          </a:p>
        </p:txBody>
      </p:sp>
      <p:sp>
        <p:nvSpPr>
          <p:cNvPr id="12" name="テキスト ボックス 11"/>
          <p:cNvSpPr txBox="1"/>
          <p:nvPr/>
        </p:nvSpPr>
        <p:spPr>
          <a:xfrm>
            <a:off x="10606096" y="3654221"/>
            <a:ext cx="1095432" cy="461665"/>
          </a:xfrm>
          <a:prstGeom prst="rect">
            <a:avLst/>
          </a:prstGeom>
          <a:noFill/>
        </p:spPr>
        <p:txBody>
          <a:bodyPr wrap="square" rtlCol="0">
            <a:spAutoFit/>
          </a:bodyPr>
          <a:lstStyle/>
          <a:p>
            <a:pPr algn="ctr"/>
            <a:r>
              <a:rPr kumimoji="1" lang="ja-JP" altLang="en-US" sz="1200" b="1" dirty="0"/>
              <a:t>ローカル</a:t>
            </a:r>
            <a:endParaRPr kumimoji="1" lang="en-US" altLang="ja-JP" sz="1200" b="1" dirty="0"/>
          </a:p>
          <a:p>
            <a:pPr algn="ctr"/>
            <a:r>
              <a:rPr kumimoji="1" lang="ja-JP" altLang="en-US" sz="1200" b="1" dirty="0"/>
              <a:t>リポジトリ</a:t>
            </a:r>
          </a:p>
        </p:txBody>
      </p:sp>
      <p:sp>
        <p:nvSpPr>
          <p:cNvPr id="5" name="四角形: 1 つの角を切り取る 4"/>
          <p:cNvSpPr/>
          <p:nvPr/>
        </p:nvSpPr>
        <p:spPr>
          <a:xfrm>
            <a:off x="6231677" y="3333500"/>
            <a:ext cx="2591464" cy="3060841"/>
          </a:xfrm>
          <a:prstGeom prst="snip1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る 14"/>
          <p:cNvSpPr/>
          <p:nvPr/>
        </p:nvSpPr>
        <p:spPr>
          <a:xfrm flipH="1">
            <a:off x="9294292" y="3333500"/>
            <a:ext cx="2467288" cy="3060841"/>
          </a:xfrm>
          <a:prstGeom prst="snip1Rect">
            <a:avLst>
              <a:gd name="adj" fmla="val 5000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7370101" y="5214494"/>
            <a:ext cx="1668978" cy="523220"/>
          </a:xfrm>
          <a:prstGeom prst="rect">
            <a:avLst/>
          </a:prstGeom>
          <a:noFill/>
        </p:spPr>
        <p:txBody>
          <a:bodyPr wrap="square" rtlCol="0">
            <a:spAutoFit/>
          </a:bodyPr>
          <a:lstStyle/>
          <a:p>
            <a:pPr algn="ctr"/>
            <a:r>
              <a:rPr kumimoji="1" lang="en-US" altLang="ja-JP" sz="1400" b="1" dirty="0"/>
              <a:t>A</a:t>
            </a:r>
            <a:r>
              <a:rPr kumimoji="1" lang="ja-JP" altLang="en-US" sz="1400" b="1" dirty="0"/>
              <a:t>さんの</a:t>
            </a:r>
            <a:endParaRPr kumimoji="1" lang="en-US" altLang="ja-JP" sz="1400" b="1" dirty="0"/>
          </a:p>
          <a:p>
            <a:pPr algn="ctr"/>
            <a:r>
              <a:rPr kumimoji="1" lang="ja-JP" altLang="en-US" sz="1400" b="1" dirty="0"/>
              <a:t>ディレクトリ</a:t>
            </a:r>
          </a:p>
        </p:txBody>
      </p:sp>
      <p:sp>
        <p:nvSpPr>
          <p:cNvPr id="21" name="テキスト ボックス 20"/>
          <p:cNvSpPr txBox="1"/>
          <p:nvPr/>
        </p:nvSpPr>
        <p:spPr>
          <a:xfrm>
            <a:off x="9082425" y="5214494"/>
            <a:ext cx="1668978" cy="523220"/>
          </a:xfrm>
          <a:prstGeom prst="rect">
            <a:avLst/>
          </a:prstGeom>
          <a:noFill/>
        </p:spPr>
        <p:txBody>
          <a:bodyPr wrap="square" rtlCol="0">
            <a:spAutoFit/>
          </a:bodyPr>
          <a:lstStyle/>
          <a:p>
            <a:pPr algn="ctr"/>
            <a:r>
              <a:rPr kumimoji="1" lang="en-US" altLang="ja-JP" sz="1400" b="1" dirty="0"/>
              <a:t>B</a:t>
            </a:r>
            <a:r>
              <a:rPr kumimoji="1" lang="ja-JP" altLang="en-US" sz="1400" b="1" dirty="0"/>
              <a:t>さんの</a:t>
            </a:r>
            <a:endParaRPr kumimoji="1" lang="en-US" altLang="ja-JP" sz="1400" b="1" dirty="0"/>
          </a:p>
          <a:p>
            <a:pPr algn="ctr"/>
            <a:r>
              <a:rPr kumimoji="1" lang="ja-JP" altLang="en-US" sz="1400" b="1" dirty="0"/>
              <a:t>ディレクトリ</a:t>
            </a:r>
          </a:p>
        </p:txBody>
      </p:sp>
      <p:sp>
        <p:nvSpPr>
          <p:cNvPr id="17" name="矢印: 上 16"/>
          <p:cNvSpPr/>
          <p:nvPr/>
        </p:nvSpPr>
        <p:spPr>
          <a:xfrm>
            <a:off x="6569454" y="4577179"/>
            <a:ext cx="252000" cy="648000"/>
          </a:xfrm>
          <a:prstGeom prs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p:cNvSpPr/>
          <p:nvPr/>
        </p:nvSpPr>
        <p:spPr>
          <a:xfrm>
            <a:off x="7053834" y="4649142"/>
            <a:ext cx="252000" cy="648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環状矢印 138"/>
          <p:cNvSpPr>
            <a:spLocks/>
          </p:cNvSpPr>
          <p:nvPr/>
        </p:nvSpPr>
        <p:spPr>
          <a:xfrm>
            <a:off x="7137620" y="5736114"/>
            <a:ext cx="658141" cy="658227"/>
          </a:xfrm>
          <a:prstGeom prst="circularArrow">
            <a:avLst>
              <a:gd name="adj1" fmla="val 14861"/>
              <a:gd name="adj2" fmla="val 1344972"/>
              <a:gd name="adj3" fmla="val 9685125"/>
              <a:gd name="adj4" fmla="val 13990859"/>
              <a:gd name="adj5" fmla="val 20809"/>
            </a:avLst>
          </a:prstGeom>
          <a:solidFill>
            <a:schemeClr val="accent3">
              <a:lumMod val="20000"/>
              <a:lumOff val="80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2" name="正方形/長方形 21"/>
          <p:cNvSpPr/>
          <p:nvPr/>
        </p:nvSpPr>
        <p:spPr>
          <a:xfrm>
            <a:off x="7530445" y="5983375"/>
            <a:ext cx="697465"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3" name="正方形/長方形 32"/>
          <p:cNvSpPr/>
          <p:nvPr/>
        </p:nvSpPr>
        <p:spPr>
          <a:xfrm>
            <a:off x="7432945" y="5942903"/>
            <a:ext cx="548904" cy="30777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b="1" dirty="0">
                <a:solidFill>
                  <a:srgbClr val="00B050"/>
                </a:solidFill>
              </a:rPr>
              <a:t>更新</a:t>
            </a:r>
            <a:endParaRPr kumimoji="1" lang="ja-JP" altLang="en-US" sz="1400" b="1" dirty="0">
              <a:solidFill>
                <a:srgbClr val="00B050"/>
              </a:solidFill>
            </a:endParaRPr>
          </a:p>
        </p:txBody>
      </p:sp>
      <p:sp>
        <p:nvSpPr>
          <p:cNvPr id="34" name="正方形/長方形 33"/>
          <p:cNvSpPr/>
          <p:nvPr/>
        </p:nvSpPr>
        <p:spPr>
          <a:xfrm>
            <a:off x="6276599" y="4772430"/>
            <a:ext cx="72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正方形/長方形 34"/>
          <p:cNvSpPr/>
          <p:nvPr/>
        </p:nvSpPr>
        <p:spPr>
          <a:xfrm>
            <a:off x="6068723" y="4702326"/>
            <a:ext cx="1137956"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sz="1400" dirty="0">
                <a:solidFill>
                  <a:srgbClr val="0070C0"/>
                </a:solidFill>
              </a:rPr>
              <a:t>commit</a:t>
            </a:r>
            <a:endParaRPr kumimoji="1" lang="ja-JP" altLang="en-US" sz="1400" dirty="0">
              <a:solidFill>
                <a:srgbClr val="0070C0"/>
              </a:solidFill>
            </a:endParaRPr>
          </a:p>
        </p:txBody>
      </p:sp>
      <p:sp>
        <p:nvSpPr>
          <p:cNvPr id="36" name="正方形/長方形 35"/>
          <p:cNvSpPr/>
          <p:nvPr/>
        </p:nvSpPr>
        <p:spPr>
          <a:xfrm flipH="1">
            <a:off x="6895567" y="4934945"/>
            <a:ext cx="792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正方形/長方形 36"/>
          <p:cNvSpPr/>
          <p:nvPr/>
        </p:nvSpPr>
        <p:spPr>
          <a:xfrm flipH="1">
            <a:off x="6590152" y="4864841"/>
            <a:ext cx="1409234"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sz="1400" dirty="0">
                <a:solidFill>
                  <a:srgbClr val="0070C0"/>
                </a:solidFill>
              </a:rPr>
              <a:t>checkout</a:t>
            </a:r>
            <a:endParaRPr kumimoji="1" lang="ja-JP" altLang="en-US" sz="1400" dirty="0">
              <a:solidFill>
                <a:srgbClr val="0070C0"/>
              </a:solidFill>
            </a:endParaRPr>
          </a:p>
        </p:txBody>
      </p:sp>
      <p:sp>
        <p:nvSpPr>
          <p:cNvPr id="39" name="矢印: 下 38"/>
          <p:cNvSpPr/>
          <p:nvPr/>
        </p:nvSpPr>
        <p:spPr>
          <a:xfrm>
            <a:off x="11046917" y="4537943"/>
            <a:ext cx="252000" cy="648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flipH="1">
            <a:off x="10793400" y="4747546"/>
            <a:ext cx="792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正方形/長方形 42"/>
          <p:cNvSpPr/>
          <p:nvPr/>
        </p:nvSpPr>
        <p:spPr>
          <a:xfrm flipH="1">
            <a:off x="10623624" y="4677442"/>
            <a:ext cx="1137956" cy="3077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sz="1400" dirty="0">
                <a:solidFill>
                  <a:srgbClr val="0070C0"/>
                </a:solidFill>
              </a:rPr>
              <a:t>merge</a:t>
            </a:r>
            <a:endParaRPr kumimoji="1" lang="ja-JP" altLang="en-US" sz="1400" dirty="0">
              <a:solidFill>
                <a:srgbClr val="0070C0"/>
              </a:solidFill>
            </a:endParaRPr>
          </a:p>
        </p:txBody>
      </p:sp>
      <p:sp>
        <p:nvSpPr>
          <p:cNvPr id="44" name="矢印: 上 43"/>
          <p:cNvSpPr/>
          <p:nvPr/>
        </p:nvSpPr>
        <p:spPr>
          <a:xfrm rot="4320000">
            <a:off x="7936284" y="2916336"/>
            <a:ext cx="252000" cy="1080000"/>
          </a:xfrm>
          <a:prstGeom prs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rot="-1080000">
            <a:off x="7460249" y="3097557"/>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dirty="0">
                <a:solidFill>
                  <a:srgbClr val="0070C0"/>
                </a:solidFill>
              </a:rPr>
              <a:t>push</a:t>
            </a:r>
            <a:endParaRPr kumimoji="1" lang="ja-JP" altLang="en-US" dirty="0">
              <a:solidFill>
                <a:srgbClr val="0070C0"/>
              </a:solidFill>
            </a:endParaRPr>
          </a:p>
        </p:txBody>
      </p:sp>
      <p:sp>
        <p:nvSpPr>
          <p:cNvPr id="47" name="矢印: 下 46"/>
          <p:cNvSpPr/>
          <p:nvPr/>
        </p:nvSpPr>
        <p:spPr>
          <a:xfrm rot="-4320000">
            <a:off x="10007781" y="2912690"/>
            <a:ext cx="252000" cy="108000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rot="1080000" flipH="1">
            <a:off x="9516298" y="3069866"/>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kumimoji="1" lang="en-US" altLang="ja-JP" dirty="0">
                <a:solidFill>
                  <a:srgbClr val="0070C0"/>
                </a:solidFill>
              </a:rPr>
              <a:t>fetch</a:t>
            </a:r>
            <a:endParaRPr kumimoji="1" lang="ja-JP" altLang="en-US" dirty="0">
              <a:solidFill>
                <a:srgbClr val="0070C0"/>
              </a:solidFill>
            </a:endParaRPr>
          </a:p>
        </p:txBody>
      </p:sp>
      <p:pic>
        <p:nvPicPr>
          <p:cNvPr id="53" name="図 52" descr="GATAG｜フリーイラスト素材集"/>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5505" y="5413948"/>
            <a:ext cx="765280" cy="576548"/>
          </a:xfrm>
          <a:prstGeom prst="rect">
            <a:avLst/>
          </a:prstGeom>
        </p:spPr>
      </p:pic>
      <p:pic>
        <p:nvPicPr>
          <p:cNvPr id="54" name="図 53" descr="GATAG｜フリーイラスト素材集"/>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0734" y="5413948"/>
            <a:ext cx="765280" cy="576548"/>
          </a:xfrm>
          <a:prstGeom prst="rect">
            <a:avLst/>
          </a:prstGeom>
        </p:spPr>
      </p:pic>
      <p:sp>
        <p:nvSpPr>
          <p:cNvPr id="57" name="吹き出し: 線 56"/>
          <p:cNvSpPr/>
          <p:nvPr/>
        </p:nvSpPr>
        <p:spPr>
          <a:xfrm>
            <a:off x="8518716" y="4124644"/>
            <a:ext cx="1080000" cy="468000"/>
          </a:xfrm>
          <a:prstGeom prst="borderCallout1">
            <a:avLst>
              <a:gd name="adj1" fmla="val 52157"/>
              <a:gd name="adj2" fmla="val -1107"/>
              <a:gd name="adj3" fmla="val 100705"/>
              <a:gd name="adj4" fmla="val -218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8" name="吹き出し: 線 57"/>
          <p:cNvSpPr/>
          <p:nvPr/>
        </p:nvSpPr>
        <p:spPr>
          <a:xfrm flipH="1">
            <a:off x="8518716" y="4124644"/>
            <a:ext cx="1080000" cy="468000"/>
          </a:xfrm>
          <a:prstGeom prst="borderCallout1">
            <a:avLst>
              <a:gd name="adj1" fmla="val 52157"/>
              <a:gd name="adj2" fmla="val -1107"/>
              <a:gd name="adj3" fmla="val 100705"/>
              <a:gd name="adj4" fmla="val -218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ローカル</a:t>
            </a:r>
            <a:endParaRPr kumimoji="1" lang="en-US" altLang="ja-JP" sz="1400" dirty="0">
              <a:solidFill>
                <a:schemeClr val="tx1"/>
              </a:solidFill>
            </a:endParaRPr>
          </a:p>
          <a:p>
            <a:pPr algn="ctr"/>
            <a:r>
              <a:rPr kumimoji="1" lang="ja-JP" altLang="en-US" sz="1400" dirty="0">
                <a:solidFill>
                  <a:schemeClr val="tx1"/>
                </a:solidFill>
              </a:rPr>
              <a:t>環境</a:t>
            </a:r>
          </a:p>
        </p:txBody>
      </p:sp>
      <p:sp>
        <p:nvSpPr>
          <p:cNvPr id="3" name="楕円 2"/>
          <p:cNvSpPr/>
          <p:nvPr/>
        </p:nvSpPr>
        <p:spPr>
          <a:xfrm>
            <a:off x="3420968" y="2007101"/>
            <a:ext cx="5295510" cy="539680"/>
          </a:xfrm>
          <a:prstGeom prst="ellipse">
            <a:avLst/>
          </a:prstGeom>
          <a:gradFill>
            <a:gsLst>
              <a:gs pos="0">
                <a:schemeClr val="bg1"/>
              </a:gs>
              <a:gs pos="74000">
                <a:srgbClr val="FFCCFF"/>
              </a:gs>
              <a:gs pos="83000">
                <a:srgbClr val="FFCCFF"/>
              </a:gs>
              <a:gs pos="100000">
                <a:srgbClr val="FFCCFF"/>
              </a:gs>
            </a:gsLst>
            <a:lin ang="5400000" scaled="1"/>
          </a:gra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29429" y="929079"/>
            <a:ext cx="6078588" cy="1446550"/>
          </a:xfrm>
          <a:prstGeom prst="rect">
            <a:avLst/>
          </a:prstGeom>
          <a:noFill/>
        </p:spPr>
        <p:txBody>
          <a:bodyPr wrap="square" rtlCol="0">
            <a:spAutoFit/>
          </a:bodyPr>
          <a:lstStyle/>
          <a:p>
            <a:pPr algn="ctr"/>
            <a:r>
              <a:rPr lang="ja-JP" altLang="en-US" sz="4400" b="1" dirty="0"/>
              <a:t>開発</a:t>
            </a:r>
            <a:endParaRPr lang="en-US" altLang="ja-JP" sz="4400" b="1" dirty="0"/>
          </a:p>
          <a:p>
            <a:pPr algn="ctr"/>
            <a:r>
              <a:rPr lang="ja-JP" altLang="en-US" sz="4400" b="1" dirty="0"/>
              <a:t>ローカル作業</a:t>
            </a:r>
            <a:endParaRPr kumimoji="1" lang="ja-JP" altLang="en-US" sz="4400" b="1" dirty="0"/>
          </a:p>
        </p:txBody>
      </p:sp>
      <p:sp>
        <p:nvSpPr>
          <p:cNvPr id="6" name="楕円 5"/>
          <p:cNvSpPr/>
          <p:nvPr/>
        </p:nvSpPr>
        <p:spPr>
          <a:xfrm>
            <a:off x="5969040" y="3433494"/>
            <a:ext cx="2916250" cy="3256064"/>
          </a:xfrm>
          <a:prstGeom prst="ellipse">
            <a:avLst/>
          </a:prstGeom>
          <a:solidFill>
            <a:srgbClr val="FFCCFF">
              <a:alpha val="60000"/>
            </a:srgb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9242980" y="3433494"/>
            <a:ext cx="2916250" cy="3256064"/>
          </a:xfrm>
          <a:prstGeom prst="ellipse">
            <a:avLst/>
          </a:prstGeom>
          <a:solidFill>
            <a:srgbClr val="FFCCFF">
              <a:alpha val="60000"/>
            </a:srgb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6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 字 5"/>
          <p:cNvSpPr/>
          <p:nvPr/>
        </p:nvSpPr>
        <p:spPr>
          <a:xfrm flipH="1" flipV="1">
            <a:off x="971720" y="1087218"/>
            <a:ext cx="9524830" cy="4583881"/>
          </a:xfrm>
          <a:prstGeom prst="corner">
            <a:avLst>
              <a:gd name="adj1" fmla="val 67414"/>
              <a:gd name="adj2" fmla="val 34357"/>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四角形: 1 つの角を切り取る 4"/>
          <p:cNvSpPr/>
          <p:nvPr/>
        </p:nvSpPr>
        <p:spPr>
          <a:xfrm>
            <a:off x="823387" y="990601"/>
            <a:ext cx="10701863" cy="5528732"/>
          </a:xfrm>
          <a:prstGeom prst="snip1Rect">
            <a:avLst>
              <a:gd name="adj" fmla="val 1898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コミット</a:t>
            </a:r>
            <a:endParaRPr kumimoji="1" lang="ja-JP" altLang="en-US" sz="4000"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3226112" y="5330840"/>
            <a:ext cx="1668978" cy="646331"/>
          </a:xfrm>
          <a:prstGeom prst="rect">
            <a:avLst/>
          </a:prstGeom>
          <a:noFill/>
        </p:spPr>
        <p:txBody>
          <a:bodyPr wrap="square" rtlCol="0">
            <a:spAutoFit/>
          </a:bodyPr>
          <a:lstStyle/>
          <a:p>
            <a:pPr algn="ctr"/>
            <a:r>
              <a:rPr kumimoji="1" lang="en-US" altLang="ja-JP" b="1" dirty="0"/>
              <a:t>A</a:t>
            </a:r>
            <a:r>
              <a:rPr kumimoji="1" lang="ja-JP" altLang="en-US" b="1" dirty="0"/>
              <a:t>さんの</a:t>
            </a:r>
            <a:endParaRPr kumimoji="1" lang="en-US" altLang="ja-JP" b="1" dirty="0"/>
          </a:p>
          <a:p>
            <a:pPr algn="ctr"/>
            <a:r>
              <a:rPr kumimoji="1" lang="ja-JP" altLang="en-US" b="1" dirty="0"/>
              <a:t>ディレクトリ</a:t>
            </a:r>
          </a:p>
        </p:txBody>
      </p:sp>
      <p:sp>
        <p:nvSpPr>
          <p:cNvPr id="80" name="四角形: 角を丸くする 79"/>
          <p:cNvSpPr/>
          <p:nvPr/>
        </p:nvSpPr>
        <p:spPr>
          <a:xfrm>
            <a:off x="1021172" y="1142999"/>
            <a:ext cx="3888000" cy="241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4725069" y="1685794"/>
            <a:ext cx="1871139" cy="1467926"/>
            <a:chOff x="4725069" y="1685794"/>
            <a:chExt cx="1871139" cy="1467926"/>
          </a:xfrm>
        </p:grpSpPr>
        <p:sp>
          <p:nvSpPr>
            <p:cNvPr id="82" name="矢印: 左 81"/>
            <p:cNvSpPr/>
            <p:nvPr/>
          </p:nvSpPr>
          <p:spPr>
            <a:xfrm flipH="1">
              <a:off x="4725069" y="1685794"/>
              <a:ext cx="1871139" cy="1467926"/>
            </a:xfrm>
            <a:prstGeom prst="lef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5120407" y="2316922"/>
              <a:ext cx="900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4990851" y="2235091"/>
              <a:ext cx="1116000"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ja-JP" dirty="0">
                  <a:solidFill>
                    <a:srgbClr val="0070C0"/>
                  </a:solidFill>
                </a:rPr>
                <a:t>commit</a:t>
              </a:r>
              <a:endParaRPr kumimoji="1" lang="ja-JP" altLang="en-US" dirty="0">
                <a:solidFill>
                  <a:srgbClr val="0070C0"/>
                </a:solidFill>
              </a:endParaRPr>
            </a:p>
          </p:txBody>
        </p:sp>
      </p:grpSp>
      <p:pic>
        <p:nvPicPr>
          <p:cNvPr id="85" name="図 84" descr="GATAG｜フリーイラスト素材集"/>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935" y="4653431"/>
            <a:ext cx="2258067" cy="1701181"/>
          </a:xfrm>
          <a:prstGeom prst="rect">
            <a:avLst/>
          </a:prstGeom>
        </p:spPr>
      </p:pic>
      <p:pic>
        <p:nvPicPr>
          <p:cNvPr id="86" name="図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49742" y="5727183"/>
            <a:ext cx="288563" cy="345584"/>
          </a:xfrm>
          <a:prstGeom prst="rect">
            <a:avLst/>
          </a:prstGeom>
        </p:spPr>
      </p:pic>
      <p:pic>
        <p:nvPicPr>
          <p:cNvPr id="87" name="図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588792" y="5727183"/>
            <a:ext cx="288563" cy="345584"/>
          </a:xfrm>
          <a:prstGeom prst="rect">
            <a:avLst/>
          </a:prstGeom>
        </p:spPr>
      </p:pic>
      <p:sp>
        <p:nvSpPr>
          <p:cNvPr id="88" name="テキスト ボックス 87"/>
          <p:cNvSpPr txBox="1"/>
          <p:nvPr/>
        </p:nvSpPr>
        <p:spPr>
          <a:xfrm flipH="1">
            <a:off x="2055575" y="5958528"/>
            <a:ext cx="463753"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編集</a:t>
            </a:r>
          </a:p>
        </p:txBody>
      </p:sp>
      <p:pic>
        <p:nvPicPr>
          <p:cNvPr id="89" name="図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314443" y="5726008"/>
            <a:ext cx="284812" cy="341092"/>
          </a:xfrm>
          <a:prstGeom prst="rect">
            <a:avLst/>
          </a:prstGeom>
        </p:spPr>
      </p:pic>
      <p:cxnSp>
        <p:nvCxnSpPr>
          <p:cNvPr id="90" name="直線コネクタ 89"/>
          <p:cNvCxnSpPr>
            <a:cxnSpLocks noChangeAspect="1"/>
          </p:cNvCxnSpPr>
          <p:nvPr/>
        </p:nvCxnSpPr>
        <p:spPr>
          <a:xfrm flipV="1">
            <a:off x="1322667" y="5707087"/>
            <a:ext cx="268765" cy="396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cxnSpLocks/>
          </p:cNvCxnSpPr>
          <p:nvPr/>
        </p:nvCxnSpPr>
        <p:spPr>
          <a:xfrm flipH="1" flipV="1">
            <a:off x="1322667" y="5694024"/>
            <a:ext cx="269998" cy="4073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flipH="1">
            <a:off x="1402968" y="5958528"/>
            <a:ext cx="496757"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削除</a:t>
            </a:r>
          </a:p>
        </p:txBody>
      </p:sp>
      <p:pic>
        <p:nvPicPr>
          <p:cNvPr id="93" name="図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589065" y="5136852"/>
            <a:ext cx="288563" cy="345584"/>
          </a:xfrm>
          <a:prstGeom prst="rect">
            <a:avLst/>
          </a:prstGeom>
        </p:spPr>
      </p:pic>
      <p:sp>
        <p:nvSpPr>
          <p:cNvPr id="94" name="テキスト ボックス 93"/>
          <p:cNvSpPr txBox="1"/>
          <p:nvPr/>
        </p:nvSpPr>
        <p:spPr>
          <a:xfrm flipH="1">
            <a:off x="2709532" y="5304575"/>
            <a:ext cx="488574"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追加</a:t>
            </a:r>
          </a:p>
        </p:txBody>
      </p:sp>
      <p:pic>
        <p:nvPicPr>
          <p:cNvPr id="95" name="図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314424" y="5136852"/>
            <a:ext cx="288563" cy="345584"/>
          </a:xfrm>
          <a:prstGeom prst="rect">
            <a:avLst/>
          </a:prstGeom>
        </p:spPr>
      </p:pic>
      <p:pic>
        <p:nvPicPr>
          <p:cNvPr id="96" name="図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51745" y="5136852"/>
            <a:ext cx="288563" cy="345584"/>
          </a:xfrm>
          <a:prstGeom prst="rect">
            <a:avLst/>
          </a:prstGeom>
        </p:spPr>
      </p:pic>
      <p:grpSp>
        <p:nvGrpSpPr>
          <p:cNvPr id="4" name="グループ化 3"/>
          <p:cNvGrpSpPr/>
          <p:nvPr/>
        </p:nvGrpSpPr>
        <p:grpSpPr>
          <a:xfrm>
            <a:off x="1564252" y="1372884"/>
            <a:ext cx="2718866" cy="1912614"/>
            <a:chOff x="1564252" y="1372884"/>
            <a:chExt cx="2718866" cy="1912614"/>
          </a:xfrm>
        </p:grpSpPr>
        <p:pic>
          <p:nvPicPr>
            <p:cNvPr id="97" name="図 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548056" y="2488149"/>
              <a:ext cx="611859" cy="732765"/>
            </a:xfrm>
            <a:prstGeom prst="rect">
              <a:avLst/>
            </a:prstGeom>
          </p:spPr>
        </p:pic>
        <p:sp>
          <p:nvSpPr>
            <p:cNvPr id="99" name="テキスト ボックス 98"/>
            <p:cNvSpPr txBox="1"/>
            <p:nvPr/>
          </p:nvSpPr>
          <p:spPr>
            <a:xfrm flipH="1">
              <a:off x="2744735" y="2989331"/>
              <a:ext cx="544124"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編集</a:t>
              </a:r>
            </a:p>
          </p:txBody>
        </p:sp>
        <p:pic>
          <p:nvPicPr>
            <p:cNvPr id="100" name="図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586760" y="2492006"/>
              <a:ext cx="603906" cy="723241"/>
            </a:xfrm>
            <a:prstGeom prst="rect">
              <a:avLst/>
            </a:prstGeom>
          </p:spPr>
        </p:pic>
        <p:cxnSp>
          <p:nvCxnSpPr>
            <p:cNvPr id="101" name="直線コネクタ 100"/>
            <p:cNvCxnSpPr>
              <a:cxnSpLocks noChangeAspect="1"/>
            </p:cNvCxnSpPr>
            <p:nvPr/>
          </p:nvCxnSpPr>
          <p:spPr>
            <a:xfrm flipV="1">
              <a:off x="1564252" y="2428046"/>
              <a:ext cx="688524" cy="8327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cxnSpLocks/>
            </p:cNvCxnSpPr>
            <p:nvPr/>
          </p:nvCxnSpPr>
          <p:spPr>
            <a:xfrm flipH="1" flipV="1">
              <a:off x="1580216" y="2416265"/>
              <a:ext cx="718699" cy="8692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flipH="1">
              <a:off x="1804518" y="2989331"/>
              <a:ext cx="544124"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削除</a:t>
              </a:r>
            </a:p>
          </p:txBody>
        </p:sp>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483711" y="1372884"/>
              <a:ext cx="611859" cy="732765"/>
            </a:xfrm>
            <a:prstGeom prst="rect">
              <a:avLst/>
            </a:prstGeom>
          </p:spPr>
        </p:pic>
        <p:sp>
          <p:nvSpPr>
            <p:cNvPr id="107" name="テキスト ボックス 106"/>
            <p:cNvSpPr txBox="1"/>
            <p:nvPr/>
          </p:nvSpPr>
          <p:spPr>
            <a:xfrm flipH="1">
              <a:off x="3738994" y="1896182"/>
              <a:ext cx="544124" cy="253916"/>
            </a:xfrm>
            <a:prstGeom prst="rect">
              <a:avLst/>
            </a:prstGeom>
            <a:solidFill>
              <a:schemeClr val="bg1"/>
            </a:solidFill>
            <a:ln>
              <a:solidFill>
                <a:schemeClr val="tx1"/>
              </a:solidFill>
            </a:ln>
          </p:spPr>
          <p:txBody>
            <a:bodyPr wrap="square" rtlCol="0" anchor="ctr" anchorCtr="0">
              <a:spAutoFit/>
            </a:bodyPr>
            <a:lstStyle/>
            <a:p>
              <a:pPr algn="ctr"/>
              <a:r>
                <a:rPr kumimoji="1" lang="ja-JP" altLang="en-US" sz="1050" b="1" dirty="0">
                  <a:latin typeface="メイリオ" panose="020B0604030504040204" pitchFamily="50" charset="-128"/>
                  <a:ea typeface="メイリオ" panose="020B0604030504040204" pitchFamily="50" charset="-128"/>
                </a:rPr>
                <a:t>追加</a:t>
              </a:r>
            </a:p>
          </p:txBody>
        </p:sp>
      </p:grpSp>
      <p:grpSp>
        <p:nvGrpSpPr>
          <p:cNvPr id="3" name="グループ化 2"/>
          <p:cNvGrpSpPr/>
          <p:nvPr/>
        </p:nvGrpSpPr>
        <p:grpSpPr>
          <a:xfrm>
            <a:off x="1489799" y="3297279"/>
            <a:ext cx="3155557" cy="1541542"/>
            <a:chOff x="1489799" y="3297279"/>
            <a:chExt cx="3155557" cy="1541542"/>
          </a:xfrm>
        </p:grpSpPr>
        <p:sp>
          <p:nvSpPr>
            <p:cNvPr id="17" name="矢印: 上 16"/>
            <p:cNvSpPr/>
            <p:nvPr/>
          </p:nvSpPr>
          <p:spPr>
            <a:xfrm>
              <a:off x="1639774" y="3297279"/>
              <a:ext cx="860504" cy="1318052"/>
            </a:xfrm>
            <a:prstGeom prst="up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831025" y="4282993"/>
              <a:ext cx="504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489799" y="4201162"/>
              <a:ext cx="11379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ja-JP" dirty="0">
                  <a:solidFill>
                    <a:srgbClr val="0070C0"/>
                  </a:solidFill>
                </a:rPr>
                <a:t>add</a:t>
              </a:r>
              <a:endParaRPr kumimoji="1" lang="ja-JP" altLang="en-US" dirty="0">
                <a:solidFill>
                  <a:srgbClr val="0070C0"/>
                </a:solidFill>
              </a:endParaRPr>
            </a:p>
          </p:txBody>
        </p:sp>
        <p:sp>
          <p:nvSpPr>
            <p:cNvPr id="110" name="正方形/長方形 109"/>
            <p:cNvSpPr/>
            <p:nvPr/>
          </p:nvSpPr>
          <p:spPr>
            <a:xfrm>
              <a:off x="2188577" y="4192490"/>
              <a:ext cx="2456779" cy="6463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dirty="0">
                  <a:solidFill>
                    <a:srgbClr val="0070C0"/>
                  </a:solidFill>
                </a:rPr>
                <a:t>変更したファイルを</a:t>
              </a:r>
              <a:endParaRPr lang="en-US" altLang="ja-JP" dirty="0">
                <a:solidFill>
                  <a:srgbClr val="0070C0"/>
                </a:solidFill>
              </a:endParaRPr>
            </a:p>
            <a:p>
              <a:pPr algn="ctr"/>
              <a:r>
                <a:rPr lang="ja-JP" altLang="en-US" dirty="0">
                  <a:solidFill>
                    <a:srgbClr val="0070C0"/>
                  </a:solidFill>
                </a:rPr>
                <a:t>選んで</a:t>
              </a:r>
              <a:r>
                <a:rPr lang="en-US" altLang="ja-JP" dirty="0">
                  <a:solidFill>
                    <a:srgbClr val="0070C0"/>
                  </a:solidFill>
                </a:rPr>
                <a:t>Staging</a:t>
              </a:r>
              <a:endParaRPr kumimoji="1" lang="ja-JP" altLang="en-US" dirty="0">
                <a:solidFill>
                  <a:srgbClr val="0070C0"/>
                </a:solidFill>
              </a:endParaRPr>
            </a:p>
          </p:txBody>
        </p:sp>
      </p:grpSp>
      <p:sp>
        <p:nvSpPr>
          <p:cNvPr id="111" name="正方形/長方形 110"/>
          <p:cNvSpPr/>
          <p:nvPr/>
        </p:nvSpPr>
        <p:spPr>
          <a:xfrm>
            <a:off x="2744734" y="3573579"/>
            <a:ext cx="2374355" cy="6463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ja-JP" b="1" dirty="0">
                <a:solidFill>
                  <a:schemeClr val="tx1"/>
                </a:solidFill>
              </a:rPr>
              <a:t>Index</a:t>
            </a:r>
          </a:p>
          <a:p>
            <a:pPr algn="ctr"/>
            <a:r>
              <a:rPr lang="ja-JP" altLang="en-US" b="1" dirty="0">
                <a:solidFill>
                  <a:schemeClr val="tx1"/>
                </a:solidFill>
              </a:rPr>
              <a:t>（</a:t>
            </a:r>
            <a:r>
              <a:rPr lang="en-US" altLang="ja-JP" b="1" dirty="0">
                <a:solidFill>
                  <a:schemeClr val="tx1"/>
                </a:solidFill>
              </a:rPr>
              <a:t>Staging</a:t>
            </a:r>
            <a:r>
              <a:rPr lang="ja-JP" altLang="en-US" b="1" dirty="0">
                <a:solidFill>
                  <a:schemeClr val="tx1"/>
                </a:solidFill>
              </a:rPr>
              <a:t>エリア）</a:t>
            </a:r>
            <a:endParaRPr kumimoji="1" lang="ja-JP" altLang="en-US" b="1" dirty="0">
              <a:solidFill>
                <a:schemeClr val="tx1"/>
              </a:solidFill>
            </a:endParaRPr>
          </a:p>
        </p:txBody>
      </p:sp>
      <p:pic>
        <p:nvPicPr>
          <p:cNvPr id="112" name="図 111"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1910" y="4024188"/>
            <a:ext cx="1439334" cy="1588961"/>
          </a:xfrm>
          <a:prstGeom prst="rect">
            <a:avLst/>
          </a:prstGeom>
        </p:spPr>
      </p:pic>
      <p:sp>
        <p:nvSpPr>
          <p:cNvPr id="113" name="テキスト ボックス 112"/>
          <p:cNvSpPr txBox="1"/>
          <p:nvPr/>
        </p:nvSpPr>
        <p:spPr>
          <a:xfrm>
            <a:off x="8987092" y="4495502"/>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grpSp>
        <p:nvGrpSpPr>
          <p:cNvPr id="8" name="グループ化 7"/>
          <p:cNvGrpSpPr/>
          <p:nvPr/>
        </p:nvGrpSpPr>
        <p:grpSpPr>
          <a:xfrm>
            <a:off x="6744541" y="1192788"/>
            <a:ext cx="3262759" cy="2762852"/>
            <a:chOff x="6742390" y="1193078"/>
            <a:chExt cx="3262759" cy="2762852"/>
          </a:xfrm>
        </p:grpSpPr>
        <p:sp>
          <p:nvSpPr>
            <p:cNvPr id="125" name="四角形: 1 つの角を切り取る 124"/>
            <p:cNvSpPr/>
            <p:nvPr/>
          </p:nvSpPr>
          <p:spPr>
            <a:xfrm flipH="1">
              <a:off x="6742390" y="1193078"/>
              <a:ext cx="3262759" cy="2435194"/>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26" name="図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994186" y="2547164"/>
              <a:ext cx="611859" cy="732765"/>
            </a:xfrm>
            <a:prstGeom prst="rect">
              <a:avLst/>
            </a:prstGeom>
          </p:spPr>
        </p:pic>
        <p:pic>
          <p:nvPicPr>
            <p:cNvPr id="127" name="図 1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929568" y="2547164"/>
              <a:ext cx="611859" cy="732765"/>
            </a:xfrm>
            <a:prstGeom prst="rect">
              <a:avLst/>
            </a:prstGeom>
          </p:spPr>
        </p:pic>
        <p:pic>
          <p:nvPicPr>
            <p:cNvPr id="128" name="図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929841" y="1431899"/>
              <a:ext cx="611859" cy="732765"/>
            </a:xfrm>
            <a:prstGeom prst="rect">
              <a:avLst/>
            </a:prstGeom>
          </p:spPr>
        </p:pic>
        <p:pic>
          <p:nvPicPr>
            <p:cNvPr id="129" name="図 1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079469" y="1431899"/>
              <a:ext cx="611859" cy="732765"/>
            </a:xfrm>
            <a:prstGeom prst="rect">
              <a:avLst/>
            </a:prstGeom>
          </p:spPr>
        </p:pic>
        <p:pic>
          <p:nvPicPr>
            <p:cNvPr id="130" name="図 1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014851" y="1431899"/>
              <a:ext cx="611859" cy="732765"/>
            </a:xfrm>
            <a:prstGeom prst="rect">
              <a:avLst/>
            </a:prstGeom>
          </p:spPr>
        </p:pic>
        <p:sp>
          <p:nvSpPr>
            <p:cNvPr id="131" name="正方形/長方形 130"/>
            <p:cNvSpPr/>
            <p:nvPr/>
          </p:nvSpPr>
          <p:spPr>
            <a:xfrm>
              <a:off x="7334250" y="3586598"/>
              <a:ext cx="2364256" cy="3693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b="1" dirty="0">
                  <a:solidFill>
                    <a:schemeClr val="tx1"/>
                  </a:solidFill>
                </a:rPr>
                <a:t>スナップショット</a:t>
              </a:r>
              <a:endParaRPr kumimoji="1" lang="ja-JP" altLang="en-US" b="1" dirty="0">
                <a:solidFill>
                  <a:schemeClr val="tx1"/>
                </a:solidFill>
              </a:endParaRPr>
            </a:p>
          </p:txBody>
        </p:sp>
      </p:grpSp>
      <p:sp>
        <p:nvSpPr>
          <p:cNvPr id="132" name="テキスト ボックス 131"/>
          <p:cNvSpPr txBox="1"/>
          <p:nvPr/>
        </p:nvSpPr>
        <p:spPr>
          <a:xfrm>
            <a:off x="4956499" y="5751042"/>
            <a:ext cx="6974228" cy="1015663"/>
          </a:xfrm>
          <a:prstGeom prst="rect">
            <a:avLst/>
          </a:prstGeom>
          <a:solidFill>
            <a:schemeClr val="bg1"/>
          </a:solidFill>
          <a:ln w="76200">
            <a:solidFill>
              <a:srgbClr val="92D050"/>
            </a:solidFill>
          </a:ln>
        </p:spPr>
        <p:txBody>
          <a:bodyPr wrap="square" rtlCol="0">
            <a:spAutoFit/>
          </a:bodyPr>
          <a:lstStyle/>
          <a:p>
            <a:r>
              <a:rPr lang="ja-JP" altLang="en-US" sz="1200" dirty="0"/>
              <a:t>作業例）</a:t>
            </a:r>
            <a:endParaRPr lang="en-US" altLang="ja-JP" sz="1200" dirty="0"/>
          </a:p>
          <a:p>
            <a:r>
              <a:rPr lang="ja-JP" altLang="en-US" sz="1200" dirty="0"/>
              <a:t>■コミット</a:t>
            </a:r>
            <a:endParaRPr lang="en-US" altLang="ja-JP" sz="1200" dirty="0"/>
          </a:p>
          <a:p>
            <a:r>
              <a:rPr lang="en-US" altLang="ja-JP" sz="1200" dirty="0">
                <a:solidFill>
                  <a:schemeClr val="accent4">
                    <a:lumMod val="75000"/>
                  </a:schemeClr>
                </a:solidFill>
              </a:rPr>
              <a:t>$</a:t>
            </a:r>
            <a:r>
              <a:rPr lang="en-US" altLang="ja-JP" sz="1200" dirty="0"/>
              <a:t> git add </a:t>
            </a:r>
            <a:r>
              <a:rPr lang="en-US" altLang="ja-JP" sz="1200" dirty="0">
                <a:solidFill>
                  <a:srgbClr val="FF0000"/>
                </a:solidFill>
              </a:rPr>
              <a:t>sample.txt</a:t>
            </a:r>
            <a:r>
              <a:rPr lang="en-US" altLang="ja-JP" sz="1200" dirty="0"/>
              <a:t>	#(git add</a:t>
            </a:r>
            <a:r>
              <a:rPr lang="ja-JP" altLang="en-US" sz="1200" dirty="0"/>
              <a:t> </a:t>
            </a:r>
            <a:r>
              <a:rPr lang="ja-JP" altLang="en-US" sz="1200" i="1" dirty="0"/>
              <a:t>＜ファイル名＞</a:t>
            </a:r>
            <a:r>
              <a:rPr lang="en-US" altLang="ja-JP" sz="1200" dirty="0"/>
              <a:t>)</a:t>
            </a:r>
            <a:endParaRPr lang="en-US" altLang="ja-JP" sz="1200" i="1" dirty="0"/>
          </a:p>
          <a:p>
            <a:r>
              <a:rPr lang="en-US" altLang="ja-JP" sz="1200" dirty="0">
                <a:solidFill>
                  <a:schemeClr val="accent4">
                    <a:lumMod val="75000"/>
                  </a:schemeClr>
                </a:solidFill>
              </a:rPr>
              <a:t>$</a:t>
            </a:r>
            <a:r>
              <a:rPr lang="en-US" altLang="ja-JP" sz="1200" dirty="0"/>
              <a:t> git status</a:t>
            </a:r>
          </a:p>
          <a:p>
            <a:r>
              <a:rPr lang="en-US" altLang="ja-JP" sz="1200" dirty="0">
                <a:solidFill>
                  <a:schemeClr val="accent4">
                    <a:lumMod val="75000"/>
                  </a:schemeClr>
                </a:solidFill>
              </a:rPr>
              <a:t>$</a:t>
            </a:r>
            <a:r>
              <a:rPr lang="en-US" altLang="ja-JP" sz="1200" dirty="0"/>
              <a:t> git commit</a:t>
            </a:r>
            <a:endParaRPr lang="en-US" altLang="ja-JP" sz="1200" i="1" dirty="0">
              <a:solidFill>
                <a:srgbClr val="FF0000"/>
              </a:solidFill>
            </a:endParaRPr>
          </a:p>
        </p:txBody>
      </p:sp>
      <p:sp>
        <p:nvSpPr>
          <p:cNvPr id="2" name="テキスト ボックス 1"/>
          <p:cNvSpPr txBox="1"/>
          <p:nvPr/>
        </p:nvSpPr>
        <p:spPr>
          <a:xfrm rot="20508461">
            <a:off x="5063595" y="2951046"/>
            <a:ext cx="5842470" cy="2279377"/>
          </a:xfrm>
          <a:prstGeom prst="rect">
            <a:avLst/>
          </a:prstGeom>
          <a:solidFill>
            <a:srgbClr val="FFFF99"/>
          </a:solidFill>
          <a:ln>
            <a:solidFill>
              <a:schemeClr val="tx1"/>
            </a:solidFill>
          </a:ln>
        </p:spPr>
        <p:txBody>
          <a:bodyPr wrap="square" rtlCol="0" anchor="ctr" anchorCtr="0">
            <a:noAutofit/>
          </a:bodyPr>
          <a:lstStyle/>
          <a:p>
            <a:pPr algn="ctr"/>
            <a:r>
              <a:rPr lang="ja-JP" altLang="en-US" sz="2800" b="1" dirty="0"/>
              <a:t>次回のスナップショット対象を</a:t>
            </a:r>
            <a:endParaRPr lang="en-US" altLang="ja-JP" sz="2800" b="1" dirty="0"/>
          </a:p>
          <a:p>
            <a:pPr algn="ctr"/>
            <a:r>
              <a:rPr lang="ja-JP" altLang="en-US" sz="2800" b="1" dirty="0"/>
              <a:t>作業ディレクトリと分離可！</a:t>
            </a:r>
            <a:endParaRPr kumimoji="1" lang="ja-JP" altLang="en-US" sz="2800" b="1" dirty="0"/>
          </a:p>
        </p:txBody>
      </p:sp>
      <p:sp>
        <p:nvSpPr>
          <p:cNvPr id="9" name="テキスト ボックス 8"/>
          <p:cNvSpPr txBox="1"/>
          <p:nvPr/>
        </p:nvSpPr>
        <p:spPr>
          <a:xfrm>
            <a:off x="7812506" y="6324284"/>
            <a:ext cx="4118222" cy="461665"/>
          </a:xfrm>
          <a:prstGeom prst="rect">
            <a:avLst/>
          </a:prstGeom>
          <a:noFill/>
        </p:spPr>
        <p:txBody>
          <a:bodyPr wrap="square" rtlCol="0">
            <a:spAutoFit/>
          </a:bodyPr>
          <a:lstStyle/>
          <a:p>
            <a:r>
              <a:rPr kumimoji="1" lang="ja-JP" altLang="en-US" sz="1200" dirty="0"/>
              <a:t>削除ファイルの</a:t>
            </a:r>
            <a:r>
              <a:rPr kumimoji="1" lang="en-US" altLang="ja-JP" sz="1200" dirty="0"/>
              <a:t>Staging</a:t>
            </a:r>
            <a:r>
              <a:rPr lang="ja-JP" altLang="en-US" sz="1200" dirty="0"/>
              <a:t>には</a:t>
            </a:r>
            <a:r>
              <a:rPr lang="en-US" altLang="ja-JP" sz="1200" dirty="0"/>
              <a:t>-A</a:t>
            </a:r>
            <a:r>
              <a:rPr lang="ja-JP" altLang="en-US" sz="1200" dirty="0"/>
              <a:t>オプションを付ける</a:t>
            </a:r>
            <a:endParaRPr kumimoji="1" lang="en-US" altLang="ja-JP" sz="1200" dirty="0"/>
          </a:p>
          <a:p>
            <a:r>
              <a:rPr kumimoji="1" lang="en-US" altLang="ja-JP" sz="1200" dirty="0">
                <a:solidFill>
                  <a:schemeClr val="accent4">
                    <a:lumMod val="75000"/>
                  </a:schemeClr>
                </a:solidFill>
              </a:rPr>
              <a:t>$</a:t>
            </a:r>
            <a:r>
              <a:rPr kumimoji="1" lang="en-US" altLang="ja-JP" sz="1200" dirty="0"/>
              <a:t> git add –A </a:t>
            </a:r>
            <a:r>
              <a:rPr kumimoji="1" lang="en-US" altLang="ja-JP" sz="1200" dirty="0">
                <a:solidFill>
                  <a:srgbClr val="FF0000"/>
                </a:solidFill>
              </a:rPr>
              <a:t>sample.txt</a:t>
            </a:r>
            <a:r>
              <a:rPr kumimoji="1" lang="ja-JP" altLang="en-US" sz="1200" dirty="0"/>
              <a:t>　</a:t>
            </a:r>
            <a:r>
              <a:rPr kumimoji="1" lang="en-US" altLang="ja-JP" sz="1200" dirty="0"/>
              <a:t>#(git add –A </a:t>
            </a:r>
            <a:r>
              <a:rPr kumimoji="1" lang="ja-JP" altLang="en-US" sz="1200" i="1" dirty="0"/>
              <a:t>＜ファイル名＞</a:t>
            </a:r>
            <a:r>
              <a:rPr kumimoji="1" lang="en-US" altLang="ja-JP" sz="1200" dirty="0"/>
              <a:t>)</a:t>
            </a:r>
            <a:endParaRPr kumimoji="1" lang="ja-JP" altLang="en-US" sz="1200" dirty="0"/>
          </a:p>
        </p:txBody>
      </p:sp>
    </p:spTree>
    <p:extLst>
      <p:ext uri="{BB962C8B-B14F-4D97-AF65-F5344CB8AC3E}">
        <p14:creationId xmlns:p14="http://schemas.microsoft.com/office/powerpoint/2010/main" val="343712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42"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anim calcmode="lin" valueType="num">
                                      <p:cBhvr>
                                        <p:cTn id="11" dur="500" fill="hold"/>
                                        <p:tgtEl>
                                          <p:spTgt spid="4"/>
                                        </p:tgtEl>
                                        <p:attrNameLst>
                                          <p:attrName>ppt_x</p:attrName>
                                        </p:attrNameLst>
                                      </p:cBhvr>
                                      <p:tavLst>
                                        <p:tav tm="0">
                                          <p:val>
                                            <p:strVal val="#ppt_x"/>
                                          </p:val>
                                        </p:tav>
                                        <p:tav tm="100000">
                                          <p:val>
                                            <p:strVal val="#ppt_x"/>
                                          </p:val>
                                        </p:tav>
                                      </p:tavLst>
                                    </p:anim>
                                    <p:anim calcmode="lin" valueType="num">
                                      <p:cBhvr>
                                        <p:cTn id="12"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18" presetClass="entr" presetSubtype="3"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upRight)">
                                      <p:cBhvr>
                                        <p:cTn id="20" dur="500"/>
                                        <p:tgtEl>
                                          <p:spTgt spid="8"/>
                                        </p:tgtEl>
                                      </p:cBhvr>
                                    </p:animEffect>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randombar(horizontal)">
                                      <p:cBhvr>
                                        <p:cTn id="24" dur="500"/>
                                        <p:tgtEl>
                                          <p:spTgt spid="13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randombar(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2"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グループ化 335"/>
          <p:cNvGrpSpPr/>
          <p:nvPr/>
        </p:nvGrpSpPr>
        <p:grpSpPr>
          <a:xfrm>
            <a:off x="3111707" y="2312416"/>
            <a:ext cx="447220" cy="447220"/>
            <a:chOff x="2325924" y="1626715"/>
            <a:chExt cx="447220" cy="447220"/>
          </a:xfrm>
        </p:grpSpPr>
        <p:sp>
          <p:nvSpPr>
            <p:cNvPr id="337" name="涙形 336"/>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8" name="楕円 337"/>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9" name="グループ化 338"/>
          <p:cNvGrpSpPr/>
          <p:nvPr/>
        </p:nvGrpSpPr>
        <p:grpSpPr>
          <a:xfrm>
            <a:off x="4789762" y="2066168"/>
            <a:ext cx="447220" cy="447220"/>
            <a:chOff x="2325924" y="1626715"/>
            <a:chExt cx="447220" cy="447220"/>
          </a:xfrm>
        </p:grpSpPr>
        <p:sp>
          <p:nvSpPr>
            <p:cNvPr id="340" name="涙形 339"/>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楕円 340"/>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2" name="グループ化 341"/>
          <p:cNvGrpSpPr/>
          <p:nvPr/>
        </p:nvGrpSpPr>
        <p:grpSpPr>
          <a:xfrm>
            <a:off x="6412045" y="1832516"/>
            <a:ext cx="447220" cy="447220"/>
            <a:chOff x="2325924" y="1626715"/>
            <a:chExt cx="447220" cy="447220"/>
          </a:xfrm>
        </p:grpSpPr>
        <p:sp>
          <p:nvSpPr>
            <p:cNvPr id="343" name="涙形 342"/>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4" name="楕円 343"/>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5" name="グループ化 344"/>
          <p:cNvGrpSpPr/>
          <p:nvPr/>
        </p:nvGrpSpPr>
        <p:grpSpPr>
          <a:xfrm>
            <a:off x="8033280" y="1584369"/>
            <a:ext cx="447220" cy="447220"/>
            <a:chOff x="2325924" y="1626715"/>
            <a:chExt cx="447220" cy="447220"/>
          </a:xfrm>
        </p:grpSpPr>
        <p:sp>
          <p:nvSpPr>
            <p:cNvPr id="346" name="涙形 345"/>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7" name="楕円 346"/>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3" name="グループ化 332"/>
          <p:cNvGrpSpPr/>
          <p:nvPr/>
        </p:nvGrpSpPr>
        <p:grpSpPr>
          <a:xfrm>
            <a:off x="1484703" y="2530064"/>
            <a:ext cx="447220" cy="447220"/>
            <a:chOff x="2325924" y="1626715"/>
            <a:chExt cx="447220" cy="447220"/>
          </a:xfrm>
        </p:grpSpPr>
        <p:sp>
          <p:nvSpPr>
            <p:cNvPr id="334" name="涙形 333"/>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5" name="楕円 334"/>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p:cNvSpPr/>
          <p:nvPr/>
        </p:nvSpPr>
        <p:spPr>
          <a:xfrm rot="21116587">
            <a:off x="989192" y="1982281"/>
            <a:ext cx="8632384" cy="7199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8" name="斜め縞 387"/>
          <p:cNvSpPr/>
          <p:nvPr/>
        </p:nvSpPr>
        <p:spPr>
          <a:xfrm>
            <a:off x="859370" y="1037954"/>
            <a:ext cx="8786541" cy="1314717"/>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348" name="グループ化 347"/>
          <p:cNvGrpSpPr/>
          <p:nvPr/>
        </p:nvGrpSpPr>
        <p:grpSpPr>
          <a:xfrm>
            <a:off x="9616905" y="1370064"/>
            <a:ext cx="447220" cy="447220"/>
            <a:chOff x="2325924" y="1626715"/>
            <a:chExt cx="447220" cy="447220"/>
          </a:xfrm>
        </p:grpSpPr>
        <p:sp>
          <p:nvSpPr>
            <p:cNvPr id="349" name="涙形 348"/>
            <p:cNvSpPr>
              <a:spLocks noChangeAspect="1"/>
            </p:cNvSpPr>
            <p:nvPr/>
          </p:nvSpPr>
          <p:spPr>
            <a:xfrm rot="8100000">
              <a:off x="2325924" y="1626715"/>
              <a:ext cx="447220" cy="447220"/>
            </a:xfrm>
            <a:prstGeom prst="teardrop">
              <a:avLst>
                <a:gd name="adj" fmla="val 125078"/>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0" name="楕円 349"/>
            <p:cNvSpPr>
              <a:spLocks noChangeAspect="1"/>
            </p:cNvSpPr>
            <p:nvPr/>
          </p:nvSpPr>
          <p:spPr>
            <a:xfrm>
              <a:off x="2459534" y="1760325"/>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0" name="テキスト ボックス 249"/>
          <p:cNvSpPr txBox="1"/>
          <p:nvPr/>
        </p:nvSpPr>
        <p:spPr>
          <a:xfrm>
            <a:off x="0" y="10661"/>
            <a:ext cx="12192000" cy="707886"/>
          </a:xfrm>
          <a:prstGeom prst="rect">
            <a:avLst/>
          </a:prstGeom>
          <a:gradFill flip="none" rotWithShape="1">
            <a:gsLst>
              <a:gs pos="0">
                <a:schemeClr val="accent1"/>
              </a:gs>
              <a:gs pos="100000">
                <a:schemeClr val="bg1">
                  <a:shade val="100000"/>
                  <a:satMod val="115000"/>
                </a:schemeClr>
              </a:gs>
            </a:gsLst>
            <a:lin ang="13500000" scaled="1"/>
            <a:tileRect/>
          </a:gradFill>
        </p:spPr>
        <p:txBody>
          <a:bodyPr wrap="square" rtlCol="0" anchor="b" anchorCtr="0">
            <a:spAutoFit/>
          </a:bodyPr>
          <a:lstStyle/>
          <a:p>
            <a:r>
              <a:rPr lang="ja-JP" altLang="en-US" sz="4000" b="1" dirty="0">
                <a:latin typeface="メイリオ" panose="020B0604030504040204" pitchFamily="50" charset="-128"/>
                <a:ea typeface="メイリオ" panose="020B0604030504040204" pitchFamily="50" charset="-128"/>
              </a:rPr>
              <a:t>コミット履歴</a:t>
            </a:r>
            <a:endParaRPr kumimoji="1" lang="ja-JP" altLang="en-US" sz="4000" b="1" dirty="0">
              <a:latin typeface="メイリオ" panose="020B0604030504040204" pitchFamily="50" charset="-128"/>
              <a:ea typeface="メイリオ" panose="020B0604030504040204" pitchFamily="50" charset="-128"/>
            </a:endParaRPr>
          </a:p>
        </p:txBody>
      </p:sp>
      <p:sp>
        <p:nvSpPr>
          <p:cNvPr id="259" name="四角形: 1 つの角を切り取る 258"/>
          <p:cNvSpPr/>
          <p:nvPr/>
        </p:nvSpPr>
        <p:spPr>
          <a:xfrm>
            <a:off x="823387" y="990601"/>
            <a:ext cx="10701863" cy="5528732"/>
          </a:xfrm>
          <a:prstGeom prst="snip1Rect">
            <a:avLst>
              <a:gd name="adj" fmla="val 1898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0" name="図 259" descr="BIG IMAGE (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102" y="990601"/>
            <a:ext cx="1439334" cy="1588961"/>
          </a:xfrm>
          <a:prstGeom prst="rect">
            <a:avLst/>
          </a:prstGeom>
        </p:spPr>
      </p:pic>
      <p:sp>
        <p:nvSpPr>
          <p:cNvPr id="261" name="テキスト ボックス 260"/>
          <p:cNvSpPr txBox="1"/>
          <p:nvPr/>
        </p:nvSpPr>
        <p:spPr>
          <a:xfrm>
            <a:off x="10056284" y="1461915"/>
            <a:ext cx="1468966" cy="646331"/>
          </a:xfrm>
          <a:prstGeom prst="rect">
            <a:avLst/>
          </a:prstGeom>
          <a:noFill/>
        </p:spPr>
        <p:txBody>
          <a:bodyPr wrap="square" rtlCol="0">
            <a:spAutoFit/>
          </a:bodyPr>
          <a:lstStyle/>
          <a:p>
            <a:pPr algn="ctr"/>
            <a:r>
              <a:rPr kumimoji="1" lang="ja-JP" altLang="en-US" b="1" dirty="0"/>
              <a:t>ローカル</a:t>
            </a:r>
            <a:endParaRPr kumimoji="1" lang="en-US" altLang="ja-JP" b="1" dirty="0"/>
          </a:p>
          <a:p>
            <a:pPr algn="ctr"/>
            <a:r>
              <a:rPr kumimoji="1" lang="ja-JP" altLang="en-US" b="1" dirty="0"/>
              <a:t>リポジトリ</a:t>
            </a:r>
          </a:p>
        </p:txBody>
      </p:sp>
      <p:grpSp>
        <p:nvGrpSpPr>
          <p:cNvPr id="383" name="グループ化 382"/>
          <p:cNvGrpSpPr/>
          <p:nvPr/>
        </p:nvGrpSpPr>
        <p:grpSpPr>
          <a:xfrm>
            <a:off x="2617158" y="3183422"/>
            <a:ext cx="1327135" cy="2682013"/>
            <a:chOff x="2617158" y="2945428"/>
            <a:chExt cx="1327135" cy="2682013"/>
          </a:xfrm>
        </p:grpSpPr>
        <p:sp>
          <p:nvSpPr>
            <p:cNvPr id="262" name="楕円 261"/>
            <p:cNvSpPr/>
            <p:nvPr/>
          </p:nvSpPr>
          <p:spPr>
            <a:xfrm>
              <a:off x="2810305" y="3157102"/>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3" name="矢印: 山形 262"/>
            <p:cNvSpPr/>
            <p:nvPr/>
          </p:nvSpPr>
          <p:spPr>
            <a:xfrm rot="19832413" flipH="1">
              <a:off x="2917423" y="2945428"/>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5" name="テキスト ボックス 264"/>
            <p:cNvSpPr txBox="1"/>
            <p:nvPr/>
          </p:nvSpPr>
          <p:spPr>
            <a:xfrm>
              <a:off x="2691493" y="3446499"/>
              <a:ext cx="1252800" cy="307777"/>
            </a:xfrm>
            <a:prstGeom prst="rect">
              <a:avLst/>
            </a:prstGeom>
            <a:noFill/>
          </p:spPr>
          <p:txBody>
            <a:bodyPr wrap="square" rtlCol="0">
              <a:spAutoFit/>
            </a:bodyPr>
            <a:lstStyle/>
            <a:p>
              <a:pPr algn="ctr"/>
              <a:r>
                <a:rPr kumimoji="1" lang="en-US" altLang="ja-JP" sz="1400" b="1" dirty="0"/>
                <a:t>commit_2</a:t>
              </a:r>
              <a:endParaRPr kumimoji="1" lang="ja-JP" altLang="en-US" sz="1400" b="1" dirty="0"/>
            </a:p>
          </p:txBody>
        </p:sp>
        <p:cxnSp>
          <p:nvCxnSpPr>
            <p:cNvPr id="264" name="直線矢印コネクタ 263"/>
            <p:cNvCxnSpPr/>
            <p:nvPr/>
          </p:nvCxnSpPr>
          <p:spPr>
            <a:xfrm>
              <a:off x="3234253" y="3757954"/>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7" name="図 266"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27" y="4193148"/>
              <a:ext cx="591453" cy="445590"/>
            </a:xfrm>
            <a:prstGeom prst="rect">
              <a:avLst/>
            </a:prstGeom>
          </p:spPr>
        </p:pic>
        <p:pic>
          <p:nvPicPr>
            <p:cNvPr id="268" name="図 267"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7158" y="5115979"/>
              <a:ext cx="591453" cy="445590"/>
            </a:xfrm>
            <a:prstGeom prst="rect">
              <a:avLst/>
            </a:prstGeom>
          </p:spPr>
        </p:pic>
        <p:cxnSp>
          <p:nvCxnSpPr>
            <p:cNvPr id="269" name="直線矢印コネクタ 268"/>
            <p:cNvCxnSpPr/>
            <p:nvPr/>
          </p:nvCxnSpPr>
          <p:spPr>
            <a:xfrm>
              <a:off x="3322642" y="4722515"/>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線矢印コネクタ 269"/>
            <p:cNvCxnSpPr/>
            <p:nvPr/>
          </p:nvCxnSpPr>
          <p:spPr>
            <a:xfrm flipH="1">
              <a:off x="2908108" y="4722515"/>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1" name="図 2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452811" y="5142563"/>
              <a:ext cx="404873" cy="484878"/>
            </a:xfrm>
            <a:prstGeom prst="rect">
              <a:avLst/>
            </a:prstGeom>
          </p:spPr>
        </p:pic>
      </p:grpSp>
      <p:cxnSp>
        <p:nvCxnSpPr>
          <p:cNvPr id="273" name="直線矢印コネクタ 272"/>
          <p:cNvCxnSpPr/>
          <p:nvPr/>
        </p:nvCxnSpPr>
        <p:spPr>
          <a:xfrm flipH="1">
            <a:off x="2149751" y="3643850"/>
            <a:ext cx="552558" cy="967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987680" y="3420701"/>
            <a:ext cx="1327135" cy="2682013"/>
            <a:chOff x="987680" y="3182707"/>
            <a:chExt cx="1327135" cy="2682013"/>
          </a:xfrm>
        </p:grpSpPr>
        <p:sp>
          <p:nvSpPr>
            <p:cNvPr id="274" name="楕円 273"/>
            <p:cNvSpPr/>
            <p:nvPr/>
          </p:nvSpPr>
          <p:spPr>
            <a:xfrm>
              <a:off x="1180827" y="3394381"/>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矢印: 山形 274"/>
            <p:cNvSpPr/>
            <p:nvPr/>
          </p:nvSpPr>
          <p:spPr>
            <a:xfrm rot="19832413" flipH="1">
              <a:off x="1287945" y="3182707"/>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7" name="テキスト ボックス 276"/>
            <p:cNvSpPr txBox="1"/>
            <p:nvPr/>
          </p:nvSpPr>
          <p:spPr>
            <a:xfrm>
              <a:off x="1062015" y="3683778"/>
              <a:ext cx="1252800" cy="307777"/>
            </a:xfrm>
            <a:prstGeom prst="rect">
              <a:avLst/>
            </a:prstGeom>
            <a:noFill/>
          </p:spPr>
          <p:txBody>
            <a:bodyPr wrap="square" rtlCol="0">
              <a:spAutoFit/>
            </a:bodyPr>
            <a:lstStyle/>
            <a:p>
              <a:pPr algn="ctr"/>
              <a:r>
                <a:rPr kumimoji="1" lang="en-US" altLang="ja-JP" sz="1400" b="1" dirty="0"/>
                <a:t>commit_1</a:t>
              </a:r>
              <a:endParaRPr kumimoji="1" lang="ja-JP" altLang="en-US" sz="1400" b="1" dirty="0"/>
            </a:p>
          </p:txBody>
        </p:sp>
        <p:grpSp>
          <p:nvGrpSpPr>
            <p:cNvPr id="35" name="グループ化 34"/>
            <p:cNvGrpSpPr/>
            <p:nvPr/>
          </p:nvGrpSpPr>
          <p:grpSpPr>
            <a:xfrm>
              <a:off x="987680" y="3995233"/>
              <a:ext cx="1240526" cy="1869487"/>
              <a:chOff x="987680" y="3995233"/>
              <a:chExt cx="1240526" cy="1869487"/>
            </a:xfrm>
          </p:grpSpPr>
          <p:cxnSp>
            <p:nvCxnSpPr>
              <p:cNvPr id="276" name="直線矢印コネクタ 275"/>
              <p:cNvCxnSpPr/>
              <p:nvPr/>
            </p:nvCxnSpPr>
            <p:spPr>
              <a:xfrm>
                <a:off x="1604775" y="3995233"/>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9" name="図 278"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9049" y="4430427"/>
                <a:ext cx="591453" cy="445590"/>
              </a:xfrm>
              <a:prstGeom prst="rect">
                <a:avLst/>
              </a:prstGeom>
            </p:spPr>
          </p:pic>
          <p:pic>
            <p:nvPicPr>
              <p:cNvPr id="280" name="図 279"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680" y="5353258"/>
                <a:ext cx="591453" cy="445590"/>
              </a:xfrm>
              <a:prstGeom prst="rect">
                <a:avLst/>
              </a:prstGeom>
            </p:spPr>
          </p:pic>
          <p:cxnSp>
            <p:nvCxnSpPr>
              <p:cNvPr id="281" name="直線矢印コネクタ 280"/>
              <p:cNvCxnSpPr/>
              <p:nvPr/>
            </p:nvCxnSpPr>
            <p:spPr>
              <a:xfrm>
                <a:off x="1693164" y="4959794"/>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線矢印コネクタ 281"/>
              <p:cNvCxnSpPr/>
              <p:nvPr/>
            </p:nvCxnSpPr>
            <p:spPr>
              <a:xfrm flipH="1">
                <a:off x="1278630" y="4959794"/>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3" name="図 2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823333" y="5379842"/>
                <a:ext cx="404873" cy="484878"/>
              </a:xfrm>
              <a:prstGeom prst="rect">
                <a:avLst/>
              </a:prstGeom>
            </p:spPr>
          </p:pic>
        </p:grpSp>
      </p:grpSp>
      <p:grpSp>
        <p:nvGrpSpPr>
          <p:cNvPr id="387" name="グループ化 386"/>
          <p:cNvGrpSpPr/>
          <p:nvPr/>
        </p:nvGrpSpPr>
        <p:grpSpPr>
          <a:xfrm>
            <a:off x="4246636" y="2946143"/>
            <a:ext cx="1327135" cy="2682013"/>
            <a:chOff x="4246636" y="2708149"/>
            <a:chExt cx="1327135" cy="2682013"/>
          </a:xfrm>
        </p:grpSpPr>
        <p:sp>
          <p:nvSpPr>
            <p:cNvPr id="285" name="楕円 284"/>
            <p:cNvSpPr/>
            <p:nvPr/>
          </p:nvSpPr>
          <p:spPr>
            <a:xfrm>
              <a:off x="4439783" y="2919823"/>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矢印: 山形 285"/>
            <p:cNvSpPr/>
            <p:nvPr/>
          </p:nvSpPr>
          <p:spPr>
            <a:xfrm rot="19832413" flipH="1">
              <a:off x="4546901" y="2708149"/>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8" name="テキスト ボックス 287"/>
            <p:cNvSpPr txBox="1"/>
            <p:nvPr/>
          </p:nvSpPr>
          <p:spPr>
            <a:xfrm>
              <a:off x="4320971" y="3209220"/>
              <a:ext cx="1252800" cy="307777"/>
            </a:xfrm>
            <a:prstGeom prst="rect">
              <a:avLst/>
            </a:prstGeom>
            <a:noFill/>
          </p:spPr>
          <p:txBody>
            <a:bodyPr wrap="square" rtlCol="0">
              <a:spAutoFit/>
            </a:bodyPr>
            <a:lstStyle/>
            <a:p>
              <a:pPr algn="ctr"/>
              <a:r>
                <a:rPr kumimoji="1" lang="en-US" altLang="ja-JP" sz="1400" b="1" dirty="0"/>
                <a:t>commit_3</a:t>
              </a:r>
              <a:endParaRPr kumimoji="1" lang="ja-JP" altLang="en-US" sz="1400" b="1" dirty="0"/>
            </a:p>
          </p:txBody>
        </p:sp>
        <p:cxnSp>
          <p:nvCxnSpPr>
            <p:cNvPr id="287" name="直線矢印コネクタ 286"/>
            <p:cNvCxnSpPr/>
            <p:nvPr/>
          </p:nvCxnSpPr>
          <p:spPr>
            <a:xfrm>
              <a:off x="4863731" y="3520675"/>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90" name="図 289"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8005" y="3955869"/>
              <a:ext cx="591453" cy="445590"/>
            </a:xfrm>
            <a:prstGeom prst="rect">
              <a:avLst/>
            </a:prstGeom>
          </p:spPr>
        </p:pic>
        <p:pic>
          <p:nvPicPr>
            <p:cNvPr id="291" name="図 290"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6636" y="4878700"/>
              <a:ext cx="591453" cy="445590"/>
            </a:xfrm>
            <a:prstGeom prst="rect">
              <a:avLst/>
            </a:prstGeom>
          </p:spPr>
        </p:pic>
        <p:cxnSp>
          <p:nvCxnSpPr>
            <p:cNvPr id="292" name="直線矢印コネクタ 291"/>
            <p:cNvCxnSpPr/>
            <p:nvPr/>
          </p:nvCxnSpPr>
          <p:spPr>
            <a:xfrm>
              <a:off x="4952120" y="4485236"/>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矢印コネクタ 292"/>
            <p:cNvCxnSpPr/>
            <p:nvPr/>
          </p:nvCxnSpPr>
          <p:spPr>
            <a:xfrm flipH="1">
              <a:off x="4537586" y="4485236"/>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94" name="図 2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082289" y="4905284"/>
              <a:ext cx="404873" cy="484878"/>
            </a:xfrm>
            <a:prstGeom prst="rect">
              <a:avLst/>
            </a:prstGeom>
          </p:spPr>
        </p:pic>
      </p:grpSp>
      <p:cxnSp>
        <p:nvCxnSpPr>
          <p:cNvPr id="296" name="直線矢印コネクタ 295"/>
          <p:cNvCxnSpPr/>
          <p:nvPr/>
        </p:nvCxnSpPr>
        <p:spPr>
          <a:xfrm flipH="1">
            <a:off x="3779229" y="3406571"/>
            <a:ext cx="552558" cy="967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直線矢印コネクタ 307"/>
          <p:cNvCxnSpPr/>
          <p:nvPr/>
        </p:nvCxnSpPr>
        <p:spPr>
          <a:xfrm flipH="1">
            <a:off x="5408707" y="3169292"/>
            <a:ext cx="552558" cy="967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85" name="グループ化 384"/>
          <p:cNvGrpSpPr/>
          <p:nvPr/>
        </p:nvGrpSpPr>
        <p:grpSpPr>
          <a:xfrm>
            <a:off x="7505592" y="2471585"/>
            <a:ext cx="1327135" cy="2682013"/>
            <a:chOff x="7505592" y="2233591"/>
            <a:chExt cx="1327135" cy="2682013"/>
          </a:xfrm>
        </p:grpSpPr>
        <p:sp>
          <p:nvSpPr>
            <p:cNvPr id="309" name="楕円 308"/>
            <p:cNvSpPr/>
            <p:nvPr/>
          </p:nvSpPr>
          <p:spPr>
            <a:xfrm>
              <a:off x="7698739" y="2445265"/>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矢印: 山形 309"/>
            <p:cNvSpPr/>
            <p:nvPr/>
          </p:nvSpPr>
          <p:spPr>
            <a:xfrm rot="19832413" flipH="1">
              <a:off x="7805857" y="2233591"/>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2" name="テキスト ボックス 311"/>
            <p:cNvSpPr txBox="1"/>
            <p:nvPr/>
          </p:nvSpPr>
          <p:spPr>
            <a:xfrm>
              <a:off x="7579927" y="2734662"/>
              <a:ext cx="1252800" cy="307777"/>
            </a:xfrm>
            <a:prstGeom prst="rect">
              <a:avLst/>
            </a:prstGeom>
            <a:noFill/>
          </p:spPr>
          <p:txBody>
            <a:bodyPr wrap="square" rtlCol="0">
              <a:spAutoFit/>
            </a:bodyPr>
            <a:lstStyle/>
            <a:p>
              <a:pPr algn="ctr"/>
              <a:r>
                <a:rPr kumimoji="1" lang="en-US" altLang="ja-JP" sz="1400" b="1" dirty="0"/>
                <a:t>commit_5</a:t>
              </a:r>
              <a:endParaRPr kumimoji="1" lang="ja-JP" altLang="en-US" sz="1400" b="1" dirty="0"/>
            </a:p>
          </p:txBody>
        </p:sp>
        <p:cxnSp>
          <p:nvCxnSpPr>
            <p:cNvPr id="311" name="直線矢印コネクタ 310"/>
            <p:cNvCxnSpPr/>
            <p:nvPr/>
          </p:nvCxnSpPr>
          <p:spPr>
            <a:xfrm>
              <a:off x="8122687" y="3046117"/>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14" name="図 313"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6961" y="3481311"/>
              <a:ext cx="591453" cy="445590"/>
            </a:xfrm>
            <a:prstGeom prst="rect">
              <a:avLst/>
            </a:prstGeom>
          </p:spPr>
        </p:pic>
        <p:pic>
          <p:nvPicPr>
            <p:cNvPr id="315" name="図 314"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5592" y="4404142"/>
              <a:ext cx="591453" cy="445590"/>
            </a:xfrm>
            <a:prstGeom prst="rect">
              <a:avLst/>
            </a:prstGeom>
          </p:spPr>
        </p:pic>
        <p:cxnSp>
          <p:nvCxnSpPr>
            <p:cNvPr id="316" name="直線矢印コネクタ 315"/>
            <p:cNvCxnSpPr/>
            <p:nvPr/>
          </p:nvCxnSpPr>
          <p:spPr>
            <a:xfrm>
              <a:off x="8211076" y="4010678"/>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直線矢印コネクタ 316"/>
            <p:cNvCxnSpPr/>
            <p:nvPr/>
          </p:nvCxnSpPr>
          <p:spPr>
            <a:xfrm flipH="1">
              <a:off x="7796542" y="4010678"/>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18" name="図 3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341245" y="4430726"/>
              <a:ext cx="404873" cy="484878"/>
            </a:xfrm>
            <a:prstGeom prst="rect">
              <a:avLst/>
            </a:prstGeom>
          </p:spPr>
        </p:pic>
      </p:grpSp>
      <p:cxnSp>
        <p:nvCxnSpPr>
          <p:cNvPr id="320" name="直線矢印コネクタ 319"/>
          <p:cNvCxnSpPr/>
          <p:nvPr/>
        </p:nvCxnSpPr>
        <p:spPr>
          <a:xfrm flipH="1">
            <a:off x="7038185" y="2932013"/>
            <a:ext cx="552558" cy="967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84" name="グループ化 383"/>
          <p:cNvGrpSpPr/>
          <p:nvPr/>
        </p:nvGrpSpPr>
        <p:grpSpPr>
          <a:xfrm>
            <a:off x="9135720" y="2233752"/>
            <a:ext cx="1327136" cy="2690324"/>
            <a:chOff x="9135070" y="1996312"/>
            <a:chExt cx="1327136" cy="2690337"/>
          </a:xfrm>
        </p:grpSpPr>
        <p:sp>
          <p:nvSpPr>
            <p:cNvPr id="321" name="楕円 320"/>
            <p:cNvSpPr/>
            <p:nvPr/>
          </p:nvSpPr>
          <p:spPr>
            <a:xfrm>
              <a:off x="9328218" y="2207986"/>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矢印: 山形 321"/>
            <p:cNvSpPr/>
            <p:nvPr/>
          </p:nvSpPr>
          <p:spPr>
            <a:xfrm rot="19832413" flipH="1">
              <a:off x="9435336" y="1996312"/>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4" name="テキスト ボックス 323"/>
            <p:cNvSpPr txBox="1"/>
            <p:nvPr/>
          </p:nvSpPr>
          <p:spPr>
            <a:xfrm>
              <a:off x="9209406" y="2497382"/>
              <a:ext cx="1252800" cy="309600"/>
            </a:xfrm>
            <a:prstGeom prst="rect">
              <a:avLst/>
            </a:prstGeom>
            <a:noFill/>
          </p:spPr>
          <p:txBody>
            <a:bodyPr wrap="square" rtlCol="0">
              <a:spAutoFit/>
            </a:bodyPr>
            <a:lstStyle/>
            <a:p>
              <a:pPr algn="ctr"/>
              <a:r>
                <a:rPr kumimoji="1" lang="en-US" altLang="ja-JP" sz="1400" b="1" dirty="0"/>
                <a:t>commit_6</a:t>
              </a:r>
              <a:endParaRPr kumimoji="1" lang="ja-JP" altLang="en-US" sz="1400" b="1" dirty="0"/>
            </a:p>
          </p:txBody>
        </p:sp>
        <p:cxnSp>
          <p:nvCxnSpPr>
            <p:cNvPr id="323" name="直線矢印コネクタ 322"/>
            <p:cNvCxnSpPr/>
            <p:nvPr/>
          </p:nvCxnSpPr>
          <p:spPr>
            <a:xfrm>
              <a:off x="9752166" y="2808838"/>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26" name="図 325"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440" y="3244032"/>
              <a:ext cx="591453" cy="445590"/>
            </a:xfrm>
            <a:prstGeom prst="rect">
              <a:avLst/>
            </a:prstGeom>
          </p:spPr>
        </p:pic>
        <p:pic>
          <p:nvPicPr>
            <p:cNvPr id="327" name="図 326" descr="GATAG｜フリーイラスト素材集"/>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9135070" y="4166863"/>
              <a:ext cx="586800" cy="453602"/>
            </a:xfrm>
            <a:prstGeom prst="rect">
              <a:avLst/>
            </a:prstGeom>
          </p:spPr>
        </p:pic>
        <p:cxnSp>
          <p:nvCxnSpPr>
            <p:cNvPr id="328" name="直線矢印コネクタ 327"/>
            <p:cNvCxnSpPr/>
            <p:nvPr/>
          </p:nvCxnSpPr>
          <p:spPr>
            <a:xfrm>
              <a:off x="9840555" y="3773399"/>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直線矢印コネクタ 328"/>
            <p:cNvCxnSpPr/>
            <p:nvPr/>
          </p:nvCxnSpPr>
          <p:spPr>
            <a:xfrm flipH="1">
              <a:off x="9426021" y="3773399"/>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0" name="図 329"/>
            <p:cNvPicPr preferRelativeResize="0">
              <a:picLocks/>
            </p:cNvPicPr>
            <p:nvPr/>
          </p:nvPicPr>
          <p:blipFill>
            <a:blip r:embed="rId4" cstate="print">
              <a:extLst>
                <a:ext uri="{28A0092B-C50C-407E-A947-70E740481C1C}">
                  <a14:useLocalDpi xmlns:a14="http://schemas.microsoft.com/office/drawing/2010/main" val="0"/>
                </a:ext>
              </a:extLst>
            </a:blip>
            <a:stretch>
              <a:fillRect/>
            </a:stretch>
          </p:blipFill>
          <p:spPr>
            <a:xfrm flipH="1">
              <a:off x="9970724" y="4193447"/>
              <a:ext cx="404873" cy="493202"/>
            </a:xfrm>
            <a:prstGeom prst="rect">
              <a:avLst/>
            </a:prstGeom>
          </p:spPr>
        </p:pic>
      </p:grpSp>
      <p:cxnSp>
        <p:nvCxnSpPr>
          <p:cNvPr id="332" name="直線矢印コネクタ 331"/>
          <p:cNvCxnSpPr/>
          <p:nvPr/>
        </p:nvCxnSpPr>
        <p:spPr>
          <a:xfrm flipH="1">
            <a:off x="8667664" y="2694734"/>
            <a:ext cx="552558" cy="967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86" name="グループ化 385"/>
          <p:cNvGrpSpPr/>
          <p:nvPr/>
        </p:nvGrpSpPr>
        <p:grpSpPr>
          <a:xfrm>
            <a:off x="5876491" y="2708136"/>
            <a:ext cx="1327135" cy="2682013"/>
            <a:chOff x="5876114" y="2470870"/>
            <a:chExt cx="1327135" cy="2682013"/>
          </a:xfrm>
        </p:grpSpPr>
        <p:sp>
          <p:nvSpPr>
            <p:cNvPr id="297" name="楕円 296"/>
            <p:cNvSpPr/>
            <p:nvPr/>
          </p:nvSpPr>
          <p:spPr>
            <a:xfrm>
              <a:off x="6069261" y="2682544"/>
              <a:ext cx="847898" cy="346517"/>
            </a:xfrm>
            <a:prstGeom prst="ellipse">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矢印: 山形 297"/>
            <p:cNvSpPr/>
            <p:nvPr/>
          </p:nvSpPr>
          <p:spPr>
            <a:xfrm rot="19832413" flipH="1">
              <a:off x="6176379" y="2470870"/>
              <a:ext cx="809058" cy="445489"/>
            </a:xfrm>
            <a:prstGeom prst="chevron">
              <a:avLst>
                <a:gd name="adj" fmla="val 90212"/>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0" name="テキスト ボックス 299"/>
            <p:cNvSpPr txBox="1"/>
            <p:nvPr/>
          </p:nvSpPr>
          <p:spPr>
            <a:xfrm>
              <a:off x="5950449" y="2971941"/>
              <a:ext cx="1252800" cy="307777"/>
            </a:xfrm>
            <a:prstGeom prst="rect">
              <a:avLst/>
            </a:prstGeom>
            <a:noFill/>
          </p:spPr>
          <p:txBody>
            <a:bodyPr wrap="square" rtlCol="0">
              <a:spAutoFit/>
            </a:bodyPr>
            <a:lstStyle/>
            <a:p>
              <a:pPr algn="ctr"/>
              <a:r>
                <a:rPr kumimoji="1" lang="en-US" altLang="ja-JP" sz="1400" b="1" dirty="0"/>
                <a:t>commit_4</a:t>
              </a:r>
              <a:endParaRPr kumimoji="1" lang="ja-JP" altLang="en-US" sz="1400" b="1" dirty="0"/>
            </a:p>
          </p:txBody>
        </p:sp>
        <p:grpSp>
          <p:nvGrpSpPr>
            <p:cNvPr id="38" name="グループ化 37"/>
            <p:cNvGrpSpPr/>
            <p:nvPr/>
          </p:nvGrpSpPr>
          <p:grpSpPr>
            <a:xfrm>
              <a:off x="5876114" y="3283396"/>
              <a:ext cx="1240526" cy="1869487"/>
              <a:chOff x="5876114" y="3283396"/>
              <a:chExt cx="1240526" cy="1869487"/>
            </a:xfrm>
          </p:grpSpPr>
          <p:cxnSp>
            <p:nvCxnSpPr>
              <p:cNvPr id="299" name="直線矢印コネクタ 298"/>
              <p:cNvCxnSpPr/>
              <p:nvPr/>
            </p:nvCxnSpPr>
            <p:spPr>
              <a:xfrm>
                <a:off x="6493209" y="3283396"/>
                <a:ext cx="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2" name="図 301"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483" y="3718590"/>
                <a:ext cx="591453" cy="445590"/>
              </a:xfrm>
              <a:prstGeom prst="rect">
                <a:avLst/>
              </a:prstGeom>
            </p:spPr>
          </p:pic>
          <p:pic>
            <p:nvPicPr>
              <p:cNvPr id="303" name="図 302" descr="GATAG｜フリーイラスト素材集"/>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114" y="4641421"/>
                <a:ext cx="591453" cy="445590"/>
              </a:xfrm>
              <a:prstGeom prst="rect">
                <a:avLst/>
              </a:prstGeom>
            </p:spPr>
          </p:pic>
          <p:cxnSp>
            <p:nvCxnSpPr>
              <p:cNvPr id="304" name="直線矢印コネクタ 303"/>
              <p:cNvCxnSpPr/>
              <p:nvPr/>
            </p:nvCxnSpPr>
            <p:spPr>
              <a:xfrm>
                <a:off x="6581598" y="4247957"/>
                <a:ext cx="208800"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直線矢印コネクタ 304"/>
              <p:cNvCxnSpPr/>
              <p:nvPr/>
            </p:nvCxnSpPr>
            <p:spPr>
              <a:xfrm flipH="1">
                <a:off x="6167064" y="4247957"/>
                <a:ext cx="209066" cy="3600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6" name="図 3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711767" y="4668005"/>
                <a:ext cx="404873" cy="484878"/>
              </a:xfrm>
              <a:prstGeom prst="rect">
                <a:avLst/>
              </a:prstGeom>
            </p:spPr>
          </p:pic>
        </p:grpSp>
      </p:grpSp>
      <p:sp>
        <p:nvSpPr>
          <p:cNvPr id="390" name="斜め縞 389"/>
          <p:cNvSpPr/>
          <p:nvPr/>
        </p:nvSpPr>
        <p:spPr>
          <a:xfrm flipH="1" flipV="1">
            <a:off x="2702309" y="5163279"/>
            <a:ext cx="8786541" cy="1314717"/>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1" name="テキスト ボックス 390"/>
          <p:cNvSpPr txBox="1"/>
          <p:nvPr/>
        </p:nvSpPr>
        <p:spPr>
          <a:xfrm rot="21099514">
            <a:off x="681515" y="1348143"/>
            <a:ext cx="6170850" cy="523220"/>
          </a:xfrm>
          <a:prstGeom prst="rect">
            <a:avLst/>
          </a:prstGeom>
          <a:noFill/>
        </p:spPr>
        <p:txBody>
          <a:bodyPr wrap="square" rtlCol="0">
            <a:spAutoFit/>
          </a:bodyPr>
          <a:lstStyle/>
          <a:p>
            <a:pPr algn="ctr"/>
            <a:r>
              <a:rPr lang="ja-JP" altLang="en-US" sz="2800" b="1" dirty="0">
                <a:solidFill>
                  <a:schemeClr val="bg1"/>
                </a:solidFill>
              </a:rPr>
              <a:t>かくして、コミット履歴の</a:t>
            </a:r>
            <a:endParaRPr kumimoji="1" lang="ja-JP" altLang="en-US" sz="2800" b="1" dirty="0">
              <a:solidFill>
                <a:schemeClr val="bg1"/>
              </a:solidFill>
            </a:endParaRPr>
          </a:p>
        </p:txBody>
      </p:sp>
      <p:sp>
        <p:nvSpPr>
          <p:cNvPr id="112" name="テキスト ボックス 111"/>
          <p:cNvSpPr txBox="1"/>
          <p:nvPr/>
        </p:nvSpPr>
        <p:spPr>
          <a:xfrm rot="21099514">
            <a:off x="5387941" y="5689014"/>
            <a:ext cx="6170850" cy="523220"/>
          </a:xfrm>
          <a:prstGeom prst="rect">
            <a:avLst/>
          </a:prstGeom>
          <a:noFill/>
        </p:spPr>
        <p:txBody>
          <a:bodyPr wrap="square" rtlCol="0">
            <a:spAutoFit/>
          </a:bodyPr>
          <a:lstStyle/>
          <a:p>
            <a:pPr algn="ctr"/>
            <a:r>
              <a:rPr lang="ja-JP" altLang="en-US" sz="2800" b="1" dirty="0">
                <a:solidFill>
                  <a:schemeClr val="bg1"/>
                </a:solidFill>
              </a:rPr>
              <a:t>系列ができる！！</a:t>
            </a:r>
            <a:endParaRPr kumimoji="1" lang="ja-JP" altLang="en-US" sz="2800" b="1" dirty="0">
              <a:solidFill>
                <a:schemeClr val="bg1"/>
              </a:solidFill>
            </a:endParaRPr>
          </a:p>
        </p:txBody>
      </p:sp>
      <p:sp>
        <p:nvSpPr>
          <p:cNvPr id="114" name="吹き出し: 線 113"/>
          <p:cNvSpPr/>
          <p:nvPr/>
        </p:nvSpPr>
        <p:spPr>
          <a:xfrm rot="21095711">
            <a:off x="2379124" y="1991670"/>
            <a:ext cx="6893881" cy="508816"/>
          </a:xfrm>
          <a:prstGeom prst="borderCallout1">
            <a:avLst>
              <a:gd name="adj1" fmla="val 108351"/>
              <a:gd name="adj2" fmla="val 4736"/>
              <a:gd name="adj3" fmla="val 213878"/>
              <a:gd name="adj4" fmla="val 78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rgbClr val="FF0000"/>
                </a:solidFill>
              </a:rPr>
              <a:t>子（コミット）は親（コミット）の背中を見て育つ！？</a:t>
            </a:r>
          </a:p>
        </p:txBody>
      </p:sp>
    </p:spTree>
    <p:extLst>
      <p:ext uri="{BB962C8B-B14F-4D97-AF65-F5344CB8AC3E}">
        <p14:creationId xmlns:p14="http://schemas.microsoft.com/office/powerpoint/2010/main" val="324021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3"/>
                                        </p:tgtEl>
                                        <p:attrNameLst>
                                          <p:attrName>style.visibility</p:attrName>
                                        </p:attrNameLst>
                                      </p:cBhvr>
                                      <p:to>
                                        <p:strVal val="visible"/>
                                      </p:to>
                                    </p:set>
                                    <p:animEffect transition="in" filter="wipe(left)">
                                      <p:cBhvr>
                                        <p:cTn id="11" dur="500"/>
                                        <p:tgtEl>
                                          <p:spTgt spid="273"/>
                                        </p:tgtEl>
                                      </p:cBhvr>
                                    </p:animEffect>
                                  </p:childTnLst>
                                </p:cTn>
                              </p:par>
                              <p:par>
                                <p:cTn id="12" presetID="7" presetClass="emph" presetSubtype="2" fill="hold" nodeType="withEffect">
                                  <p:stCondLst>
                                    <p:cond delay="0"/>
                                  </p:stCondLst>
                                  <p:childTnLst>
                                    <p:animClr clrSpc="rgb" dir="cw">
                                      <p:cBhvr>
                                        <p:cTn id="13" dur="100" fill="hold"/>
                                        <p:tgtEl>
                                          <p:spTgt spid="273"/>
                                        </p:tgtEl>
                                        <p:attrNameLst>
                                          <p:attrName>stroke.color</p:attrName>
                                        </p:attrNameLst>
                                      </p:cBhvr>
                                      <p:to>
                                        <a:srgbClr val="BFBFBF"/>
                                      </p:to>
                                    </p:animClr>
                                    <p:set>
                                      <p:cBhvr>
                                        <p:cTn id="14" dur="100" fill="hold"/>
                                        <p:tgtEl>
                                          <p:spTgt spid="273"/>
                                        </p:tgtEl>
                                        <p:attrNameLst>
                                          <p:attrName>stroke.on</p:attrName>
                                        </p:attrNameLst>
                                      </p:cBhvr>
                                      <p:to>
                                        <p:strVal val="true"/>
                                      </p:to>
                                    </p:set>
                                  </p:childTnLst>
                                </p:cTn>
                              </p:par>
                              <p:par>
                                <p:cTn id="15" presetID="17" presetClass="exit" presetSubtype="10" fill="hold" nodeType="withEffect">
                                  <p:stCondLst>
                                    <p:cond delay="0"/>
                                  </p:stCondLst>
                                  <p:childTnLst>
                                    <p:anim calcmode="lin" valueType="num">
                                      <p:cBhvr>
                                        <p:cTn id="16" dur="500"/>
                                        <p:tgtEl>
                                          <p:spTgt spid="333"/>
                                        </p:tgtEl>
                                        <p:attrNameLst>
                                          <p:attrName>ppt_w</p:attrName>
                                        </p:attrNameLst>
                                      </p:cBhvr>
                                      <p:tavLst>
                                        <p:tav tm="0">
                                          <p:val>
                                            <p:strVal val="ppt_w"/>
                                          </p:val>
                                        </p:tav>
                                        <p:tav tm="100000">
                                          <p:val>
                                            <p:fltVal val="0"/>
                                          </p:val>
                                        </p:tav>
                                      </p:tavLst>
                                    </p:anim>
                                    <p:anim calcmode="lin" valueType="num">
                                      <p:cBhvr>
                                        <p:cTn id="17" dur="500"/>
                                        <p:tgtEl>
                                          <p:spTgt spid="333"/>
                                        </p:tgtEl>
                                        <p:attrNameLst>
                                          <p:attrName>ppt_h</p:attrName>
                                        </p:attrNameLst>
                                      </p:cBhvr>
                                      <p:tavLst>
                                        <p:tav tm="0">
                                          <p:val>
                                            <p:strVal val="ppt_h"/>
                                          </p:val>
                                        </p:tav>
                                        <p:tav tm="100000">
                                          <p:val>
                                            <p:strVal val="ppt_h"/>
                                          </p:val>
                                        </p:tav>
                                      </p:tavLst>
                                    </p:anim>
                                    <p:set>
                                      <p:cBhvr>
                                        <p:cTn id="18" dur="1" fill="hold">
                                          <p:stCondLst>
                                            <p:cond delay="499"/>
                                          </p:stCondLst>
                                        </p:cTn>
                                        <p:tgtEl>
                                          <p:spTgt spid="333"/>
                                        </p:tgtEl>
                                        <p:attrNameLst>
                                          <p:attrName>style.visibility</p:attrName>
                                        </p:attrNameLst>
                                      </p:cBhvr>
                                      <p:to>
                                        <p:strVal val="hidden"/>
                                      </p:to>
                                    </p:set>
                                  </p:childTnLst>
                                </p:cTn>
                              </p:par>
                            </p:childTnLst>
                          </p:cTn>
                        </p:par>
                        <p:par>
                          <p:cTn id="19" fill="hold">
                            <p:stCondLst>
                              <p:cond delay="500"/>
                            </p:stCondLst>
                            <p:childTnLst>
                              <p:par>
                                <p:cTn id="20" presetID="47" presetClass="entr" presetSubtype="0" fill="hold" nodeType="afterEffect">
                                  <p:stCondLst>
                                    <p:cond delay="0"/>
                                  </p:stCondLst>
                                  <p:childTnLst>
                                    <p:set>
                                      <p:cBhvr>
                                        <p:cTn id="21" dur="1" fill="hold">
                                          <p:stCondLst>
                                            <p:cond delay="0"/>
                                          </p:stCondLst>
                                        </p:cTn>
                                        <p:tgtEl>
                                          <p:spTgt spid="336"/>
                                        </p:tgtEl>
                                        <p:attrNameLst>
                                          <p:attrName>style.visibility</p:attrName>
                                        </p:attrNameLst>
                                      </p:cBhvr>
                                      <p:to>
                                        <p:strVal val="visible"/>
                                      </p:to>
                                    </p:set>
                                    <p:animEffect transition="in" filter="fade">
                                      <p:cBhvr>
                                        <p:cTn id="22" dur="500"/>
                                        <p:tgtEl>
                                          <p:spTgt spid="336"/>
                                        </p:tgtEl>
                                      </p:cBhvr>
                                    </p:animEffect>
                                    <p:anim calcmode="lin" valueType="num">
                                      <p:cBhvr>
                                        <p:cTn id="23" dur="500" fill="hold"/>
                                        <p:tgtEl>
                                          <p:spTgt spid="336"/>
                                        </p:tgtEl>
                                        <p:attrNameLst>
                                          <p:attrName>ppt_x</p:attrName>
                                        </p:attrNameLst>
                                      </p:cBhvr>
                                      <p:tavLst>
                                        <p:tav tm="0">
                                          <p:val>
                                            <p:strVal val="#ppt_x"/>
                                          </p:val>
                                        </p:tav>
                                        <p:tav tm="100000">
                                          <p:val>
                                            <p:strVal val="#ppt_x"/>
                                          </p:val>
                                        </p:tav>
                                      </p:tavLst>
                                    </p:anim>
                                    <p:anim calcmode="lin" valueType="num">
                                      <p:cBhvr>
                                        <p:cTn id="24" dur="500" fill="hold"/>
                                        <p:tgtEl>
                                          <p:spTgt spid="336"/>
                                        </p:tgtEl>
                                        <p:attrNameLst>
                                          <p:attrName>ppt_y</p:attrName>
                                        </p:attrNameLst>
                                      </p:cBhvr>
                                      <p:tavLst>
                                        <p:tav tm="0">
                                          <p:val>
                                            <p:strVal val="#ppt_y-.1"/>
                                          </p:val>
                                        </p:tav>
                                        <p:tav tm="100000">
                                          <p:val>
                                            <p:strVal val="#ppt_y"/>
                                          </p:val>
                                        </p:tav>
                                      </p:tavLst>
                                    </p:anim>
                                  </p:childTnLst>
                                </p:cTn>
                              </p:par>
                              <p:par>
                                <p:cTn id="25" presetID="22" presetClass="entr" presetSubtype="1" fill="hold" nodeType="withEffect">
                                  <p:stCondLst>
                                    <p:cond delay="0"/>
                                  </p:stCondLst>
                                  <p:childTnLst>
                                    <p:set>
                                      <p:cBhvr>
                                        <p:cTn id="26" dur="1" fill="hold">
                                          <p:stCondLst>
                                            <p:cond delay="0"/>
                                          </p:stCondLst>
                                        </p:cTn>
                                        <p:tgtEl>
                                          <p:spTgt spid="383"/>
                                        </p:tgtEl>
                                        <p:attrNameLst>
                                          <p:attrName>style.visibility</p:attrName>
                                        </p:attrNameLst>
                                      </p:cBhvr>
                                      <p:to>
                                        <p:strVal val="visible"/>
                                      </p:to>
                                    </p:set>
                                    <p:animEffect transition="in" filter="wipe(up)">
                                      <p:cBhvr>
                                        <p:cTn id="27" dur="500"/>
                                        <p:tgtEl>
                                          <p:spTgt spid="383"/>
                                        </p:tgtEl>
                                      </p:cBhvr>
                                    </p:animEffect>
                                  </p:childTnLst>
                                </p:cTn>
                              </p:par>
                            </p:childTnLst>
                          </p:cTn>
                        </p:par>
                        <p:par>
                          <p:cTn id="28" fill="hold">
                            <p:stCondLst>
                              <p:cond delay="1000"/>
                            </p:stCondLst>
                            <p:childTnLst>
                              <p:par>
                                <p:cTn id="29" presetID="17" presetClass="exit" presetSubtype="10" fill="hold" nodeType="afterEffect">
                                  <p:stCondLst>
                                    <p:cond delay="0"/>
                                  </p:stCondLst>
                                  <p:childTnLst>
                                    <p:anim calcmode="lin" valueType="num">
                                      <p:cBhvr>
                                        <p:cTn id="30" dur="500"/>
                                        <p:tgtEl>
                                          <p:spTgt spid="336"/>
                                        </p:tgtEl>
                                        <p:attrNameLst>
                                          <p:attrName>ppt_w</p:attrName>
                                        </p:attrNameLst>
                                      </p:cBhvr>
                                      <p:tavLst>
                                        <p:tav tm="0">
                                          <p:val>
                                            <p:strVal val="ppt_w"/>
                                          </p:val>
                                        </p:tav>
                                        <p:tav tm="100000">
                                          <p:val>
                                            <p:fltVal val="0"/>
                                          </p:val>
                                        </p:tav>
                                      </p:tavLst>
                                    </p:anim>
                                    <p:anim calcmode="lin" valueType="num">
                                      <p:cBhvr>
                                        <p:cTn id="31" dur="500"/>
                                        <p:tgtEl>
                                          <p:spTgt spid="336"/>
                                        </p:tgtEl>
                                        <p:attrNameLst>
                                          <p:attrName>ppt_h</p:attrName>
                                        </p:attrNameLst>
                                      </p:cBhvr>
                                      <p:tavLst>
                                        <p:tav tm="0">
                                          <p:val>
                                            <p:strVal val="ppt_h"/>
                                          </p:val>
                                        </p:tav>
                                        <p:tav tm="100000">
                                          <p:val>
                                            <p:strVal val="ppt_h"/>
                                          </p:val>
                                        </p:tav>
                                      </p:tavLst>
                                    </p:anim>
                                    <p:set>
                                      <p:cBhvr>
                                        <p:cTn id="32" dur="1" fill="hold">
                                          <p:stCondLst>
                                            <p:cond delay="499"/>
                                          </p:stCondLst>
                                        </p:cTn>
                                        <p:tgtEl>
                                          <p:spTgt spid="336"/>
                                        </p:tgtEl>
                                        <p:attrNameLst>
                                          <p:attrName>style.visibility</p:attrName>
                                        </p:attrNameLst>
                                      </p:cBhvr>
                                      <p:to>
                                        <p:strVal val="hidden"/>
                                      </p:to>
                                    </p:set>
                                  </p:childTnLst>
                                </p:cTn>
                              </p:par>
                              <p:par>
                                <p:cTn id="33" presetID="22" presetClass="entr" presetSubtype="8" fill="hold" nodeType="withEffect">
                                  <p:stCondLst>
                                    <p:cond delay="0"/>
                                  </p:stCondLst>
                                  <p:childTnLst>
                                    <p:set>
                                      <p:cBhvr>
                                        <p:cTn id="34" dur="1" fill="hold">
                                          <p:stCondLst>
                                            <p:cond delay="0"/>
                                          </p:stCondLst>
                                        </p:cTn>
                                        <p:tgtEl>
                                          <p:spTgt spid="296"/>
                                        </p:tgtEl>
                                        <p:attrNameLst>
                                          <p:attrName>style.visibility</p:attrName>
                                        </p:attrNameLst>
                                      </p:cBhvr>
                                      <p:to>
                                        <p:strVal val="visible"/>
                                      </p:to>
                                    </p:set>
                                    <p:animEffect transition="in" filter="wipe(left)">
                                      <p:cBhvr>
                                        <p:cTn id="35" dur="500"/>
                                        <p:tgtEl>
                                          <p:spTgt spid="296"/>
                                        </p:tgtEl>
                                      </p:cBhvr>
                                    </p:animEffect>
                                  </p:childTnLst>
                                </p:cTn>
                              </p:par>
                              <p:par>
                                <p:cTn id="36" presetID="7" presetClass="emph" presetSubtype="2" fill="hold" nodeType="withEffect">
                                  <p:stCondLst>
                                    <p:cond delay="0"/>
                                  </p:stCondLst>
                                  <p:childTnLst>
                                    <p:animClr clrSpc="rgb" dir="cw">
                                      <p:cBhvr>
                                        <p:cTn id="37" dur="100" fill="hold"/>
                                        <p:tgtEl>
                                          <p:spTgt spid="296"/>
                                        </p:tgtEl>
                                        <p:attrNameLst>
                                          <p:attrName>stroke.color</p:attrName>
                                        </p:attrNameLst>
                                      </p:cBhvr>
                                      <p:to>
                                        <a:srgbClr val="BFBFBF"/>
                                      </p:to>
                                    </p:animClr>
                                    <p:set>
                                      <p:cBhvr>
                                        <p:cTn id="38" dur="100" fill="hold"/>
                                        <p:tgtEl>
                                          <p:spTgt spid="296"/>
                                        </p:tgtEl>
                                        <p:attrNameLst>
                                          <p:attrName>stroke.on</p:attrName>
                                        </p:attrNameLst>
                                      </p:cBhvr>
                                      <p:to>
                                        <p:strVal val="true"/>
                                      </p:to>
                                    </p:set>
                                  </p:childTnLst>
                                </p:cTn>
                              </p:par>
                            </p:childTnLst>
                          </p:cTn>
                        </p:par>
                        <p:par>
                          <p:cTn id="39" fill="hold">
                            <p:stCondLst>
                              <p:cond delay="1500"/>
                            </p:stCondLst>
                            <p:childTnLst>
                              <p:par>
                                <p:cTn id="40" presetID="47" presetClass="entr" presetSubtype="0" fill="hold" nodeType="afterEffect">
                                  <p:stCondLst>
                                    <p:cond delay="0"/>
                                  </p:stCondLst>
                                  <p:childTnLst>
                                    <p:set>
                                      <p:cBhvr>
                                        <p:cTn id="41" dur="1" fill="hold">
                                          <p:stCondLst>
                                            <p:cond delay="0"/>
                                          </p:stCondLst>
                                        </p:cTn>
                                        <p:tgtEl>
                                          <p:spTgt spid="339"/>
                                        </p:tgtEl>
                                        <p:attrNameLst>
                                          <p:attrName>style.visibility</p:attrName>
                                        </p:attrNameLst>
                                      </p:cBhvr>
                                      <p:to>
                                        <p:strVal val="visible"/>
                                      </p:to>
                                    </p:set>
                                    <p:animEffect transition="in" filter="fade">
                                      <p:cBhvr>
                                        <p:cTn id="42" dur="500"/>
                                        <p:tgtEl>
                                          <p:spTgt spid="339"/>
                                        </p:tgtEl>
                                      </p:cBhvr>
                                    </p:animEffect>
                                    <p:anim calcmode="lin" valueType="num">
                                      <p:cBhvr>
                                        <p:cTn id="43" dur="500" fill="hold"/>
                                        <p:tgtEl>
                                          <p:spTgt spid="339"/>
                                        </p:tgtEl>
                                        <p:attrNameLst>
                                          <p:attrName>ppt_x</p:attrName>
                                        </p:attrNameLst>
                                      </p:cBhvr>
                                      <p:tavLst>
                                        <p:tav tm="0">
                                          <p:val>
                                            <p:strVal val="#ppt_x"/>
                                          </p:val>
                                        </p:tav>
                                        <p:tav tm="100000">
                                          <p:val>
                                            <p:strVal val="#ppt_x"/>
                                          </p:val>
                                        </p:tav>
                                      </p:tavLst>
                                    </p:anim>
                                    <p:anim calcmode="lin" valueType="num">
                                      <p:cBhvr>
                                        <p:cTn id="44" dur="500" fill="hold"/>
                                        <p:tgtEl>
                                          <p:spTgt spid="339"/>
                                        </p:tgtEl>
                                        <p:attrNameLst>
                                          <p:attrName>ppt_y</p:attrName>
                                        </p:attrNameLst>
                                      </p:cBhvr>
                                      <p:tavLst>
                                        <p:tav tm="0">
                                          <p:val>
                                            <p:strVal val="#ppt_y-.1"/>
                                          </p:val>
                                        </p:tav>
                                        <p:tav tm="100000">
                                          <p:val>
                                            <p:strVal val="#ppt_y"/>
                                          </p:val>
                                        </p:tav>
                                      </p:tavLst>
                                    </p:anim>
                                  </p:childTnLst>
                                </p:cTn>
                              </p:par>
                              <p:par>
                                <p:cTn id="45" presetID="22" presetClass="entr" presetSubtype="1" fill="hold" nodeType="withEffect">
                                  <p:stCondLst>
                                    <p:cond delay="0"/>
                                  </p:stCondLst>
                                  <p:childTnLst>
                                    <p:set>
                                      <p:cBhvr>
                                        <p:cTn id="46" dur="1" fill="hold">
                                          <p:stCondLst>
                                            <p:cond delay="0"/>
                                          </p:stCondLst>
                                        </p:cTn>
                                        <p:tgtEl>
                                          <p:spTgt spid="387"/>
                                        </p:tgtEl>
                                        <p:attrNameLst>
                                          <p:attrName>style.visibility</p:attrName>
                                        </p:attrNameLst>
                                      </p:cBhvr>
                                      <p:to>
                                        <p:strVal val="visible"/>
                                      </p:to>
                                    </p:set>
                                    <p:animEffect transition="in" filter="wipe(up)">
                                      <p:cBhvr>
                                        <p:cTn id="47" dur="500"/>
                                        <p:tgtEl>
                                          <p:spTgt spid="387"/>
                                        </p:tgtEl>
                                      </p:cBhvr>
                                    </p:animEffect>
                                  </p:childTnLst>
                                </p:cTn>
                              </p:par>
                            </p:childTnLst>
                          </p:cTn>
                        </p:par>
                        <p:par>
                          <p:cTn id="48" fill="hold">
                            <p:stCondLst>
                              <p:cond delay="2000"/>
                            </p:stCondLst>
                            <p:childTnLst>
                              <p:par>
                                <p:cTn id="49" presetID="17" presetClass="exit" presetSubtype="10" fill="hold" nodeType="afterEffect">
                                  <p:stCondLst>
                                    <p:cond delay="0"/>
                                  </p:stCondLst>
                                  <p:childTnLst>
                                    <p:anim calcmode="lin" valueType="num">
                                      <p:cBhvr>
                                        <p:cTn id="50" dur="500"/>
                                        <p:tgtEl>
                                          <p:spTgt spid="339"/>
                                        </p:tgtEl>
                                        <p:attrNameLst>
                                          <p:attrName>ppt_w</p:attrName>
                                        </p:attrNameLst>
                                      </p:cBhvr>
                                      <p:tavLst>
                                        <p:tav tm="0">
                                          <p:val>
                                            <p:strVal val="ppt_w"/>
                                          </p:val>
                                        </p:tav>
                                        <p:tav tm="100000">
                                          <p:val>
                                            <p:fltVal val="0"/>
                                          </p:val>
                                        </p:tav>
                                      </p:tavLst>
                                    </p:anim>
                                    <p:anim calcmode="lin" valueType="num">
                                      <p:cBhvr>
                                        <p:cTn id="51" dur="500"/>
                                        <p:tgtEl>
                                          <p:spTgt spid="339"/>
                                        </p:tgtEl>
                                        <p:attrNameLst>
                                          <p:attrName>ppt_h</p:attrName>
                                        </p:attrNameLst>
                                      </p:cBhvr>
                                      <p:tavLst>
                                        <p:tav tm="0">
                                          <p:val>
                                            <p:strVal val="ppt_h"/>
                                          </p:val>
                                        </p:tav>
                                        <p:tav tm="100000">
                                          <p:val>
                                            <p:strVal val="ppt_h"/>
                                          </p:val>
                                        </p:tav>
                                      </p:tavLst>
                                    </p:anim>
                                    <p:set>
                                      <p:cBhvr>
                                        <p:cTn id="52" dur="1" fill="hold">
                                          <p:stCondLst>
                                            <p:cond delay="499"/>
                                          </p:stCondLst>
                                        </p:cTn>
                                        <p:tgtEl>
                                          <p:spTgt spid="339"/>
                                        </p:tgtEl>
                                        <p:attrNameLst>
                                          <p:attrName>style.visibility</p:attrName>
                                        </p:attrNameLst>
                                      </p:cBhvr>
                                      <p:to>
                                        <p:strVal val="hidden"/>
                                      </p:to>
                                    </p:set>
                                  </p:childTnLst>
                                </p:cTn>
                              </p:par>
                              <p:par>
                                <p:cTn id="53" presetID="22" presetClass="entr" presetSubtype="8" fill="hold" nodeType="withEffect">
                                  <p:stCondLst>
                                    <p:cond delay="0"/>
                                  </p:stCondLst>
                                  <p:childTnLst>
                                    <p:set>
                                      <p:cBhvr>
                                        <p:cTn id="54" dur="1" fill="hold">
                                          <p:stCondLst>
                                            <p:cond delay="0"/>
                                          </p:stCondLst>
                                        </p:cTn>
                                        <p:tgtEl>
                                          <p:spTgt spid="308"/>
                                        </p:tgtEl>
                                        <p:attrNameLst>
                                          <p:attrName>style.visibility</p:attrName>
                                        </p:attrNameLst>
                                      </p:cBhvr>
                                      <p:to>
                                        <p:strVal val="visible"/>
                                      </p:to>
                                    </p:set>
                                    <p:animEffect transition="in" filter="wipe(left)">
                                      <p:cBhvr>
                                        <p:cTn id="55" dur="500"/>
                                        <p:tgtEl>
                                          <p:spTgt spid="308"/>
                                        </p:tgtEl>
                                      </p:cBhvr>
                                    </p:animEffect>
                                  </p:childTnLst>
                                </p:cTn>
                              </p:par>
                              <p:par>
                                <p:cTn id="56" presetID="7" presetClass="emph" presetSubtype="2" fill="hold" nodeType="withEffect">
                                  <p:stCondLst>
                                    <p:cond delay="0"/>
                                  </p:stCondLst>
                                  <p:childTnLst>
                                    <p:animClr clrSpc="rgb" dir="cw">
                                      <p:cBhvr>
                                        <p:cTn id="57" dur="100" fill="hold"/>
                                        <p:tgtEl>
                                          <p:spTgt spid="308"/>
                                        </p:tgtEl>
                                        <p:attrNameLst>
                                          <p:attrName>stroke.color</p:attrName>
                                        </p:attrNameLst>
                                      </p:cBhvr>
                                      <p:to>
                                        <a:srgbClr val="BFBFBF"/>
                                      </p:to>
                                    </p:animClr>
                                    <p:set>
                                      <p:cBhvr>
                                        <p:cTn id="58" dur="100" fill="hold"/>
                                        <p:tgtEl>
                                          <p:spTgt spid="308"/>
                                        </p:tgtEl>
                                        <p:attrNameLst>
                                          <p:attrName>stroke.on</p:attrName>
                                        </p:attrNameLst>
                                      </p:cBhvr>
                                      <p:to>
                                        <p:strVal val="true"/>
                                      </p:to>
                                    </p:set>
                                  </p:childTnLst>
                                </p:cTn>
                              </p:par>
                            </p:childTnLst>
                          </p:cTn>
                        </p:par>
                        <p:par>
                          <p:cTn id="59" fill="hold">
                            <p:stCondLst>
                              <p:cond delay="2500"/>
                            </p:stCondLst>
                            <p:childTnLst>
                              <p:par>
                                <p:cTn id="60" presetID="22" presetClass="entr" presetSubtype="1" fill="hold" nodeType="afterEffect">
                                  <p:stCondLst>
                                    <p:cond delay="0"/>
                                  </p:stCondLst>
                                  <p:childTnLst>
                                    <p:set>
                                      <p:cBhvr>
                                        <p:cTn id="61" dur="1" fill="hold">
                                          <p:stCondLst>
                                            <p:cond delay="0"/>
                                          </p:stCondLst>
                                        </p:cTn>
                                        <p:tgtEl>
                                          <p:spTgt spid="386"/>
                                        </p:tgtEl>
                                        <p:attrNameLst>
                                          <p:attrName>style.visibility</p:attrName>
                                        </p:attrNameLst>
                                      </p:cBhvr>
                                      <p:to>
                                        <p:strVal val="visible"/>
                                      </p:to>
                                    </p:set>
                                    <p:animEffect transition="in" filter="wipe(up)">
                                      <p:cBhvr>
                                        <p:cTn id="62" dur="500"/>
                                        <p:tgtEl>
                                          <p:spTgt spid="386"/>
                                        </p:tgtEl>
                                      </p:cBhvr>
                                    </p:animEffect>
                                  </p:childTnLst>
                                </p:cTn>
                              </p:par>
                              <p:par>
                                <p:cTn id="63" presetID="47" presetClass="entr" presetSubtype="0" fill="hold" nodeType="withEffect">
                                  <p:stCondLst>
                                    <p:cond delay="0"/>
                                  </p:stCondLst>
                                  <p:childTnLst>
                                    <p:set>
                                      <p:cBhvr>
                                        <p:cTn id="64" dur="1" fill="hold">
                                          <p:stCondLst>
                                            <p:cond delay="0"/>
                                          </p:stCondLst>
                                        </p:cTn>
                                        <p:tgtEl>
                                          <p:spTgt spid="342"/>
                                        </p:tgtEl>
                                        <p:attrNameLst>
                                          <p:attrName>style.visibility</p:attrName>
                                        </p:attrNameLst>
                                      </p:cBhvr>
                                      <p:to>
                                        <p:strVal val="visible"/>
                                      </p:to>
                                    </p:set>
                                    <p:animEffect transition="in" filter="fade">
                                      <p:cBhvr>
                                        <p:cTn id="65" dur="500"/>
                                        <p:tgtEl>
                                          <p:spTgt spid="342"/>
                                        </p:tgtEl>
                                      </p:cBhvr>
                                    </p:animEffect>
                                    <p:anim calcmode="lin" valueType="num">
                                      <p:cBhvr>
                                        <p:cTn id="66" dur="500" fill="hold"/>
                                        <p:tgtEl>
                                          <p:spTgt spid="342"/>
                                        </p:tgtEl>
                                        <p:attrNameLst>
                                          <p:attrName>ppt_x</p:attrName>
                                        </p:attrNameLst>
                                      </p:cBhvr>
                                      <p:tavLst>
                                        <p:tav tm="0">
                                          <p:val>
                                            <p:strVal val="#ppt_x"/>
                                          </p:val>
                                        </p:tav>
                                        <p:tav tm="100000">
                                          <p:val>
                                            <p:strVal val="#ppt_x"/>
                                          </p:val>
                                        </p:tav>
                                      </p:tavLst>
                                    </p:anim>
                                    <p:anim calcmode="lin" valueType="num">
                                      <p:cBhvr>
                                        <p:cTn id="67" dur="500" fill="hold"/>
                                        <p:tgtEl>
                                          <p:spTgt spid="342"/>
                                        </p:tgtEl>
                                        <p:attrNameLst>
                                          <p:attrName>ppt_y</p:attrName>
                                        </p:attrNameLst>
                                      </p:cBhvr>
                                      <p:tavLst>
                                        <p:tav tm="0">
                                          <p:val>
                                            <p:strVal val="#ppt_y-.1"/>
                                          </p:val>
                                        </p:tav>
                                        <p:tav tm="100000">
                                          <p:val>
                                            <p:strVal val="#ppt_y"/>
                                          </p:val>
                                        </p:tav>
                                      </p:tavLst>
                                    </p:anim>
                                  </p:childTnLst>
                                </p:cTn>
                              </p:par>
                            </p:childTnLst>
                          </p:cTn>
                        </p:par>
                        <p:par>
                          <p:cTn id="68" fill="hold">
                            <p:stCondLst>
                              <p:cond delay="3000"/>
                            </p:stCondLst>
                            <p:childTnLst>
                              <p:par>
                                <p:cTn id="69" presetID="17" presetClass="exit" presetSubtype="10" fill="hold" nodeType="afterEffect">
                                  <p:stCondLst>
                                    <p:cond delay="0"/>
                                  </p:stCondLst>
                                  <p:childTnLst>
                                    <p:anim calcmode="lin" valueType="num">
                                      <p:cBhvr>
                                        <p:cTn id="70" dur="500"/>
                                        <p:tgtEl>
                                          <p:spTgt spid="342"/>
                                        </p:tgtEl>
                                        <p:attrNameLst>
                                          <p:attrName>ppt_w</p:attrName>
                                        </p:attrNameLst>
                                      </p:cBhvr>
                                      <p:tavLst>
                                        <p:tav tm="0">
                                          <p:val>
                                            <p:strVal val="ppt_w"/>
                                          </p:val>
                                        </p:tav>
                                        <p:tav tm="100000">
                                          <p:val>
                                            <p:fltVal val="0"/>
                                          </p:val>
                                        </p:tav>
                                      </p:tavLst>
                                    </p:anim>
                                    <p:anim calcmode="lin" valueType="num">
                                      <p:cBhvr>
                                        <p:cTn id="71" dur="500"/>
                                        <p:tgtEl>
                                          <p:spTgt spid="342"/>
                                        </p:tgtEl>
                                        <p:attrNameLst>
                                          <p:attrName>ppt_h</p:attrName>
                                        </p:attrNameLst>
                                      </p:cBhvr>
                                      <p:tavLst>
                                        <p:tav tm="0">
                                          <p:val>
                                            <p:strVal val="ppt_h"/>
                                          </p:val>
                                        </p:tav>
                                        <p:tav tm="100000">
                                          <p:val>
                                            <p:strVal val="ppt_h"/>
                                          </p:val>
                                        </p:tav>
                                      </p:tavLst>
                                    </p:anim>
                                    <p:set>
                                      <p:cBhvr>
                                        <p:cTn id="72" dur="1" fill="hold">
                                          <p:stCondLst>
                                            <p:cond delay="499"/>
                                          </p:stCondLst>
                                        </p:cTn>
                                        <p:tgtEl>
                                          <p:spTgt spid="342"/>
                                        </p:tgtEl>
                                        <p:attrNameLst>
                                          <p:attrName>style.visibility</p:attrName>
                                        </p:attrNameLst>
                                      </p:cBhvr>
                                      <p:to>
                                        <p:strVal val="hidden"/>
                                      </p:to>
                                    </p:set>
                                  </p:childTnLst>
                                </p:cTn>
                              </p:par>
                              <p:par>
                                <p:cTn id="73" presetID="22" presetClass="entr" presetSubtype="8" fill="hold" nodeType="withEffect">
                                  <p:stCondLst>
                                    <p:cond delay="0"/>
                                  </p:stCondLst>
                                  <p:childTnLst>
                                    <p:set>
                                      <p:cBhvr>
                                        <p:cTn id="74" dur="1" fill="hold">
                                          <p:stCondLst>
                                            <p:cond delay="0"/>
                                          </p:stCondLst>
                                        </p:cTn>
                                        <p:tgtEl>
                                          <p:spTgt spid="320"/>
                                        </p:tgtEl>
                                        <p:attrNameLst>
                                          <p:attrName>style.visibility</p:attrName>
                                        </p:attrNameLst>
                                      </p:cBhvr>
                                      <p:to>
                                        <p:strVal val="visible"/>
                                      </p:to>
                                    </p:set>
                                    <p:animEffect transition="in" filter="wipe(left)">
                                      <p:cBhvr>
                                        <p:cTn id="75" dur="500"/>
                                        <p:tgtEl>
                                          <p:spTgt spid="320"/>
                                        </p:tgtEl>
                                      </p:cBhvr>
                                    </p:animEffect>
                                  </p:childTnLst>
                                </p:cTn>
                              </p:par>
                              <p:par>
                                <p:cTn id="76" presetID="7" presetClass="emph" presetSubtype="2" fill="hold" nodeType="withEffect">
                                  <p:stCondLst>
                                    <p:cond delay="0"/>
                                  </p:stCondLst>
                                  <p:childTnLst>
                                    <p:animClr clrSpc="rgb" dir="cw">
                                      <p:cBhvr>
                                        <p:cTn id="77" dur="100" fill="hold"/>
                                        <p:tgtEl>
                                          <p:spTgt spid="320"/>
                                        </p:tgtEl>
                                        <p:attrNameLst>
                                          <p:attrName>stroke.color</p:attrName>
                                        </p:attrNameLst>
                                      </p:cBhvr>
                                      <p:to>
                                        <a:srgbClr val="BFBFBF"/>
                                      </p:to>
                                    </p:animClr>
                                    <p:set>
                                      <p:cBhvr>
                                        <p:cTn id="78" dur="100" fill="hold"/>
                                        <p:tgtEl>
                                          <p:spTgt spid="320"/>
                                        </p:tgtEl>
                                        <p:attrNameLst>
                                          <p:attrName>stroke.on</p:attrName>
                                        </p:attrNameLst>
                                      </p:cBhvr>
                                      <p:to>
                                        <p:strVal val="true"/>
                                      </p:to>
                                    </p:set>
                                  </p:childTnLst>
                                </p:cTn>
                              </p:par>
                            </p:childTnLst>
                          </p:cTn>
                        </p:par>
                        <p:par>
                          <p:cTn id="79" fill="hold">
                            <p:stCondLst>
                              <p:cond delay="3500"/>
                            </p:stCondLst>
                            <p:childTnLst>
                              <p:par>
                                <p:cTn id="80" presetID="47" presetClass="entr" presetSubtype="0" fill="hold" nodeType="afterEffect">
                                  <p:stCondLst>
                                    <p:cond delay="0"/>
                                  </p:stCondLst>
                                  <p:childTnLst>
                                    <p:set>
                                      <p:cBhvr>
                                        <p:cTn id="81" dur="1" fill="hold">
                                          <p:stCondLst>
                                            <p:cond delay="0"/>
                                          </p:stCondLst>
                                        </p:cTn>
                                        <p:tgtEl>
                                          <p:spTgt spid="345"/>
                                        </p:tgtEl>
                                        <p:attrNameLst>
                                          <p:attrName>style.visibility</p:attrName>
                                        </p:attrNameLst>
                                      </p:cBhvr>
                                      <p:to>
                                        <p:strVal val="visible"/>
                                      </p:to>
                                    </p:set>
                                    <p:animEffect transition="in" filter="fade">
                                      <p:cBhvr>
                                        <p:cTn id="82" dur="500"/>
                                        <p:tgtEl>
                                          <p:spTgt spid="345"/>
                                        </p:tgtEl>
                                      </p:cBhvr>
                                    </p:animEffect>
                                    <p:anim calcmode="lin" valueType="num">
                                      <p:cBhvr>
                                        <p:cTn id="83" dur="500" fill="hold"/>
                                        <p:tgtEl>
                                          <p:spTgt spid="345"/>
                                        </p:tgtEl>
                                        <p:attrNameLst>
                                          <p:attrName>ppt_x</p:attrName>
                                        </p:attrNameLst>
                                      </p:cBhvr>
                                      <p:tavLst>
                                        <p:tav tm="0">
                                          <p:val>
                                            <p:strVal val="#ppt_x"/>
                                          </p:val>
                                        </p:tav>
                                        <p:tav tm="100000">
                                          <p:val>
                                            <p:strVal val="#ppt_x"/>
                                          </p:val>
                                        </p:tav>
                                      </p:tavLst>
                                    </p:anim>
                                    <p:anim calcmode="lin" valueType="num">
                                      <p:cBhvr>
                                        <p:cTn id="84" dur="500" fill="hold"/>
                                        <p:tgtEl>
                                          <p:spTgt spid="345"/>
                                        </p:tgtEl>
                                        <p:attrNameLst>
                                          <p:attrName>ppt_y</p:attrName>
                                        </p:attrNameLst>
                                      </p:cBhvr>
                                      <p:tavLst>
                                        <p:tav tm="0">
                                          <p:val>
                                            <p:strVal val="#ppt_y-.1"/>
                                          </p:val>
                                        </p:tav>
                                        <p:tav tm="100000">
                                          <p:val>
                                            <p:strVal val="#ppt_y"/>
                                          </p:val>
                                        </p:tav>
                                      </p:tavLst>
                                    </p:anim>
                                  </p:childTnLst>
                                </p:cTn>
                              </p:par>
                              <p:par>
                                <p:cTn id="85" presetID="22" presetClass="entr" presetSubtype="1" fill="hold" nodeType="withEffect">
                                  <p:stCondLst>
                                    <p:cond delay="0"/>
                                  </p:stCondLst>
                                  <p:childTnLst>
                                    <p:set>
                                      <p:cBhvr>
                                        <p:cTn id="86" dur="1" fill="hold">
                                          <p:stCondLst>
                                            <p:cond delay="0"/>
                                          </p:stCondLst>
                                        </p:cTn>
                                        <p:tgtEl>
                                          <p:spTgt spid="385"/>
                                        </p:tgtEl>
                                        <p:attrNameLst>
                                          <p:attrName>style.visibility</p:attrName>
                                        </p:attrNameLst>
                                      </p:cBhvr>
                                      <p:to>
                                        <p:strVal val="visible"/>
                                      </p:to>
                                    </p:set>
                                    <p:animEffect transition="in" filter="wipe(up)">
                                      <p:cBhvr>
                                        <p:cTn id="87" dur="500"/>
                                        <p:tgtEl>
                                          <p:spTgt spid="385"/>
                                        </p:tgtEl>
                                      </p:cBhvr>
                                    </p:animEffect>
                                  </p:childTnLst>
                                </p:cTn>
                              </p:par>
                            </p:childTnLst>
                          </p:cTn>
                        </p:par>
                        <p:par>
                          <p:cTn id="88" fill="hold">
                            <p:stCondLst>
                              <p:cond delay="4000"/>
                            </p:stCondLst>
                            <p:childTnLst>
                              <p:par>
                                <p:cTn id="89" presetID="17" presetClass="exit" presetSubtype="10" fill="hold" nodeType="afterEffect">
                                  <p:stCondLst>
                                    <p:cond delay="0"/>
                                  </p:stCondLst>
                                  <p:childTnLst>
                                    <p:anim calcmode="lin" valueType="num">
                                      <p:cBhvr>
                                        <p:cTn id="90" dur="500"/>
                                        <p:tgtEl>
                                          <p:spTgt spid="345"/>
                                        </p:tgtEl>
                                        <p:attrNameLst>
                                          <p:attrName>ppt_w</p:attrName>
                                        </p:attrNameLst>
                                      </p:cBhvr>
                                      <p:tavLst>
                                        <p:tav tm="0">
                                          <p:val>
                                            <p:strVal val="ppt_w"/>
                                          </p:val>
                                        </p:tav>
                                        <p:tav tm="100000">
                                          <p:val>
                                            <p:fltVal val="0"/>
                                          </p:val>
                                        </p:tav>
                                      </p:tavLst>
                                    </p:anim>
                                    <p:anim calcmode="lin" valueType="num">
                                      <p:cBhvr>
                                        <p:cTn id="91" dur="500"/>
                                        <p:tgtEl>
                                          <p:spTgt spid="345"/>
                                        </p:tgtEl>
                                        <p:attrNameLst>
                                          <p:attrName>ppt_h</p:attrName>
                                        </p:attrNameLst>
                                      </p:cBhvr>
                                      <p:tavLst>
                                        <p:tav tm="0">
                                          <p:val>
                                            <p:strVal val="ppt_h"/>
                                          </p:val>
                                        </p:tav>
                                        <p:tav tm="100000">
                                          <p:val>
                                            <p:strVal val="ppt_h"/>
                                          </p:val>
                                        </p:tav>
                                      </p:tavLst>
                                    </p:anim>
                                    <p:set>
                                      <p:cBhvr>
                                        <p:cTn id="92" dur="1" fill="hold">
                                          <p:stCondLst>
                                            <p:cond delay="499"/>
                                          </p:stCondLst>
                                        </p:cTn>
                                        <p:tgtEl>
                                          <p:spTgt spid="345"/>
                                        </p:tgtEl>
                                        <p:attrNameLst>
                                          <p:attrName>style.visibility</p:attrName>
                                        </p:attrNameLst>
                                      </p:cBhvr>
                                      <p:to>
                                        <p:strVal val="hidden"/>
                                      </p:to>
                                    </p:set>
                                  </p:childTnLst>
                                </p:cTn>
                              </p:par>
                              <p:par>
                                <p:cTn id="93" presetID="22" presetClass="entr" presetSubtype="8" fill="hold" nodeType="withEffect">
                                  <p:stCondLst>
                                    <p:cond delay="0"/>
                                  </p:stCondLst>
                                  <p:childTnLst>
                                    <p:set>
                                      <p:cBhvr>
                                        <p:cTn id="94" dur="1" fill="hold">
                                          <p:stCondLst>
                                            <p:cond delay="0"/>
                                          </p:stCondLst>
                                        </p:cTn>
                                        <p:tgtEl>
                                          <p:spTgt spid="332"/>
                                        </p:tgtEl>
                                        <p:attrNameLst>
                                          <p:attrName>style.visibility</p:attrName>
                                        </p:attrNameLst>
                                      </p:cBhvr>
                                      <p:to>
                                        <p:strVal val="visible"/>
                                      </p:to>
                                    </p:set>
                                    <p:animEffect transition="in" filter="wipe(left)">
                                      <p:cBhvr>
                                        <p:cTn id="95" dur="500"/>
                                        <p:tgtEl>
                                          <p:spTgt spid="332"/>
                                        </p:tgtEl>
                                      </p:cBhvr>
                                    </p:animEffect>
                                  </p:childTnLst>
                                </p:cTn>
                              </p:par>
                              <p:par>
                                <p:cTn id="96" presetID="7" presetClass="emph" presetSubtype="2" fill="hold" nodeType="withEffect">
                                  <p:stCondLst>
                                    <p:cond delay="0"/>
                                  </p:stCondLst>
                                  <p:childTnLst>
                                    <p:animClr clrSpc="rgb" dir="cw">
                                      <p:cBhvr>
                                        <p:cTn id="97" dur="100" fill="hold"/>
                                        <p:tgtEl>
                                          <p:spTgt spid="332"/>
                                        </p:tgtEl>
                                        <p:attrNameLst>
                                          <p:attrName>stroke.color</p:attrName>
                                        </p:attrNameLst>
                                      </p:cBhvr>
                                      <p:to>
                                        <a:srgbClr val="BFBFBF"/>
                                      </p:to>
                                    </p:animClr>
                                    <p:set>
                                      <p:cBhvr>
                                        <p:cTn id="98" dur="100" fill="hold"/>
                                        <p:tgtEl>
                                          <p:spTgt spid="332"/>
                                        </p:tgtEl>
                                        <p:attrNameLst>
                                          <p:attrName>stroke.on</p:attrName>
                                        </p:attrNameLst>
                                      </p:cBhvr>
                                      <p:to>
                                        <p:strVal val="true"/>
                                      </p:to>
                                    </p:set>
                                  </p:childTnLst>
                                </p:cTn>
                              </p:par>
                            </p:childTnLst>
                          </p:cTn>
                        </p:par>
                        <p:par>
                          <p:cTn id="99" fill="hold">
                            <p:stCondLst>
                              <p:cond delay="4500"/>
                            </p:stCondLst>
                            <p:childTnLst>
                              <p:par>
                                <p:cTn id="100" presetID="47" presetClass="entr" presetSubtype="0" fill="hold" nodeType="afterEffect">
                                  <p:stCondLst>
                                    <p:cond delay="0"/>
                                  </p:stCondLst>
                                  <p:childTnLst>
                                    <p:set>
                                      <p:cBhvr>
                                        <p:cTn id="101" dur="1" fill="hold">
                                          <p:stCondLst>
                                            <p:cond delay="0"/>
                                          </p:stCondLst>
                                        </p:cTn>
                                        <p:tgtEl>
                                          <p:spTgt spid="348"/>
                                        </p:tgtEl>
                                        <p:attrNameLst>
                                          <p:attrName>style.visibility</p:attrName>
                                        </p:attrNameLst>
                                      </p:cBhvr>
                                      <p:to>
                                        <p:strVal val="visible"/>
                                      </p:to>
                                    </p:set>
                                    <p:animEffect transition="in" filter="fade">
                                      <p:cBhvr>
                                        <p:cTn id="102" dur="500"/>
                                        <p:tgtEl>
                                          <p:spTgt spid="348"/>
                                        </p:tgtEl>
                                      </p:cBhvr>
                                    </p:animEffect>
                                    <p:anim calcmode="lin" valueType="num">
                                      <p:cBhvr>
                                        <p:cTn id="103" dur="500" fill="hold"/>
                                        <p:tgtEl>
                                          <p:spTgt spid="348"/>
                                        </p:tgtEl>
                                        <p:attrNameLst>
                                          <p:attrName>ppt_x</p:attrName>
                                        </p:attrNameLst>
                                      </p:cBhvr>
                                      <p:tavLst>
                                        <p:tav tm="0">
                                          <p:val>
                                            <p:strVal val="#ppt_x"/>
                                          </p:val>
                                        </p:tav>
                                        <p:tav tm="100000">
                                          <p:val>
                                            <p:strVal val="#ppt_x"/>
                                          </p:val>
                                        </p:tav>
                                      </p:tavLst>
                                    </p:anim>
                                    <p:anim calcmode="lin" valueType="num">
                                      <p:cBhvr>
                                        <p:cTn id="104" dur="500" fill="hold"/>
                                        <p:tgtEl>
                                          <p:spTgt spid="348"/>
                                        </p:tgtEl>
                                        <p:attrNameLst>
                                          <p:attrName>ppt_y</p:attrName>
                                        </p:attrNameLst>
                                      </p:cBhvr>
                                      <p:tavLst>
                                        <p:tav tm="0">
                                          <p:val>
                                            <p:strVal val="#ppt_y-.1"/>
                                          </p:val>
                                        </p:tav>
                                        <p:tav tm="100000">
                                          <p:val>
                                            <p:strVal val="#ppt_y"/>
                                          </p:val>
                                        </p:tav>
                                      </p:tavLst>
                                    </p:anim>
                                  </p:childTnLst>
                                </p:cTn>
                              </p:par>
                              <p:par>
                                <p:cTn id="105" presetID="22" presetClass="entr" presetSubtype="1" fill="hold" nodeType="withEffect">
                                  <p:stCondLst>
                                    <p:cond delay="0"/>
                                  </p:stCondLst>
                                  <p:childTnLst>
                                    <p:set>
                                      <p:cBhvr>
                                        <p:cTn id="106" dur="1" fill="hold">
                                          <p:stCondLst>
                                            <p:cond delay="0"/>
                                          </p:stCondLst>
                                        </p:cTn>
                                        <p:tgtEl>
                                          <p:spTgt spid="384"/>
                                        </p:tgtEl>
                                        <p:attrNameLst>
                                          <p:attrName>style.visibility</p:attrName>
                                        </p:attrNameLst>
                                      </p:cBhvr>
                                      <p:to>
                                        <p:strVal val="visible"/>
                                      </p:to>
                                    </p:set>
                                    <p:animEffect transition="in" filter="wipe(up)">
                                      <p:cBhvr>
                                        <p:cTn id="107" dur="500"/>
                                        <p:tgtEl>
                                          <p:spTgt spid="384"/>
                                        </p:tgtEl>
                                      </p:cBhvr>
                                    </p:animEffec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273"/>
                                        </p:tgtEl>
                                        <p:attrNameLst>
                                          <p:attrName>stroke.color</p:attrName>
                                        </p:attrNameLst>
                                      </p:cBhvr>
                                      <p:to>
                                        <a:srgbClr val="FF0000"/>
                                      </p:to>
                                    </p:animClr>
                                    <p:set>
                                      <p:cBhvr>
                                        <p:cTn id="112" dur="2000" fill="hold"/>
                                        <p:tgtEl>
                                          <p:spTgt spid="273"/>
                                        </p:tgtEl>
                                        <p:attrNameLst>
                                          <p:attrName>stroke.on</p:attrName>
                                        </p:attrNameLst>
                                      </p:cBhvr>
                                      <p:to>
                                        <p:strVal val="true"/>
                                      </p:to>
                                    </p:set>
                                  </p:childTnLst>
                                </p:cTn>
                              </p:par>
                              <p:par>
                                <p:cTn id="113" presetID="7" presetClass="emph" presetSubtype="2" fill="hold" nodeType="withEffect">
                                  <p:stCondLst>
                                    <p:cond delay="0"/>
                                  </p:stCondLst>
                                  <p:childTnLst>
                                    <p:animClr clrSpc="rgb" dir="cw">
                                      <p:cBhvr>
                                        <p:cTn id="114" dur="2000" fill="hold"/>
                                        <p:tgtEl>
                                          <p:spTgt spid="296"/>
                                        </p:tgtEl>
                                        <p:attrNameLst>
                                          <p:attrName>stroke.color</p:attrName>
                                        </p:attrNameLst>
                                      </p:cBhvr>
                                      <p:to>
                                        <a:srgbClr val="FF0000"/>
                                      </p:to>
                                    </p:animClr>
                                    <p:set>
                                      <p:cBhvr>
                                        <p:cTn id="115" dur="2000" fill="hold"/>
                                        <p:tgtEl>
                                          <p:spTgt spid="296"/>
                                        </p:tgtEl>
                                        <p:attrNameLst>
                                          <p:attrName>stroke.on</p:attrName>
                                        </p:attrNameLst>
                                      </p:cBhvr>
                                      <p:to>
                                        <p:strVal val="true"/>
                                      </p:to>
                                    </p:set>
                                  </p:childTnLst>
                                </p:cTn>
                              </p:par>
                              <p:par>
                                <p:cTn id="116" presetID="7" presetClass="emph" presetSubtype="2" fill="hold" nodeType="withEffect">
                                  <p:stCondLst>
                                    <p:cond delay="0"/>
                                  </p:stCondLst>
                                  <p:childTnLst>
                                    <p:animClr clrSpc="rgb" dir="cw">
                                      <p:cBhvr>
                                        <p:cTn id="117" dur="2000" fill="hold"/>
                                        <p:tgtEl>
                                          <p:spTgt spid="308"/>
                                        </p:tgtEl>
                                        <p:attrNameLst>
                                          <p:attrName>stroke.color</p:attrName>
                                        </p:attrNameLst>
                                      </p:cBhvr>
                                      <p:to>
                                        <a:srgbClr val="FF0000"/>
                                      </p:to>
                                    </p:animClr>
                                    <p:set>
                                      <p:cBhvr>
                                        <p:cTn id="118" dur="2000" fill="hold"/>
                                        <p:tgtEl>
                                          <p:spTgt spid="308"/>
                                        </p:tgtEl>
                                        <p:attrNameLst>
                                          <p:attrName>stroke.on</p:attrName>
                                        </p:attrNameLst>
                                      </p:cBhvr>
                                      <p:to>
                                        <p:strVal val="true"/>
                                      </p:to>
                                    </p:set>
                                  </p:childTnLst>
                                </p:cTn>
                              </p:par>
                              <p:par>
                                <p:cTn id="119" presetID="7" presetClass="emph" presetSubtype="2" fill="hold" nodeType="withEffect">
                                  <p:stCondLst>
                                    <p:cond delay="0"/>
                                  </p:stCondLst>
                                  <p:childTnLst>
                                    <p:animClr clrSpc="rgb" dir="cw">
                                      <p:cBhvr>
                                        <p:cTn id="120" dur="2000" fill="hold"/>
                                        <p:tgtEl>
                                          <p:spTgt spid="320"/>
                                        </p:tgtEl>
                                        <p:attrNameLst>
                                          <p:attrName>stroke.color</p:attrName>
                                        </p:attrNameLst>
                                      </p:cBhvr>
                                      <p:to>
                                        <a:srgbClr val="FF0000"/>
                                      </p:to>
                                    </p:animClr>
                                    <p:set>
                                      <p:cBhvr>
                                        <p:cTn id="121" dur="2000" fill="hold"/>
                                        <p:tgtEl>
                                          <p:spTgt spid="320"/>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2000" fill="hold"/>
                                        <p:tgtEl>
                                          <p:spTgt spid="332"/>
                                        </p:tgtEl>
                                        <p:attrNameLst>
                                          <p:attrName>stroke.color</p:attrName>
                                        </p:attrNameLst>
                                      </p:cBhvr>
                                      <p:to>
                                        <a:srgbClr val="FF0000"/>
                                      </p:to>
                                    </p:animClr>
                                    <p:set>
                                      <p:cBhvr>
                                        <p:cTn id="124" dur="2000" fill="hold"/>
                                        <p:tgtEl>
                                          <p:spTgt spid="332"/>
                                        </p:tgtEl>
                                        <p:attrNameLst>
                                          <p:attrName>stroke.on</p:attrName>
                                        </p:attrNameLst>
                                      </p:cBhvr>
                                      <p:to>
                                        <p:strVal val="true"/>
                                      </p:to>
                                    </p:set>
                                  </p:childTnLst>
                                </p:cTn>
                              </p:par>
                            </p:childTnLst>
                          </p:cTn>
                        </p:par>
                        <p:par>
                          <p:cTn id="125" fill="hold">
                            <p:stCondLst>
                              <p:cond delay="2000"/>
                            </p:stCondLst>
                            <p:childTnLst>
                              <p:par>
                                <p:cTn id="126" presetID="18" presetClass="entr" presetSubtype="3" fill="hold" grpId="1" nodeType="afterEffect">
                                  <p:stCondLst>
                                    <p:cond delay="0"/>
                                  </p:stCondLst>
                                  <p:childTnLst>
                                    <p:set>
                                      <p:cBhvr>
                                        <p:cTn id="127" dur="1" fill="hold">
                                          <p:stCondLst>
                                            <p:cond delay="0"/>
                                          </p:stCondLst>
                                        </p:cTn>
                                        <p:tgtEl>
                                          <p:spTgt spid="114"/>
                                        </p:tgtEl>
                                        <p:attrNameLst>
                                          <p:attrName>style.visibility</p:attrName>
                                        </p:attrNameLst>
                                      </p:cBhvr>
                                      <p:to>
                                        <p:strVal val="visible"/>
                                      </p:to>
                                    </p:set>
                                    <p:animEffect transition="in" filter="strips(upRight)">
                                      <p:cBhvr>
                                        <p:cTn id="128"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4" grpId="1"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11211</TotalTime>
  <Words>2387</Words>
  <Application>Microsoft Office PowerPoint</Application>
  <PresentationFormat>ワイド画面</PresentationFormat>
  <Paragraphs>828</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大前健</dc:creator>
  <cp:lastModifiedBy>ken_ohmae</cp:lastModifiedBy>
  <cp:revision>316</cp:revision>
  <dcterms:created xsi:type="dcterms:W3CDTF">2017-01-09T17:29:35Z</dcterms:created>
  <dcterms:modified xsi:type="dcterms:W3CDTF">2018-03-06T05:55:23Z</dcterms:modified>
</cp:coreProperties>
</file>