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3"/>
  </p:notesMasterIdLst>
  <p:sldIdLst>
    <p:sldId id="322" r:id="rId2"/>
    <p:sldId id="499" r:id="rId3"/>
    <p:sldId id="525" r:id="rId4"/>
    <p:sldId id="615" r:id="rId5"/>
    <p:sldId id="616" r:id="rId6"/>
    <p:sldId id="617" r:id="rId7"/>
    <p:sldId id="618" r:id="rId8"/>
    <p:sldId id="619" r:id="rId9"/>
    <p:sldId id="622" r:id="rId10"/>
    <p:sldId id="620" r:id="rId11"/>
    <p:sldId id="621" r:id="rId1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근" initials="김" lastIdx="2" clrIdx="0">
    <p:extLst>
      <p:ext uri="{19B8F6BF-5375-455C-9EA6-DF929625EA0E}">
        <p15:presenceInfo xmlns:p15="http://schemas.microsoft.com/office/powerpoint/2012/main" userId="S::carrotyone@soongsil.ac.kr::1d705a32-9fd1-4583-9b81-5ae933187c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2D3F4E"/>
    <a:srgbClr val="5EC2C4"/>
    <a:srgbClr val="006794"/>
    <a:srgbClr val="009BCB"/>
    <a:srgbClr val="FFFFFF"/>
    <a:srgbClr val="F54F41"/>
    <a:srgbClr val="00C46A"/>
    <a:srgbClr val="C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82695" autoAdjust="0"/>
  </p:normalViewPr>
  <p:slideViewPr>
    <p:cSldViewPr snapToGrid="0">
      <p:cViewPr varScale="1">
        <p:scale>
          <a:sx n="157" d="100"/>
          <a:sy n="157" d="100"/>
        </p:scale>
        <p:origin x="1576" y="168"/>
      </p:cViewPr>
      <p:guideLst>
        <p:guide orient="horz" pos="2137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69A4-6171-435A-B243-8B604822B829}" type="datetimeFigureOut">
              <a:rPr lang="ko-KR" altLang="en-US" smtClean="0"/>
              <a:t>2021. 3. 22.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83FDC-DBA4-4A1A-A4F5-40B68AB6E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32350" cy="3346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3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37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6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0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4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9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8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50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9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7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26CA-BD85-4BC2-ADD7-C8A6E549203D}" type="datetime1">
              <a:rPr lang="ko-KR" altLang="en-US" smtClean="0"/>
              <a:t>2021. 3. 22.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2D3F4E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 algn="l"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C3E33DF6-4DC7-490E-8218-A910EDC9758C}" type="datetime1">
              <a:rPr lang="ko-KR" altLang="en-US" smtClean="0"/>
              <a:pPr/>
              <a:t>2021. 3. 22.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85753"/>
            <a:ext cx="8543925" cy="419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effectLst>
                  <a:outerShdw blurRad="38100" dist="76200" dir="2700000" algn="tl" rotWithShape="0">
                    <a:prstClr val="black">
                      <a:alpha val="64000"/>
                    </a:prst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24692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ADF81BD5-3AE5-4173-AB69-C3DA0B06189B}" type="datetime1">
              <a:rPr lang="ko-KR" altLang="en-US" smtClean="0"/>
              <a:pPr/>
              <a:t>2021. 3. 22.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2D3F4E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2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53307" y="1092875"/>
            <a:ext cx="8605018" cy="4914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algn="ctr"/>
            <a:r>
              <a:rPr lang="en-US" altLang="ko-KR" sz="5400" b="1" u="sng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Computer Architecture</a:t>
            </a:r>
          </a:p>
          <a:p>
            <a:pPr algn="ctr"/>
            <a:endParaRPr lang="en-US" altLang="ko-KR" b="1" dirty="0">
              <a:solidFill>
                <a:srgbClr val="002060"/>
              </a:solidFill>
              <a:latin typeface="HelveticaNeueLT Pro 57 Cn" panose="020B0506030502030204" pitchFamily="34" charset="0"/>
              <a:ea typeface="+mj-ea"/>
              <a:cs typeface="Helvetica" panose="020B0604020202020204" pitchFamily="34" charset="0"/>
            </a:endParaRPr>
          </a:p>
          <a:p>
            <a:pPr algn="ctr"/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과제 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#1: ARM Instructions 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분석</a:t>
            </a:r>
            <a:endParaRPr lang="en-US" altLang="ko-KR" sz="2400" b="1" dirty="0">
              <a:solidFill>
                <a:srgbClr val="2D3F4E"/>
              </a:solidFill>
              <a:latin typeface="+mn-ea"/>
              <a:cs typeface="Helvetica" panose="020B0604020202020204" pitchFamily="34" charset="0"/>
            </a:endParaRPr>
          </a:p>
          <a:p>
            <a:pPr algn="ctr"/>
            <a:endParaRPr lang="en-US" altLang="ko-KR" b="1" dirty="0">
              <a:solidFill>
                <a:srgbClr val="002060"/>
              </a:solidFill>
              <a:latin typeface="HelveticaNeueLT Pro 57 Cn" panose="020B0506030502030204" pitchFamily="34" charset="0"/>
              <a:ea typeface="+mj-ea"/>
              <a:cs typeface="Helvetica" panose="020B0604020202020204" pitchFamily="34" charset="0"/>
            </a:endParaRPr>
          </a:p>
          <a:p>
            <a:pPr algn="ctr"/>
            <a:endParaRPr lang="en-US" altLang="ko-KR" b="1" dirty="0">
              <a:solidFill>
                <a:srgbClr val="002060"/>
              </a:solidFill>
              <a:latin typeface="HelveticaNeueLT Pro 57 Cn" panose="020B0506030502030204" pitchFamily="34" charset="0"/>
              <a:ea typeface="+mj-ea"/>
              <a:cs typeface="Helvetica" panose="020B0604020202020204" pitchFamily="34" charset="0"/>
            </a:endParaRPr>
          </a:p>
          <a:p>
            <a:pPr algn="r"/>
            <a:endParaRPr lang="en-US" altLang="ko-KR" sz="2400" b="1" dirty="0">
              <a:solidFill>
                <a:srgbClr val="2D3F4E"/>
              </a:solidFill>
              <a:latin typeface="+mn-ea"/>
              <a:cs typeface="Helvetica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2021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년 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1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학기</a:t>
            </a:r>
            <a:endParaRPr lang="en-US" altLang="ko-KR" sz="2400" b="1" dirty="0">
              <a:solidFill>
                <a:srgbClr val="2D3F4E"/>
              </a:solidFill>
              <a:latin typeface="+mn-ea"/>
              <a:cs typeface="Helvetica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Young </a:t>
            </a:r>
            <a:r>
              <a:rPr lang="en-US" altLang="ko-KR" sz="2400" b="1" dirty="0" err="1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Geun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 Kim (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김영근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8142" cy="6858000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3058" y="0"/>
            <a:ext cx="331477" cy="6858000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숭실대학교 로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0"/>
            <a:ext cx="3190875" cy="10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3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cs typeface="Helvetica" panose="020B0604020202020204" pitchFamily="34" charset="0"/>
              </a:rPr>
              <a:t>과제 채점 </a:t>
            </a:r>
            <a:r>
              <a:rPr lang="en-US" altLang="ko-KR" b="1" dirty="0">
                <a:cs typeface="Helvetica" panose="020B0604020202020204" pitchFamily="34" charset="0"/>
              </a:rPr>
              <a:t>Focus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10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B5FD6FD-FC94-4B46-8E39-127D7071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91" y="910669"/>
            <a:ext cx="9385480" cy="1042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과제 </a:t>
            </a: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Report</a:t>
            </a: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의 비중</a:t>
            </a: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: 100%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Instruction File (</a:t>
            </a:r>
            <a:r>
              <a:rPr lang="en-US" altLang="ko-KR" sz="2000" dirty="0" err="1">
                <a:solidFill>
                  <a:srgbClr val="2D3F4E"/>
                </a:solidFill>
                <a:cs typeface="Helvetica" panose="020B0604020202020204" pitchFamily="34" charset="0"/>
              </a:rPr>
              <a:t>inst_data.mif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) 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내 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000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번 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~ 024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번 주소의 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Instruction 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분석</a:t>
            </a:r>
            <a:endParaRPr lang="en-US" altLang="ko-KR" sz="20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endParaRPr lang="en-US" altLang="ko-KR" sz="20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sz="2000" b="1" dirty="0">
                <a:solidFill>
                  <a:srgbClr val="2D3F4E"/>
                </a:solidFill>
                <a:cs typeface="Helvetica" panose="020B0604020202020204" pitchFamily="34" charset="0"/>
              </a:rPr>
              <a:t>Report</a:t>
            </a:r>
            <a:r>
              <a:rPr lang="ko-KR" altLang="en-US" sz="2000" b="1" dirty="0">
                <a:solidFill>
                  <a:srgbClr val="2D3F4E"/>
                </a:solidFill>
                <a:cs typeface="Helvetica" panose="020B0604020202020204" pitchFamily="34" charset="0"/>
              </a:rPr>
              <a:t>에 반드시 포함되어야 하는 내용</a:t>
            </a: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  <a:buFontTx/>
              <a:buChar char="‒"/>
            </a:pP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학과</a:t>
            </a:r>
            <a:r>
              <a:rPr lang="en-US" altLang="ko-KR" sz="1800" dirty="0">
                <a:solidFill>
                  <a:srgbClr val="2D3F4E"/>
                </a:solidFill>
                <a:cs typeface="Helvetica" panose="020B0604020202020204" pitchFamily="34" charset="0"/>
              </a:rPr>
              <a:t>, </a:t>
            </a: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학번</a:t>
            </a:r>
            <a:r>
              <a:rPr lang="en-US" altLang="ko-KR" sz="1800" dirty="0">
                <a:solidFill>
                  <a:srgbClr val="2D3F4E"/>
                </a:solidFill>
                <a:cs typeface="Helvetica" panose="020B0604020202020204" pitchFamily="34" charset="0"/>
              </a:rPr>
              <a:t>, </a:t>
            </a: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이름</a:t>
            </a:r>
            <a:r>
              <a:rPr lang="en-US" altLang="ko-KR" sz="1800" dirty="0">
                <a:solidFill>
                  <a:srgbClr val="2D3F4E"/>
                </a:solidFill>
                <a:cs typeface="Helvetica" panose="020B0604020202020204" pitchFamily="34" charset="0"/>
              </a:rPr>
              <a:t>, </a:t>
            </a: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제출 일자</a:t>
            </a:r>
            <a:endParaRPr lang="en-US" altLang="ko-KR" sz="18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  <a:buFontTx/>
              <a:buChar char="‒"/>
            </a:pP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각 </a:t>
            </a:r>
            <a:r>
              <a:rPr lang="en-US" altLang="ko-KR" sz="1800" dirty="0">
                <a:solidFill>
                  <a:srgbClr val="2D3F4E"/>
                </a:solidFill>
                <a:cs typeface="Helvetica" panose="020B0604020202020204" pitchFamily="34" charset="0"/>
              </a:rPr>
              <a:t>Instruction</a:t>
            </a: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에 대해</a:t>
            </a:r>
            <a:endParaRPr lang="en-US" altLang="ko-KR" sz="18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3">
              <a:lnSpc>
                <a:spcPct val="100000"/>
              </a:lnSpc>
              <a:buFontTx/>
              <a:buChar char="‒"/>
            </a:pPr>
            <a:r>
              <a:rPr lang="en-US" altLang="ko-KR" sz="1600" dirty="0">
                <a:solidFill>
                  <a:srgbClr val="2D3F4E"/>
                </a:solidFill>
                <a:cs typeface="Helvetica" panose="020B0604020202020204" pitchFamily="34" charset="0"/>
              </a:rPr>
              <a:t>16</a:t>
            </a:r>
            <a:r>
              <a:rPr lang="ko-KR" altLang="en-US" sz="1600" dirty="0">
                <a:solidFill>
                  <a:srgbClr val="2D3F4E"/>
                </a:solidFill>
                <a:cs typeface="Helvetica" panose="020B0604020202020204" pitchFamily="34" charset="0"/>
              </a:rPr>
              <a:t>진수 명령어를 </a:t>
            </a:r>
            <a:r>
              <a:rPr lang="en-US" altLang="ko-KR" sz="1600" dirty="0">
                <a:solidFill>
                  <a:srgbClr val="2D3F4E"/>
                </a:solidFill>
                <a:cs typeface="Helvetica" panose="020B0604020202020204" pitchFamily="34" charset="0"/>
              </a:rPr>
              <a:t>2</a:t>
            </a:r>
            <a:r>
              <a:rPr lang="ko-KR" altLang="en-US" sz="1600" dirty="0">
                <a:solidFill>
                  <a:srgbClr val="2D3F4E"/>
                </a:solidFill>
                <a:cs typeface="Helvetica" panose="020B0604020202020204" pitchFamily="34" charset="0"/>
              </a:rPr>
              <a:t>진수로 변환 후 </a:t>
            </a:r>
            <a:r>
              <a:rPr lang="en-US" altLang="ko-KR" sz="1600" b="1" dirty="0">
                <a:solidFill>
                  <a:srgbClr val="2D3F4E"/>
                </a:solidFill>
                <a:cs typeface="Helvetica" panose="020B0604020202020204" pitchFamily="34" charset="0"/>
              </a:rPr>
              <a:t>(1</a:t>
            </a:r>
            <a:r>
              <a:rPr lang="ko-KR" altLang="en-US" sz="1600" b="1" dirty="0">
                <a:solidFill>
                  <a:srgbClr val="2D3F4E"/>
                </a:solidFill>
                <a:cs typeface="Helvetica" panose="020B0604020202020204" pitchFamily="34" charset="0"/>
              </a:rPr>
              <a:t>점</a:t>
            </a:r>
            <a:r>
              <a:rPr lang="en-US" altLang="ko-KR" sz="1600" b="1" dirty="0">
                <a:solidFill>
                  <a:srgbClr val="2D3F4E"/>
                </a:solidFill>
                <a:cs typeface="Helvetica" panose="020B0604020202020204" pitchFamily="34" charset="0"/>
              </a:rPr>
              <a:t>)</a:t>
            </a:r>
            <a:br>
              <a:rPr lang="en-US" altLang="ko-KR" sz="1600" dirty="0">
                <a:solidFill>
                  <a:srgbClr val="2D3F4E"/>
                </a:solidFill>
                <a:cs typeface="Helvetica" panose="020B0604020202020204" pitchFamily="34" charset="0"/>
              </a:rPr>
            </a:br>
            <a:r>
              <a:rPr lang="ko-KR" altLang="en-US" sz="1600" dirty="0">
                <a:solidFill>
                  <a:srgbClr val="2D3F4E"/>
                </a:solidFill>
                <a:cs typeface="Helvetica" panose="020B0604020202020204" pitchFamily="34" charset="0"/>
              </a:rPr>
              <a:t>어떤 </a:t>
            </a:r>
            <a:r>
              <a:rPr lang="en-US" altLang="ko-KR" sz="1600" dirty="0">
                <a:solidFill>
                  <a:srgbClr val="2D3F4E"/>
                </a:solidFill>
                <a:cs typeface="Helvetica" panose="020B0604020202020204" pitchFamily="34" charset="0"/>
              </a:rPr>
              <a:t>Instruction</a:t>
            </a:r>
            <a:r>
              <a:rPr lang="ko-KR" altLang="en-US" sz="1600" dirty="0">
                <a:solidFill>
                  <a:srgbClr val="2D3F4E"/>
                </a:solidFill>
                <a:cs typeface="Helvetica" panose="020B0604020202020204" pitchFamily="34" charset="0"/>
              </a:rPr>
              <a:t>인지 </a:t>
            </a:r>
            <a:r>
              <a:rPr lang="en-US" altLang="ko-KR" sz="1600" dirty="0">
                <a:solidFill>
                  <a:srgbClr val="2D3F4E"/>
                </a:solidFill>
                <a:cs typeface="Helvetica" panose="020B0604020202020204" pitchFamily="34" charset="0"/>
              </a:rPr>
              <a:t>Reference </a:t>
            </a:r>
            <a:r>
              <a:rPr lang="ko-KR" altLang="en-US" sz="1600" dirty="0">
                <a:solidFill>
                  <a:srgbClr val="2D3F4E"/>
                </a:solidFill>
                <a:cs typeface="Helvetica" panose="020B0604020202020204" pitchFamily="34" charset="0"/>
              </a:rPr>
              <a:t>파일을 통해 확인 후</a:t>
            </a:r>
            <a:br>
              <a:rPr lang="en-US" altLang="ko-KR" sz="1600" dirty="0">
                <a:solidFill>
                  <a:srgbClr val="2D3F4E"/>
                </a:solidFill>
                <a:cs typeface="Helvetica" panose="020B0604020202020204" pitchFamily="34" charset="0"/>
              </a:rPr>
            </a:br>
            <a:r>
              <a:rPr lang="en-US" altLang="ko-KR" sz="1600" dirty="0">
                <a:solidFill>
                  <a:srgbClr val="2D3F4E"/>
                </a:solidFill>
                <a:cs typeface="Helvetica" panose="020B0604020202020204" pitchFamily="34" charset="0"/>
              </a:rPr>
              <a:t>Instruction</a:t>
            </a:r>
            <a:r>
              <a:rPr lang="ko-KR" altLang="en-US" sz="1600" dirty="0">
                <a:solidFill>
                  <a:srgbClr val="2D3F4E"/>
                </a:solidFill>
                <a:cs typeface="Helvetica" panose="020B0604020202020204" pitchFamily="34" charset="0"/>
              </a:rPr>
              <a:t>이 어떤 의미를 가지는지 서술 </a:t>
            </a:r>
            <a:r>
              <a:rPr lang="en-US" altLang="ko-KR" sz="1600" b="1" dirty="0">
                <a:solidFill>
                  <a:srgbClr val="2D3F4E"/>
                </a:solidFill>
                <a:cs typeface="Helvetica" panose="020B0604020202020204" pitchFamily="34" charset="0"/>
              </a:rPr>
              <a:t>(2</a:t>
            </a:r>
            <a:r>
              <a:rPr lang="ko-KR" altLang="en-US" sz="1600" b="1" dirty="0">
                <a:solidFill>
                  <a:srgbClr val="2D3F4E"/>
                </a:solidFill>
                <a:cs typeface="Helvetica" panose="020B0604020202020204" pitchFamily="34" charset="0"/>
              </a:rPr>
              <a:t>점</a:t>
            </a:r>
            <a:r>
              <a:rPr lang="en-US" altLang="ko-KR" sz="1600" b="1" dirty="0">
                <a:solidFill>
                  <a:srgbClr val="2D3F4E"/>
                </a:solidFill>
                <a:cs typeface="Helvetica" panose="020B0604020202020204" pitchFamily="34" charset="0"/>
              </a:rPr>
              <a:t>)</a:t>
            </a:r>
          </a:p>
          <a:p>
            <a:pPr lvl="2">
              <a:lnSpc>
                <a:spcPct val="100000"/>
              </a:lnSpc>
              <a:buFontTx/>
              <a:buChar char="‒"/>
            </a:pP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분석한 의미에 맞게 실제 동작 순서 기술 </a:t>
            </a:r>
            <a:r>
              <a:rPr lang="en-US" altLang="ko-KR" sz="1800" b="1" dirty="0">
                <a:solidFill>
                  <a:srgbClr val="2D3F4E"/>
                </a:solidFill>
                <a:cs typeface="Helvetica" panose="020B0604020202020204" pitchFamily="34" charset="0"/>
              </a:rPr>
              <a:t>(1</a:t>
            </a:r>
            <a:r>
              <a:rPr lang="ko-KR" altLang="en-US" sz="1800" b="1" dirty="0">
                <a:solidFill>
                  <a:srgbClr val="2D3F4E"/>
                </a:solidFill>
                <a:cs typeface="Helvetica" panose="020B0604020202020204" pitchFamily="34" charset="0"/>
              </a:rPr>
              <a:t>점</a:t>
            </a:r>
            <a:r>
              <a:rPr lang="en-US" altLang="ko-KR" sz="1800" b="1" dirty="0">
                <a:solidFill>
                  <a:srgbClr val="2D3F4E"/>
                </a:solidFill>
                <a:cs typeface="Helvetica" panose="020B0604020202020204" pitchFamily="34" charset="0"/>
              </a:rPr>
              <a:t>)</a:t>
            </a:r>
          </a:p>
          <a:p>
            <a:pPr lvl="2">
              <a:lnSpc>
                <a:spcPct val="100000"/>
              </a:lnSpc>
              <a:buFontTx/>
              <a:buChar char="‒"/>
            </a:pP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동작이 어디서 끝나는지 명시 </a:t>
            </a:r>
            <a:r>
              <a:rPr lang="en-US" altLang="ko-KR" sz="1800" dirty="0">
                <a:solidFill>
                  <a:srgbClr val="2D3F4E"/>
                </a:solidFill>
                <a:cs typeface="Helvetica" panose="020B0604020202020204" pitchFamily="34" charset="0"/>
              </a:rPr>
              <a:t>(</a:t>
            </a: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끝나지 않는다면</a:t>
            </a:r>
            <a:r>
              <a:rPr lang="en-US" altLang="ko-KR" sz="1800" dirty="0">
                <a:solidFill>
                  <a:srgbClr val="2D3F4E"/>
                </a:solidFill>
                <a:cs typeface="Helvetica" panose="020B0604020202020204" pitchFamily="34" charset="0"/>
              </a:rPr>
              <a:t>, </a:t>
            </a: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어디부터 어디까지 반복된다고 구체적으로 명시</a:t>
            </a:r>
            <a:r>
              <a:rPr lang="en-US" altLang="ko-KR" sz="1800" dirty="0">
                <a:solidFill>
                  <a:srgbClr val="2D3F4E"/>
                </a:solidFill>
                <a:cs typeface="Helvetica" panose="020B0604020202020204" pitchFamily="34" charset="0"/>
              </a:rPr>
              <a:t>) </a:t>
            </a:r>
            <a:r>
              <a:rPr lang="en-US" altLang="ko-KR" sz="1800" b="1" dirty="0">
                <a:solidFill>
                  <a:srgbClr val="2D3F4E"/>
                </a:solidFill>
                <a:cs typeface="Helvetica" panose="020B0604020202020204" pitchFamily="34" charset="0"/>
              </a:rPr>
              <a:t>(1</a:t>
            </a:r>
            <a:r>
              <a:rPr lang="ko-KR" altLang="en-US" sz="1800" b="1" dirty="0">
                <a:solidFill>
                  <a:srgbClr val="2D3F4E"/>
                </a:solidFill>
                <a:cs typeface="Helvetica" panose="020B0604020202020204" pitchFamily="34" charset="0"/>
              </a:rPr>
              <a:t>점</a:t>
            </a:r>
            <a:r>
              <a:rPr lang="en-US" altLang="ko-KR" sz="1800" b="1" dirty="0">
                <a:solidFill>
                  <a:srgbClr val="2D3F4E"/>
                </a:solidFill>
                <a:cs typeface="Helvetica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  <a:buFontTx/>
              <a:buChar char="‒"/>
            </a:pPr>
            <a:endParaRPr lang="en-US" altLang="ko-KR" sz="18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3">
              <a:lnSpc>
                <a:spcPct val="100000"/>
              </a:lnSpc>
              <a:buFontTx/>
              <a:buChar char="‒"/>
            </a:pPr>
            <a:endParaRPr lang="en-US" altLang="ko-KR" sz="1800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4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cs typeface="Helvetica" panose="020B0604020202020204" pitchFamily="34" charset="0"/>
              </a:rPr>
              <a:t>과제 채점 </a:t>
            </a:r>
            <a:r>
              <a:rPr lang="en-US" altLang="ko-KR" b="1" dirty="0">
                <a:cs typeface="Helvetica" panose="020B0604020202020204" pitchFamily="34" charset="0"/>
              </a:rPr>
              <a:t>Focus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11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2423B1D-AF9E-494A-8D1E-145371EA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91" y="910669"/>
            <a:ext cx="9385480" cy="1042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제출 기한</a:t>
            </a: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sz="1800" dirty="0">
                <a:solidFill>
                  <a:srgbClr val="2D3F4E"/>
                </a:solidFill>
                <a:cs typeface="Helvetica" panose="020B0604020202020204" pitchFamily="34" charset="0"/>
              </a:rPr>
              <a:t>4</a:t>
            </a: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월 </a:t>
            </a:r>
            <a:r>
              <a:rPr lang="en-US" altLang="ko-KR" sz="1800" dirty="0">
                <a:solidFill>
                  <a:srgbClr val="2D3F4E"/>
                </a:solidFill>
                <a:cs typeface="Helvetica" panose="020B0604020202020204" pitchFamily="34" charset="0"/>
              </a:rPr>
              <a:t>16</a:t>
            </a: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일 </a:t>
            </a:r>
            <a:r>
              <a:rPr lang="en-US" altLang="ko-KR" sz="1800" dirty="0">
                <a:solidFill>
                  <a:srgbClr val="2D3F4E"/>
                </a:solidFill>
                <a:cs typeface="Helvetica" panose="020B0604020202020204" pitchFamily="34" charset="0"/>
              </a:rPr>
              <a:t>(</a:t>
            </a: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금</a:t>
            </a:r>
            <a:r>
              <a:rPr lang="en-US" altLang="ko-KR" sz="1800" dirty="0">
                <a:solidFill>
                  <a:srgbClr val="2D3F4E"/>
                </a:solidFill>
                <a:cs typeface="Helvetica" panose="020B0604020202020204" pitchFamily="34" charset="0"/>
              </a:rPr>
              <a:t>) 11:59 PM</a:t>
            </a:r>
          </a:p>
          <a:p>
            <a:pPr lvl="1">
              <a:lnSpc>
                <a:spcPct val="100000"/>
              </a:lnSpc>
              <a:buFontTx/>
              <a:buChar char="‒"/>
            </a:pPr>
            <a:endParaRPr lang="en-US" altLang="ko-KR" sz="18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제출 방법</a:t>
            </a: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스마트 캠퍼스를 통해 파일들 제출</a:t>
            </a:r>
            <a:endParaRPr lang="en-US" altLang="ko-KR" sz="18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제출할 파일 목록</a:t>
            </a:r>
            <a:endParaRPr lang="en-US" altLang="ko-KR" sz="18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  <a:buFontTx/>
              <a:buChar char="‒"/>
            </a:pPr>
            <a:r>
              <a:rPr lang="ko-KR" altLang="en-US" sz="1600" dirty="0">
                <a:solidFill>
                  <a:srgbClr val="2D3F4E"/>
                </a:solidFill>
                <a:cs typeface="Helvetica" panose="020B0604020202020204" pitchFamily="34" charset="0"/>
              </a:rPr>
              <a:t>보고서</a:t>
            </a:r>
            <a:endParaRPr lang="en-US" altLang="ko-KR" sz="16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sz="1800" dirty="0">
                <a:solidFill>
                  <a:srgbClr val="2D3F4E"/>
                </a:solidFill>
                <a:cs typeface="Helvetica" panose="020B0604020202020204" pitchFamily="34" charset="0"/>
              </a:rPr>
              <a:t>파일 제출 방법</a:t>
            </a:r>
            <a:endParaRPr lang="en-US" altLang="ko-KR" sz="18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  <a:buFontTx/>
              <a:buChar char="‒"/>
            </a:pPr>
            <a:r>
              <a:rPr lang="en-US" altLang="ko-KR" sz="1600" dirty="0">
                <a:solidFill>
                  <a:srgbClr val="2D3F4E"/>
                </a:solidFill>
                <a:cs typeface="Helvetica" panose="020B0604020202020204" pitchFamily="34" charset="0"/>
              </a:rPr>
              <a:t>“ca1_</a:t>
            </a:r>
            <a:r>
              <a:rPr lang="ko-KR" altLang="en-US" sz="1600" dirty="0">
                <a:solidFill>
                  <a:srgbClr val="2D3F4E"/>
                </a:solidFill>
                <a:cs typeface="Helvetica" panose="020B0604020202020204" pitchFamily="34" charset="0"/>
              </a:rPr>
              <a:t>학번</a:t>
            </a:r>
            <a:r>
              <a:rPr lang="en-US" altLang="ko-KR" sz="1600" dirty="0">
                <a:solidFill>
                  <a:srgbClr val="2D3F4E"/>
                </a:solidFill>
                <a:cs typeface="Helvetica" panose="020B0604020202020204" pitchFamily="34" charset="0"/>
              </a:rPr>
              <a:t>.zip”</a:t>
            </a:r>
            <a:r>
              <a:rPr lang="ko-KR" altLang="en-US" sz="1600" dirty="0">
                <a:solidFill>
                  <a:srgbClr val="2D3F4E"/>
                </a:solidFill>
                <a:cs typeface="Helvetica" panose="020B0604020202020204" pitchFamily="34" charset="0"/>
              </a:rPr>
              <a:t>으로 압축하여 제출</a:t>
            </a:r>
            <a:endParaRPr lang="en-US" altLang="ko-KR" sz="1600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7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1</a:t>
            </a:r>
            <a:r>
              <a:rPr lang="ko-KR" altLang="en-US" b="1" dirty="0">
                <a:cs typeface="Helvetica" panose="020B0604020202020204" pitchFamily="34" charset="0"/>
              </a:rPr>
              <a:t>차 과제 목적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2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A1747D7-0FF6-8A43-AF25-7B17847E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91" y="1014753"/>
            <a:ext cx="9385480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하드웨어 명령어 및 </a:t>
            </a: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Assembly </a:t>
            </a: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언어의 이해</a:t>
            </a: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pc="-2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pc="-2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ARM Reference Manual</a:t>
            </a: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을 통한 </a:t>
            </a: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ARM Instruction </a:t>
            </a: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숙지</a:t>
            </a: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시스템 및 하드웨어 레벨에서 명령어가 어떤 식으로 수행되는지 숙지</a:t>
            </a: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80000"/>
              </a:lnSpc>
              <a:buFont typeface="맑은 고딕" panose="020B0503020000020004" pitchFamily="50" charset="-127"/>
              <a:buChar char="–"/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endParaRPr lang="en-US" altLang="ko-KR" sz="20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endParaRPr lang="en-US" altLang="ko-KR" sz="20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  <a:buFontTx/>
              <a:buChar char="‒"/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0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1</a:t>
            </a:r>
            <a:r>
              <a:rPr lang="ko-KR" altLang="en-US" b="1" dirty="0">
                <a:cs typeface="Helvetica" panose="020B0604020202020204" pitchFamily="34" charset="0"/>
              </a:rPr>
              <a:t>차 과제 내용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1428989-2C3A-8F46-AA1A-03805860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91" y="1014753"/>
            <a:ext cx="9385480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Instruction</a:t>
            </a: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File (</a:t>
            </a:r>
            <a:r>
              <a:rPr lang="en-US" altLang="ko-KR" sz="2400" b="1" dirty="0" err="1">
                <a:solidFill>
                  <a:srgbClr val="2D3F4E"/>
                </a:solidFill>
                <a:cs typeface="Helvetica" panose="020B0604020202020204" pitchFamily="34" charset="0"/>
              </a:rPr>
              <a:t>inst_data.mif</a:t>
            </a: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) </a:t>
            </a: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내 </a:t>
            </a: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000</a:t>
            </a: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번 </a:t>
            </a: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~ 024</a:t>
            </a: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번 주소의 </a:t>
            </a:r>
            <a:b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</a:b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ARM </a:t>
            </a: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명령어 분석</a:t>
            </a: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en-US" altLang="ko-KR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16</a:t>
            </a:r>
            <a:r>
              <a:rPr lang="ko-KR" altLang="en-US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진수로 되어 있는 명령어를 </a:t>
            </a:r>
            <a:r>
              <a:rPr lang="en-US" altLang="ko-KR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2</a:t>
            </a:r>
            <a:r>
              <a:rPr lang="ko-KR" altLang="en-US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진수 </a:t>
            </a:r>
            <a:r>
              <a:rPr lang="en-US" altLang="ko-KR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(Binary)</a:t>
            </a:r>
            <a:r>
              <a:rPr lang="ko-KR" altLang="en-US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로 변환</a:t>
            </a:r>
            <a:endParaRPr lang="en-US" altLang="ko-KR" sz="2000" b="1" spc="-2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어떤 명령어인지 </a:t>
            </a:r>
            <a:r>
              <a:rPr lang="en-US" altLang="ko-KR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ARM Reference Manual</a:t>
            </a:r>
            <a:r>
              <a:rPr lang="ko-KR" altLang="en-US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을 통해 확인</a:t>
            </a:r>
            <a:endParaRPr lang="en-US" altLang="ko-KR" sz="2000" b="1" spc="-2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해당 명령어가 어떤 의미를 가지는지 서술</a:t>
            </a:r>
            <a:endParaRPr lang="en-US" altLang="ko-KR" sz="2000" b="1" spc="-2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분석한 의미에 맞게 실제 동작 순서 기록</a:t>
            </a:r>
            <a:endParaRPr lang="en-US" altLang="ko-KR" sz="2000" b="1" spc="-2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동작이 어디서 끝나는지 명시</a:t>
            </a:r>
            <a:br>
              <a:rPr lang="en-US" altLang="ko-KR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</a:br>
            <a:r>
              <a:rPr lang="en-US" altLang="ko-KR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(</a:t>
            </a:r>
            <a:r>
              <a:rPr lang="ko-KR" altLang="en-US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끝나지 않는다면</a:t>
            </a:r>
            <a:r>
              <a:rPr lang="en-US" altLang="ko-KR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, </a:t>
            </a:r>
            <a:r>
              <a:rPr lang="ko-KR" altLang="en-US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어디서부터 어디까지 반복되는지 명시</a:t>
            </a:r>
            <a:r>
              <a:rPr lang="en-US" altLang="ko-KR" sz="2000" b="1" spc="-20" dirty="0">
                <a:solidFill>
                  <a:srgbClr val="2D3F4E"/>
                </a:solidFill>
                <a:cs typeface="Helvetica" panose="020B0604020202020204" pitchFamily="34" charset="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30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 err="1">
                <a:cs typeface="Helvetica" panose="020B0604020202020204" pitchFamily="34" charset="0"/>
              </a:rPr>
              <a:t>inst_data.mif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4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70F355-DACE-4063-B2B6-7AFEC07A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121980"/>
            <a:ext cx="2676525" cy="53149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FC6C82-E74C-4B96-A411-B1C717E33F0D}"/>
              </a:ext>
            </a:extLst>
          </p:cNvPr>
          <p:cNvSpPr/>
          <p:nvPr/>
        </p:nvSpPr>
        <p:spPr>
          <a:xfrm>
            <a:off x="4343400" y="1098330"/>
            <a:ext cx="762000" cy="1734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EE4E28-ABB1-4516-B9F9-293CE13B0246}"/>
              </a:ext>
            </a:extLst>
          </p:cNvPr>
          <p:cNvSpPr/>
          <p:nvPr/>
        </p:nvSpPr>
        <p:spPr>
          <a:xfrm>
            <a:off x="3657600" y="1098330"/>
            <a:ext cx="381000" cy="533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DECC0-6F8A-49E8-8367-4D66BCCCB680}"/>
              </a:ext>
            </a:extLst>
          </p:cNvPr>
          <p:cNvSpPr txBox="1"/>
          <p:nvPr/>
        </p:nvSpPr>
        <p:spPr>
          <a:xfrm>
            <a:off x="2247900" y="145912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address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(16</a:t>
            </a:r>
            <a:r>
              <a:rPr lang="ko-KR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진수</a:t>
            </a: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)</a:t>
            </a:r>
            <a:endParaRPr lang="ko-KR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070FB-109E-443D-AC5D-95C715613DF9}"/>
              </a:ext>
            </a:extLst>
          </p:cNvPr>
          <p:cNvSpPr txBox="1"/>
          <p:nvPr/>
        </p:nvSpPr>
        <p:spPr>
          <a:xfrm>
            <a:off x="6607088" y="201481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instruction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(16</a:t>
            </a:r>
            <a:r>
              <a:rPr lang="ko-KR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진수</a:t>
            </a: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)</a:t>
            </a:r>
            <a:endParaRPr lang="ko-KR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54FB02-5BAB-40F3-967F-63021E16F26D}"/>
              </a:ext>
            </a:extLst>
          </p:cNvPr>
          <p:cNvSpPr/>
          <p:nvPr/>
        </p:nvSpPr>
        <p:spPr>
          <a:xfrm>
            <a:off x="6281736" y="1459127"/>
            <a:ext cx="2250905" cy="4117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EA000006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B6716A-81ED-48E4-9C4D-61458DE98DC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5105400" y="1185040"/>
            <a:ext cx="1176336" cy="47998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5087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arm_architecture_reference_manual.pdf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5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99E77D-AF06-4A54-84FA-A97C45350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3" y="1228767"/>
            <a:ext cx="4724400" cy="48642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99AC1F5-D4AC-4163-882D-5F4FCAD44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550" y="2333667"/>
            <a:ext cx="410586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Example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6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BF890D-8169-4987-A2F5-D5379885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93" y="4973782"/>
            <a:ext cx="6876814" cy="1094508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0852F3FA-CBA5-421E-834C-23B5AABA7F4B}"/>
              </a:ext>
            </a:extLst>
          </p:cNvPr>
          <p:cNvSpPr txBox="1">
            <a:spLocks/>
          </p:cNvSpPr>
          <p:nvPr/>
        </p:nvSpPr>
        <p:spPr>
          <a:xfrm>
            <a:off x="419100" y="789710"/>
            <a:ext cx="84963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EA000006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Binary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변환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1110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0 0000 0000 0000 0000 0000 0110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(2)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어떤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Reference File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확인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#6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어떤 의미를 가지는지 서술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PC</a:t>
            </a: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+8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x4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주소로 이동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(MIPS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경우 </a:t>
            </a: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+4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이므로 주의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현재 실행 중인 명령어의 주소를 의미함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주소 단위가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4 Byte (= 1 Word)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이기 때문임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따라서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(0 + 8 + 24) / 4 = 008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 주소로 이동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다음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nstruction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 주소에 있는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E59F2EC8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45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Example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7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0852F3FA-CBA5-421E-834C-23B5AABA7F4B}"/>
              </a:ext>
            </a:extLst>
          </p:cNvPr>
          <p:cNvSpPr txBox="1">
            <a:spLocks/>
          </p:cNvSpPr>
          <p:nvPr/>
        </p:nvSpPr>
        <p:spPr>
          <a:xfrm>
            <a:off x="419100" y="789710"/>
            <a:ext cx="84963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E59FDE78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Binary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변환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1110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1001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1101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1110 0111 1000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(2)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어떤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Reference File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확인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LDR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$13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[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$15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#0xE78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];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25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번째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bit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인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I bit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가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0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이므로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, #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으로 표기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어떤 의미를 가지는지 서술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Register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저장된 값에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#0xE78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값을 더한 주소의 값을 메모리로부터 읽어 와서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Register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저장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메모리의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[$15 + #0xE78]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주소에 저장된 값을 읽어와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$13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저장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6DE8F7-8670-4334-98FA-7ACC5636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83" y="4804369"/>
            <a:ext cx="7170234" cy="11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5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Example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8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0852F3FA-CBA5-421E-834C-23B5AABA7F4B}"/>
              </a:ext>
            </a:extLst>
          </p:cNvPr>
          <p:cNvSpPr txBox="1">
            <a:spLocks/>
          </p:cNvSpPr>
          <p:nvPr/>
        </p:nvSpPr>
        <p:spPr>
          <a:xfrm>
            <a:off x="419100" y="789710"/>
            <a:ext cx="84963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E1A0F00E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Binary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변환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1110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000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0 0000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0000 0000 1110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(2)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어떤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Reference File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확인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MOV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$15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#0xE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어떤 의미를 가지는지 서술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Register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</a:t>
            </a:r>
            <a:r>
              <a:rPr lang="en-US" altLang="ko-KR" sz="18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0xE (=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14)</a:t>
            </a:r>
            <a:r>
              <a:rPr lang="ko-KR" altLang="en-US" sz="1800" dirty="0" err="1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저장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75CBFD-FCF4-41B9-9DE4-A739F5F6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64" y="4364183"/>
            <a:ext cx="7709072" cy="12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1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1564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Hint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9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B5FD6FD-FC94-4B46-8E39-127D7071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91" y="910669"/>
            <a:ext cx="9385480" cy="1042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Condition Code (e.g., 0 (0000) = Equal, E (1110) = Always)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ARM Reference Manual 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내 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112 Page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Data Processing Instructions (e.g., MOV, CMP)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sz="2000" b="1" dirty="0">
                <a:solidFill>
                  <a:srgbClr val="2D3F4E"/>
                </a:solidFill>
                <a:cs typeface="Helvetica" panose="020B0604020202020204" pitchFamily="34" charset="0"/>
              </a:rPr>
              <a:t>Opcode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: Manual 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내 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115 Page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sz="2000" b="1" dirty="0">
                <a:solidFill>
                  <a:srgbClr val="2D3F4E"/>
                </a:solidFill>
                <a:cs typeface="Helvetica" panose="020B0604020202020204" pitchFamily="34" charset="0"/>
              </a:rPr>
              <a:t>Instruction Encoding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: Manual 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내 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116 Page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Load and Store Instructions (e.g., LDR, STR)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sz="2000" b="1" dirty="0">
                <a:solidFill>
                  <a:srgbClr val="2D3F4E"/>
                </a:solidFill>
                <a:cs typeface="Helvetica" panose="020B0604020202020204" pitchFamily="34" charset="0"/>
              </a:rPr>
              <a:t>Address Mode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: Manual 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내 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129 Page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sz="2000" b="1" dirty="0">
                <a:solidFill>
                  <a:srgbClr val="2D3F4E"/>
                </a:solidFill>
                <a:cs typeface="Helvetica" panose="020B0604020202020204" pitchFamily="34" charset="0"/>
              </a:rPr>
              <a:t>Instruction Encoding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: Manual 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내 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130 Page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sz="2000" b="1" dirty="0">
                <a:solidFill>
                  <a:srgbClr val="2D3F4E"/>
                </a:solidFill>
                <a:cs typeface="Helvetica" panose="020B0604020202020204" pitchFamily="34" charset="0"/>
              </a:rPr>
              <a:t>Examples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: Manual 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내 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131 Page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Branch Instructions (e.g., B, BL)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sz="2000" b="1" dirty="0">
                <a:solidFill>
                  <a:srgbClr val="2D3F4E"/>
                </a:solidFill>
                <a:cs typeface="Helvetica" panose="020B0604020202020204" pitchFamily="34" charset="0"/>
              </a:rPr>
              <a:t>Instruction Encoding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: Manual 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내 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160 Page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sz="2000" b="1" dirty="0">
                <a:solidFill>
                  <a:srgbClr val="2D3F4E"/>
                </a:solidFill>
                <a:cs typeface="Helvetica" panose="020B0604020202020204" pitchFamily="34" charset="0"/>
              </a:rPr>
              <a:t>Examples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: Manual 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내 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114 Page</a:t>
            </a:r>
          </a:p>
          <a:p>
            <a:pPr lvl="1">
              <a:lnSpc>
                <a:spcPct val="100000"/>
              </a:lnSpc>
              <a:buFontTx/>
              <a:buChar char="‒"/>
            </a:pPr>
            <a:endParaRPr lang="en-US" altLang="ko-KR" sz="20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3">
              <a:lnSpc>
                <a:spcPct val="100000"/>
              </a:lnSpc>
              <a:buFontTx/>
              <a:buChar char="‒"/>
            </a:pPr>
            <a:endParaRPr lang="en-US" altLang="ko-KR" sz="1800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2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50148</TotalTime>
  <Words>720</Words>
  <Application>Microsoft Macintosh PowerPoint</Application>
  <PresentationFormat>A4 용지(210x297mm)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HelveticaNeueLT Pro 57 Cn</vt:lpstr>
      <vt:lpstr>맑은 고딕</vt:lpstr>
      <vt:lpstr>Arial</vt:lpstr>
      <vt:lpstr>Calibri</vt:lpstr>
      <vt:lpstr>Wingdings</vt:lpstr>
      <vt:lpstr>Office 테마</vt:lpstr>
      <vt:lpstr>PowerPoint 프레젠테이션</vt:lpstr>
      <vt:lpstr>1차 과제 목적</vt:lpstr>
      <vt:lpstr>1차 과제 내용</vt:lpstr>
      <vt:lpstr>inst_data.mif</vt:lpstr>
      <vt:lpstr>arm_architecture_reference_manual.pdf</vt:lpstr>
      <vt:lpstr>Example</vt:lpstr>
      <vt:lpstr>Example</vt:lpstr>
      <vt:lpstr>Example</vt:lpstr>
      <vt:lpstr>Hint</vt:lpstr>
      <vt:lpstr>과제 채점 Focus</vt:lpstr>
      <vt:lpstr>과제 채점 Focus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김영근</dc:creator>
  <cp:lastModifiedBy>김영근</cp:lastModifiedBy>
  <cp:revision>790</cp:revision>
  <cp:lastPrinted>2017-04-26T00:41:38Z</cp:lastPrinted>
  <dcterms:created xsi:type="dcterms:W3CDTF">2017-04-25T01:10:57Z</dcterms:created>
  <dcterms:modified xsi:type="dcterms:W3CDTF">2021-03-22T00:09:14Z</dcterms:modified>
</cp:coreProperties>
</file>