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4"/>
  </p:notesMasterIdLst>
  <p:sldIdLst>
    <p:sldId id="322" r:id="rId2"/>
    <p:sldId id="499" r:id="rId3"/>
    <p:sldId id="525" r:id="rId4"/>
    <p:sldId id="615" r:id="rId5"/>
    <p:sldId id="616" r:id="rId6"/>
    <p:sldId id="623" r:id="rId7"/>
    <p:sldId id="624" r:id="rId8"/>
    <p:sldId id="625" r:id="rId9"/>
    <p:sldId id="626" r:id="rId10"/>
    <p:sldId id="628" r:id="rId11"/>
    <p:sldId id="617" r:id="rId12"/>
    <p:sldId id="627" r:id="rId1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근" initials="김" lastIdx="2" clrIdx="0">
    <p:extLst>
      <p:ext uri="{19B8F6BF-5375-455C-9EA6-DF929625EA0E}">
        <p15:presenceInfo xmlns:p15="http://schemas.microsoft.com/office/powerpoint/2012/main" userId="S::carrotyone@soongsil.ac.kr::1d705a32-9fd1-4583-9b81-5ae933187c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2D3F4E"/>
    <a:srgbClr val="5EC2C4"/>
    <a:srgbClr val="006794"/>
    <a:srgbClr val="009BCB"/>
    <a:srgbClr val="FFFFFF"/>
    <a:srgbClr val="F54F41"/>
    <a:srgbClr val="00C46A"/>
    <a:srgbClr val="C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82695" autoAdjust="0"/>
  </p:normalViewPr>
  <p:slideViewPr>
    <p:cSldViewPr snapToGrid="0">
      <p:cViewPr varScale="1">
        <p:scale>
          <a:sx n="73" d="100"/>
          <a:sy n="73" d="100"/>
        </p:scale>
        <p:origin x="90" y="972"/>
      </p:cViewPr>
      <p:guideLst>
        <p:guide orient="horz" pos="213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69A4-6171-435A-B243-8B604822B82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83FDC-DBA4-4A1A-A4F5-40B68AB6E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32350" cy="3346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9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8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3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0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4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9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2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0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5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6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26CA-BD85-4BC2-ADD7-C8A6E549203D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 algn="l"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C3E33DF6-4DC7-490E-8218-A910EDC9758C}" type="datetime1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85753"/>
            <a:ext cx="8543925" cy="419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effectLst>
                  <a:outerShdw blurRad="38100" dist="76200" dir="2700000" algn="tl" rotWithShape="0">
                    <a:prstClr val="black">
                      <a:alpha val="64000"/>
                    </a:prst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24692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DF81BD5-3AE5-4173-AB69-C3DA0B06189B}" type="datetime1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53307" y="1092875"/>
            <a:ext cx="8605018" cy="491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algn="ctr"/>
            <a:r>
              <a:rPr lang="en-US" altLang="ko-KR" sz="5400" b="1" u="sng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Computer Architecture</a:t>
            </a: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과제 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#1: ARM Instructions 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분석</a:t>
            </a:r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r"/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2021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년 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1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학기</a:t>
            </a:r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Young </a:t>
            </a:r>
            <a:r>
              <a:rPr lang="en-US" altLang="ko-KR" sz="2400" b="1" dirty="0" err="1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Geun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 Kim (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김영근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8142" cy="6858000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058" y="0"/>
            <a:ext cx="331477" cy="6858000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숭실대학교 로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0"/>
            <a:ext cx="3190875" cy="10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3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cs typeface="Helvetica" panose="020B0604020202020204" pitchFamily="34" charset="0"/>
              </a:rPr>
              <a:t>inst_data.mif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10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70F355-DACE-4063-B2B6-7AFEC07A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55" y="1379064"/>
            <a:ext cx="2676525" cy="53149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FC6C82-E74C-4B96-A411-B1C717E33F0D}"/>
              </a:ext>
            </a:extLst>
          </p:cNvPr>
          <p:cNvSpPr/>
          <p:nvPr/>
        </p:nvSpPr>
        <p:spPr>
          <a:xfrm>
            <a:off x="4500155" y="1355414"/>
            <a:ext cx="762000" cy="1734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E4E28-ABB1-4516-B9F9-293CE13B0246}"/>
              </a:ext>
            </a:extLst>
          </p:cNvPr>
          <p:cNvSpPr/>
          <p:nvPr/>
        </p:nvSpPr>
        <p:spPr>
          <a:xfrm>
            <a:off x="3814355" y="1355414"/>
            <a:ext cx="381000" cy="533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DECC0-6F8A-49E8-8367-4D66BCCCB680}"/>
              </a:ext>
            </a:extLst>
          </p:cNvPr>
          <p:cNvSpPr txBox="1"/>
          <p:nvPr/>
        </p:nvSpPr>
        <p:spPr>
          <a:xfrm>
            <a:off x="3204755" y="73456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Word</a:t>
            </a:r>
            <a:r>
              <a:rPr lang="ko-KR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단위 </a:t>
            </a: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070FB-109E-443D-AC5D-95C715613DF9}"/>
              </a:ext>
            </a:extLst>
          </p:cNvPr>
          <p:cNvSpPr txBox="1"/>
          <p:nvPr/>
        </p:nvSpPr>
        <p:spPr>
          <a:xfrm>
            <a:off x="6763843" y="212800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Instruction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54FB02-5BAB-40F3-967F-63021E16F26D}"/>
              </a:ext>
            </a:extLst>
          </p:cNvPr>
          <p:cNvSpPr/>
          <p:nvPr/>
        </p:nvSpPr>
        <p:spPr>
          <a:xfrm>
            <a:off x="6438491" y="1716211"/>
            <a:ext cx="2250905" cy="4117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EA000006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B6716A-81ED-48E4-9C4D-61458DE98DC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262155" y="1442124"/>
            <a:ext cx="1176336" cy="47998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36C481-AAD3-45FC-9B22-1B8477481295}"/>
              </a:ext>
            </a:extLst>
          </p:cNvPr>
          <p:cNvSpPr/>
          <p:nvPr/>
        </p:nvSpPr>
        <p:spPr>
          <a:xfrm>
            <a:off x="2417447" y="1400744"/>
            <a:ext cx="609600" cy="24981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B82F4-9577-48AA-89BF-FD728C5253D5}"/>
              </a:ext>
            </a:extLst>
          </p:cNvPr>
          <p:cNvSpPr txBox="1"/>
          <p:nvPr/>
        </p:nvSpPr>
        <p:spPr>
          <a:xfrm>
            <a:off x="1909355" y="73456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Byte</a:t>
            </a:r>
            <a:r>
              <a:rPr lang="ko-KR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단위</a:t>
            </a:r>
            <a:endParaRPr lang="en-US" altLang="ko-KR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BE707-B6FC-4D0A-829C-82C8298B0310}"/>
              </a:ext>
            </a:extLst>
          </p:cNvPr>
          <p:cNvSpPr txBox="1"/>
          <p:nvPr/>
        </p:nvSpPr>
        <p:spPr>
          <a:xfrm>
            <a:off x="2387785" y="1379064"/>
            <a:ext cx="9440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/>
              <a:t>12…20</a:t>
            </a:r>
          </a:p>
          <a:p>
            <a:r>
              <a:rPr lang="en-US" altLang="ko-KR" sz="1400" dirty="0"/>
              <a:t>24</a:t>
            </a:r>
          </a:p>
          <a:p>
            <a:r>
              <a:rPr lang="en-US" altLang="ko-KR" sz="1400" dirty="0"/>
              <a:t>28</a:t>
            </a:r>
          </a:p>
          <a:p>
            <a:r>
              <a:rPr lang="en-US" altLang="ko-KR" sz="1400" dirty="0"/>
              <a:t>36</a:t>
            </a:r>
          </a:p>
          <a:p>
            <a:r>
              <a:rPr lang="en-US" altLang="ko-KR" sz="1400" dirty="0"/>
              <a:t>40</a:t>
            </a:r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67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BF890D-8169-4987-A2F5-D537988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93" y="5592386"/>
            <a:ext cx="6876814" cy="1094508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94869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EA000006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Binary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변환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0 0000 0000 0000 0000 0000 0110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Reference File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#6 (= 0000 0000 0000 0000 0000 0110)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어떤 동작을 하는지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Sign-extending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e 24-bit signed (two’s complement) immediate to 30 bits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0000 0000 0000 0000 0000 0110 -&gt;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00 0000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0000 0000 0000 0000 0000 0110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Shifting the result left two bits to form a 32-bit value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00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 0000 0000 0000 0000 0000 0001 1000 = 6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* 4 = 24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Adding this to the contents of the PC, which contains the address of the branch instruction plus 8 bytes.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현재 명령어의 주소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(0 * 4) + 8 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에 위에서 계산한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24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를 더해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32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를 만듦</a:t>
            </a:r>
            <a:endParaRPr lang="en-US" altLang="ko-KR" sz="180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나누어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단위의 명령어 순서 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번째로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Branch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45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12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94869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EAFFFFFE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Binary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변환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0 1111 1111 1111 1111 1111 1110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Reference File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#-2 (= 1111 1111 1111 1111 1111 1110)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(= 0000 0000 0000 0000 0000 0010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2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의 보수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어떤 동작을 하는지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Sign-extending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e 24-bit signed (two’s complement) immediate to 30 bits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1111 1111 1111 1111 1111 1110 -&gt;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11 1111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1111 1111 1111 1111 1111 1110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Shifting the result left two bits to form a 32-bit value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1111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1111 1111 1111 1111 1111 11111 1000 = -2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* 4 = -8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Adding this to the contents of the PC, which contains the address of the branch instruction plus 8 bytes.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현재 명령어의 주소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(1 * 4) + 8 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에 위에서 계산한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-8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을 더해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를 만듦</a:t>
            </a:r>
            <a:endParaRPr lang="en-US" altLang="ko-KR" sz="180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나누어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단위의 명령어 순서 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번째로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Branch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(=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동일한 명령어로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Branch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같은 명령어가 무한 반복 됨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85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이진수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2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8EFDFD-A3AF-40C7-AB02-C8779DDF0B52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24000"/>
            <a:ext cx="7924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0000"/>
                </a:solidFill>
              </a:rPr>
              <a:t>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5</a:t>
            </a:r>
            <a:r>
              <a:rPr lang="en-US" altLang="ko-KR" sz="2000" b="1" dirty="0">
                <a:solidFill>
                  <a:srgbClr val="000000"/>
                </a:solidFill>
              </a:rPr>
              <a:t>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4</a:t>
            </a:r>
            <a:r>
              <a:rPr lang="en-US" altLang="ko-KR" sz="2000" b="1" dirty="0">
                <a:solidFill>
                  <a:srgbClr val="000000"/>
                </a:solidFill>
              </a:rPr>
              <a:t>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3</a:t>
            </a:r>
            <a:r>
              <a:rPr lang="en-US" altLang="ko-KR" sz="2000" b="1" dirty="0">
                <a:solidFill>
                  <a:srgbClr val="000000"/>
                </a:solidFill>
              </a:rPr>
              <a:t>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2</a:t>
            </a:r>
            <a:r>
              <a:rPr lang="en-US" altLang="ko-KR" sz="2000" b="1" dirty="0">
                <a:solidFill>
                  <a:srgbClr val="000000"/>
                </a:solidFill>
              </a:rPr>
              <a:t>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1</a:t>
            </a:r>
            <a:r>
              <a:rPr lang="en-US" altLang="ko-KR" sz="2000" b="1" dirty="0">
                <a:solidFill>
                  <a:srgbClr val="000000"/>
                </a:solidFill>
              </a:rPr>
              <a:t>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0</a:t>
            </a:r>
            <a:r>
              <a:rPr lang="en-US" altLang="ko-KR" sz="2000" b="1" dirty="0">
                <a:solidFill>
                  <a:srgbClr val="000000"/>
                </a:solidFill>
              </a:rPr>
              <a:t>.a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-1</a:t>
            </a:r>
            <a:r>
              <a:rPr lang="en-US" altLang="ko-KR" sz="2000" b="1" dirty="0">
                <a:solidFill>
                  <a:srgbClr val="000000"/>
                </a:solidFill>
              </a:rPr>
              <a:t>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-2</a:t>
            </a:r>
            <a:r>
              <a:rPr lang="en-US" altLang="ko-KR" sz="2000" b="1" dirty="0">
                <a:solidFill>
                  <a:srgbClr val="000000"/>
                </a:solidFill>
              </a:rPr>
              <a:t>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-3</a:t>
            </a:r>
            <a:r>
              <a:rPr lang="en-US" altLang="ko-KR" sz="2000" b="1" dirty="0">
                <a:solidFill>
                  <a:srgbClr val="000000"/>
                </a:solidFill>
              </a:rPr>
              <a:t>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          = 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n</a:t>
            </a:r>
            <a:r>
              <a:rPr lang="en-US" altLang="ko-KR" sz="2000" b="1" dirty="0">
                <a:solidFill>
                  <a:srgbClr val="000000"/>
                </a:solidFill>
              </a:rPr>
              <a:t>r</a:t>
            </a:r>
            <a:r>
              <a:rPr lang="en-US" altLang="ko-KR" sz="2000" b="1" baseline="30000" dirty="0">
                <a:solidFill>
                  <a:srgbClr val="000000"/>
                </a:solidFill>
              </a:rPr>
              <a:t>n</a:t>
            </a:r>
            <a:r>
              <a:rPr lang="en-US" altLang="ko-KR" sz="2000" b="1" dirty="0">
                <a:solidFill>
                  <a:srgbClr val="000000"/>
                </a:solidFill>
              </a:rPr>
              <a:t>+a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n-1</a:t>
            </a:r>
            <a:r>
              <a:rPr lang="en-US" altLang="ko-KR" sz="2000" b="1" dirty="0">
                <a:solidFill>
                  <a:srgbClr val="000000"/>
                </a:solidFill>
              </a:rPr>
              <a:t>r</a:t>
            </a:r>
            <a:r>
              <a:rPr lang="en-US" altLang="ko-KR" sz="2000" b="1" baseline="30000" dirty="0">
                <a:solidFill>
                  <a:srgbClr val="000000"/>
                </a:solidFill>
              </a:rPr>
              <a:t>n-1</a:t>
            </a:r>
            <a:r>
              <a:rPr lang="en-US" altLang="ko-KR" sz="2000" b="1" dirty="0">
                <a:solidFill>
                  <a:srgbClr val="000000"/>
                </a:solidFill>
              </a:rPr>
              <a:t>+...+a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2</a:t>
            </a:r>
            <a:r>
              <a:rPr lang="en-US" altLang="ko-KR" sz="2000" b="1" dirty="0">
                <a:solidFill>
                  <a:srgbClr val="000000"/>
                </a:solidFill>
              </a:rPr>
              <a:t>r</a:t>
            </a:r>
            <a:r>
              <a:rPr lang="en-US" altLang="ko-KR" sz="2000" b="1" baseline="30000" dirty="0">
                <a:solidFill>
                  <a:srgbClr val="000000"/>
                </a:solidFill>
              </a:rPr>
              <a:t>2</a:t>
            </a:r>
            <a:r>
              <a:rPr lang="en-US" altLang="ko-KR" sz="2000" b="1" dirty="0">
                <a:solidFill>
                  <a:srgbClr val="000000"/>
                </a:solidFill>
              </a:rPr>
              <a:t>+a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1</a:t>
            </a:r>
            <a:r>
              <a:rPr lang="en-US" altLang="ko-KR" sz="2000" b="1" dirty="0">
                <a:solidFill>
                  <a:srgbClr val="000000"/>
                </a:solidFill>
              </a:rPr>
              <a:t>r+a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0</a:t>
            </a:r>
            <a:r>
              <a:rPr lang="en-US" altLang="ko-KR" sz="2000" b="1" dirty="0">
                <a:solidFill>
                  <a:srgbClr val="000000"/>
                </a:solidFill>
              </a:rPr>
              <a:t>+a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-1</a:t>
            </a:r>
            <a:r>
              <a:rPr lang="en-US" altLang="ko-KR" sz="2000" b="1" dirty="0">
                <a:solidFill>
                  <a:srgbClr val="000000"/>
                </a:solidFill>
              </a:rPr>
              <a:t>r</a:t>
            </a:r>
            <a:r>
              <a:rPr lang="en-US" altLang="ko-KR" sz="2000" b="1" baseline="30000" dirty="0">
                <a:solidFill>
                  <a:srgbClr val="000000"/>
                </a:solidFill>
              </a:rPr>
              <a:t>-1</a:t>
            </a:r>
            <a:r>
              <a:rPr lang="en-US" altLang="ko-KR" sz="2000" b="1" dirty="0">
                <a:solidFill>
                  <a:srgbClr val="000000"/>
                </a:solidFill>
              </a:rPr>
              <a:t>+a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-2</a:t>
            </a:r>
            <a:r>
              <a:rPr lang="en-US" altLang="ko-KR" sz="2000" b="1" dirty="0">
                <a:solidFill>
                  <a:srgbClr val="000000"/>
                </a:solidFill>
              </a:rPr>
              <a:t>r</a:t>
            </a:r>
            <a:r>
              <a:rPr lang="en-US" altLang="ko-KR" sz="2000" b="1" baseline="30000" dirty="0">
                <a:solidFill>
                  <a:srgbClr val="000000"/>
                </a:solidFill>
              </a:rPr>
              <a:t>-2</a:t>
            </a:r>
            <a:r>
              <a:rPr lang="en-US" altLang="ko-KR" sz="2000" b="1" dirty="0">
                <a:solidFill>
                  <a:srgbClr val="000000"/>
                </a:solidFill>
              </a:rPr>
              <a:t>+...+a</a:t>
            </a:r>
            <a:r>
              <a:rPr lang="en-US" altLang="ko-KR" sz="2000" b="1" baseline="-30000" dirty="0">
                <a:solidFill>
                  <a:srgbClr val="000000"/>
                </a:solidFill>
              </a:rPr>
              <a:t>-</a:t>
            </a:r>
            <a:r>
              <a:rPr lang="en-US" altLang="ko-KR" sz="2000" b="1" baseline="-30000" dirty="0" err="1">
                <a:solidFill>
                  <a:srgbClr val="000000"/>
                </a:solidFill>
              </a:rPr>
              <a:t>m</a:t>
            </a:r>
            <a:r>
              <a:rPr lang="en-US" altLang="ko-KR" sz="2000" b="1" dirty="0" err="1">
                <a:solidFill>
                  <a:srgbClr val="000000"/>
                </a:solidFill>
              </a:rPr>
              <a:t>r</a:t>
            </a:r>
            <a:r>
              <a:rPr lang="en-US" altLang="ko-KR" sz="2000" b="1" baseline="30000" dirty="0">
                <a:solidFill>
                  <a:srgbClr val="000000"/>
                </a:solidFill>
              </a:rPr>
              <a:t>-m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</a:rPr>
              <a:t>7392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/>
              <a:t>= </a:t>
            </a:r>
            <a:r>
              <a:rPr lang="en-US" altLang="ko-KR" sz="1800" dirty="0">
                <a:solidFill>
                  <a:srgbClr val="000000"/>
                </a:solidFill>
              </a:rPr>
              <a:t>7 × 10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 + 3 × 10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+ 9 × 10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 +2 × 10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</a:rPr>
              <a:t>= (26)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10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20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lain" startAt="210"/>
            </a:pPr>
            <a:endParaRPr lang="en-US" altLang="ko-KR" sz="1800" dirty="0">
              <a:solidFill>
                <a:srgbClr val="000000"/>
              </a:solidFill>
            </a:endParaRPr>
          </a:p>
        </p:txBody>
      </p:sp>
      <p:graphicFrame>
        <p:nvGraphicFramePr>
          <p:cNvPr id="10" name="Object 85">
            <a:extLst>
              <a:ext uri="{FF2B5EF4-FFF2-40B4-BE49-F238E27FC236}">
                <a16:creationId xmlns:a16="http://schemas.microsoft.com/office/drawing/2014/main" id="{60722C42-19D7-48CF-AF69-4712DF791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795486"/>
              </p:ext>
            </p:extLst>
          </p:nvPr>
        </p:nvGraphicFramePr>
        <p:xfrm>
          <a:off x="3079335" y="3443225"/>
          <a:ext cx="609600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041143" imgH="1869952" progId="Photoshop.Image.6">
                  <p:embed/>
                </p:oleObj>
              </mc:Choice>
              <mc:Fallback>
                <p:oleObj name="Image" r:id="rId3" imgW="4041143" imgH="1869952" progId="Photoshop.Image.6">
                  <p:embed/>
                  <p:pic>
                    <p:nvPicPr>
                      <p:cNvPr id="7179" name="Object 85">
                        <a:extLst>
                          <a:ext uri="{FF2B5EF4-FFF2-40B4-BE49-F238E27FC236}">
                            <a16:creationId xmlns:a16="http://schemas.microsoft.com/office/drawing/2014/main" id="{E1941DD0-71E4-47E3-9C93-7A8804C5A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335" y="3443225"/>
                        <a:ext cx="609600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>
            <a:extLst>
              <a:ext uri="{FF2B5EF4-FFF2-40B4-BE49-F238E27FC236}">
                <a16:creationId xmlns:a16="http://schemas.microsoft.com/office/drawing/2014/main" id="{9239D89F-3B51-4EF6-8BE9-A5EA2ABC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7" y="382737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= 1Kilo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6237D0E-9C5E-4471-999B-ED858016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7" y="4188177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= 1Mega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2C04182-60B5-4167-9BFF-8F92EB50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7" y="4548982"/>
            <a:ext cx="1033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= 1Giga</a:t>
            </a:r>
          </a:p>
        </p:txBody>
      </p:sp>
    </p:spTree>
    <p:extLst>
      <p:ext uri="{BB962C8B-B14F-4D97-AF65-F5344CB8AC3E}">
        <p14:creationId xmlns:p14="http://schemas.microsoft.com/office/powerpoint/2010/main" val="285970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이진수 변환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3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0B1EF0-CFD8-4BCD-BE5C-4C397C0A93BE}"/>
              </a:ext>
            </a:extLst>
          </p:cNvPr>
          <p:cNvSpPr txBox="1">
            <a:spLocks noChangeArrowheads="1"/>
          </p:cNvSpPr>
          <p:nvPr/>
        </p:nvSpPr>
        <p:spPr>
          <a:xfrm>
            <a:off x="633413" y="107009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0000"/>
                </a:solidFill>
              </a:rPr>
              <a:t>Ex 1-1) Convert decimal 41 to binary.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answer : (41)</a:t>
            </a:r>
            <a:r>
              <a:rPr lang="en-US" altLang="ko-KR" sz="1200">
                <a:solidFill>
                  <a:srgbClr val="000000"/>
                </a:solidFill>
              </a:rPr>
              <a:t>10</a:t>
            </a:r>
            <a:r>
              <a:rPr lang="en-US" altLang="ko-KR" sz="2000">
                <a:solidFill>
                  <a:srgbClr val="000000"/>
                </a:solidFill>
              </a:rPr>
              <a:t> = (a</a:t>
            </a:r>
            <a:r>
              <a:rPr lang="en-US" altLang="ko-KR" sz="2000" baseline="-30000">
                <a:solidFill>
                  <a:srgbClr val="000000"/>
                </a:solidFill>
              </a:rPr>
              <a:t>5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4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3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1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0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en-US" altLang="ko-KR" sz="2000" baseline="-300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 = (101001)</a:t>
            </a:r>
            <a:r>
              <a:rPr lang="en-US" altLang="ko-KR" sz="2000" baseline="-300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  <p:graphicFrame>
        <p:nvGraphicFramePr>
          <p:cNvPr id="10" name="Group 270">
            <a:extLst>
              <a:ext uri="{FF2B5EF4-FFF2-40B4-BE49-F238E27FC236}">
                <a16:creationId xmlns:a16="http://schemas.microsoft.com/office/drawing/2014/main" id="{76DE290F-FE7B-47A3-AB05-3950DCC8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4702"/>
              </p:ext>
            </p:extLst>
          </p:nvPr>
        </p:nvGraphicFramePr>
        <p:xfrm>
          <a:off x="785813" y="1603490"/>
          <a:ext cx="5181600" cy="264001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Integer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Quotient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Remainder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Coefficient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41/2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4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5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Group 271">
            <a:extLst>
              <a:ext uri="{FF2B5EF4-FFF2-40B4-BE49-F238E27FC236}">
                <a16:creationId xmlns:a16="http://schemas.microsoft.com/office/drawing/2014/main" id="{96106274-5810-46DC-93E9-60EBA10C7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59870"/>
              </p:ext>
            </p:extLst>
          </p:nvPr>
        </p:nvGraphicFramePr>
        <p:xfrm>
          <a:off x="6272213" y="1451090"/>
          <a:ext cx="2438400" cy="3609976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Integer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0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Line 263">
            <a:extLst>
              <a:ext uri="{FF2B5EF4-FFF2-40B4-BE49-F238E27FC236}">
                <a16:creationId xmlns:a16="http://schemas.microsoft.com/office/drawing/2014/main" id="{1D2F5244-37B0-4DBC-86AF-87839FC23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213" y="488009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3" name="Text Box 265">
            <a:extLst>
              <a:ext uri="{FF2B5EF4-FFF2-40B4-BE49-F238E27FC236}">
                <a16:creationId xmlns:a16="http://schemas.microsoft.com/office/drawing/2014/main" id="{E895FE61-3A0B-4759-B33E-68263AA3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4956290"/>
            <a:ext cx="13716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Answer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 =101001</a:t>
            </a:r>
          </a:p>
        </p:txBody>
      </p:sp>
      <p:sp>
        <p:nvSpPr>
          <p:cNvPr id="15" name="Line 266">
            <a:extLst>
              <a:ext uri="{FF2B5EF4-FFF2-40B4-BE49-F238E27FC236}">
                <a16:creationId xmlns:a16="http://schemas.microsoft.com/office/drawing/2014/main" id="{968D5590-1DF9-4A5C-805D-C53A24D53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6213" y="251789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30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8</a:t>
            </a:r>
            <a:r>
              <a:rPr lang="ko-KR" altLang="en-US" b="1" dirty="0">
                <a:cs typeface="Helvetica" panose="020B0604020202020204" pitchFamily="34" charset="0"/>
              </a:rPr>
              <a:t>진수와 </a:t>
            </a:r>
            <a:r>
              <a:rPr lang="en-US" altLang="ko-KR" b="1" dirty="0">
                <a:cs typeface="Helvetica" panose="020B0604020202020204" pitchFamily="34" charset="0"/>
              </a:rPr>
              <a:t>16</a:t>
            </a:r>
            <a:r>
              <a:rPr lang="ko-KR" altLang="en-US" b="1" dirty="0">
                <a:cs typeface="Helvetica" panose="020B0604020202020204" pitchFamily="34" charset="0"/>
              </a:rPr>
              <a:t>진수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4</a:t>
            </a:r>
            <a:endParaRPr lang="ko-KR" altLang="en-US" dirty="0"/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C8B5FFCB-A5C0-4B77-9D51-26A3A0729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24202"/>
              </p:ext>
            </p:extLst>
          </p:nvPr>
        </p:nvGraphicFramePr>
        <p:xfrm>
          <a:off x="1757568" y="1191986"/>
          <a:ext cx="6390864" cy="447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63429" imgH="3063246" progId="Photoshop.Image.6">
                  <p:embed/>
                </p:oleObj>
              </mc:Choice>
              <mc:Fallback>
                <p:oleObj name="Image" r:id="rId3" imgW="3963429" imgH="3063246" progId="Photoshop.Image.6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11BACE3F-6A7F-4E80-A691-D5C6E2AF2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568" y="1191986"/>
                        <a:ext cx="6390864" cy="4474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7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보수 </a:t>
            </a:r>
            <a:r>
              <a:rPr lang="en-US" altLang="ko-KR" b="1" dirty="0">
                <a:cs typeface="Helvetica" panose="020B0604020202020204" pitchFamily="34" charset="0"/>
              </a:rPr>
              <a:t>(</a:t>
            </a:r>
            <a:r>
              <a:rPr lang="ko-KR" altLang="en-US" b="1" dirty="0" err="1">
                <a:cs typeface="Helvetica" panose="020B0604020202020204" pitchFamily="34" charset="0"/>
              </a:rPr>
              <a:t>부호있는</a:t>
            </a:r>
            <a:r>
              <a:rPr lang="ko-KR" altLang="en-US" b="1" dirty="0">
                <a:cs typeface="Helvetica" panose="020B0604020202020204" pitchFamily="34" charset="0"/>
              </a:rPr>
              <a:t> 연산을 위한 음수의 표현 방식</a:t>
            </a:r>
            <a:r>
              <a:rPr lang="en-US" altLang="ko-KR" b="1" dirty="0">
                <a:cs typeface="Helvetica" panose="020B0604020202020204" pitchFamily="34" charset="0"/>
              </a:rPr>
              <a:t>)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5</a:t>
            </a:r>
            <a:endParaRPr lang="ko-KR" altLang="en-US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53D47B-72B6-4837-BCDF-982EA23732C6}"/>
              </a:ext>
            </a:extLst>
          </p:cNvPr>
          <p:cNvSpPr txBox="1">
            <a:spLocks noChangeArrowheads="1"/>
          </p:cNvSpPr>
          <p:nvPr/>
        </p:nvSpPr>
        <p:spPr>
          <a:xfrm>
            <a:off x="633413" y="110819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</a:rPr>
              <a:t>N</a:t>
            </a:r>
            <a:r>
              <a:rPr lang="ko-KR" altLang="en-US" sz="2000" dirty="0">
                <a:solidFill>
                  <a:srgbClr val="000000"/>
                </a:solidFill>
              </a:rPr>
              <a:t>이라는 숫자의 </a:t>
            </a:r>
            <a:r>
              <a:rPr lang="en-US" altLang="ko-KR" sz="2000" dirty="0">
                <a:solidFill>
                  <a:srgbClr val="000000"/>
                </a:solidFill>
              </a:rPr>
              <a:t>(r-1)</a:t>
            </a:r>
            <a:r>
              <a:rPr lang="ko-KR" altLang="en-US" sz="2000" dirty="0">
                <a:solidFill>
                  <a:srgbClr val="000000"/>
                </a:solidFill>
              </a:rPr>
              <a:t>의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보수는</a:t>
            </a:r>
            <a:r>
              <a:rPr lang="en-US" altLang="ko-KR" sz="2000" dirty="0">
                <a:solidFill>
                  <a:srgbClr val="000000"/>
                </a:solidFill>
              </a:rPr>
              <a:t> (r</a:t>
            </a:r>
            <a:r>
              <a:rPr lang="en-US" altLang="ko-KR" sz="2000" baseline="30000" dirty="0">
                <a:solidFill>
                  <a:srgbClr val="000000"/>
                </a:solidFill>
              </a:rPr>
              <a:t>n</a:t>
            </a:r>
            <a:r>
              <a:rPr lang="en-US" altLang="ko-KR" sz="2000" dirty="0">
                <a:solidFill>
                  <a:srgbClr val="000000"/>
                </a:solidFill>
              </a:rPr>
              <a:t>-1) - N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n</a:t>
            </a:r>
            <a:r>
              <a:rPr lang="ko-KR" altLang="en-US" sz="1600" dirty="0">
                <a:solidFill>
                  <a:srgbClr val="000000"/>
                </a:solidFill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</a:rPr>
              <a:t>N</a:t>
            </a:r>
            <a:r>
              <a:rPr lang="ko-KR" altLang="en-US" sz="1600" dirty="0">
                <a:solidFill>
                  <a:srgbClr val="000000"/>
                </a:solidFill>
              </a:rPr>
              <a:t>의 자릿수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</a:rPr>
              <a:t>r=10, r-1=9, N</a:t>
            </a:r>
            <a:r>
              <a:rPr lang="ko-KR" altLang="en-US" sz="2000" dirty="0">
                <a:solidFill>
                  <a:srgbClr val="000000"/>
                </a:solidFill>
              </a:rPr>
              <a:t>의 </a:t>
            </a:r>
            <a:r>
              <a:rPr lang="en-US" altLang="ko-KR" sz="2000" dirty="0">
                <a:solidFill>
                  <a:srgbClr val="000000"/>
                </a:solidFill>
              </a:rPr>
              <a:t>9</a:t>
            </a:r>
            <a:r>
              <a:rPr lang="ko-KR" altLang="en-US" sz="2000" dirty="0">
                <a:solidFill>
                  <a:srgbClr val="000000"/>
                </a:solidFill>
              </a:rPr>
              <a:t>의 보수는</a:t>
            </a:r>
            <a:r>
              <a:rPr lang="en-US" altLang="ko-KR" sz="2000" dirty="0">
                <a:solidFill>
                  <a:srgbClr val="000000"/>
                </a:solidFill>
              </a:rPr>
              <a:t> (10</a:t>
            </a:r>
            <a:r>
              <a:rPr lang="en-US" altLang="ko-KR" sz="2000" baseline="30000" dirty="0">
                <a:solidFill>
                  <a:srgbClr val="000000"/>
                </a:solidFill>
              </a:rPr>
              <a:t>n </a:t>
            </a:r>
            <a:r>
              <a:rPr lang="en-US" altLang="ko-KR" sz="2000" dirty="0">
                <a:solidFill>
                  <a:srgbClr val="000000"/>
                </a:solidFill>
              </a:rPr>
              <a:t>- 1) -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Ex) </a:t>
            </a:r>
            <a:r>
              <a:rPr lang="en-US" altLang="ko-KR" sz="1600" dirty="0">
                <a:solidFill>
                  <a:srgbClr val="000000"/>
                </a:solidFill>
              </a:rPr>
              <a:t>the 9’s complements of 546700 is 999999 (= 1000000 – 1) -546700 = 453299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 </a:t>
            </a:r>
            <a:r>
              <a:rPr lang="en-US" altLang="ko-KR" sz="1600" dirty="0">
                <a:solidFill>
                  <a:srgbClr val="000000"/>
                </a:solidFill>
              </a:rPr>
              <a:t>the 9’s complements of 012398 is 999999-012398 = 987601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0000"/>
                </a:solidFill>
              </a:rPr>
              <a:t>이진수의 경우</a:t>
            </a:r>
            <a:r>
              <a:rPr lang="en-US" altLang="ko-KR" sz="2000" dirty="0">
                <a:solidFill>
                  <a:srgbClr val="000000"/>
                </a:solidFill>
              </a:rPr>
              <a:t>, r=2, r-1=1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 N</a:t>
            </a:r>
            <a:r>
              <a:rPr lang="ko-KR" altLang="en-US" sz="2000" dirty="0">
                <a:solidFill>
                  <a:srgbClr val="000000"/>
                </a:solidFill>
              </a:rPr>
              <a:t>의 </a:t>
            </a:r>
            <a:r>
              <a:rPr lang="en-US" altLang="ko-KR" sz="2000" dirty="0">
                <a:solidFill>
                  <a:srgbClr val="000000"/>
                </a:solidFill>
              </a:rPr>
              <a:t>1</a:t>
            </a:r>
            <a:r>
              <a:rPr lang="ko-KR" altLang="en-US" sz="2000" dirty="0">
                <a:solidFill>
                  <a:srgbClr val="000000"/>
                </a:solidFill>
              </a:rPr>
              <a:t>의 보수는 </a:t>
            </a:r>
            <a:r>
              <a:rPr lang="en-US" altLang="ko-KR" sz="2000" dirty="0">
                <a:solidFill>
                  <a:srgbClr val="000000"/>
                </a:solidFill>
              </a:rPr>
              <a:t>(2</a:t>
            </a:r>
            <a:r>
              <a:rPr lang="en-US" altLang="ko-KR" sz="2000" baseline="30000" dirty="0">
                <a:solidFill>
                  <a:srgbClr val="000000"/>
                </a:solidFill>
              </a:rPr>
              <a:t>n </a:t>
            </a:r>
            <a:r>
              <a:rPr lang="en-US" altLang="ko-KR" sz="2000" dirty="0">
                <a:solidFill>
                  <a:srgbClr val="000000"/>
                </a:solidFill>
              </a:rPr>
              <a:t>- 1) -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</a:rPr>
              <a:t>Ex) the 1’s complements of 1011000 is (10000000 – 1) - 1011000 = 1111111 – 1011000 = 0100111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         the 1’s complements of 0101101 is 1010010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6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보수 </a:t>
            </a:r>
            <a:r>
              <a:rPr lang="en-US" altLang="ko-KR" b="1" dirty="0">
                <a:cs typeface="Helvetica" panose="020B0604020202020204" pitchFamily="34" charset="0"/>
              </a:rPr>
              <a:t>(</a:t>
            </a:r>
            <a:r>
              <a:rPr lang="ko-KR" altLang="en-US" b="1" dirty="0" err="1">
                <a:cs typeface="Helvetica" panose="020B0604020202020204" pitchFamily="34" charset="0"/>
              </a:rPr>
              <a:t>부호있는</a:t>
            </a:r>
            <a:r>
              <a:rPr lang="ko-KR" altLang="en-US" b="1" dirty="0">
                <a:cs typeface="Helvetica" panose="020B0604020202020204" pitchFamily="34" charset="0"/>
              </a:rPr>
              <a:t> 연산을 위한 음수의 표현 방식</a:t>
            </a:r>
            <a:r>
              <a:rPr lang="en-US" altLang="ko-KR" b="1" dirty="0">
                <a:cs typeface="Helvetica" panose="020B0604020202020204" pitchFamily="34" charset="0"/>
              </a:rPr>
              <a:t>)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6</a:t>
            </a:r>
            <a:endParaRPr lang="ko-KR" altLang="en-US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53D47B-72B6-4837-BCDF-982EA23732C6}"/>
              </a:ext>
            </a:extLst>
          </p:cNvPr>
          <p:cNvSpPr txBox="1">
            <a:spLocks noChangeArrowheads="1"/>
          </p:cNvSpPr>
          <p:nvPr/>
        </p:nvSpPr>
        <p:spPr>
          <a:xfrm>
            <a:off x="633413" y="110819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</a:rPr>
              <a:t>N</a:t>
            </a:r>
            <a:r>
              <a:rPr lang="ko-KR" altLang="en-US" sz="2000" dirty="0">
                <a:solidFill>
                  <a:srgbClr val="000000"/>
                </a:solidFill>
              </a:rPr>
              <a:t>이라는 숫자의 </a:t>
            </a:r>
            <a:r>
              <a:rPr lang="en-US" altLang="ko-KR" sz="2000" dirty="0">
                <a:solidFill>
                  <a:srgbClr val="000000"/>
                </a:solidFill>
              </a:rPr>
              <a:t>r</a:t>
            </a:r>
            <a:r>
              <a:rPr lang="ko-KR" altLang="en-US" sz="2000" dirty="0">
                <a:solidFill>
                  <a:srgbClr val="000000"/>
                </a:solidFill>
              </a:rPr>
              <a:t>의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보수는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r</a:t>
            </a:r>
            <a:r>
              <a:rPr lang="en-US" altLang="ko-KR" sz="2000" baseline="30000" dirty="0" err="1">
                <a:solidFill>
                  <a:srgbClr val="000000"/>
                </a:solidFill>
              </a:rPr>
              <a:t>n</a:t>
            </a:r>
            <a:r>
              <a:rPr lang="en-US" altLang="ko-KR" sz="2000" dirty="0">
                <a:solidFill>
                  <a:srgbClr val="000000"/>
                </a:solidFill>
              </a:rPr>
              <a:t> - N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n</a:t>
            </a:r>
            <a:r>
              <a:rPr lang="ko-KR" altLang="en-US" sz="1600" dirty="0">
                <a:solidFill>
                  <a:srgbClr val="000000"/>
                </a:solidFill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</a:rPr>
              <a:t>N</a:t>
            </a:r>
            <a:r>
              <a:rPr lang="ko-KR" altLang="en-US" sz="1600" dirty="0">
                <a:solidFill>
                  <a:srgbClr val="000000"/>
                </a:solidFill>
              </a:rPr>
              <a:t>의 자릿수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rgbClr val="000000"/>
                </a:solidFill>
                <a:ea typeface="바탕" panose="02030600000101010101" pitchFamily="18" charset="-127"/>
              </a:rPr>
              <a:t>r</a:t>
            </a:r>
            <a:r>
              <a:rPr lang="en-US" altLang="ko-KR" sz="2000" baseline="30000" dirty="0" err="1">
                <a:solidFill>
                  <a:srgbClr val="000000"/>
                </a:solidFill>
                <a:ea typeface="바탕" panose="02030600000101010101" pitchFamily="18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ea typeface="바탕" panose="02030600000101010101" pitchFamily="18" charset="-127"/>
              </a:rPr>
              <a:t>-N = [(r</a:t>
            </a:r>
            <a:r>
              <a:rPr lang="en-US" altLang="ko-KR" sz="2000" baseline="30000" dirty="0">
                <a:solidFill>
                  <a:srgbClr val="000000"/>
                </a:solidFill>
                <a:ea typeface="바탕" panose="02030600000101010101" pitchFamily="18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ea typeface="바탕" panose="02030600000101010101" pitchFamily="18" charset="-127"/>
              </a:rPr>
              <a:t>-1)-N] + 1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R</a:t>
            </a:r>
            <a:r>
              <a:rPr lang="ko-KR" altLang="en-US" sz="1600" dirty="0">
                <a:solidFill>
                  <a:srgbClr val="000000"/>
                </a:solidFill>
              </a:rPr>
              <a:t>의 보수는 </a:t>
            </a:r>
            <a:r>
              <a:rPr lang="en-US" altLang="ko-KR" sz="1600" dirty="0">
                <a:solidFill>
                  <a:srgbClr val="000000"/>
                </a:solidFill>
              </a:rPr>
              <a:t>(r-1)</a:t>
            </a:r>
            <a:r>
              <a:rPr lang="ko-KR" altLang="en-US" sz="1600" dirty="0">
                <a:solidFill>
                  <a:srgbClr val="000000"/>
                </a:solidFill>
              </a:rPr>
              <a:t>의 보수 </a:t>
            </a:r>
            <a:r>
              <a:rPr lang="en-US" altLang="ko-KR" sz="1600" dirty="0">
                <a:solidFill>
                  <a:srgbClr val="000000"/>
                </a:solidFill>
              </a:rPr>
              <a:t>+ 1</a:t>
            </a:r>
            <a:r>
              <a:rPr lang="ko-KR" altLang="en-US" sz="1600" dirty="0">
                <a:solidFill>
                  <a:srgbClr val="000000"/>
                </a:solidFill>
              </a:rPr>
              <a:t>임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rgbClr val="000000"/>
              </a:solidFill>
              <a:ea typeface="바탕" panose="02030600000101010101" pitchFamily="18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Ex) </a:t>
            </a:r>
            <a:r>
              <a:rPr lang="en-US" altLang="ko-KR" sz="1600" dirty="0">
                <a:solidFill>
                  <a:srgbClr val="000000"/>
                </a:solidFill>
              </a:rPr>
              <a:t>the 2’s complements of 1011000 is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0100111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+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1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0101000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          the 2’s complements of 0101101 is 1010010 + 1 = 1010011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7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보수 </a:t>
            </a:r>
            <a:r>
              <a:rPr lang="en-US" altLang="ko-KR" b="1" dirty="0">
                <a:cs typeface="Helvetica" panose="020B0604020202020204" pitchFamily="34" charset="0"/>
              </a:rPr>
              <a:t>(</a:t>
            </a:r>
            <a:r>
              <a:rPr lang="ko-KR" altLang="en-US" b="1" dirty="0" err="1">
                <a:cs typeface="Helvetica" panose="020B0604020202020204" pitchFamily="34" charset="0"/>
              </a:rPr>
              <a:t>부호있는</a:t>
            </a:r>
            <a:r>
              <a:rPr lang="ko-KR" altLang="en-US" b="1" dirty="0">
                <a:cs typeface="Helvetica" panose="020B0604020202020204" pitchFamily="34" charset="0"/>
              </a:rPr>
              <a:t> 연산을 위한 음수의 표현 방식</a:t>
            </a:r>
            <a:r>
              <a:rPr lang="en-US" altLang="ko-KR" b="1" dirty="0">
                <a:cs typeface="Helvetica" panose="020B0604020202020204" pitchFamily="34" charset="0"/>
              </a:rPr>
              <a:t>)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7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CB669C-9595-4B0E-8DB7-290F5B48A99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07009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Ex1-7) X=1010100, Y=1000011,  (a) X-Y, (b) Y-X</a:t>
            </a:r>
          </a:p>
        </p:txBody>
      </p:sp>
      <p:graphicFrame>
        <p:nvGraphicFramePr>
          <p:cNvPr id="10" name="Group 65">
            <a:extLst>
              <a:ext uri="{FF2B5EF4-FFF2-40B4-BE49-F238E27FC236}">
                <a16:creationId xmlns:a16="http://schemas.microsoft.com/office/drawing/2014/main" id="{88486D21-DE02-4371-B165-3EEBDBCD6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6539"/>
              </p:ext>
            </p:extLst>
          </p:nvPr>
        </p:nvGraphicFramePr>
        <p:xfrm>
          <a:off x="1843088" y="1527290"/>
          <a:ext cx="4648200" cy="218440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1010100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 complement of 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+0111101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Sum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10010001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Discard end carry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Answer: X-Y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0010001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66">
            <a:extLst>
              <a:ext uri="{FF2B5EF4-FFF2-40B4-BE49-F238E27FC236}">
                <a16:creationId xmlns:a16="http://schemas.microsoft.com/office/drawing/2014/main" id="{2CAF8FB7-8682-4AA1-948A-1BBE4757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8815"/>
              </p:ext>
            </p:extLst>
          </p:nvPr>
        </p:nvGraphicFramePr>
        <p:xfrm>
          <a:off x="1919288" y="3889490"/>
          <a:ext cx="4572000" cy="11588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6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 = 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 complement of X = 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+0101100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Sum = 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1101111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61">
            <a:extLst>
              <a:ext uri="{FF2B5EF4-FFF2-40B4-BE49-F238E27FC236}">
                <a16:creationId xmlns:a16="http://schemas.microsoft.com/office/drawing/2014/main" id="{A5954C21-C3E8-4490-ACFC-0B1EFAA6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5561126"/>
            <a:ext cx="7772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There is no carry.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The answer is Y-X = -(2’s complement of 1101111)=-0010001</a:t>
            </a:r>
          </a:p>
        </p:txBody>
      </p:sp>
    </p:spTree>
    <p:extLst>
      <p:ext uri="{BB962C8B-B14F-4D97-AF65-F5344CB8AC3E}">
        <p14:creationId xmlns:p14="http://schemas.microsoft.com/office/powerpoint/2010/main" val="363076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보수 </a:t>
            </a:r>
            <a:r>
              <a:rPr lang="en-US" altLang="ko-KR" b="1" dirty="0">
                <a:cs typeface="Helvetica" panose="020B0604020202020204" pitchFamily="34" charset="0"/>
              </a:rPr>
              <a:t>(</a:t>
            </a:r>
            <a:r>
              <a:rPr lang="ko-KR" altLang="en-US" b="1" dirty="0" err="1">
                <a:cs typeface="Helvetica" panose="020B0604020202020204" pitchFamily="34" charset="0"/>
              </a:rPr>
              <a:t>부호있는</a:t>
            </a:r>
            <a:r>
              <a:rPr lang="ko-KR" altLang="en-US" b="1" dirty="0">
                <a:cs typeface="Helvetica" panose="020B0604020202020204" pitchFamily="34" charset="0"/>
              </a:rPr>
              <a:t> 연산을 위한 음수의 표현 방식</a:t>
            </a:r>
            <a:r>
              <a:rPr lang="en-US" altLang="ko-KR" b="1" dirty="0">
                <a:cs typeface="Helvetica" panose="020B0604020202020204" pitchFamily="34" charset="0"/>
              </a:rPr>
              <a:t>)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8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CB669C-9595-4B0E-8DB7-290F5B48A99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07009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Ex) X=1010100, Y=1010100, X-Y</a:t>
            </a:r>
          </a:p>
        </p:txBody>
      </p:sp>
      <p:graphicFrame>
        <p:nvGraphicFramePr>
          <p:cNvPr id="10" name="Group 65">
            <a:extLst>
              <a:ext uri="{FF2B5EF4-FFF2-40B4-BE49-F238E27FC236}">
                <a16:creationId xmlns:a16="http://schemas.microsoft.com/office/drawing/2014/main" id="{88486D21-DE02-4371-B165-3EEBDBCD6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03843"/>
              </p:ext>
            </p:extLst>
          </p:nvPr>
        </p:nvGraphicFramePr>
        <p:xfrm>
          <a:off x="1843088" y="1527290"/>
          <a:ext cx="4648200" cy="218440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1010100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 complement of 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+0101100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Sum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Discard end carry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Answer: X-Y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61">
            <a:extLst>
              <a:ext uri="{FF2B5EF4-FFF2-40B4-BE49-F238E27FC236}">
                <a16:creationId xmlns:a16="http://schemas.microsoft.com/office/drawing/2014/main" id="{A5954C21-C3E8-4490-ACFC-0B1EFAA6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108451"/>
            <a:ext cx="777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The answer is X-Y = 0</a:t>
            </a:r>
          </a:p>
        </p:txBody>
      </p:sp>
    </p:spTree>
    <p:extLst>
      <p:ext uri="{BB962C8B-B14F-4D97-AF65-F5344CB8AC3E}">
        <p14:creationId xmlns:p14="http://schemas.microsoft.com/office/powerpoint/2010/main" val="240567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이진수에서의</a:t>
            </a:r>
            <a:r>
              <a:rPr lang="en-US" altLang="ko-KR" b="1" dirty="0">
                <a:cs typeface="Helvetica" panose="020B0604020202020204" pitchFamily="34" charset="0"/>
              </a:rPr>
              <a:t> Shift </a:t>
            </a:r>
            <a:r>
              <a:rPr lang="ko-KR" altLang="en-US" b="1" dirty="0">
                <a:cs typeface="Helvetica" panose="020B0604020202020204" pitchFamily="34" charset="0"/>
              </a:rPr>
              <a:t>연산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9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8EFDFD-A3AF-40C7-AB02-C8779DDF0B52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524000"/>
            <a:ext cx="8482013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</a:rPr>
              <a:t>= (26)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Shift Left 2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(1101000)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 1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6</a:t>
            </a:r>
            <a:r>
              <a:rPr lang="en-US" altLang="ko-KR" sz="1800" dirty="0">
                <a:solidFill>
                  <a:srgbClr val="000000"/>
                </a:solidFill>
              </a:rPr>
              <a:t> + 1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 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 + 1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= (104)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10 </a:t>
            </a:r>
            <a:r>
              <a:rPr lang="en-US" altLang="ko-KR" sz="1800" dirty="0">
                <a:solidFill>
                  <a:srgbClr val="000000"/>
                </a:solidFill>
              </a:rPr>
              <a:t>= (26)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x 4</a:t>
            </a:r>
            <a:endParaRPr lang="en-US" altLang="ko-KR" sz="1800" baseline="-250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(110100)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 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  </a:t>
            </a:r>
            <a:r>
              <a:rPr lang="en-US" altLang="ko-KR" sz="1800" dirty="0">
                <a:solidFill>
                  <a:srgbClr val="000000"/>
                </a:solidFill>
              </a:rPr>
              <a:t>= (52)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Shift Right 2</a:t>
            </a:r>
          </a:p>
          <a:p>
            <a:pPr marL="609600" indent="-60960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 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 </a:t>
            </a:r>
            <a:r>
              <a:rPr lang="en-US" altLang="ko-KR" sz="1800" dirty="0">
                <a:solidFill>
                  <a:srgbClr val="000000"/>
                </a:solidFill>
              </a:rPr>
              <a:t>= (13)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 </a:t>
            </a:r>
            <a:r>
              <a:rPr lang="en-US" altLang="ko-KR" sz="1800" dirty="0">
                <a:solidFill>
                  <a:srgbClr val="000000"/>
                </a:solidFill>
              </a:rPr>
              <a:t>= (52)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/ 4</a:t>
            </a:r>
            <a:endParaRPr lang="en-US" altLang="ko-KR" sz="1800" baseline="-25000" dirty="0">
              <a:solidFill>
                <a:srgbClr val="000000"/>
              </a:solidFill>
            </a:endParaRPr>
          </a:p>
          <a:p>
            <a:pPr marL="609600" indent="-609600">
              <a:buNone/>
            </a:pPr>
            <a:endParaRPr lang="en-US" altLang="ko-KR" sz="1800" baseline="-300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50203</TotalTime>
  <Words>1051</Words>
  <Application>Microsoft Office PowerPoint</Application>
  <PresentationFormat>A4 용지(210x297mm)</PresentationFormat>
  <Paragraphs>220</Paragraphs>
  <Slides>12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HelveticaNeueLT Pro 57 Cn</vt:lpstr>
      <vt:lpstr>굴림</vt:lpstr>
      <vt:lpstr>맑은 고딕</vt:lpstr>
      <vt:lpstr>바탕</vt:lpstr>
      <vt:lpstr>Arial</vt:lpstr>
      <vt:lpstr>Calibri</vt:lpstr>
      <vt:lpstr>Times New Roman</vt:lpstr>
      <vt:lpstr>Wingdings</vt:lpstr>
      <vt:lpstr>Office 테마</vt:lpstr>
      <vt:lpstr>Image</vt:lpstr>
      <vt:lpstr>PowerPoint 프레젠테이션</vt:lpstr>
      <vt:lpstr>이진수</vt:lpstr>
      <vt:lpstr>이진수 변환</vt:lpstr>
      <vt:lpstr>8진수와 16진수</vt:lpstr>
      <vt:lpstr>보수 (부호있는 연산을 위한 음수의 표현 방식)</vt:lpstr>
      <vt:lpstr>보수 (부호있는 연산을 위한 음수의 표현 방식)</vt:lpstr>
      <vt:lpstr>보수 (부호있는 연산을 위한 음수의 표현 방식)</vt:lpstr>
      <vt:lpstr>보수 (부호있는 연산을 위한 음수의 표현 방식)</vt:lpstr>
      <vt:lpstr>이진수에서의 Shift 연산</vt:lpstr>
      <vt:lpstr>inst_data.mif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김영근</dc:creator>
  <cp:lastModifiedBy>김영근</cp:lastModifiedBy>
  <cp:revision>797</cp:revision>
  <cp:lastPrinted>2017-04-26T00:41:38Z</cp:lastPrinted>
  <dcterms:created xsi:type="dcterms:W3CDTF">2017-04-25T01:10:57Z</dcterms:created>
  <dcterms:modified xsi:type="dcterms:W3CDTF">2021-04-01T10:15:00Z</dcterms:modified>
</cp:coreProperties>
</file>