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1"/>
  </p:notesMasterIdLst>
  <p:sldIdLst>
    <p:sldId id="658" r:id="rId2"/>
    <p:sldId id="322" r:id="rId3"/>
    <p:sldId id="618" r:id="rId4"/>
    <p:sldId id="499" r:id="rId5"/>
    <p:sldId id="525" r:id="rId6"/>
    <p:sldId id="623" r:id="rId7"/>
    <p:sldId id="624" r:id="rId8"/>
    <p:sldId id="625" r:id="rId9"/>
    <p:sldId id="617" r:id="rId1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근" initials="김" lastIdx="2" clrIdx="0">
    <p:extLst>
      <p:ext uri="{19B8F6BF-5375-455C-9EA6-DF929625EA0E}">
        <p15:presenceInfo xmlns:p15="http://schemas.microsoft.com/office/powerpoint/2012/main" userId="S::carrotyone@soongsil.ac.kr::1d705a32-9fd1-4583-9b81-5ae933187c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  <a:srgbClr val="2D3F4E"/>
    <a:srgbClr val="5EC2C4"/>
    <a:srgbClr val="006794"/>
    <a:srgbClr val="009BCB"/>
    <a:srgbClr val="FFFFFF"/>
    <a:srgbClr val="F54F41"/>
    <a:srgbClr val="00C46A"/>
    <a:srgbClr val="C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2" autoAdjust="0"/>
    <p:restoredTop sz="82695" autoAdjust="0"/>
  </p:normalViewPr>
  <p:slideViewPr>
    <p:cSldViewPr snapToGrid="0">
      <p:cViewPr>
        <p:scale>
          <a:sx n="75" d="100"/>
          <a:sy n="75" d="100"/>
        </p:scale>
        <p:origin x="96" y="924"/>
      </p:cViewPr>
      <p:guideLst>
        <p:guide orient="horz" pos="2137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869A4-6171-435A-B243-8B604822B829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323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83FDC-DBA4-4A1A-A4F5-40B68AB6E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0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32350" cy="3346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5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0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4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8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4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4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8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26CA-BD85-4BC2-ADD7-C8A6E549203D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2D3F4E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6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 algn="l"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C3E33DF6-4DC7-490E-8218-A910EDC9758C}" type="datetime1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85753"/>
            <a:ext cx="8543925" cy="419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effectLst>
                  <a:outerShdw blurRad="38100" dist="76200" dir="2700000" algn="tl" rotWithShape="0">
                    <a:prstClr val="black">
                      <a:alpha val="64000"/>
                    </a:prst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124692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ADF81BD5-3AE5-4173-AB69-C3DA0B06189B}" type="datetime1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2D3F4E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2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cs typeface="Helvetica" panose="020B0604020202020204" pitchFamily="34" charset="0"/>
              </a:rPr>
              <a:t>중간고사 관련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0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5CE8933-2EB7-D240-9DE6-5AB82796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24" y="856811"/>
            <a:ext cx="9385480" cy="56336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err="1">
                <a:solidFill>
                  <a:srgbClr val="2D3F4E"/>
                </a:solidFill>
                <a:cs typeface="Helvetica" panose="020B0604020202020204" pitchFamily="34" charset="0"/>
              </a:rPr>
              <a:t>가반</a:t>
            </a:r>
            <a:endParaRPr lang="en-US" altLang="ko-KR" sz="20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–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4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월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28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일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(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수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)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13:30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-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14:45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err="1">
                <a:solidFill>
                  <a:srgbClr val="2D3F4E"/>
                </a:solidFill>
                <a:cs typeface="Helvetica" panose="020B0604020202020204" pitchFamily="34" charset="0"/>
              </a:rPr>
              <a:t>나반</a:t>
            </a: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 </a:t>
            </a:r>
            <a:endParaRPr lang="en-US" altLang="ko-KR" sz="24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–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4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월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28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일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(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수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)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15:00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–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16:15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다반 </a:t>
            </a:r>
            <a:endParaRPr lang="en-US" altLang="ko-KR" sz="2400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–"/>
            </a:pP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4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월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28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일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(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수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)</a:t>
            </a:r>
            <a:r>
              <a:rPr lang="ko-KR" altLang="en-US" dirty="0">
                <a:solidFill>
                  <a:srgbClr val="2D3F4E"/>
                </a:solidFill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rgbClr val="2D3F4E"/>
                </a:solidFill>
                <a:cs typeface="Helvetica" panose="020B0604020202020204" pitchFamily="34" charset="0"/>
              </a:rPr>
              <a:t>09:00 – 10:15</a:t>
            </a:r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–"/>
            </a:pPr>
            <a:endParaRPr lang="en-US" altLang="ko-KR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dirty="0">
              <a:solidFill>
                <a:srgbClr val="2D3F4E"/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8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53307" y="1092875"/>
            <a:ext cx="8605018" cy="4914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rtlCol="0" anchor="ctr"/>
          <a:lstStyle/>
          <a:p>
            <a:pPr algn="ctr"/>
            <a:r>
              <a:rPr lang="en-US" altLang="ko-KR" sz="5400" b="1" u="sng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Computer Architecture</a:t>
            </a:r>
          </a:p>
          <a:p>
            <a:pPr algn="ctr"/>
            <a:endParaRPr lang="en-US" altLang="ko-KR" b="1" dirty="0">
              <a:solidFill>
                <a:srgbClr val="002060"/>
              </a:solidFill>
              <a:latin typeface="HelveticaNeueLT Pro 57 Cn" panose="020B0506030502030204" pitchFamily="34" charset="0"/>
              <a:ea typeface="+mj-ea"/>
              <a:cs typeface="Helvetica" panose="020B0604020202020204" pitchFamily="34" charset="0"/>
            </a:endParaRPr>
          </a:p>
          <a:p>
            <a:pPr algn="ctr"/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과제 </a:t>
            </a:r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#1: ARM Instructions </a:t>
            </a:r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분석</a:t>
            </a:r>
            <a:endParaRPr lang="en-US" altLang="ko-KR" sz="2400" b="1" dirty="0">
              <a:solidFill>
                <a:srgbClr val="2D3F4E"/>
              </a:solidFill>
              <a:latin typeface="+mn-ea"/>
              <a:cs typeface="Helvetica" panose="020B0604020202020204" pitchFamily="34" charset="0"/>
            </a:endParaRPr>
          </a:p>
          <a:p>
            <a:pPr algn="ctr"/>
            <a:endParaRPr lang="en-US" altLang="ko-KR" b="1" dirty="0">
              <a:solidFill>
                <a:srgbClr val="002060"/>
              </a:solidFill>
              <a:latin typeface="HelveticaNeueLT Pro 57 Cn" panose="020B0506030502030204" pitchFamily="34" charset="0"/>
              <a:ea typeface="+mj-ea"/>
              <a:cs typeface="Helvetica" panose="020B0604020202020204" pitchFamily="34" charset="0"/>
            </a:endParaRPr>
          </a:p>
          <a:p>
            <a:pPr algn="ctr"/>
            <a:endParaRPr lang="en-US" altLang="ko-KR" b="1" dirty="0">
              <a:solidFill>
                <a:srgbClr val="002060"/>
              </a:solidFill>
              <a:latin typeface="HelveticaNeueLT Pro 57 Cn" panose="020B0506030502030204" pitchFamily="34" charset="0"/>
              <a:ea typeface="+mj-ea"/>
              <a:cs typeface="Helvetica" panose="020B0604020202020204" pitchFamily="34" charset="0"/>
            </a:endParaRPr>
          </a:p>
          <a:p>
            <a:pPr algn="r"/>
            <a:endParaRPr lang="en-US" altLang="ko-KR" sz="2400" b="1" dirty="0">
              <a:solidFill>
                <a:srgbClr val="2D3F4E"/>
              </a:solidFill>
              <a:latin typeface="+mn-ea"/>
              <a:cs typeface="Helvetica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2021</a:t>
            </a:r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년 </a:t>
            </a:r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1</a:t>
            </a:r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학기</a:t>
            </a:r>
            <a:endParaRPr lang="en-US" altLang="ko-KR" sz="2400" b="1" dirty="0">
              <a:solidFill>
                <a:srgbClr val="2D3F4E"/>
              </a:solidFill>
              <a:latin typeface="+mn-ea"/>
              <a:cs typeface="Helvetica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Young </a:t>
            </a:r>
            <a:r>
              <a:rPr lang="en-US" altLang="ko-KR" sz="2400" b="1" dirty="0" err="1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Geun</a:t>
            </a:r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 Kim (</a:t>
            </a:r>
            <a:r>
              <a:rPr lang="ko-KR" altLang="en-US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김영근</a:t>
            </a:r>
            <a:r>
              <a:rPr lang="en-US" altLang="ko-KR" sz="2400" b="1" dirty="0">
                <a:solidFill>
                  <a:srgbClr val="2D3F4E"/>
                </a:solidFill>
                <a:latin typeface="+mn-ea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8142" cy="6858000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3058" y="0"/>
            <a:ext cx="331477" cy="6858000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숭실대학교 로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0"/>
            <a:ext cx="3190875" cy="10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3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Example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2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0852F3FA-CBA5-421E-834C-23B5AABA7F4B}"/>
              </a:ext>
            </a:extLst>
          </p:cNvPr>
          <p:cNvSpPr txBox="1">
            <a:spLocks/>
          </p:cNvSpPr>
          <p:nvPr/>
        </p:nvSpPr>
        <p:spPr>
          <a:xfrm>
            <a:off x="419100" y="789710"/>
            <a:ext cx="8788400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E5820010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Binary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변환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1110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1000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0010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0000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0000 0001 0000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(2)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어떤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Reference File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통해 확인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STR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$0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[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$2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#0x010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];</a:t>
            </a: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25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번째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bit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인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I bit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가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0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이므로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, #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으로 표기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(= Immediate Offset)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어떤 의미를 가지는지 서술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Register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저장된 값에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#0x010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값을 더해 주소 값 계산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Register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저장되어 있던 값을 위에서 계산한 메모리 주소에 저장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75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General Execution Flow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83FB37-027E-44AD-8E95-14C7C1B02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964141"/>
            <a:ext cx="2362200" cy="2905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1834CF-A453-450A-9909-762DCEA4B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495" y="789710"/>
            <a:ext cx="2184961" cy="4965296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557244E-2D86-4898-ADAF-654FEDC09404}"/>
              </a:ext>
            </a:extLst>
          </p:cNvPr>
          <p:cNvSpPr/>
          <p:nvPr/>
        </p:nvSpPr>
        <p:spPr>
          <a:xfrm>
            <a:off x="2587626" y="3041650"/>
            <a:ext cx="1062831" cy="774700"/>
          </a:xfrm>
          <a:prstGeom prst="rightArrow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0FF5DF-B302-4383-BB62-3D43746A3D65}"/>
              </a:ext>
            </a:extLst>
          </p:cNvPr>
          <p:cNvSpPr txBox="1"/>
          <p:nvPr/>
        </p:nvSpPr>
        <p:spPr>
          <a:xfrm>
            <a:off x="413941" y="4869266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C</a:t>
            </a:r>
            <a:r>
              <a:rPr lang="ko-KR" altLang="en-US" b="1" dirty="0">
                <a:solidFill>
                  <a:srgbClr val="2D3F4E"/>
                </a:solidFill>
                <a:latin typeface="+mn-ea"/>
              </a:rPr>
              <a:t>언어 프로그램</a:t>
            </a:r>
            <a:endParaRPr lang="en-US" altLang="ko-KR" b="1" dirty="0">
              <a:solidFill>
                <a:srgbClr val="2D3F4E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(</a:t>
            </a:r>
            <a:r>
              <a:rPr lang="en-US" altLang="ko-KR" b="1" dirty="0" err="1">
                <a:solidFill>
                  <a:srgbClr val="2D3F4E"/>
                </a:solidFill>
                <a:latin typeface="+mn-ea"/>
              </a:rPr>
              <a:t>example.c</a:t>
            </a:r>
            <a:r>
              <a:rPr lang="en-US" altLang="ko-KR" b="1" dirty="0">
                <a:solidFill>
                  <a:srgbClr val="2D3F4E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69461-8411-44FB-BE00-E1304F84D5C2}"/>
              </a:ext>
            </a:extLst>
          </p:cNvPr>
          <p:cNvSpPr txBox="1"/>
          <p:nvPr/>
        </p:nvSpPr>
        <p:spPr>
          <a:xfrm>
            <a:off x="2217341" y="3901761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D3F4E"/>
                </a:solidFill>
                <a:latin typeface="+mn-ea"/>
              </a:rPr>
              <a:t>컴파일러</a:t>
            </a:r>
            <a:endParaRPr lang="en-US" altLang="ko-KR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D1BB86-0900-40B9-8B04-28B47197D7BF}"/>
              </a:ext>
            </a:extLst>
          </p:cNvPr>
          <p:cNvSpPr txBox="1"/>
          <p:nvPr/>
        </p:nvSpPr>
        <p:spPr>
          <a:xfrm>
            <a:off x="3887275" y="5755006"/>
            <a:ext cx="180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MIPS Assembly</a:t>
            </a:r>
            <a:br>
              <a:rPr lang="en-US" altLang="ko-KR" b="1" dirty="0">
                <a:solidFill>
                  <a:srgbClr val="2D3F4E"/>
                </a:solidFill>
                <a:latin typeface="+mn-ea"/>
              </a:rPr>
            </a:br>
            <a:r>
              <a:rPr lang="en-US" altLang="ko-KR" b="1" dirty="0">
                <a:solidFill>
                  <a:srgbClr val="2D3F4E"/>
                </a:solidFill>
                <a:latin typeface="+mn-ea"/>
              </a:rPr>
              <a:t>(example.asm)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E1AED-BD99-47F5-B35B-51E85D30A0A3}"/>
              </a:ext>
            </a:extLst>
          </p:cNvPr>
          <p:cNvSpPr txBox="1"/>
          <p:nvPr/>
        </p:nvSpPr>
        <p:spPr>
          <a:xfrm>
            <a:off x="7487237" y="5755006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32bit </a:t>
            </a:r>
            <a:r>
              <a:rPr lang="ko-KR" altLang="en-US" b="1" dirty="0">
                <a:solidFill>
                  <a:srgbClr val="2D3F4E"/>
                </a:solidFill>
                <a:latin typeface="+mn-ea"/>
              </a:rPr>
              <a:t>명령어</a:t>
            </a:r>
          </a:p>
        </p:txBody>
      </p:sp>
      <p:sp>
        <p:nvSpPr>
          <p:cNvPr id="18" name="같음 기호 17">
            <a:extLst>
              <a:ext uri="{FF2B5EF4-FFF2-40B4-BE49-F238E27FC236}">
                <a16:creationId xmlns:a16="http://schemas.microsoft.com/office/drawing/2014/main" id="{FB2FA23C-880D-4BAA-AE42-8C00E1C2FFFF}"/>
              </a:ext>
            </a:extLst>
          </p:cNvPr>
          <p:cNvSpPr/>
          <p:nvPr/>
        </p:nvSpPr>
        <p:spPr>
          <a:xfrm>
            <a:off x="5927495" y="3161547"/>
            <a:ext cx="867006" cy="629403"/>
          </a:xfrm>
          <a:prstGeom prst="mathEqual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0D7D1-325F-4C0B-A4C3-5E2802C89013}"/>
              </a:ext>
            </a:extLst>
          </p:cNvPr>
          <p:cNvSpPr txBox="1"/>
          <p:nvPr/>
        </p:nvSpPr>
        <p:spPr>
          <a:xfrm>
            <a:off x="6856207" y="2183586"/>
            <a:ext cx="3065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0 : 0010 0110 0010 0000 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    0000 0010 1110 1010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4: 0110 0100 1010 0010 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    1000 0100 1010 0010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8: 0110 0100 1010 0010 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    1000 0100 1010 0010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	.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	.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	.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C67D32-340B-48C9-8FDB-F6FB04EBC8ED}"/>
              </a:ext>
            </a:extLst>
          </p:cNvPr>
          <p:cNvSpPr/>
          <p:nvPr/>
        </p:nvSpPr>
        <p:spPr>
          <a:xfrm>
            <a:off x="3650457" y="5780406"/>
            <a:ext cx="5798343" cy="868044"/>
          </a:xfrm>
          <a:prstGeom prst="rect">
            <a:avLst/>
          </a:prstGeom>
          <a:noFill/>
          <a:ln w="38100">
            <a:solidFill>
              <a:srgbClr val="FF5B5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765222-9656-4D02-940F-77F6FC4D9640}"/>
              </a:ext>
            </a:extLst>
          </p:cNvPr>
          <p:cNvSpPr txBox="1"/>
          <p:nvPr/>
        </p:nvSpPr>
        <p:spPr>
          <a:xfrm>
            <a:off x="1847057" y="5893505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MIPS</a:t>
            </a:r>
            <a:br>
              <a:rPr lang="en-US" altLang="ko-KR" b="1" dirty="0">
                <a:solidFill>
                  <a:srgbClr val="FF5B5B"/>
                </a:solidFill>
                <a:latin typeface="+mn-ea"/>
              </a:rPr>
            </a:br>
            <a:r>
              <a:rPr lang="en-US" altLang="ko-KR" b="1" dirty="0">
                <a:solidFill>
                  <a:srgbClr val="FF5B5B"/>
                </a:solidFill>
                <a:latin typeface="+mn-ea"/>
              </a:rPr>
              <a:t>ISA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70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General Execution Flow (Cont’d)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C4857-FB79-4654-A2C6-4126A714CB4E}"/>
              </a:ext>
            </a:extLst>
          </p:cNvPr>
          <p:cNvSpPr txBox="1"/>
          <p:nvPr/>
        </p:nvSpPr>
        <p:spPr>
          <a:xfrm>
            <a:off x="0" y="2210287"/>
            <a:ext cx="3065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0 : 0010 0110 0010 0000 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    0000 0010 1110 1010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4: 0110 0100 1010 0010 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    1000 0100 1010 0010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8: 0110 0100 1010 0010 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    1000 0100 1010 0010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	.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	.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	.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B6942-41BC-4EDE-8146-4EA66E488492}"/>
              </a:ext>
            </a:extLst>
          </p:cNvPr>
          <p:cNvSpPr txBox="1"/>
          <p:nvPr/>
        </p:nvSpPr>
        <p:spPr>
          <a:xfrm>
            <a:off x="631030" y="4942206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32bit </a:t>
            </a:r>
            <a:r>
              <a:rPr lang="ko-KR" altLang="en-US" b="1" dirty="0">
                <a:solidFill>
                  <a:srgbClr val="2D3F4E"/>
                </a:solidFill>
                <a:latin typeface="+mn-ea"/>
              </a:rPr>
              <a:t>명령어</a:t>
            </a:r>
            <a:endParaRPr lang="en-US" altLang="ko-KR" b="1" dirty="0">
              <a:solidFill>
                <a:srgbClr val="2D3F4E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in Storage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AC5334B-F157-4FAE-942A-97D72B2C092B}"/>
              </a:ext>
            </a:extLst>
          </p:cNvPr>
          <p:cNvSpPr/>
          <p:nvPr/>
        </p:nvSpPr>
        <p:spPr>
          <a:xfrm>
            <a:off x="2981132" y="2301522"/>
            <a:ext cx="554040" cy="556952"/>
          </a:xfrm>
          <a:prstGeom prst="rightArrow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397AFC-186C-4A9C-B204-8E687FB55277}"/>
              </a:ext>
            </a:extLst>
          </p:cNvPr>
          <p:cNvSpPr/>
          <p:nvPr/>
        </p:nvSpPr>
        <p:spPr>
          <a:xfrm>
            <a:off x="3650836" y="1855791"/>
            <a:ext cx="2094390" cy="3365500"/>
          </a:xfrm>
          <a:prstGeom prst="rect">
            <a:avLst/>
          </a:prstGeom>
          <a:noFill/>
          <a:ln w="38100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B1531-BAFB-47CF-A9C0-6FB98881B09E}"/>
              </a:ext>
            </a:extLst>
          </p:cNvPr>
          <p:cNvSpPr txBox="1"/>
          <p:nvPr/>
        </p:nvSpPr>
        <p:spPr>
          <a:xfrm>
            <a:off x="3796331" y="482459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D3F4E"/>
                </a:solidFill>
                <a:latin typeface="+mn-ea"/>
              </a:rPr>
              <a:t>명령어 메모리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B9137F-6E97-43B2-9DC1-26C2F5553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725" y="1897354"/>
            <a:ext cx="1969100" cy="17032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DB5934-0FCB-49B6-A294-62A2C1AAFBE4}"/>
              </a:ext>
            </a:extLst>
          </p:cNvPr>
          <p:cNvSpPr txBox="1"/>
          <p:nvPr/>
        </p:nvSpPr>
        <p:spPr>
          <a:xfrm>
            <a:off x="2495417" y="1090283"/>
            <a:ext cx="137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D3F4E"/>
                </a:solidFill>
                <a:latin typeface="+mn-ea"/>
              </a:rPr>
              <a:t>프로그램 실행 시 </a:t>
            </a:r>
            <a:br>
              <a:rPr lang="en-US" altLang="ko-KR" b="1" dirty="0">
                <a:solidFill>
                  <a:srgbClr val="2D3F4E"/>
                </a:solidFill>
                <a:latin typeface="+mn-ea"/>
              </a:rPr>
            </a:br>
            <a:r>
              <a:rPr lang="ko-KR" altLang="en-US" b="1" dirty="0">
                <a:solidFill>
                  <a:srgbClr val="2D3F4E"/>
                </a:solidFill>
                <a:latin typeface="+mn-ea"/>
              </a:rPr>
              <a:t>메모리로</a:t>
            </a:r>
            <a:endParaRPr lang="en-US" altLang="ko-KR" b="1" dirty="0">
              <a:solidFill>
                <a:srgbClr val="2D3F4E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rgbClr val="2D3F4E"/>
                </a:solidFill>
                <a:latin typeface="+mn-ea"/>
              </a:rPr>
              <a:t>올라감</a:t>
            </a:r>
            <a:endParaRPr lang="en-US" altLang="ko-KR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016512-104E-4392-AFE7-E18FF78B14CC}"/>
              </a:ext>
            </a:extLst>
          </p:cNvPr>
          <p:cNvSpPr/>
          <p:nvPr/>
        </p:nvSpPr>
        <p:spPr>
          <a:xfrm>
            <a:off x="6016564" y="1855791"/>
            <a:ext cx="1409700" cy="1281109"/>
          </a:xfrm>
          <a:prstGeom prst="rect">
            <a:avLst/>
          </a:prstGeom>
          <a:noFill/>
          <a:ln w="381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A61A42-C993-416D-9D39-A80422E941F8}"/>
              </a:ext>
            </a:extLst>
          </p:cNvPr>
          <p:cNvSpPr txBox="1"/>
          <p:nvPr/>
        </p:nvSpPr>
        <p:spPr>
          <a:xfrm>
            <a:off x="5819714" y="2311679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CPU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93D38E-E1AE-47BD-83EC-5D469A61742D}"/>
              </a:ext>
            </a:extLst>
          </p:cNvPr>
          <p:cNvSpPr/>
          <p:nvPr/>
        </p:nvSpPr>
        <p:spPr>
          <a:xfrm>
            <a:off x="7680118" y="1855791"/>
            <a:ext cx="2225882" cy="3365500"/>
          </a:xfrm>
          <a:prstGeom prst="rect">
            <a:avLst/>
          </a:prstGeom>
          <a:noFill/>
          <a:ln w="38100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C50DF-A8AE-498B-989B-946161E6DFC1}"/>
              </a:ext>
            </a:extLst>
          </p:cNvPr>
          <p:cNvSpPr txBox="1"/>
          <p:nvPr/>
        </p:nvSpPr>
        <p:spPr>
          <a:xfrm>
            <a:off x="7957105" y="482459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D3F4E"/>
                </a:solidFill>
                <a:latin typeface="+mn-ea"/>
              </a:rPr>
              <a:t>데이터 메모리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9B1D2F8-D31D-4F74-AFEE-09AD1BA8C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800" y="1892168"/>
            <a:ext cx="2308010" cy="1620752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39C32F4-E96E-4A70-A44D-F894D0B4A5F8}"/>
              </a:ext>
            </a:extLst>
          </p:cNvPr>
          <p:cNvSpPr/>
          <p:nvPr/>
        </p:nvSpPr>
        <p:spPr>
          <a:xfrm rot="5400000">
            <a:off x="8516039" y="1269974"/>
            <a:ext cx="554040" cy="556952"/>
          </a:xfrm>
          <a:prstGeom prst="rightArrow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A91D39-EF79-43A8-89C1-C63D3165CBED}"/>
              </a:ext>
            </a:extLst>
          </p:cNvPr>
          <p:cNvSpPr txBox="1"/>
          <p:nvPr/>
        </p:nvSpPr>
        <p:spPr>
          <a:xfrm>
            <a:off x="7644033" y="673331"/>
            <a:ext cx="242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D3F4E"/>
                </a:solidFill>
                <a:latin typeface="+mn-ea"/>
              </a:rPr>
              <a:t>프로그램 실행 시 </a:t>
            </a:r>
            <a:br>
              <a:rPr lang="en-US" altLang="ko-KR" b="1" dirty="0">
                <a:solidFill>
                  <a:srgbClr val="2D3F4E"/>
                </a:solidFill>
                <a:latin typeface="+mn-ea"/>
              </a:rPr>
            </a:br>
            <a:r>
              <a:rPr lang="ko-KR" altLang="en-US" b="1" dirty="0">
                <a:solidFill>
                  <a:srgbClr val="2D3F4E"/>
                </a:solidFill>
                <a:latin typeface="+mn-ea"/>
              </a:rPr>
              <a:t>메모리로 올라감</a:t>
            </a:r>
            <a:endParaRPr lang="en-US" altLang="ko-KR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3296FA-9EC0-4BE2-ABDA-439404597F59}"/>
              </a:ext>
            </a:extLst>
          </p:cNvPr>
          <p:cNvSpPr/>
          <p:nvPr/>
        </p:nvSpPr>
        <p:spPr>
          <a:xfrm>
            <a:off x="6016564" y="3276535"/>
            <a:ext cx="1409700" cy="1364236"/>
          </a:xfrm>
          <a:prstGeom prst="rect">
            <a:avLst/>
          </a:prstGeom>
          <a:noFill/>
          <a:ln w="381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407717-52A1-41A5-90DA-DF664EE0A590}"/>
              </a:ext>
            </a:extLst>
          </p:cNvPr>
          <p:cNvSpPr txBox="1"/>
          <p:nvPr/>
        </p:nvSpPr>
        <p:spPr>
          <a:xfrm>
            <a:off x="5845115" y="329155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Register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94B189-6D4B-41DE-88B2-21BA80E21861}"/>
              </a:ext>
            </a:extLst>
          </p:cNvPr>
          <p:cNvSpPr/>
          <p:nvPr/>
        </p:nvSpPr>
        <p:spPr>
          <a:xfrm>
            <a:off x="6016564" y="1024615"/>
            <a:ext cx="1409700" cy="706080"/>
          </a:xfrm>
          <a:prstGeom prst="rect">
            <a:avLst/>
          </a:prstGeom>
          <a:noFill/>
          <a:ln w="381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87FCD8-FE38-4CD8-B4FF-FE1559466D89}"/>
              </a:ext>
            </a:extLst>
          </p:cNvPr>
          <p:cNvSpPr txBox="1"/>
          <p:nvPr/>
        </p:nvSpPr>
        <p:spPr>
          <a:xfrm>
            <a:off x="5845115" y="103963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PC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70ACAF-C71D-4BCC-9D4F-87A92B2B7A50}"/>
              </a:ext>
            </a:extLst>
          </p:cNvPr>
          <p:cNvSpPr/>
          <p:nvPr/>
        </p:nvSpPr>
        <p:spPr>
          <a:xfrm>
            <a:off x="3796331" y="1892168"/>
            <a:ext cx="1803400" cy="409354"/>
          </a:xfrm>
          <a:prstGeom prst="rect">
            <a:avLst/>
          </a:prstGeom>
          <a:noFill/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29EA1E-C0A7-4433-AC55-CBE99828D66B}"/>
              </a:ext>
            </a:extLst>
          </p:cNvPr>
          <p:cNvSpPr txBox="1"/>
          <p:nvPr/>
        </p:nvSpPr>
        <p:spPr>
          <a:xfrm>
            <a:off x="6429315" y="1344912"/>
            <a:ext cx="635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0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04F0CF48-5733-45FD-B4A1-6643F1431853}"/>
              </a:ext>
            </a:extLst>
          </p:cNvPr>
          <p:cNvSpPr/>
          <p:nvPr/>
        </p:nvSpPr>
        <p:spPr>
          <a:xfrm>
            <a:off x="5598636" y="1818369"/>
            <a:ext cx="440537" cy="556952"/>
          </a:xfrm>
          <a:prstGeom prst="rightArrow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D730D5-442C-4CD8-825B-5C102B755C1E}"/>
              </a:ext>
            </a:extLst>
          </p:cNvPr>
          <p:cNvSpPr txBox="1"/>
          <p:nvPr/>
        </p:nvSpPr>
        <p:spPr>
          <a:xfrm>
            <a:off x="6369344" y="2747823"/>
            <a:ext cx="7461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ADD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F1C02556-715F-471D-BA45-26F2A51819D3}"/>
              </a:ext>
            </a:extLst>
          </p:cNvPr>
          <p:cNvSpPr/>
          <p:nvPr/>
        </p:nvSpPr>
        <p:spPr>
          <a:xfrm rot="16200000">
            <a:off x="5987143" y="2908836"/>
            <a:ext cx="440537" cy="556952"/>
          </a:xfrm>
          <a:prstGeom prst="rightArrow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90FFAA94-A8C6-4A3E-AA09-ED6C59BBC05D}"/>
              </a:ext>
            </a:extLst>
          </p:cNvPr>
          <p:cNvSpPr/>
          <p:nvPr/>
        </p:nvSpPr>
        <p:spPr>
          <a:xfrm rot="5400000">
            <a:off x="6991309" y="2908835"/>
            <a:ext cx="440537" cy="556952"/>
          </a:xfrm>
          <a:prstGeom prst="rightArrow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30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9" grpId="0" animBg="1"/>
      <p:bldP spid="30" grpId="0"/>
      <p:bldP spid="35" grpId="0" animBg="1"/>
      <p:bldP spid="37" grpId="0"/>
      <p:bldP spid="38" grpId="0" animBg="1"/>
      <p:bldP spid="39" grpId="0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General Execution Flow (Cont’d)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C4857-FB79-4654-A2C6-4126A714CB4E}"/>
              </a:ext>
            </a:extLst>
          </p:cNvPr>
          <p:cNvSpPr txBox="1"/>
          <p:nvPr/>
        </p:nvSpPr>
        <p:spPr>
          <a:xfrm>
            <a:off x="0" y="2210287"/>
            <a:ext cx="3065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0 : 0010 0110 0010 0000 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    0000 0010 1110 1010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4: 0110 0100 1010 0010 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    1000 0100 1010 0010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8: 0110 0100 1010 0010 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    1000 0100 1010 0010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	.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	.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	.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B6942-41BC-4EDE-8146-4EA66E488492}"/>
              </a:ext>
            </a:extLst>
          </p:cNvPr>
          <p:cNvSpPr txBox="1"/>
          <p:nvPr/>
        </p:nvSpPr>
        <p:spPr>
          <a:xfrm>
            <a:off x="631030" y="4942206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32bit </a:t>
            </a:r>
            <a:r>
              <a:rPr lang="ko-KR" altLang="en-US" b="1" dirty="0">
                <a:solidFill>
                  <a:srgbClr val="2D3F4E"/>
                </a:solidFill>
                <a:latin typeface="+mn-ea"/>
              </a:rPr>
              <a:t>명령어</a:t>
            </a:r>
            <a:endParaRPr lang="en-US" altLang="ko-KR" b="1" dirty="0">
              <a:solidFill>
                <a:srgbClr val="2D3F4E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in Storage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397AFC-186C-4A9C-B204-8E687FB55277}"/>
              </a:ext>
            </a:extLst>
          </p:cNvPr>
          <p:cNvSpPr/>
          <p:nvPr/>
        </p:nvSpPr>
        <p:spPr>
          <a:xfrm>
            <a:off x="3650836" y="1855791"/>
            <a:ext cx="2094390" cy="3365500"/>
          </a:xfrm>
          <a:prstGeom prst="rect">
            <a:avLst/>
          </a:prstGeom>
          <a:noFill/>
          <a:ln w="38100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B1531-BAFB-47CF-A9C0-6FB98881B09E}"/>
              </a:ext>
            </a:extLst>
          </p:cNvPr>
          <p:cNvSpPr txBox="1"/>
          <p:nvPr/>
        </p:nvSpPr>
        <p:spPr>
          <a:xfrm>
            <a:off x="3796331" y="482459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D3F4E"/>
                </a:solidFill>
                <a:latin typeface="+mn-ea"/>
              </a:rPr>
              <a:t>명령어 메모리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B9137F-6E97-43B2-9DC1-26C2F5553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725" y="1897354"/>
            <a:ext cx="1969100" cy="170321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016512-104E-4392-AFE7-E18FF78B14CC}"/>
              </a:ext>
            </a:extLst>
          </p:cNvPr>
          <p:cNvSpPr/>
          <p:nvPr/>
        </p:nvSpPr>
        <p:spPr>
          <a:xfrm>
            <a:off x="6016564" y="1855791"/>
            <a:ext cx="1409700" cy="1281109"/>
          </a:xfrm>
          <a:prstGeom prst="rect">
            <a:avLst/>
          </a:prstGeom>
          <a:noFill/>
          <a:ln w="381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A61A42-C993-416D-9D39-A80422E941F8}"/>
              </a:ext>
            </a:extLst>
          </p:cNvPr>
          <p:cNvSpPr txBox="1"/>
          <p:nvPr/>
        </p:nvSpPr>
        <p:spPr>
          <a:xfrm>
            <a:off x="5819714" y="2311679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CPU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93D38E-E1AE-47BD-83EC-5D469A61742D}"/>
              </a:ext>
            </a:extLst>
          </p:cNvPr>
          <p:cNvSpPr/>
          <p:nvPr/>
        </p:nvSpPr>
        <p:spPr>
          <a:xfrm>
            <a:off x="7680118" y="1855791"/>
            <a:ext cx="2225882" cy="3365500"/>
          </a:xfrm>
          <a:prstGeom prst="rect">
            <a:avLst/>
          </a:prstGeom>
          <a:noFill/>
          <a:ln w="38100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C50DF-A8AE-498B-989B-946161E6DFC1}"/>
              </a:ext>
            </a:extLst>
          </p:cNvPr>
          <p:cNvSpPr txBox="1"/>
          <p:nvPr/>
        </p:nvSpPr>
        <p:spPr>
          <a:xfrm>
            <a:off x="7957105" y="482459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D3F4E"/>
                </a:solidFill>
                <a:latin typeface="+mn-ea"/>
              </a:rPr>
              <a:t>데이터 메모리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9B1D2F8-D31D-4F74-AFEE-09AD1BA8C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800" y="1892168"/>
            <a:ext cx="2308010" cy="162075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3296FA-9EC0-4BE2-ABDA-439404597F59}"/>
              </a:ext>
            </a:extLst>
          </p:cNvPr>
          <p:cNvSpPr/>
          <p:nvPr/>
        </p:nvSpPr>
        <p:spPr>
          <a:xfrm>
            <a:off x="6016564" y="3276535"/>
            <a:ext cx="1409700" cy="1364236"/>
          </a:xfrm>
          <a:prstGeom prst="rect">
            <a:avLst/>
          </a:prstGeom>
          <a:noFill/>
          <a:ln w="381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407717-52A1-41A5-90DA-DF664EE0A590}"/>
              </a:ext>
            </a:extLst>
          </p:cNvPr>
          <p:cNvSpPr txBox="1"/>
          <p:nvPr/>
        </p:nvSpPr>
        <p:spPr>
          <a:xfrm>
            <a:off x="5845115" y="329155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Register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94B189-6D4B-41DE-88B2-21BA80E21861}"/>
              </a:ext>
            </a:extLst>
          </p:cNvPr>
          <p:cNvSpPr/>
          <p:nvPr/>
        </p:nvSpPr>
        <p:spPr>
          <a:xfrm>
            <a:off x="6016564" y="1024615"/>
            <a:ext cx="1409700" cy="706080"/>
          </a:xfrm>
          <a:prstGeom prst="rect">
            <a:avLst/>
          </a:prstGeom>
          <a:noFill/>
          <a:ln w="381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87FCD8-FE38-4CD8-B4FF-FE1559466D89}"/>
              </a:ext>
            </a:extLst>
          </p:cNvPr>
          <p:cNvSpPr txBox="1"/>
          <p:nvPr/>
        </p:nvSpPr>
        <p:spPr>
          <a:xfrm>
            <a:off x="5845115" y="103963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PC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70ACAF-C71D-4BCC-9D4F-87A92B2B7A50}"/>
              </a:ext>
            </a:extLst>
          </p:cNvPr>
          <p:cNvSpPr/>
          <p:nvPr/>
        </p:nvSpPr>
        <p:spPr>
          <a:xfrm>
            <a:off x="3796331" y="2284086"/>
            <a:ext cx="1803400" cy="409354"/>
          </a:xfrm>
          <a:prstGeom prst="rect">
            <a:avLst/>
          </a:prstGeom>
          <a:noFill/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29EA1E-C0A7-4433-AC55-CBE99828D66B}"/>
              </a:ext>
            </a:extLst>
          </p:cNvPr>
          <p:cNvSpPr txBox="1"/>
          <p:nvPr/>
        </p:nvSpPr>
        <p:spPr>
          <a:xfrm>
            <a:off x="6429315" y="1344912"/>
            <a:ext cx="635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4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04F0CF48-5733-45FD-B4A1-6643F1431853}"/>
              </a:ext>
            </a:extLst>
          </p:cNvPr>
          <p:cNvSpPr/>
          <p:nvPr/>
        </p:nvSpPr>
        <p:spPr>
          <a:xfrm>
            <a:off x="5598636" y="2210287"/>
            <a:ext cx="440537" cy="556952"/>
          </a:xfrm>
          <a:prstGeom prst="rightArrow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E159BF-D245-43CD-B1A8-C844317FAD24}"/>
              </a:ext>
            </a:extLst>
          </p:cNvPr>
          <p:cNvSpPr txBox="1"/>
          <p:nvPr/>
        </p:nvSpPr>
        <p:spPr>
          <a:xfrm>
            <a:off x="6429315" y="2747823"/>
            <a:ext cx="635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LDR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7CD47F-E8FE-4750-9418-AA38063E6F5E}"/>
              </a:ext>
            </a:extLst>
          </p:cNvPr>
          <p:cNvSpPr/>
          <p:nvPr/>
        </p:nvSpPr>
        <p:spPr>
          <a:xfrm>
            <a:off x="7754605" y="2597883"/>
            <a:ext cx="2005899" cy="409354"/>
          </a:xfrm>
          <a:prstGeom prst="rect">
            <a:avLst/>
          </a:prstGeom>
          <a:noFill/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3533E295-DDD4-4F1A-BDFE-3EDFD7C11DF1}"/>
              </a:ext>
            </a:extLst>
          </p:cNvPr>
          <p:cNvSpPr/>
          <p:nvPr/>
        </p:nvSpPr>
        <p:spPr>
          <a:xfrm rot="8098948">
            <a:off x="7384158" y="2957574"/>
            <a:ext cx="440537" cy="556952"/>
          </a:xfrm>
          <a:prstGeom prst="rightArrow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0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27" grpId="0"/>
      <p:bldP spid="36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General Execution Flow (Cont’d)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C4857-FB79-4654-A2C6-4126A714CB4E}"/>
              </a:ext>
            </a:extLst>
          </p:cNvPr>
          <p:cNvSpPr txBox="1"/>
          <p:nvPr/>
        </p:nvSpPr>
        <p:spPr>
          <a:xfrm>
            <a:off x="0" y="2210287"/>
            <a:ext cx="3065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0 : 0010 0110 0010 0000 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    0000 0010 1110 1010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4: 0110 0100 1010 0010 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    1000 0100 1010 0010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8: 0110 0100 1010 0010 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    1000 0100 1010 0010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	.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	.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	.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B6942-41BC-4EDE-8146-4EA66E488492}"/>
              </a:ext>
            </a:extLst>
          </p:cNvPr>
          <p:cNvSpPr txBox="1"/>
          <p:nvPr/>
        </p:nvSpPr>
        <p:spPr>
          <a:xfrm>
            <a:off x="631030" y="4942206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32bit </a:t>
            </a:r>
            <a:r>
              <a:rPr lang="ko-KR" altLang="en-US" b="1" dirty="0">
                <a:solidFill>
                  <a:srgbClr val="2D3F4E"/>
                </a:solidFill>
                <a:latin typeface="+mn-ea"/>
              </a:rPr>
              <a:t>명령어</a:t>
            </a:r>
            <a:endParaRPr lang="en-US" altLang="ko-KR" b="1" dirty="0">
              <a:solidFill>
                <a:srgbClr val="2D3F4E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in Storage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397AFC-186C-4A9C-B204-8E687FB55277}"/>
              </a:ext>
            </a:extLst>
          </p:cNvPr>
          <p:cNvSpPr/>
          <p:nvPr/>
        </p:nvSpPr>
        <p:spPr>
          <a:xfrm>
            <a:off x="3650836" y="1855791"/>
            <a:ext cx="2094390" cy="3365500"/>
          </a:xfrm>
          <a:prstGeom prst="rect">
            <a:avLst/>
          </a:prstGeom>
          <a:noFill/>
          <a:ln w="38100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B1531-BAFB-47CF-A9C0-6FB98881B09E}"/>
              </a:ext>
            </a:extLst>
          </p:cNvPr>
          <p:cNvSpPr txBox="1"/>
          <p:nvPr/>
        </p:nvSpPr>
        <p:spPr>
          <a:xfrm>
            <a:off x="3796331" y="482459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D3F4E"/>
                </a:solidFill>
                <a:latin typeface="+mn-ea"/>
              </a:rPr>
              <a:t>명령어 메모리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B9137F-6E97-43B2-9DC1-26C2F5553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725" y="1897354"/>
            <a:ext cx="1969100" cy="170321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016512-104E-4392-AFE7-E18FF78B14CC}"/>
              </a:ext>
            </a:extLst>
          </p:cNvPr>
          <p:cNvSpPr/>
          <p:nvPr/>
        </p:nvSpPr>
        <p:spPr>
          <a:xfrm>
            <a:off x="6016564" y="1855791"/>
            <a:ext cx="1409700" cy="1281109"/>
          </a:xfrm>
          <a:prstGeom prst="rect">
            <a:avLst/>
          </a:prstGeom>
          <a:noFill/>
          <a:ln w="381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A61A42-C993-416D-9D39-A80422E941F8}"/>
              </a:ext>
            </a:extLst>
          </p:cNvPr>
          <p:cNvSpPr txBox="1"/>
          <p:nvPr/>
        </p:nvSpPr>
        <p:spPr>
          <a:xfrm>
            <a:off x="5819714" y="2311679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CPU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93D38E-E1AE-47BD-83EC-5D469A61742D}"/>
              </a:ext>
            </a:extLst>
          </p:cNvPr>
          <p:cNvSpPr/>
          <p:nvPr/>
        </p:nvSpPr>
        <p:spPr>
          <a:xfrm>
            <a:off x="7680118" y="1855791"/>
            <a:ext cx="2225882" cy="3365500"/>
          </a:xfrm>
          <a:prstGeom prst="rect">
            <a:avLst/>
          </a:prstGeom>
          <a:noFill/>
          <a:ln w="38100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C50DF-A8AE-498B-989B-946161E6DFC1}"/>
              </a:ext>
            </a:extLst>
          </p:cNvPr>
          <p:cNvSpPr txBox="1"/>
          <p:nvPr/>
        </p:nvSpPr>
        <p:spPr>
          <a:xfrm>
            <a:off x="7957105" y="482459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D3F4E"/>
                </a:solidFill>
                <a:latin typeface="+mn-ea"/>
              </a:rPr>
              <a:t>데이터 메모리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9B1D2F8-D31D-4F74-AFEE-09AD1BA8C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800" y="1892168"/>
            <a:ext cx="2308010" cy="162075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3296FA-9EC0-4BE2-ABDA-439404597F59}"/>
              </a:ext>
            </a:extLst>
          </p:cNvPr>
          <p:cNvSpPr/>
          <p:nvPr/>
        </p:nvSpPr>
        <p:spPr>
          <a:xfrm>
            <a:off x="6016564" y="3276535"/>
            <a:ext cx="1409700" cy="1364236"/>
          </a:xfrm>
          <a:prstGeom prst="rect">
            <a:avLst/>
          </a:prstGeom>
          <a:noFill/>
          <a:ln w="381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407717-52A1-41A5-90DA-DF664EE0A590}"/>
              </a:ext>
            </a:extLst>
          </p:cNvPr>
          <p:cNvSpPr txBox="1"/>
          <p:nvPr/>
        </p:nvSpPr>
        <p:spPr>
          <a:xfrm>
            <a:off x="5845115" y="329155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Register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94B189-6D4B-41DE-88B2-21BA80E21861}"/>
              </a:ext>
            </a:extLst>
          </p:cNvPr>
          <p:cNvSpPr/>
          <p:nvPr/>
        </p:nvSpPr>
        <p:spPr>
          <a:xfrm>
            <a:off x="6016564" y="1024615"/>
            <a:ext cx="1409700" cy="706080"/>
          </a:xfrm>
          <a:prstGeom prst="rect">
            <a:avLst/>
          </a:prstGeom>
          <a:noFill/>
          <a:ln w="381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87FCD8-FE38-4CD8-B4FF-FE1559466D89}"/>
              </a:ext>
            </a:extLst>
          </p:cNvPr>
          <p:cNvSpPr txBox="1"/>
          <p:nvPr/>
        </p:nvSpPr>
        <p:spPr>
          <a:xfrm>
            <a:off x="5845115" y="103963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PC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70ACAF-C71D-4BCC-9D4F-87A92B2B7A50}"/>
              </a:ext>
            </a:extLst>
          </p:cNvPr>
          <p:cNvSpPr/>
          <p:nvPr/>
        </p:nvSpPr>
        <p:spPr>
          <a:xfrm>
            <a:off x="3796331" y="2634002"/>
            <a:ext cx="1803400" cy="409354"/>
          </a:xfrm>
          <a:prstGeom prst="rect">
            <a:avLst/>
          </a:prstGeom>
          <a:noFill/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29EA1E-C0A7-4433-AC55-CBE99828D66B}"/>
              </a:ext>
            </a:extLst>
          </p:cNvPr>
          <p:cNvSpPr txBox="1"/>
          <p:nvPr/>
        </p:nvSpPr>
        <p:spPr>
          <a:xfrm>
            <a:off x="6429315" y="1344912"/>
            <a:ext cx="635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8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04F0CF48-5733-45FD-B4A1-6643F1431853}"/>
              </a:ext>
            </a:extLst>
          </p:cNvPr>
          <p:cNvSpPr/>
          <p:nvPr/>
        </p:nvSpPr>
        <p:spPr>
          <a:xfrm>
            <a:off x="5598636" y="2560203"/>
            <a:ext cx="440537" cy="556952"/>
          </a:xfrm>
          <a:prstGeom prst="rightArrow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E159BF-D245-43CD-B1A8-C844317FAD24}"/>
              </a:ext>
            </a:extLst>
          </p:cNvPr>
          <p:cNvSpPr txBox="1"/>
          <p:nvPr/>
        </p:nvSpPr>
        <p:spPr>
          <a:xfrm>
            <a:off x="6429315" y="2747823"/>
            <a:ext cx="635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B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2998D6-CD6C-4130-BDF1-52E55FA1E18A}"/>
              </a:ext>
            </a:extLst>
          </p:cNvPr>
          <p:cNvSpPr txBox="1"/>
          <p:nvPr/>
        </p:nvSpPr>
        <p:spPr>
          <a:xfrm>
            <a:off x="6429315" y="1908941"/>
            <a:ext cx="635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16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4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27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General Execution Flow (Cont’d)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7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C4857-FB79-4654-A2C6-4126A714CB4E}"/>
              </a:ext>
            </a:extLst>
          </p:cNvPr>
          <p:cNvSpPr txBox="1"/>
          <p:nvPr/>
        </p:nvSpPr>
        <p:spPr>
          <a:xfrm>
            <a:off x="0" y="2210287"/>
            <a:ext cx="3065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0 : 0010 0110 0010 0000 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    0000 0010 1110 1010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4: 0110 0100 1010 0010 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    1000 0100 1010 0010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8: 0110 0100 1010 0010 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    1000 0100 1010 0010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	.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	.</a:t>
            </a:r>
          </a:p>
          <a:p>
            <a:r>
              <a:rPr lang="en-US" altLang="ko-KR" b="1" dirty="0">
                <a:solidFill>
                  <a:srgbClr val="2D3F4E"/>
                </a:solidFill>
                <a:latin typeface="+mn-ea"/>
              </a:rPr>
              <a:t>	.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B6942-41BC-4EDE-8146-4EA66E488492}"/>
              </a:ext>
            </a:extLst>
          </p:cNvPr>
          <p:cNvSpPr txBox="1"/>
          <p:nvPr/>
        </p:nvSpPr>
        <p:spPr>
          <a:xfrm>
            <a:off x="631030" y="4942206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32bit </a:t>
            </a:r>
            <a:r>
              <a:rPr lang="ko-KR" altLang="en-US" b="1" dirty="0">
                <a:solidFill>
                  <a:srgbClr val="2D3F4E"/>
                </a:solidFill>
                <a:latin typeface="+mn-ea"/>
              </a:rPr>
              <a:t>명령어</a:t>
            </a:r>
            <a:endParaRPr lang="en-US" altLang="ko-KR" b="1" dirty="0">
              <a:solidFill>
                <a:srgbClr val="2D3F4E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srgbClr val="2D3F4E"/>
                </a:solidFill>
                <a:latin typeface="+mn-ea"/>
              </a:rPr>
              <a:t>in Storage</a:t>
            </a:r>
            <a:endParaRPr lang="ko-KR" altLang="en-US" b="1" dirty="0">
              <a:solidFill>
                <a:srgbClr val="2D3F4E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397AFC-186C-4A9C-B204-8E687FB55277}"/>
              </a:ext>
            </a:extLst>
          </p:cNvPr>
          <p:cNvSpPr/>
          <p:nvPr/>
        </p:nvSpPr>
        <p:spPr>
          <a:xfrm>
            <a:off x="3650836" y="1855791"/>
            <a:ext cx="2094390" cy="3365500"/>
          </a:xfrm>
          <a:prstGeom prst="rect">
            <a:avLst/>
          </a:prstGeom>
          <a:noFill/>
          <a:ln w="38100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B1531-BAFB-47CF-A9C0-6FB98881B09E}"/>
              </a:ext>
            </a:extLst>
          </p:cNvPr>
          <p:cNvSpPr txBox="1"/>
          <p:nvPr/>
        </p:nvSpPr>
        <p:spPr>
          <a:xfrm>
            <a:off x="3796331" y="482459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D3F4E"/>
                </a:solidFill>
                <a:latin typeface="+mn-ea"/>
              </a:rPr>
              <a:t>명령어 메모리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B9137F-6E97-43B2-9DC1-26C2F5553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725" y="1897354"/>
            <a:ext cx="1969100" cy="170321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016512-104E-4392-AFE7-E18FF78B14CC}"/>
              </a:ext>
            </a:extLst>
          </p:cNvPr>
          <p:cNvSpPr/>
          <p:nvPr/>
        </p:nvSpPr>
        <p:spPr>
          <a:xfrm>
            <a:off x="6016564" y="1855791"/>
            <a:ext cx="1409700" cy="1281109"/>
          </a:xfrm>
          <a:prstGeom prst="rect">
            <a:avLst/>
          </a:prstGeom>
          <a:noFill/>
          <a:ln w="381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A61A42-C993-416D-9D39-A80422E941F8}"/>
              </a:ext>
            </a:extLst>
          </p:cNvPr>
          <p:cNvSpPr txBox="1"/>
          <p:nvPr/>
        </p:nvSpPr>
        <p:spPr>
          <a:xfrm>
            <a:off x="5819714" y="2311679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CPU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93D38E-E1AE-47BD-83EC-5D469A61742D}"/>
              </a:ext>
            </a:extLst>
          </p:cNvPr>
          <p:cNvSpPr/>
          <p:nvPr/>
        </p:nvSpPr>
        <p:spPr>
          <a:xfrm>
            <a:off x="7680118" y="1855791"/>
            <a:ext cx="2225882" cy="3365500"/>
          </a:xfrm>
          <a:prstGeom prst="rect">
            <a:avLst/>
          </a:prstGeom>
          <a:noFill/>
          <a:ln w="38100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C50DF-A8AE-498B-989B-946161E6DFC1}"/>
              </a:ext>
            </a:extLst>
          </p:cNvPr>
          <p:cNvSpPr txBox="1"/>
          <p:nvPr/>
        </p:nvSpPr>
        <p:spPr>
          <a:xfrm>
            <a:off x="7957105" y="482459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D3F4E"/>
                </a:solidFill>
                <a:latin typeface="+mn-ea"/>
              </a:rPr>
              <a:t>데이터 메모리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9B1D2F8-D31D-4F74-AFEE-09AD1BA8C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800" y="1892168"/>
            <a:ext cx="2308010" cy="162075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3296FA-9EC0-4BE2-ABDA-439404597F59}"/>
              </a:ext>
            </a:extLst>
          </p:cNvPr>
          <p:cNvSpPr/>
          <p:nvPr/>
        </p:nvSpPr>
        <p:spPr>
          <a:xfrm>
            <a:off x="6016564" y="3276535"/>
            <a:ext cx="1409700" cy="1364236"/>
          </a:xfrm>
          <a:prstGeom prst="rect">
            <a:avLst/>
          </a:prstGeom>
          <a:noFill/>
          <a:ln w="381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407717-52A1-41A5-90DA-DF664EE0A590}"/>
              </a:ext>
            </a:extLst>
          </p:cNvPr>
          <p:cNvSpPr txBox="1"/>
          <p:nvPr/>
        </p:nvSpPr>
        <p:spPr>
          <a:xfrm>
            <a:off x="5845115" y="329155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Register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94B189-6D4B-41DE-88B2-21BA80E21861}"/>
              </a:ext>
            </a:extLst>
          </p:cNvPr>
          <p:cNvSpPr/>
          <p:nvPr/>
        </p:nvSpPr>
        <p:spPr>
          <a:xfrm>
            <a:off x="6016564" y="1024615"/>
            <a:ext cx="1409700" cy="706080"/>
          </a:xfrm>
          <a:prstGeom prst="rect">
            <a:avLst/>
          </a:prstGeom>
          <a:noFill/>
          <a:ln w="381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87FCD8-FE38-4CD8-B4FF-FE1559466D89}"/>
              </a:ext>
            </a:extLst>
          </p:cNvPr>
          <p:cNvSpPr txBox="1"/>
          <p:nvPr/>
        </p:nvSpPr>
        <p:spPr>
          <a:xfrm>
            <a:off x="5845115" y="103963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PC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70ACAF-C71D-4BCC-9D4F-87A92B2B7A50}"/>
              </a:ext>
            </a:extLst>
          </p:cNvPr>
          <p:cNvSpPr/>
          <p:nvPr/>
        </p:nvSpPr>
        <p:spPr>
          <a:xfrm>
            <a:off x="3796331" y="3442842"/>
            <a:ext cx="1803400" cy="409354"/>
          </a:xfrm>
          <a:prstGeom prst="rect">
            <a:avLst/>
          </a:prstGeom>
          <a:noFill/>
          <a:ln w="28575"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29EA1E-C0A7-4433-AC55-CBE99828D66B}"/>
              </a:ext>
            </a:extLst>
          </p:cNvPr>
          <p:cNvSpPr txBox="1"/>
          <p:nvPr/>
        </p:nvSpPr>
        <p:spPr>
          <a:xfrm>
            <a:off x="6429315" y="1344912"/>
            <a:ext cx="635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FF5B5B"/>
                </a:solidFill>
                <a:latin typeface="+mn-ea"/>
              </a:rPr>
              <a:t>16</a:t>
            </a:r>
            <a:endParaRPr lang="ko-KR" altLang="en-US" b="1" dirty="0">
              <a:solidFill>
                <a:srgbClr val="FF5B5B"/>
              </a:solidFill>
              <a:latin typeface="+mn-ea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04F0CF48-5733-45FD-B4A1-6643F1431853}"/>
              </a:ext>
            </a:extLst>
          </p:cNvPr>
          <p:cNvSpPr/>
          <p:nvPr/>
        </p:nvSpPr>
        <p:spPr>
          <a:xfrm rot="19284141">
            <a:off x="5609044" y="2961000"/>
            <a:ext cx="440537" cy="556952"/>
          </a:xfrm>
          <a:prstGeom prst="rightArrow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9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Example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8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BF890D-8169-4987-A2F5-D5379885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93" y="4973782"/>
            <a:ext cx="6876814" cy="1094508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0852F3FA-CBA5-421E-834C-23B5AABA7F4B}"/>
              </a:ext>
            </a:extLst>
          </p:cNvPr>
          <p:cNvSpPr txBox="1">
            <a:spLocks/>
          </p:cNvSpPr>
          <p:nvPr/>
        </p:nvSpPr>
        <p:spPr>
          <a:xfrm>
            <a:off x="419100" y="789710"/>
            <a:ext cx="8496300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EA000006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Binary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변환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1110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0 0000 0000 0000 0000 0000 0110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(2)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어떤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Reference File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통해 확인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#6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어떤 의미를 가지는지 서술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PC</a:t>
            </a: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+8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x4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주소로 이동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(MIPS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경우 </a:t>
            </a: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+4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이므로 주의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현재 실행 중인 명령어의 주소를 의미함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주소 단위가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4 Byte (= 1 Word)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이기 때문임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따라서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(0 + 8 + 24) / 4 = 008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 주소로 이동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다음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nstruction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 주소에 있는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E59F2EC8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45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50449</TotalTime>
  <Words>613</Words>
  <Application>Microsoft Office PowerPoint</Application>
  <PresentationFormat>A4 용지(210x297mm)</PresentationFormat>
  <Paragraphs>151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HelveticaNeueLT Pro 57 Cn</vt:lpstr>
      <vt:lpstr>맑은 고딕</vt:lpstr>
      <vt:lpstr>Arial</vt:lpstr>
      <vt:lpstr>Calibri</vt:lpstr>
      <vt:lpstr>Wingdings</vt:lpstr>
      <vt:lpstr>Office 테마</vt:lpstr>
      <vt:lpstr>중간고사 관련</vt:lpstr>
      <vt:lpstr>PowerPoint 프레젠테이션</vt:lpstr>
      <vt:lpstr>Example</vt:lpstr>
      <vt:lpstr>General Execution Flow</vt:lpstr>
      <vt:lpstr>General Execution Flow (Cont’d)</vt:lpstr>
      <vt:lpstr>General Execution Flow (Cont’d)</vt:lpstr>
      <vt:lpstr>General Execution Flow (Cont’d)</vt:lpstr>
      <vt:lpstr>General Execution Flow (Cont’d)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김영근</dc:creator>
  <cp:lastModifiedBy>김영근</cp:lastModifiedBy>
  <cp:revision>804</cp:revision>
  <cp:lastPrinted>2017-04-26T00:41:38Z</cp:lastPrinted>
  <dcterms:created xsi:type="dcterms:W3CDTF">2017-04-25T01:10:57Z</dcterms:created>
  <dcterms:modified xsi:type="dcterms:W3CDTF">2021-04-13T04:08:23Z</dcterms:modified>
</cp:coreProperties>
</file>