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0D1AFA-7396-4579-8FF0-22E62D069423}">
  <a:tblStyle styleId="{7B0D1AFA-7396-4579-8FF0-22E62D0694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921634C-70A0-4ABD-AEC5-B11BF0921F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AlfaSlabOne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b7e8774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b7e8774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b7e877433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b7e877433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b7e877433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b7e877433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b7e877433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b7e877433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cae8d10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cae8d10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ae8d10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cae8d10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cae8d10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cae8d10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795627" y="1126600"/>
            <a:ext cx="6438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מסמך STR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25" y="420525"/>
            <a:ext cx="3968150" cy="16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175" y="2282925"/>
            <a:ext cx="2789361" cy="27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677200" y="127525"/>
            <a:ext cx="31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תוכן עניינים: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069525" y="777325"/>
            <a:ext cx="49773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לוח זמנים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סוגי הבדיקות/רמות.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וסטטיסטיקה.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טסטים.</a:t>
            </a:r>
            <a:endParaRPr>
              <a:solidFill>
                <a:schemeClr val="dk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המלצות ומסקנות.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69000" y="48625"/>
            <a:ext cx="4124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לוח זמנים וחלוקת פיצ'רים</a:t>
            </a:r>
            <a:r>
              <a:rPr b="1" lang="en-GB" sz="2000">
                <a:solidFill>
                  <a:srgbClr val="CA151D"/>
                </a:solidFill>
              </a:rPr>
              <a:t>:</a:t>
            </a:r>
            <a:endParaRPr b="1" sz="2000">
              <a:solidFill>
                <a:srgbClr val="CA151D"/>
              </a:solidFill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424000" y="68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{7B0D1AFA-7396-4579-8FF0-22E62D069423}</a:tableStyleId>
              </a:tblPr>
              <a:tblGrid>
                <a:gridCol w="2136275"/>
                <a:gridCol w="2114975"/>
                <a:gridCol w="3554125"/>
              </a:tblGrid>
              <a:tr h="68985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סיום: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התחלה: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פיצ'ר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89850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10.04.2024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3.04.2024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אזור אישי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850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24.04.2024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10.04.2024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התחברות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850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1.05.2024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28.04.2024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כל הפעולות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850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1.05.24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1.05.2024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דואר של</a:t>
                      </a:r>
                      <a:r>
                        <a:rPr lang="en-GB"/>
                        <a:t>י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850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5.05.2024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5.05.2024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סניפים וזימון תורים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009750" y="328350"/>
            <a:ext cx="33456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סוגי בדיקות בהם השתמשנו</a:t>
            </a:r>
            <a:endParaRPr b="1" sz="3400"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205175" y="32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{7B0D1AFA-7396-4579-8FF0-22E62D069423}</a:tableStyleId>
              </a:tblPr>
              <a:tblGrid>
                <a:gridCol w="4556575"/>
              </a:tblGrid>
              <a:tr h="67180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2500" u="sng">
                          <a:solidFill>
                            <a:schemeClr val="dk1"/>
                          </a:solidFill>
                        </a:rPr>
                        <a:t>שם בדיקה:</a:t>
                      </a:r>
                      <a:endParaRPr b="1" i="1" sz="2500" u="sng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475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Functional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475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Negative Testing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475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GUI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475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Usability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475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Accessibility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475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Error-Handling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סוגי בדיקות בהם השתמשנו</a:t>
            </a:r>
            <a:endParaRPr b="1" sz="2100"/>
          </a:p>
        </p:txBody>
      </p:sp>
      <p:sp>
        <p:nvSpPr>
          <p:cNvPr id="82" name="Google Shape;82;p17"/>
          <p:cNvSpPr txBox="1"/>
          <p:nvPr/>
        </p:nvSpPr>
        <p:spPr>
          <a:xfrm>
            <a:off x="1263500" y="1017725"/>
            <a:ext cx="6954300" cy="21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CA151D"/>
                </a:solidFill>
              </a:rPr>
              <a:t>רמות בדיקות:</a:t>
            </a:r>
            <a:endParaRPr b="1" sz="1500">
              <a:solidFill>
                <a:srgbClr val="CA151D"/>
              </a:solidFill>
            </a:endParaRPr>
          </a:p>
          <a:p>
            <a:pPr indent="-323850" lvl="0" marL="457200" rtl="1" algn="r">
              <a:spcBef>
                <a:spcPts val="11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System Test</a:t>
            </a:r>
            <a:endParaRPr b="1" sz="1500"/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b="1" sz="1500"/>
          </a:p>
          <a:p>
            <a:pPr indent="-3238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Smoke Test</a:t>
            </a:r>
            <a:endParaRPr b="1" sz="1500"/>
          </a:p>
          <a:p>
            <a:pPr indent="-3238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Sanity Test</a:t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בדיקות נסיגה (Regression)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660225" y="2645925"/>
            <a:ext cx="6475500" cy="22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CA151D"/>
                </a:solidFill>
              </a:rPr>
              <a:t>בדיקות שלא עושים:</a:t>
            </a:r>
            <a:br>
              <a:rPr b="1" lang="en-GB" sz="1500" u="sng">
                <a:solidFill>
                  <a:srgbClr val="CA151D"/>
                </a:solidFill>
              </a:rPr>
            </a:br>
            <a:r>
              <a:rPr b="1" lang="en-GB" sz="1500" u="sng">
                <a:solidFill>
                  <a:schemeClr val="dk1"/>
                </a:solidFill>
              </a:rPr>
              <a:t>בדיקות </a:t>
            </a:r>
            <a:r>
              <a:rPr b="1" lang="en-GB" sz="1500" u="sng">
                <a:solidFill>
                  <a:schemeClr val="dk1"/>
                </a:solidFill>
              </a:rPr>
              <a:t>Localization</a:t>
            </a:r>
            <a:r>
              <a:rPr b="1" lang="en-GB" sz="1500" u="sng">
                <a:solidFill>
                  <a:schemeClr val="dk1"/>
                </a:solidFill>
              </a:rPr>
              <a:t>-שפות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בדיקות Recovery – התאוששות</a:t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בדיקות Security – אבטחת מידע</a:t>
            </a:r>
            <a:endParaRPr b="1"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Recovery, Load, Stress - סיכום</a:t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בדיקת Install/Uninstall (התקנה/הסרה)</a:t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91501" y="1330724"/>
            <a:ext cx="3532225" cy="341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6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סטטיסטיקה</a:t>
            </a:r>
            <a:endParaRPr b="1" sz="23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A151D"/>
              </a:solidFill>
            </a:endParaRPr>
          </a:p>
        </p:txBody>
      </p:sp>
      <p:pic>
        <p:nvPicPr>
          <p:cNvPr id="90" name="Google Shape;90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025" y="879000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457250" y="468525"/>
            <a:ext cx="25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30"/>
              <a:t>טסטים</a:t>
            </a:r>
            <a:endParaRPr b="1" sz="24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120" u="sng">
              <a:solidFill>
                <a:srgbClr val="EA4335"/>
              </a:solidFill>
            </a:endParaRPr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785275" y="12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{C921634C-70A0-4ABD-AEC5-B11BF0921F1D}</a:tableStyleId>
              </a:tblPr>
              <a:tblGrid>
                <a:gridCol w="1733575"/>
                <a:gridCol w="1733575"/>
                <a:gridCol w="1733575"/>
                <a:gridCol w="1733575"/>
              </a:tblGrid>
              <a:tr h="62647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טסטים לא עברו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טסטים עברו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טסטים נעשו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פיצ'ר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62647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דואר שלי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אזור אישי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התחברות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כל הפעולות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סניפים וזימון תורים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760450" y="280350"/>
            <a:ext cx="31083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מסקנות והמלצות</a:t>
            </a:r>
            <a:endParaRPr b="1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המלצות:</a:t>
            </a:r>
            <a:br>
              <a:rPr lang="en-GB"/>
            </a:br>
            <a:r>
              <a:rPr lang="en-GB"/>
              <a:t>1)למחוק את רוב הפעולות</a:t>
            </a:r>
            <a:br>
              <a:rPr lang="en-GB"/>
            </a:br>
            <a:r>
              <a:rPr lang="en-GB"/>
              <a:t>2)להתרכז בפעולות שקשורות לחבילות</a:t>
            </a:r>
            <a:br>
              <a:rPr lang="en-GB"/>
            </a:br>
            <a:r>
              <a:rPr lang="en-GB"/>
              <a:t>3)להוסיף שפות</a:t>
            </a:r>
            <a:br>
              <a:rPr lang="en-GB"/>
            </a:br>
            <a:r>
              <a:rPr lang="en-GB"/>
              <a:t>4)</a:t>
            </a:r>
            <a:r>
              <a:rPr lang="en-GB"/>
              <a:t>להעלות</a:t>
            </a:r>
            <a:r>
              <a:rPr lang="en-GB"/>
              <a:t> את הרמת שימוש(אפליקציה </a:t>
            </a:r>
            <a:r>
              <a:rPr lang="en-GB"/>
              <a:t>נראית</a:t>
            </a:r>
            <a:r>
              <a:rPr lang="en-GB"/>
              <a:t> מאוד ישנה)</a:t>
            </a:r>
            <a:br>
              <a:rPr lang="en-GB"/>
            </a:br>
            <a:r>
              <a:rPr lang="en-GB"/>
              <a:t>5)לקחת ניסיון של אפליקציות מצליחות(</a:t>
            </a:r>
            <a:r>
              <a:rPr lang="en-GB"/>
              <a:t>כמו</a:t>
            </a:r>
            <a:r>
              <a:rPr lang="en-GB"/>
              <a:t> "New Post",אוקראינה)</a:t>
            </a:r>
            <a:br>
              <a:rPr lang="en-GB"/>
            </a:br>
            <a:r>
              <a:rPr b="1" lang="en-GB" sz="2400"/>
              <a:t>מסכנה:</a:t>
            </a:r>
            <a:br>
              <a:rPr lang="en-GB"/>
            </a:br>
            <a:r>
              <a:rPr lang="en-GB"/>
              <a:t>האפליקציה לא נוחה וישנה לכן </a:t>
            </a:r>
            <a:r>
              <a:rPr lang="en-GB"/>
              <a:t>מומלץ</a:t>
            </a:r>
            <a:r>
              <a:rPr lang="en-GB"/>
              <a:t> </a:t>
            </a:r>
            <a:r>
              <a:rPr lang="en-GB"/>
              <a:t>מאוד לשפר את האופי משתמש</a:t>
            </a:r>
            <a:r>
              <a:rPr lang="en-GB"/>
              <a:t> 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