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EBAB14-6C49-449D-A315-2E848AA5F1A4}">
  <a:tblStyle styleId="{34EBAB14-6C49-449D-A315-2E848AA5F1A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7e944870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7e944870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7e9448701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7e9448701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8cdeeb8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8cdeeb8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8cdeeb8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8cdeeb8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7e9448701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7e9448701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8cdeeb8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8cdeeb8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c9fe326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c9fe326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8cdeeb8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8cdeeb8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60950" y="654400"/>
            <a:ext cx="4622100" cy="9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A151D"/>
                </a:solidFill>
              </a:rPr>
              <a:t>מסמך STR</a:t>
            </a:r>
            <a:endParaRPr b="1">
              <a:solidFill>
                <a:srgbClr val="CA151D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616075" y="1992875"/>
            <a:ext cx="6722950" cy="27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77200" y="127525"/>
            <a:ext cx="31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A151D"/>
                </a:solidFill>
              </a:rPr>
              <a:t>תוכן עניינים:</a:t>
            </a:r>
            <a:endParaRPr b="1">
              <a:solidFill>
                <a:srgbClr val="CA151D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339100" y="831225"/>
            <a:ext cx="49773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לוח זמנים + יעדי הבדיקות.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סוגי הבדיקות/רמות.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קריטריונים למעבר לשלב הבא.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תוצאות הבדיקות וסטטיסטיקה.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טסטים.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>
                <a:solidFill>
                  <a:schemeClr val="dk1"/>
                </a:solidFill>
              </a:rPr>
              <a:t>דברים שקרו ולא תוכננו.</a:t>
            </a:r>
            <a:endParaRPr>
              <a:solidFill>
                <a:schemeClr val="dk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המלצות ומסקנות.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831225"/>
            <a:ext cx="3174000" cy="39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69000" y="102525"/>
            <a:ext cx="4124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CA151D"/>
                </a:solidFill>
              </a:rPr>
              <a:t>לוח זמנים </a:t>
            </a:r>
            <a:r>
              <a:rPr b="1" lang="en-GB" sz="2000">
                <a:solidFill>
                  <a:srgbClr val="CA151D"/>
                </a:solidFill>
              </a:rPr>
              <a:t>וחלוקת </a:t>
            </a:r>
            <a:r>
              <a:rPr b="1" lang="en-GB" sz="2000">
                <a:solidFill>
                  <a:srgbClr val="CA151D"/>
                </a:solidFill>
              </a:rPr>
              <a:t>פיצ'רים:</a:t>
            </a:r>
            <a:endParaRPr b="1" sz="2000">
              <a:solidFill>
                <a:srgbClr val="CA151D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76050" cy="19872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15"/>
          <p:cNvGraphicFramePr/>
          <p:nvPr/>
        </p:nvGraphicFramePr>
        <p:xfrm>
          <a:off x="2669000" y="11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{34EBAB14-6C49-449D-A315-2E848AA5F1A4}</a:tableStyleId>
              </a:tblPr>
              <a:tblGrid>
                <a:gridCol w="1143200"/>
                <a:gridCol w="1131775"/>
                <a:gridCol w="1211800"/>
                <a:gridCol w="1223225"/>
              </a:tblGrid>
              <a:tr h="417575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התחלה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סיום משימה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פיצ'ר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שם הבודק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06.03.2024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אזור אישי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יורי חוטורסקוי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06.03.2024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בנק הדואר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טל רקיע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06.03.2024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דואר בארץ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זרינה חפיזוב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06.03.2024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דואר בין לאומי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יולי בוגוס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דואר שליחים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יורי חוטורסקוי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חנות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טל רקיע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צור קשר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טל רקיע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547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5009750" y="328350"/>
            <a:ext cx="33456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A151D"/>
                </a:solidFill>
              </a:rPr>
              <a:t>סוגי בדיקות בהם השתמשנו</a:t>
            </a:r>
            <a:endParaRPr b="1" sz="3400">
              <a:solidFill>
                <a:srgbClr val="CA151D"/>
              </a:solidFill>
            </a:endParaRPr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205175" y="32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{34EBAB14-6C49-449D-A315-2E848AA5F1A4}</a:tableStyleId>
              </a:tblPr>
              <a:tblGrid>
                <a:gridCol w="4254650"/>
              </a:tblGrid>
              <a:tr h="57690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300">
                          <a:solidFill>
                            <a:srgbClr val="CA151D"/>
                          </a:solidFill>
                        </a:rPr>
                        <a:t>שם בדיקה</a:t>
                      </a:r>
                      <a:endParaRPr b="1" sz="2300">
                        <a:solidFill>
                          <a:srgbClr val="CA151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Functional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Negative Testing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GUI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Usability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Accessibility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Error-Handling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1575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בדיקת Localization</a:t>
                      </a:r>
                      <a:endParaRPr b="1" sz="2200"/>
                    </a:p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CA151D"/>
                </a:solidFill>
              </a:rPr>
              <a:t>סוגי בדיקות בהם השתמשנו</a:t>
            </a:r>
            <a:endParaRPr b="1" sz="2000">
              <a:solidFill>
                <a:srgbClr val="CA151D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263500" y="1017725"/>
            <a:ext cx="6954300" cy="21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CA151D"/>
                </a:solidFill>
              </a:rPr>
              <a:t>רמות בדיקות:</a:t>
            </a:r>
            <a:endParaRPr b="1" sz="1500">
              <a:solidFill>
                <a:srgbClr val="CA151D"/>
              </a:solidFill>
            </a:endParaRPr>
          </a:p>
          <a:p>
            <a:pPr indent="-323850" lvl="0" marL="457200" rtl="1" algn="r">
              <a:spcBef>
                <a:spcPts val="11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System Test</a:t>
            </a:r>
            <a:endParaRPr b="1" sz="1500"/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b="1" sz="1500"/>
          </a:p>
          <a:p>
            <a:pPr indent="-3238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Smoke Test</a:t>
            </a:r>
            <a:endParaRPr b="1" sz="1500"/>
          </a:p>
          <a:p>
            <a:pPr indent="-3238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Sanity Test</a:t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בדיקות נסיגה (Regression)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660225" y="2645925"/>
            <a:ext cx="6475500" cy="22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CA151D"/>
                </a:solidFill>
              </a:rPr>
              <a:t>בדיקות שלא עושים:</a:t>
            </a:r>
            <a:endParaRPr b="1" sz="1500" u="sng">
              <a:solidFill>
                <a:srgbClr val="CA151D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בדיקות Recovery – התאוששות</a:t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בדיקות Security – אבטחת מידע</a:t>
            </a:r>
            <a:endParaRPr b="1"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Recovery, Load, Stress - סיכום</a:t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בדיקת Install/Uninstall (התקנה/הסרה)</a:t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91501" y="1330724"/>
            <a:ext cx="3532225" cy="341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CA151D"/>
                </a:solidFill>
              </a:rPr>
              <a:t>תוצאות הבדיקות וסטטיסטיקה.</a:t>
            </a:r>
            <a:endParaRPr b="1" sz="2000">
              <a:solidFill>
                <a:srgbClr val="CA151D"/>
              </a:solidFill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A151D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375" y="1101725"/>
            <a:ext cx="72580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457250" y="468525"/>
            <a:ext cx="25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130" u="sng">
                <a:solidFill>
                  <a:srgbClr val="EA4335"/>
                </a:solidFill>
              </a:rPr>
              <a:t>טסטים</a:t>
            </a:r>
            <a:endParaRPr b="1" sz="2130" u="sng">
              <a:solidFill>
                <a:srgbClr val="EA433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120" u="sng">
              <a:solidFill>
                <a:srgbClr val="EA4335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416350"/>
            <a:ext cx="6934200" cy="312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042200" y="305325"/>
            <a:ext cx="35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44">
                <a:solidFill>
                  <a:srgbClr val="CA151D"/>
                </a:solidFill>
              </a:rPr>
              <a:t>דברים שקרו ולא תוכננו</a:t>
            </a:r>
            <a:endParaRPr b="1" sz="3244">
              <a:solidFill>
                <a:srgbClr val="CA151D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ישנה תקלה שהתגלתה כאשר נכנסנו ב F12 ל Devtools וניסינו לבדוק מספר פרמטרים אחרי כמה שניות מעיף אותנו ל Sources.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בנוסף לאחר מספר דקות הוציא אותנו מהאתר ורושם שחושד שאנחנו בוט.</a:t>
            </a:r>
            <a:br>
              <a:rPr lang="en-GB"/>
            </a:br>
            <a:r>
              <a:rPr lang="en-GB"/>
              <a:t>רשמנו כל מה שביקש ועדיין רשם שאנחנו בוט וחסם אותנו מלהיכנס לאתר הדואר התקלה ניטרלה אותנו מבחינת בדיקות.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רק לאחר מחיקת היסטוריה הצלחנו להיכנס לאתר שוב.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2622975"/>
            <a:ext cx="3336674" cy="25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903525" y="318025"/>
            <a:ext cx="25908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A151D"/>
                </a:solidFill>
              </a:rPr>
              <a:t>מסקנות והמלצות</a:t>
            </a:r>
            <a:endParaRPr b="1">
              <a:solidFill>
                <a:srgbClr val="CA151D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חלק מהאתר אינו מעודכן וחדשני בעיקר החנות וכד' לא נותן חווית משתמש נעימה.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רוב האתר שבלוני מבחינת נראות ולא מעניין.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הבדל באתרים כאשר עוברים בין אנגלית וערבית מראה מיושן, חוסר במידע מעודכן.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האתר בעיקר לדוברי עברית.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