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4669"/>
  </p:normalViewPr>
  <p:slideViewPr>
    <p:cSldViewPr snapToGrid="0" snapToObjects="1">
      <p:cViewPr varScale="1">
        <p:scale>
          <a:sx n="122" d="100"/>
          <a:sy n="122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3DA93-E2F6-4741-833B-1C730981A6C4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C9A4A-D624-FA4A-8ED1-788D7208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6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7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 smtClean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  <a:endParaRPr lang="en-US" sz="3600" b="0" i="0" dirty="0">
              <a:solidFill>
                <a:schemeClr val="bg1"/>
              </a:solidFill>
              <a:latin typeface="+mj-l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2548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198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2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9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5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CF16-D4E6-ED45-A0C0-50D6ABF5023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76D5-F800-1142-8059-D3E65B5C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tiff"/><Relationship Id="rId6" Type="http://schemas.openxmlformats.org/officeDocument/2006/relationships/image" Target="../media/image10.tiff"/><Relationship Id="rId7" Type="http://schemas.openxmlformats.org/officeDocument/2006/relationships/image" Target="../media/image11.tiff"/><Relationship Id="rId8" Type="http://schemas.openxmlformats.org/officeDocument/2006/relationships/image" Target="../media/image12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DSC Camp - JEA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theJasonHelmick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Many administrators still use older GUI based applications</a:t>
            </a:r>
          </a:p>
          <a:p>
            <a:r>
              <a:rPr lang="en-US" dirty="0" smtClean="0"/>
              <a:t>PowerShell proficiency is mandatory</a:t>
            </a:r>
          </a:p>
          <a:p>
            <a:r>
              <a:rPr lang="en-US" dirty="0" smtClean="0"/>
              <a:t>Understanding the exact needs of an administrative role</a:t>
            </a:r>
          </a:p>
          <a:p>
            <a:r>
              <a:rPr lang="en-US" dirty="0" smtClean="0"/>
              <a:t>Handling emergencies</a:t>
            </a:r>
          </a:p>
          <a:p>
            <a:r>
              <a:rPr lang="en-US" dirty="0" smtClean="0"/>
              <a:t>Rolling out with educated administrators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Challenges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04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the Role and the tasks that need to be enabled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Restrict those tasks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Put them in a Role Capability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Register the Session Configuration through automation or DSC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and correct as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Steps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998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Role and tasks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5" y="1948180"/>
            <a:ext cx="11124136" cy="31358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4675" y="5298836"/>
            <a:ext cx="2962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JEA Helper Tool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r your own .CSV</a:t>
            </a:r>
          </a:p>
        </p:txBody>
      </p:sp>
    </p:spTree>
    <p:extLst>
      <p:ext uri="{BB962C8B-B14F-4D97-AF65-F5344CB8AC3E}">
        <p14:creationId xmlns:p14="http://schemas.microsoft.com/office/powerpoint/2010/main" val="14843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 with administrators that have the needed PowerShell skills</a:t>
            </a:r>
          </a:p>
          <a:p>
            <a:pPr marL="0" indent="0">
              <a:buNone/>
            </a:pPr>
            <a:r>
              <a:rPr lang="en-US" dirty="0" smtClean="0"/>
              <a:t>Create Roles for the administrators</a:t>
            </a:r>
          </a:p>
          <a:p>
            <a:pPr marL="0" indent="0">
              <a:buNone/>
            </a:pPr>
            <a:r>
              <a:rPr lang="en-US" dirty="0" smtClean="0"/>
              <a:t>Create a “</a:t>
            </a:r>
            <a:r>
              <a:rPr lang="en-US" dirty="0" err="1" smtClean="0"/>
              <a:t>BreakTheGlass</a:t>
            </a:r>
            <a:r>
              <a:rPr lang="en-US" dirty="0" smtClean="0"/>
              <a:t>” endpoint for emergencies</a:t>
            </a:r>
          </a:p>
          <a:p>
            <a:pPr marL="0" indent="0">
              <a:buNone/>
            </a:pPr>
            <a:r>
              <a:rPr lang="en-US" dirty="0" smtClean="0"/>
              <a:t>Test and correct on a few ”Pilot” servers</a:t>
            </a:r>
          </a:p>
          <a:p>
            <a:pPr marL="0" indent="0">
              <a:buNone/>
            </a:pPr>
            <a:r>
              <a:rPr lang="en-US" dirty="0" smtClean="0"/>
              <a:t>Begin Roll-out to other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Performing Pilot to Production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405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Just In Time (JIT)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33515" y="3228243"/>
            <a:ext cx="1889761" cy="1590558"/>
            <a:chOff x="1033515" y="3228243"/>
            <a:chExt cx="1889761" cy="1590558"/>
          </a:xfrm>
        </p:grpSpPr>
        <p:sp>
          <p:nvSpPr>
            <p:cNvPr id="51" name="TextBox 50"/>
            <p:cNvSpPr txBox="1"/>
            <p:nvPr/>
          </p:nvSpPr>
          <p:spPr>
            <a:xfrm>
              <a:off x="1033515" y="3228243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</a:t>
              </a:r>
              <a:endParaRPr lang="en-US" sz="2000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199" y="2414986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Custom</a:t>
            </a:r>
          </a:p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124324" y="1869662"/>
            <a:ext cx="1889761" cy="886178"/>
            <a:chOff x="6159701" y="3587113"/>
            <a:chExt cx="1889761" cy="88617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395" y="3895782"/>
              <a:ext cx="564547" cy="57750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159701" y="3587113"/>
              <a:ext cx="18897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6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PowerShell</a:t>
              </a:r>
              <a:endParaRPr lang="en-US" sz="1600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4580" y="2171813"/>
            <a:ext cx="4968358" cy="695136"/>
            <a:chOff x="7104580" y="2171813"/>
            <a:chExt cx="4968358" cy="695136"/>
          </a:xfrm>
        </p:grpSpPr>
        <p:sp>
          <p:nvSpPr>
            <p:cNvPr id="38" name="TextBox 37"/>
            <p:cNvSpPr txBox="1"/>
            <p:nvPr/>
          </p:nvSpPr>
          <p:spPr>
            <a:xfrm>
              <a:off x="7104581" y="2171813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Get-Service –Name Spooler</a:t>
              </a:r>
              <a:endParaRPr lang="en-US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04580" y="2466839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Restart-Service –Name Spooler</a:t>
              </a:r>
              <a:endParaRPr lang="en-US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7167565" y="2389103"/>
            <a:ext cx="4062410" cy="0"/>
          </a:xfrm>
          <a:prstGeom prst="line">
            <a:avLst/>
          </a:prstGeom>
          <a:ln w="38100" cap="rnd">
            <a:solidFill>
              <a:srgbClr val="FF0000">
                <a:alpha val="70000"/>
              </a:srgb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29998" y="1987147"/>
            <a:ext cx="188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pic>
        <p:nvPicPr>
          <p:cNvPr id="21" name="Content Placeholder 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76" y="4345051"/>
            <a:ext cx="812203" cy="812203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3849369" y="3428298"/>
            <a:ext cx="1845788" cy="1099971"/>
          </a:xfrm>
          <a:prstGeom prst="line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4496" y="5271430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Regular user account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658" y="2837405"/>
            <a:ext cx="944141" cy="941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816" y="3401624"/>
            <a:ext cx="1864027" cy="77144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54082" y="4173073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JEA Print Operators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4801" y="4647861"/>
            <a:ext cx="1107509" cy="12699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H="1" flipV="1">
            <a:off x="7543843" y="3989128"/>
            <a:ext cx="1250958" cy="974759"/>
          </a:xfrm>
          <a:prstGeom prst="line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0611" y="3096119"/>
            <a:ext cx="1510905" cy="15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6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9" grpId="0"/>
      <p:bldP spid="24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Time—Bound membership</a:t>
            </a:r>
          </a:p>
          <a:p>
            <a:r>
              <a:rPr lang="en-US" dirty="0" smtClean="0"/>
              <a:t>Windows Domains</a:t>
            </a:r>
          </a:p>
          <a:p>
            <a:pPr lvl="1"/>
            <a:r>
              <a:rPr lang="en-US" dirty="0" smtClean="0"/>
              <a:t>Microsoft Privileged Access Management (PAM)</a:t>
            </a:r>
          </a:p>
          <a:p>
            <a:pPr lvl="1"/>
            <a:r>
              <a:rPr lang="en-US" dirty="0" smtClean="0"/>
              <a:t>Based on Microsoft Identity Management (MIM)</a:t>
            </a:r>
          </a:p>
          <a:p>
            <a:r>
              <a:rPr lang="en-US" dirty="0" smtClean="0"/>
              <a:t>Azure Privileged Identity Management</a:t>
            </a:r>
          </a:p>
          <a:p>
            <a:r>
              <a:rPr lang="en-US" dirty="0" smtClean="0"/>
              <a:t>JIT/JEA</a:t>
            </a:r>
          </a:p>
          <a:p>
            <a:r>
              <a:rPr lang="en-US" dirty="0" smtClean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Just In Time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50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DSC Camp - JEA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theJasonHelmick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JEA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33515" y="3228243"/>
            <a:ext cx="1889761" cy="1590558"/>
            <a:chOff x="1033515" y="3228243"/>
            <a:chExt cx="1889761" cy="1590558"/>
          </a:xfrm>
        </p:grpSpPr>
        <p:sp>
          <p:nvSpPr>
            <p:cNvPr id="51" name="TextBox 50"/>
            <p:cNvSpPr txBox="1"/>
            <p:nvPr/>
          </p:nvSpPr>
          <p:spPr>
            <a:xfrm>
              <a:off x="1033515" y="3228243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</a:t>
              </a:r>
              <a:endParaRPr lang="en-US" sz="2000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199" y="2414986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Custom</a:t>
            </a:r>
          </a:p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124324" y="1869662"/>
            <a:ext cx="1889761" cy="886178"/>
            <a:chOff x="6159701" y="3587113"/>
            <a:chExt cx="1889761" cy="88617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395" y="3895782"/>
              <a:ext cx="564547" cy="57750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159701" y="3587113"/>
              <a:ext cx="18897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6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PowerShell</a:t>
              </a:r>
              <a:endParaRPr lang="en-US" sz="1600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4580" y="2171813"/>
            <a:ext cx="4968358" cy="695136"/>
            <a:chOff x="7104580" y="2171813"/>
            <a:chExt cx="4968358" cy="695136"/>
          </a:xfrm>
        </p:grpSpPr>
        <p:sp>
          <p:nvSpPr>
            <p:cNvPr id="38" name="TextBox 37"/>
            <p:cNvSpPr txBox="1"/>
            <p:nvPr/>
          </p:nvSpPr>
          <p:spPr>
            <a:xfrm>
              <a:off x="7104581" y="2171813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Get-Service –Name Spooler</a:t>
              </a:r>
              <a:endParaRPr lang="en-US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04580" y="2466839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Restart-Service –Name Spooler</a:t>
              </a:r>
              <a:endParaRPr lang="en-US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7167565" y="2389103"/>
            <a:ext cx="4062410" cy="0"/>
          </a:xfrm>
          <a:prstGeom prst="line">
            <a:avLst/>
          </a:prstGeom>
          <a:ln w="38100" cap="rnd">
            <a:solidFill>
              <a:srgbClr val="FF0000">
                <a:alpha val="70000"/>
              </a:srgb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29998" y="1987147"/>
            <a:ext cx="188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270648" y="3325902"/>
            <a:ext cx="3422537" cy="2249982"/>
          </a:xfrm>
          <a:prstGeom prst="rect">
            <a:avLst/>
          </a:prstGeom>
          <a:solidFill>
            <a:schemeClr val="accent5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Client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10 with update 1511</a:t>
            </a:r>
            <a:endParaRPr lang="en-US" sz="2000" b="1" i="1" dirty="0" smtClean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8, 8.1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7*</a:t>
            </a:r>
            <a:endParaRPr lang="en-US" sz="2000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</p:txBody>
      </p:sp>
      <p:sp>
        <p:nvSpPr>
          <p:cNvPr id="54" name="Content Placeholder 1"/>
          <p:cNvSpPr txBox="1">
            <a:spLocks/>
          </p:cNvSpPr>
          <p:nvPr/>
        </p:nvSpPr>
        <p:spPr>
          <a:xfrm>
            <a:off x="7910899" y="3325901"/>
            <a:ext cx="3775885" cy="2282607"/>
          </a:xfrm>
          <a:prstGeom prst="rect">
            <a:avLst/>
          </a:prstGeom>
          <a:solidFill>
            <a:schemeClr val="accent2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Server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Server 2016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Server 2012,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2012 R2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Server 2008R2*</a:t>
            </a:r>
            <a:endParaRPr lang="en-US" sz="2000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0648" y="5745836"/>
            <a:ext cx="683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2000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Windows Management Framework 5 or above</a:t>
            </a:r>
            <a:endParaRPr lang="en-US" sz="2000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70648" y="6193876"/>
            <a:ext cx="683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2000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* Support for virtual account not currently available</a:t>
            </a:r>
            <a:endParaRPr lang="en-US" sz="2000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9" grpId="0"/>
      <p:bldP spid="52" grpId="0" animBg="1"/>
      <p:bldP spid="54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Remoting with JEA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33515" y="3228243"/>
            <a:ext cx="1889761" cy="1590558"/>
            <a:chOff x="1033515" y="3228243"/>
            <a:chExt cx="1889761" cy="1590558"/>
          </a:xfrm>
        </p:grpSpPr>
        <p:sp>
          <p:nvSpPr>
            <p:cNvPr id="51" name="TextBox 50"/>
            <p:cNvSpPr txBox="1"/>
            <p:nvPr/>
          </p:nvSpPr>
          <p:spPr>
            <a:xfrm>
              <a:off x="1033515" y="3228243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</a:t>
              </a:r>
              <a:endParaRPr lang="en-US" sz="2000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199" y="2414986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Custom</a:t>
            </a:r>
          </a:p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124324" y="1869662"/>
            <a:ext cx="1889761" cy="886178"/>
            <a:chOff x="6159701" y="3587113"/>
            <a:chExt cx="1889761" cy="88617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395" y="3895782"/>
              <a:ext cx="564547" cy="57750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159701" y="3587113"/>
              <a:ext cx="18897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6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PowerShell</a:t>
              </a:r>
              <a:endParaRPr lang="en-US" sz="1600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4580" y="2171813"/>
            <a:ext cx="4968358" cy="695136"/>
            <a:chOff x="7104580" y="2171813"/>
            <a:chExt cx="4968358" cy="695136"/>
          </a:xfrm>
        </p:grpSpPr>
        <p:sp>
          <p:nvSpPr>
            <p:cNvPr id="38" name="TextBox 37"/>
            <p:cNvSpPr txBox="1"/>
            <p:nvPr/>
          </p:nvSpPr>
          <p:spPr>
            <a:xfrm>
              <a:off x="7104581" y="2171813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Get-Service –Name Spooler</a:t>
              </a:r>
              <a:endParaRPr lang="en-US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04580" y="2466839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Restart-Service –Name Spooler</a:t>
              </a:r>
              <a:endParaRPr lang="en-US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7167565" y="2389103"/>
            <a:ext cx="4062410" cy="0"/>
          </a:xfrm>
          <a:prstGeom prst="line">
            <a:avLst/>
          </a:prstGeom>
          <a:ln w="38100" cap="rnd">
            <a:solidFill>
              <a:srgbClr val="FF0000">
                <a:alpha val="70000"/>
              </a:srgb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29998" y="1987147"/>
            <a:ext cx="188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270648" y="3325901"/>
            <a:ext cx="3422537" cy="2669161"/>
          </a:xfrm>
          <a:prstGeom prst="rect">
            <a:avLst/>
          </a:prstGeom>
          <a:solidFill>
            <a:schemeClr val="accent5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Session Configuration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Defines </a:t>
            </a:r>
            <a:r>
              <a:rPr lang="en-US" sz="2000" b="1" i="1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who</a:t>
            </a: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 and </a:t>
            </a:r>
            <a:r>
              <a:rPr lang="en-US" sz="2000" b="1" i="1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how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Specific to each machine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(.</a:t>
            </a:r>
            <a:r>
              <a:rPr lang="en-US" sz="2000" dirty="0" err="1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pssc</a:t>
            </a: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) file</a:t>
            </a:r>
            <a:endParaRPr lang="en-US" sz="2000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</p:txBody>
      </p:sp>
      <p:sp>
        <p:nvSpPr>
          <p:cNvPr id="54" name="Content Placeholder 1"/>
          <p:cNvSpPr txBox="1">
            <a:spLocks/>
          </p:cNvSpPr>
          <p:nvPr/>
        </p:nvSpPr>
        <p:spPr>
          <a:xfrm>
            <a:off x="7910900" y="3325901"/>
            <a:ext cx="3319076" cy="2669161"/>
          </a:xfrm>
          <a:prstGeom prst="rect">
            <a:avLst/>
          </a:prstGeom>
          <a:solidFill>
            <a:schemeClr val="accent2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Role Capability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Defines </a:t>
            </a:r>
            <a:r>
              <a:rPr lang="en-US" sz="2000" i="1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what</a:t>
            </a: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 users can do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Can be shared across environment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(.</a:t>
            </a:r>
            <a:r>
              <a:rPr lang="en-US" sz="2000" dirty="0" err="1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psrc</a:t>
            </a: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) file</a:t>
            </a:r>
            <a:endParaRPr lang="en-US" sz="2000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5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9" grpId="0"/>
      <p:bldP spid="52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 and Virtual Accounts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33515" y="3228243"/>
            <a:ext cx="1889761" cy="1590558"/>
            <a:chOff x="1033515" y="3228243"/>
            <a:chExt cx="1889761" cy="1590558"/>
          </a:xfrm>
        </p:grpSpPr>
        <p:sp>
          <p:nvSpPr>
            <p:cNvPr id="51" name="TextBox 50"/>
            <p:cNvSpPr txBox="1"/>
            <p:nvPr/>
          </p:nvSpPr>
          <p:spPr>
            <a:xfrm>
              <a:off x="1033515" y="3228243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</a:t>
              </a:r>
              <a:endParaRPr lang="en-US" sz="2000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199" y="2414986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Custom</a:t>
            </a:r>
          </a:p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124324" y="1869662"/>
            <a:ext cx="1889761" cy="886178"/>
            <a:chOff x="6159701" y="3587113"/>
            <a:chExt cx="1889761" cy="88617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395" y="3895782"/>
              <a:ext cx="564547" cy="57750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159701" y="3587113"/>
              <a:ext cx="18897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6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PowerShell</a:t>
              </a:r>
              <a:endParaRPr lang="en-US" sz="1600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4580" y="2171813"/>
            <a:ext cx="4968358" cy="695136"/>
            <a:chOff x="7104580" y="2171813"/>
            <a:chExt cx="4968358" cy="695136"/>
          </a:xfrm>
        </p:grpSpPr>
        <p:sp>
          <p:nvSpPr>
            <p:cNvPr id="38" name="TextBox 37"/>
            <p:cNvSpPr txBox="1"/>
            <p:nvPr/>
          </p:nvSpPr>
          <p:spPr>
            <a:xfrm>
              <a:off x="7104581" y="2171813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Get-Service –Name Spooler</a:t>
              </a:r>
              <a:endParaRPr lang="en-US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04580" y="2466839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Restart-Service –Name Spooler</a:t>
              </a:r>
              <a:endParaRPr lang="en-US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7167565" y="2389103"/>
            <a:ext cx="4062410" cy="0"/>
          </a:xfrm>
          <a:prstGeom prst="line">
            <a:avLst/>
          </a:prstGeom>
          <a:ln w="38100" cap="rnd">
            <a:solidFill>
              <a:srgbClr val="FF0000">
                <a:alpha val="70000"/>
              </a:srgb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29998" y="1987147"/>
            <a:ext cx="188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pic>
        <p:nvPicPr>
          <p:cNvPr id="21" name="Content Placeholder 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76" y="4345051"/>
            <a:ext cx="812203" cy="812203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3849369" y="3428298"/>
            <a:ext cx="1845788" cy="1099971"/>
          </a:xfrm>
          <a:prstGeom prst="line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4496" y="5271430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Regular user account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658" y="2837405"/>
            <a:ext cx="944141" cy="941925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7283671" y="3228243"/>
            <a:ext cx="3422537" cy="2842773"/>
          </a:xfrm>
          <a:prstGeom prst="rect">
            <a:avLst/>
          </a:prstGeom>
          <a:solidFill>
            <a:schemeClr val="accent5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Virtual Accounts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One time privileged account</a:t>
            </a:r>
            <a:endParaRPr lang="en-US" sz="2000" b="1" i="1" dirty="0" smtClean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Runs under local Administrator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Can be configured for other accounts</a:t>
            </a:r>
            <a:endParaRPr lang="en-US" sz="2000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4970" y="6109144"/>
            <a:ext cx="556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i="1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Currently does not work for Windows 7 or Windows Server 2008R2</a:t>
            </a:r>
            <a:endParaRPr lang="en-US" i="1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5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9" grpId="0"/>
      <p:bldP spid="24" grpId="0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User and Breaking the Glass</a:t>
            </a:r>
          </a:p>
          <a:p>
            <a:r>
              <a:rPr lang="en-US" dirty="0" smtClean="0"/>
              <a:t>Signed in as </a:t>
            </a:r>
            <a:r>
              <a:rPr lang="en-US" dirty="0" err="1" smtClean="0"/>
              <a:t>JasonNonAdmin</a:t>
            </a:r>
            <a:endParaRPr lang="en-US" dirty="0" smtClean="0"/>
          </a:p>
          <a:p>
            <a:r>
              <a:rPr lang="en-US" dirty="0" smtClean="0"/>
              <a:t>Connecting to </a:t>
            </a:r>
            <a:r>
              <a:rPr lang="en-US" dirty="0" err="1" smtClean="0"/>
              <a:t>EndPoint</a:t>
            </a:r>
            <a:r>
              <a:rPr lang="en-US" dirty="0" smtClean="0"/>
              <a:t> - </a:t>
            </a:r>
            <a:r>
              <a:rPr lang="en-US" dirty="0" err="1" smtClean="0"/>
              <a:t>JEABreakGlass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PrintOperator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Deployment with </a:t>
            </a:r>
            <a:r>
              <a:rPr lang="en-US" dirty="0" smtClean="0"/>
              <a:t>Automation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33515" y="3228243"/>
            <a:ext cx="1889761" cy="1590558"/>
            <a:chOff x="1033515" y="3228243"/>
            <a:chExt cx="1889761" cy="1590558"/>
          </a:xfrm>
        </p:grpSpPr>
        <p:sp>
          <p:nvSpPr>
            <p:cNvPr id="51" name="TextBox 50"/>
            <p:cNvSpPr txBox="1"/>
            <p:nvPr/>
          </p:nvSpPr>
          <p:spPr>
            <a:xfrm>
              <a:off x="1033515" y="3228243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</a:t>
              </a:r>
              <a:endParaRPr lang="en-US" sz="2000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27419" y="1747740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Custom</a:t>
            </a:r>
          </a:p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67235" y="2012078"/>
            <a:ext cx="5948614" cy="997287"/>
            <a:chOff x="6124324" y="1869662"/>
            <a:chExt cx="5948614" cy="997287"/>
          </a:xfrm>
        </p:grpSpPr>
        <p:grpSp>
          <p:nvGrpSpPr>
            <p:cNvPr id="45" name="Group 44"/>
            <p:cNvGrpSpPr/>
            <p:nvPr/>
          </p:nvGrpSpPr>
          <p:grpSpPr>
            <a:xfrm>
              <a:off x="6124324" y="1869662"/>
              <a:ext cx="4021162" cy="886178"/>
              <a:chOff x="6159701" y="3587113"/>
              <a:chExt cx="4021162" cy="88617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8395" y="3895782"/>
                <a:ext cx="564547" cy="577509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6159701" y="3587113"/>
                <a:ext cx="4021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25"/>
                <a:r>
                  <a:rPr lang="en-US" sz="1600" dirty="0" smtClean="0">
                    <a:solidFill>
                      <a:srgbClr val="404040"/>
                    </a:solidFill>
                    <a:latin typeface="Gotham Medium" panose="02000604030000020004" pitchFamily="50" charset="0"/>
                  </a:rPr>
                  <a:t>Module with Role capability file</a:t>
                </a:r>
                <a:endParaRPr lang="en-US" sz="1600" dirty="0">
                  <a:solidFill>
                    <a:srgbClr val="404040"/>
                  </a:solidFill>
                  <a:latin typeface="Gotham Medium" panose="02000604030000020004" pitchFamily="50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104580" y="2171813"/>
              <a:ext cx="4968358" cy="695136"/>
              <a:chOff x="7104580" y="2171813"/>
              <a:chExt cx="4968358" cy="69513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104581" y="2171813"/>
                <a:ext cx="4968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25"/>
                <a:r>
                  <a:rPr lang="en-US" sz="2000" dirty="0" smtClean="0">
                    <a:solidFill>
                      <a:srgbClr val="404040"/>
                    </a:solidFill>
                    <a:latin typeface="Gotham Medium" panose="02000604030000020004" pitchFamily="50" charset="0"/>
                  </a:rPr>
                  <a:t> </a:t>
                </a:r>
                <a:r>
                  <a:rPr lang="en-US" dirty="0" smtClean="0">
                    <a:solidFill>
                      <a:srgbClr val="404040"/>
                    </a:solidFill>
                    <a:latin typeface="Gotham Medium" panose="02000604030000020004" pitchFamily="50" charset="0"/>
                  </a:rPr>
                  <a:t>PS:&gt; Get-Service –Name Spooler</a:t>
                </a:r>
                <a:endParaRPr lang="en-US" dirty="0">
                  <a:solidFill>
                    <a:srgbClr val="404040"/>
                  </a:solidFill>
                  <a:latin typeface="Gotham Medium" panose="02000604030000020004" pitchFamily="50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04580" y="2466839"/>
                <a:ext cx="4968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25"/>
                <a:r>
                  <a:rPr lang="en-US" sz="2000" dirty="0" smtClean="0">
                    <a:solidFill>
                      <a:srgbClr val="404040"/>
                    </a:solidFill>
                    <a:latin typeface="Gotham Medium" panose="02000604030000020004" pitchFamily="50" charset="0"/>
                  </a:rPr>
                  <a:t> </a:t>
                </a:r>
                <a:r>
                  <a:rPr lang="en-US" dirty="0" smtClean="0">
                    <a:solidFill>
                      <a:srgbClr val="404040"/>
                    </a:solidFill>
                    <a:latin typeface="Gotham Medium" panose="02000604030000020004" pitchFamily="50" charset="0"/>
                  </a:rPr>
                  <a:t>PS:&gt; Restart-Service –Name Spooler</a:t>
                </a:r>
                <a:endParaRPr lang="en-US" dirty="0">
                  <a:solidFill>
                    <a:srgbClr val="404040"/>
                  </a:solidFill>
                  <a:latin typeface="Gotham Medium" panose="02000604030000020004" pitchFamily="50" charset="0"/>
                </a:endParaRPr>
              </a:p>
            </p:txBody>
          </p:sp>
        </p:grpSp>
      </p:grpSp>
      <p:pic>
        <p:nvPicPr>
          <p:cNvPr id="21" name="Content Placeholder 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76" y="4345051"/>
            <a:ext cx="812203" cy="812203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3849369" y="3428298"/>
            <a:ext cx="1845788" cy="1099971"/>
          </a:xfrm>
          <a:prstGeom prst="line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4496" y="5271430"/>
            <a:ext cx="1889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Run Registration </a:t>
            </a:r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S</a:t>
            </a:r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cript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283671" y="3228243"/>
            <a:ext cx="3422537" cy="2842773"/>
          </a:xfrm>
          <a:prstGeom prst="rect">
            <a:avLst/>
          </a:prstGeom>
          <a:solidFill>
            <a:schemeClr val="accent5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Deployment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Copy module to target</a:t>
            </a:r>
            <a:endParaRPr lang="en-US" sz="2000" b="1" i="1" dirty="0" smtClean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Copy session </a:t>
            </a:r>
            <a:r>
              <a:rPr lang="en-US" sz="2000" dirty="0" err="1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 to target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Register Endpoint</a:t>
            </a:r>
            <a:endParaRPr lang="en-US" sz="2000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72876" y="2394071"/>
            <a:ext cx="188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.</a:t>
            </a:r>
            <a:r>
              <a:rPr lang="en-US" dirty="0" err="1" smtClean="0">
                <a:solidFill>
                  <a:srgbClr val="404040"/>
                </a:solidFill>
                <a:latin typeface="Gotham Medium" panose="02000604030000020004" pitchFamily="50" charset="0"/>
              </a:rPr>
              <a:t>pssc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864" y="2920151"/>
            <a:ext cx="589574" cy="6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7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4" grpId="0"/>
      <p:bldP spid="28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883122" y="4153512"/>
            <a:ext cx="1903459" cy="2"/>
          </a:xfrm>
          <a:prstGeom prst="line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2883122" y="4360183"/>
            <a:ext cx="1923068" cy="1609734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88784" y="5043589"/>
            <a:ext cx="1889761" cy="1483001"/>
            <a:chOff x="4788784" y="5043589"/>
            <a:chExt cx="1889761" cy="148300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5199894"/>
              <a:ext cx="1326696" cy="1326696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788784" y="5043589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Desired State Configuration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4489" y="2940380"/>
            <a:ext cx="1889761" cy="1878421"/>
            <a:chOff x="1024489" y="2940380"/>
            <a:chExt cx="1889761" cy="1878421"/>
          </a:xfrm>
        </p:grpSpPr>
        <p:sp>
          <p:nvSpPr>
            <p:cNvPr id="51" name="TextBox 50"/>
            <p:cNvSpPr txBox="1"/>
            <p:nvPr/>
          </p:nvSpPr>
          <p:spPr>
            <a:xfrm>
              <a:off x="1024489" y="2940380"/>
              <a:ext cx="18897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Client/</a:t>
              </a:r>
            </a:p>
            <a:p>
              <a:pPr algn="ctr" defTabSz="914225"/>
              <a:r>
                <a:rPr lang="en-US" sz="2000" dirty="0" smtClean="0">
                  <a:solidFill>
                    <a:srgbClr val="404040"/>
                  </a:solidFill>
                  <a:latin typeface="Gotham Medium" panose="02000604030000020004" pitchFamily="50" charset="0"/>
                </a:rPr>
                <a:t>Pull Server</a:t>
              </a:r>
              <a:endParaRPr lang="en-US" sz="2000" dirty="0">
                <a:solidFill>
                  <a:srgbClr val="404040"/>
                </a:solidFill>
                <a:latin typeface="Gotham Medium" panose="02000604030000020004" pitchFamily="50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734936" y="3318104"/>
            <a:ext cx="1889761" cy="1471066"/>
            <a:chOff x="4734936" y="3318104"/>
            <a:chExt cx="1889761" cy="1471066"/>
          </a:xfrm>
        </p:grpSpPr>
        <p:sp>
          <p:nvSpPr>
            <p:cNvPr id="56" name="TextBox 55"/>
            <p:cNvSpPr txBox="1"/>
            <p:nvPr/>
          </p:nvSpPr>
          <p:spPr>
            <a:xfrm>
              <a:off x="4734936" y="3318104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2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3462474"/>
              <a:ext cx="1326696" cy="132669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2925856" y="1407759"/>
            <a:ext cx="1889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err="1" smtClean="0">
                <a:solidFill>
                  <a:srgbClr val="404040"/>
                </a:solidFill>
                <a:latin typeface="Gotham Medium" panose="02000604030000020004" pitchFamily="50" charset="0"/>
              </a:rPr>
              <a:t>Config</a:t>
            </a:r>
            <a:endParaRPr lang="en-US" dirty="0" smtClean="0">
              <a:solidFill>
                <a:srgbClr val="404040"/>
              </a:solidFill>
              <a:latin typeface="Gotham Medium" panose="02000604030000020004" pitchFamily="50" charset="0"/>
            </a:endParaRPr>
          </a:p>
          <a:p>
            <a:pPr algn="ctr" defTabSz="914225"/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Document (</a:t>
            </a:r>
            <a:r>
              <a:rPr lang="en-US" dirty="0" err="1" smtClean="0">
                <a:solidFill>
                  <a:srgbClr val="404040"/>
                </a:solidFill>
                <a:latin typeface="Gotham Medium" panose="02000604030000020004" pitchFamily="50" charset="0"/>
              </a:rPr>
              <a:t>mof</a:t>
            </a:r>
            <a:r>
              <a:rPr lang="en-US" dirty="0" smtClean="0">
                <a:solidFill>
                  <a:srgbClr val="404040"/>
                </a:solidFill>
                <a:latin typeface="Gotham Medium" panose="02000604030000020004" pitchFamily="50" charset="0"/>
              </a:rPr>
              <a:t>)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01" y="1951438"/>
            <a:ext cx="840495" cy="8597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24" y="3626692"/>
            <a:ext cx="840495" cy="85979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73" y="5381963"/>
            <a:ext cx="840495" cy="859792"/>
          </a:xfrm>
          <a:prstGeom prst="rect">
            <a:avLst/>
          </a:prstGeom>
        </p:spPr>
      </p:pic>
      <p:sp>
        <p:nvSpPr>
          <p:cNvPr id="50" name="Content Placeholder 2"/>
          <p:cNvSpPr txBox="1">
            <a:spLocks/>
          </p:cNvSpPr>
          <p:nvPr/>
        </p:nvSpPr>
        <p:spPr>
          <a:xfrm>
            <a:off x="7887175" y="2357121"/>
            <a:ext cx="3598314" cy="2842773"/>
          </a:xfrm>
          <a:prstGeom prst="rect">
            <a:avLst/>
          </a:prstGeom>
          <a:solidFill>
            <a:schemeClr val="accent5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DSC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Push/Pull model</a:t>
            </a:r>
            <a:endParaRPr lang="en-US" sz="2000" b="1" i="1" dirty="0" smtClean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Pull offers easy module copy/update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Need DSC Resource - </a:t>
            </a:r>
            <a:r>
              <a:rPr lang="en-US" sz="2000" dirty="0" err="1" smtClean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JustEnouphAdminisation</a:t>
            </a:r>
            <a:endParaRPr lang="en-US" sz="2000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Reduce the number of excessive privileged accounts</a:t>
            </a:r>
          </a:p>
          <a:p>
            <a:r>
              <a:rPr lang="en-US" dirty="0" smtClean="0"/>
              <a:t>Easy to create and manage endpoints</a:t>
            </a:r>
          </a:p>
          <a:p>
            <a:r>
              <a:rPr lang="en-US" dirty="0" smtClean="0"/>
              <a:t>Decide exactly what an administrator can do</a:t>
            </a:r>
          </a:p>
          <a:p>
            <a:r>
              <a:rPr lang="en-US" dirty="0" smtClean="0"/>
              <a:t>See what administrators are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Microsoft see’s benefits to JEA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69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505</Words>
  <Application>Microsoft Macintosh PowerPoint</Application>
  <PresentationFormat>Widescreen</PresentationFormat>
  <Paragraphs>138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Calibri Light</vt:lpstr>
      <vt:lpstr>Gotham Book</vt:lpstr>
      <vt:lpstr>Gotham Light</vt:lpstr>
      <vt:lpstr>Gotham Medium</vt:lpstr>
      <vt:lpstr>Gotham Rounded Light</vt:lpstr>
      <vt:lpstr>Gotham-Book</vt:lpstr>
      <vt:lpstr>Myriad Pro</vt:lpstr>
      <vt:lpstr>Arial</vt:lpstr>
      <vt:lpstr>Office Theme</vt:lpstr>
      <vt:lpstr>DSC Camp - JEA</vt:lpstr>
      <vt:lpstr>Requirements for JEA</vt:lpstr>
      <vt:lpstr>PowerShell Remoting with JEA</vt:lpstr>
      <vt:lpstr>JEA and Virtual Accounts</vt:lpstr>
      <vt:lpstr>PowerPoint Presentation</vt:lpstr>
      <vt:lpstr>PowerPoint Presentation</vt:lpstr>
      <vt:lpstr>Centralized Deployment with Automation</vt:lpstr>
      <vt:lpstr>What is Desired State Configuration</vt:lpstr>
      <vt:lpstr>PowerPoint Presentation</vt:lpstr>
      <vt:lpstr>PowerPoint Presentation</vt:lpstr>
      <vt:lpstr>PowerPoint Presentation</vt:lpstr>
      <vt:lpstr>Identify the Role and tasks</vt:lpstr>
      <vt:lpstr>PowerPoint Presentation</vt:lpstr>
      <vt:lpstr>Concept: Just In Time (JIT)</vt:lpstr>
      <vt:lpstr>PowerPoint Presentation</vt:lpstr>
      <vt:lpstr>DSC Camp - JEA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Helmick</dc:creator>
  <cp:lastModifiedBy>Jason Helmick</cp:lastModifiedBy>
  <cp:revision>6</cp:revision>
  <dcterms:created xsi:type="dcterms:W3CDTF">2016-08-08T17:04:03Z</dcterms:created>
  <dcterms:modified xsi:type="dcterms:W3CDTF">2016-08-08T17:18:41Z</dcterms:modified>
</cp:coreProperties>
</file>