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5"/>
  </p:notesMasterIdLst>
  <p:sldIdLst>
    <p:sldId id="257" r:id="rId2"/>
    <p:sldId id="274" r:id="rId3"/>
    <p:sldId id="260" r:id="rId4"/>
    <p:sldId id="261" r:id="rId5"/>
    <p:sldId id="262" r:id="rId6"/>
    <p:sldId id="265" r:id="rId7"/>
    <p:sldId id="266" r:id="rId8"/>
    <p:sldId id="258" r:id="rId9"/>
    <p:sldId id="267" r:id="rId10"/>
    <p:sldId id="268" r:id="rId11"/>
    <p:sldId id="272" r:id="rId12"/>
    <p:sldId id="27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74"/>
            <p14:sldId id="260"/>
            <p14:sldId id="261"/>
            <p14:sldId id="262"/>
            <p14:sldId id="265"/>
            <p14:sldId id="266"/>
            <p14:sldId id="258"/>
            <p14:sldId id="267"/>
            <p14:sldId id="268"/>
            <p14:sldId id="272"/>
            <p14:sldId id="27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2885E-B56B-494C-904F-FF2F8268F93C}" type="datetimeFigureOut">
              <a:rPr lang="en-US" smtClean="0"/>
              <a:t>4/6/18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E2B15-4233-BB4B-B2A5-9A317AE6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2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3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0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4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8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0371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942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iff"/><Relationship Id="rId3" Type="http://schemas.openxmlformats.org/officeDocument/2006/relationships/image" Target="../media/image7.png"/><Relationship Id="rId7" Type="http://schemas.openxmlformats.org/officeDocument/2006/relationships/image" Target="../media/image13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tiff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luralsight.com/courses/microsoft-powershell-implementing-jea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luralsight.com/courses/microsoft-powershell-implementing-je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tif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Managing Advanced DSC Configurations and Configuration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Helmick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Many administrators still use older GUI based applications</a:t>
            </a:r>
          </a:p>
          <a:p>
            <a:r>
              <a:rPr lang="en-US" dirty="0"/>
              <a:t>PowerShell proficiency is mandatory</a:t>
            </a:r>
          </a:p>
          <a:p>
            <a:r>
              <a:rPr lang="en-US" dirty="0"/>
              <a:t>Understanding the exact needs of an administrative role</a:t>
            </a:r>
          </a:p>
          <a:p>
            <a:r>
              <a:rPr lang="en-US" dirty="0"/>
              <a:t>Handling emergencies</a:t>
            </a:r>
          </a:p>
          <a:p>
            <a:r>
              <a:rPr lang="en-US" dirty="0"/>
              <a:t>Rolling out with educated administrators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44947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Elbow Connector 29"/>
          <p:cNvCxnSpPr/>
          <p:nvPr/>
        </p:nvCxnSpPr>
        <p:spPr>
          <a:xfrm flipV="1">
            <a:off x="2883122" y="2408986"/>
            <a:ext cx="1932495" cy="1522910"/>
          </a:xfrm>
          <a:prstGeom prst="bentConnector3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Just In Time (JIT)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33515" y="3228243"/>
            <a:ext cx="1889761" cy="1590558"/>
            <a:chOff x="1033515" y="3228243"/>
            <a:chExt cx="1889761" cy="1590558"/>
          </a:xfrm>
        </p:grpSpPr>
        <p:sp>
          <p:nvSpPr>
            <p:cNvPr id="51" name="TextBox 50"/>
            <p:cNvSpPr txBox="1"/>
            <p:nvPr/>
          </p:nvSpPr>
          <p:spPr>
            <a:xfrm>
              <a:off x="1033515" y="3228243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Client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725" y="3492105"/>
              <a:ext cx="1326696" cy="132669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734936" y="1533485"/>
            <a:ext cx="1889761" cy="1501070"/>
            <a:chOff x="4734936" y="1533485"/>
            <a:chExt cx="1889761" cy="1501070"/>
          </a:xfrm>
        </p:grpSpPr>
        <p:sp>
          <p:nvSpPr>
            <p:cNvPr id="53" name="TextBox 52"/>
            <p:cNvSpPr txBox="1"/>
            <p:nvPr/>
          </p:nvSpPr>
          <p:spPr>
            <a:xfrm>
              <a:off x="4734936" y="1533485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System 1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809" y="1707859"/>
              <a:ext cx="1326696" cy="132669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477199" y="2414986"/>
            <a:ext cx="188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04040"/>
                </a:solidFill>
                <a:latin typeface="Gotham Medium" panose="02000604030000020004" pitchFamily="50" charset="0"/>
              </a:rPr>
              <a:t>Custom</a:t>
            </a:r>
          </a:p>
          <a:p>
            <a:pPr algn="ctr" defTabSz="914225"/>
            <a:r>
              <a:rPr lang="en-US" dirty="0">
                <a:solidFill>
                  <a:srgbClr val="404040"/>
                </a:solidFill>
                <a:latin typeface="Gotham Medium" panose="02000604030000020004" pitchFamily="50" charset="0"/>
              </a:rPr>
              <a:t>Endpoint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124324" y="1869662"/>
            <a:ext cx="1889761" cy="886178"/>
            <a:chOff x="6159701" y="3587113"/>
            <a:chExt cx="1889761" cy="88617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395" y="3895782"/>
              <a:ext cx="564547" cy="577509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159701" y="3587113"/>
              <a:ext cx="18897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16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PowerShell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104580" y="2171813"/>
            <a:ext cx="4968358" cy="695136"/>
            <a:chOff x="7104580" y="2171813"/>
            <a:chExt cx="4968358" cy="695136"/>
          </a:xfrm>
        </p:grpSpPr>
        <p:sp>
          <p:nvSpPr>
            <p:cNvPr id="38" name="TextBox 37"/>
            <p:cNvSpPr txBox="1"/>
            <p:nvPr/>
          </p:nvSpPr>
          <p:spPr>
            <a:xfrm>
              <a:off x="7104581" y="2171813"/>
              <a:ext cx="4968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 </a:t>
              </a:r>
              <a:r>
                <a:rPr lang="en-US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PS:&gt; Get-Service –Name Spooler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04580" y="2466839"/>
              <a:ext cx="4968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 </a:t>
              </a:r>
              <a:r>
                <a:rPr lang="en-US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PS:&gt; Restart-Service –Name Spooler</a:t>
              </a: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7167565" y="2389103"/>
            <a:ext cx="4062410" cy="0"/>
          </a:xfrm>
          <a:prstGeom prst="line">
            <a:avLst/>
          </a:prstGeom>
          <a:ln w="38100" cap="rnd">
            <a:solidFill>
              <a:srgbClr val="FF0000">
                <a:alpha val="70000"/>
              </a:srgb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29998" y="1987147"/>
            <a:ext cx="188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04040"/>
                </a:solidFill>
                <a:latin typeface="Gotham Medium" panose="02000604030000020004" pitchFamily="50" charset="0"/>
              </a:rPr>
              <a:t>Endpoint</a:t>
            </a:r>
          </a:p>
        </p:txBody>
      </p:sp>
      <p:pic>
        <p:nvPicPr>
          <p:cNvPr id="21" name="Content Placeholder 6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76" y="4345051"/>
            <a:ext cx="812203" cy="812203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3849369" y="3428298"/>
            <a:ext cx="1845788" cy="1099971"/>
          </a:xfrm>
          <a:prstGeom prst="line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4496" y="5271430"/>
            <a:ext cx="188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04040"/>
                </a:solidFill>
                <a:latin typeface="Gotham Medium" panose="02000604030000020004" pitchFamily="50" charset="0"/>
              </a:rPr>
              <a:t>Regular user account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658" y="2837405"/>
            <a:ext cx="944141" cy="941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9816" y="3401624"/>
            <a:ext cx="1864027" cy="77144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654082" y="4173073"/>
            <a:ext cx="188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04040"/>
                </a:solidFill>
                <a:latin typeface="Gotham Medium" panose="02000604030000020004" pitchFamily="50" charset="0"/>
              </a:rPr>
              <a:t>JEA Print Operators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4801" y="4647861"/>
            <a:ext cx="1107509" cy="1269900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H="1" flipV="1">
            <a:off x="7543843" y="3989128"/>
            <a:ext cx="1250958" cy="974759"/>
          </a:xfrm>
          <a:prstGeom prst="line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0611" y="3096119"/>
            <a:ext cx="1510905" cy="151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9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9" grpId="0"/>
      <p:bldP spid="24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Time—Bound membership</a:t>
            </a:r>
          </a:p>
          <a:p>
            <a:r>
              <a:rPr lang="en-US" dirty="0"/>
              <a:t>Windows Domains</a:t>
            </a:r>
          </a:p>
          <a:p>
            <a:pPr lvl="1"/>
            <a:r>
              <a:rPr lang="en-US" dirty="0"/>
              <a:t>Microsoft Privileged Access Management (PAM)</a:t>
            </a:r>
          </a:p>
          <a:p>
            <a:pPr lvl="1"/>
            <a:r>
              <a:rPr lang="en-US" dirty="0"/>
              <a:t>Based on Microsoft Identity Management (MIM)</a:t>
            </a:r>
          </a:p>
          <a:p>
            <a:r>
              <a:rPr lang="en-US" dirty="0"/>
              <a:t>Azure Privileged Identity Management</a:t>
            </a:r>
          </a:p>
          <a:p>
            <a:r>
              <a:rPr lang="en-US" dirty="0"/>
              <a:t>JIT/JEA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Just In Time</a:t>
            </a:r>
          </a:p>
        </p:txBody>
      </p:sp>
    </p:spTree>
    <p:extLst>
      <p:ext uri="{BB962C8B-B14F-4D97-AF65-F5344CB8AC3E}">
        <p14:creationId xmlns:p14="http://schemas.microsoft.com/office/powerpoint/2010/main" val="233422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3B21-9AFA-7346-8B16-F890AF4119CF}"/>
              </a:ext>
            </a:extLst>
          </p:cNvPr>
          <p:cNvSpPr txBox="1">
            <a:spLocks/>
          </p:cNvSpPr>
          <p:nvPr/>
        </p:nvSpPr>
        <p:spPr>
          <a:xfrm>
            <a:off x="825674" y="2580362"/>
            <a:ext cx="10515600" cy="2055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Full JEA video at PLURALSIGHT</a:t>
            </a:r>
          </a:p>
          <a:p>
            <a:pPr lvl="1"/>
            <a:r>
              <a:rPr lang="en-US">
                <a:hlinkClick r:id="rId2"/>
              </a:rPr>
              <a:t>Implementing Microsoft PowerShell Just Enough Administration (JEA)</a:t>
            </a:r>
            <a:r>
              <a:rPr lang="en-US"/>
              <a:t> – Me</a:t>
            </a:r>
          </a:p>
          <a:p>
            <a:r>
              <a:rPr lang="en-US"/>
              <a:t>All code and slides here:</a:t>
            </a:r>
          </a:p>
          <a:p>
            <a:pPr lvl="1"/>
            <a:r>
              <a:rPr lang="en-US"/>
              <a:t>GitHub/theJasonHelmick/PowerShellSummit2018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9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BEA0-53D8-114E-A70F-87B261D8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Shoutouts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7D89-1D4F-B744-A49A-511DD4074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1063"/>
            <a:ext cx="10515600" cy="2055900"/>
          </a:xfrm>
        </p:spPr>
        <p:txBody>
          <a:bodyPr/>
          <a:lstStyle/>
          <a:p>
            <a:r>
              <a:rPr lang="en-US" dirty="0"/>
              <a:t>Full JEA video at PLURALSIGHT</a:t>
            </a:r>
          </a:p>
          <a:p>
            <a:pPr lvl="1"/>
            <a:r>
              <a:rPr lang="en-US" dirty="0">
                <a:hlinkClick r:id="rId2"/>
              </a:rPr>
              <a:t>Implementing Microsoft PowerShell Just Enough Administration (JEA)</a:t>
            </a:r>
            <a:r>
              <a:rPr lang="en-US" dirty="0"/>
              <a:t> – Me</a:t>
            </a:r>
          </a:p>
          <a:p>
            <a:r>
              <a:rPr lang="en-US" dirty="0"/>
              <a:t>All code and slides here:</a:t>
            </a:r>
          </a:p>
          <a:p>
            <a:pPr lvl="1"/>
            <a:r>
              <a:rPr lang="en-US" dirty="0"/>
              <a:t>GitHub/</a:t>
            </a:r>
            <a:r>
              <a:rPr lang="en-US" dirty="0" err="1"/>
              <a:t>theJasonHelmick</a:t>
            </a:r>
            <a:r>
              <a:rPr lang="en-US" dirty="0"/>
              <a:t>/PowerShellSummit2018</a:t>
            </a:r>
          </a:p>
        </p:txBody>
      </p:sp>
    </p:spTree>
    <p:extLst>
      <p:ext uri="{BB962C8B-B14F-4D97-AF65-F5344CB8AC3E}">
        <p14:creationId xmlns:p14="http://schemas.microsoft.com/office/powerpoint/2010/main" val="269434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Elbow Connector 29"/>
          <p:cNvCxnSpPr/>
          <p:nvPr/>
        </p:nvCxnSpPr>
        <p:spPr>
          <a:xfrm flipV="1">
            <a:off x="2883122" y="2408986"/>
            <a:ext cx="1932495" cy="1522910"/>
          </a:xfrm>
          <a:prstGeom prst="bentConnector3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JEA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33515" y="3228243"/>
            <a:ext cx="1889761" cy="1590558"/>
            <a:chOff x="1033515" y="3228243"/>
            <a:chExt cx="1889761" cy="1590558"/>
          </a:xfrm>
        </p:grpSpPr>
        <p:sp>
          <p:nvSpPr>
            <p:cNvPr id="51" name="TextBox 50"/>
            <p:cNvSpPr txBox="1"/>
            <p:nvPr/>
          </p:nvSpPr>
          <p:spPr>
            <a:xfrm>
              <a:off x="1033515" y="3228243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Client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725" y="3492105"/>
              <a:ext cx="1326696" cy="132669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734936" y="1533485"/>
            <a:ext cx="1889761" cy="1501070"/>
            <a:chOff x="4734936" y="1533485"/>
            <a:chExt cx="1889761" cy="1501070"/>
          </a:xfrm>
        </p:grpSpPr>
        <p:sp>
          <p:nvSpPr>
            <p:cNvPr id="53" name="TextBox 52"/>
            <p:cNvSpPr txBox="1"/>
            <p:nvPr/>
          </p:nvSpPr>
          <p:spPr>
            <a:xfrm>
              <a:off x="4734936" y="1533485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System 1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809" y="1707859"/>
              <a:ext cx="1326696" cy="132669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477199" y="2414986"/>
            <a:ext cx="188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04040"/>
                </a:solidFill>
                <a:latin typeface="Gotham Medium" panose="02000604030000020004" pitchFamily="50" charset="0"/>
              </a:rPr>
              <a:t>Custom</a:t>
            </a:r>
          </a:p>
          <a:p>
            <a:pPr algn="ctr" defTabSz="914225"/>
            <a:r>
              <a:rPr lang="en-US" dirty="0">
                <a:solidFill>
                  <a:srgbClr val="404040"/>
                </a:solidFill>
                <a:latin typeface="Gotham Medium" panose="02000604030000020004" pitchFamily="50" charset="0"/>
              </a:rPr>
              <a:t>Endpoint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124324" y="1869662"/>
            <a:ext cx="1889761" cy="886178"/>
            <a:chOff x="6159701" y="3587113"/>
            <a:chExt cx="1889761" cy="88617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395" y="3895782"/>
              <a:ext cx="564547" cy="577509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159701" y="3587113"/>
              <a:ext cx="18897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16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PowerShell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104580" y="2171813"/>
            <a:ext cx="4968358" cy="695136"/>
            <a:chOff x="7104580" y="2171813"/>
            <a:chExt cx="4968358" cy="695136"/>
          </a:xfrm>
        </p:grpSpPr>
        <p:sp>
          <p:nvSpPr>
            <p:cNvPr id="38" name="TextBox 37"/>
            <p:cNvSpPr txBox="1"/>
            <p:nvPr/>
          </p:nvSpPr>
          <p:spPr>
            <a:xfrm>
              <a:off x="7104581" y="2171813"/>
              <a:ext cx="4968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 </a:t>
              </a:r>
              <a:r>
                <a:rPr lang="en-US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PS:&gt; Get-Service –Name Spooler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04580" y="2466839"/>
              <a:ext cx="4968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 </a:t>
              </a:r>
              <a:r>
                <a:rPr lang="en-US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PS:&gt; Restart-Service –Name Spooler</a:t>
              </a: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7167565" y="2389103"/>
            <a:ext cx="4062410" cy="0"/>
          </a:xfrm>
          <a:prstGeom prst="line">
            <a:avLst/>
          </a:prstGeom>
          <a:ln w="38100" cap="rnd">
            <a:solidFill>
              <a:srgbClr val="FF0000">
                <a:alpha val="70000"/>
              </a:srgb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29998" y="1987147"/>
            <a:ext cx="188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04040"/>
                </a:solidFill>
                <a:latin typeface="Gotham Medium" panose="02000604030000020004" pitchFamily="50" charset="0"/>
              </a:rPr>
              <a:t>Endpoint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4270648" y="3325902"/>
            <a:ext cx="3422537" cy="2249982"/>
          </a:xfrm>
          <a:prstGeom prst="rect">
            <a:avLst/>
          </a:prstGeom>
          <a:solidFill>
            <a:schemeClr val="accent5"/>
          </a:solidFill>
        </p:spPr>
        <p:txBody>
          <a:bodyPr lIns="182880" tIns="182880" rIns="182880" bIns="182880"/>
          <a:lstStyle>
            <a:lvl1pPr marL="57150" indent="-5715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Char char=" "/>
              <a:defRPr sz="2400" b="0" i="0" kern="1200">
                <a:solidFill>
                  <a:schemeClr val="tx1"/>
                </a:solidFill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Client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Windows 10 with update 1511</a:t>
            </a:r>
            <a:endParaRPr lang="en-US" sz="2000" b="1" i="1" dirty="0">
              <a:solidFill>
                <a:schemeClr val="bg1"/>
              </a:solidFill>
              <a:latin typeface="Gotham-Book" charset="0"/>
              <a:ea typeface="Gotham-Book" charset="0"/>
              <a:cs typeface="Gotham-Book" charset="0"/>
            </a:endParaRP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Windows 8, 8.1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Windows 7*</a:t>
            </a:r>
          </a:p>
        </p:txBody>
      </p:sp>
      <p:sp>
        <p:nvSpPr>
          <p:cNvPr id="54" name="Content Placeholder 1"/>
          <p:cNvSpPr txBox="1">
            <a:spLocks/>
          </p:cNvSpPr>
          <p:nvPr/>
        </p:nvSpPr>
        <p:spPr>
          <a:xfrm>
            <a:off x="7910899" y="3325901"/>
            <a:ext cx="3775885" cy="2282607"/>
          </a:xfrm>
          <a:prstGeom prst="rect">
            <a:avLst/>
          </a:prstGeom>
          <a:solidFill>
            <a:schemeClr val="accent2"/>
          </a:solidFill>
        </p:spPr>
        <p:txBody>
          <a:bodyPr lIns="182880" tIns="182880" rIns="182880" bIns="182880"/>
          <a:lstStyle>
            <a:lvl1pPr marL="57150" indent="-5715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Char char=" "/>
              <a:defRPr sz="2400" b="0" i="0" kern="1200">
                <a:solidFill>
                  <a:schemeClr val="tx1"/>
                </a:solidFill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Server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Windows Server 2016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Windows Server 2012,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2012 R2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Windows Server 2008R2*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70648" y="5745836"/>
            <a:ext cx="6839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2000" dirty="0">
                <a:solidFill>
                  <a:srgbClr val="404040"/>
                </a:solidFill>
                <a:latin typeface="Gotham Medium" panose="02000604030000020004" pitchFamily="50" charset="0"/>
              </a:rPr>
              <a:t>Windows Management Framework 5 or above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70648" y="6193876"/>
            <a:ext cx="6839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2000" dirty="0">
                <a:solidFill>
                  <a:srgbClr val="404040"/>
                </a:solidFill>
                <a:latin typeface="Gotham Medium" panose="02000604030000020004" pitchFamily="50" charset="0"/>
              </a:rPr>
              <a:t>* Support for virtual account not currently available</a:t>
            </a:r>
          </a:p>
        </p:txBody>
      </p:sp>
    </p:spTree>
    <p:extLst>
      <p:ext uri="{BB962C8B-B14F-4D97-AF65-F5344CB8AC3E}">
        <p14:creationId xmlns:p14="http://schemas.microsoft.com/office/powerpoint/2010/main" val="377044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9" grpId="0"/>
      <p:bldP spid="52" grpId="0" animBg="1"/>
      <p:bldP spid="54" grpId="0" animBg="1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Elbow Connector 29"/>
          <p:cNvCxnSpPr/>
          <p:nvPr/>
        </p:nvCxnSpPr>
        <p:spPr>
          <a:xfrm flipV="1">
            <a:off x="2883122" y="2408986"/>
            <a:ext cx="1932495" cy="1522910"/>
          </a:xfrm>
          <a:prstGeom prst="bentConnector3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Remoting with JEA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33515" y="3228243"/>
            <a:ext cx="1889761" cy="1590558"/>
            <a:chOff x="1033515" y="3228243"/>
            <a:chExt cx="1889761" cy="1590558"/>
          </a:xfrm>
        </p:grpSpPr>
        <p:sp>
          <p:nvSpPr>
            <p:cNvPr id="51" name="TextBox 50"/>
            <p:cNvSpPr txBox="1"/>
            <p:nvPr/>
          </p:nvSpPr>
          <p:spPr>
            <a:xfrm>
              <a:off x="1033515" y="3228243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Client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725" y="3492105"/>
              <a:ext cx="1326696" cy="132669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734936" y="1533485"/>
            <a:ext cx="1889761" cy="1501070"/>
            <a:chOff x="4734936" y="1533485"/>
            <a:chExt cx="1889761" cy="1501070"/>
          </a:xfrm>
        </p:grpSpPr>
        <p:sp>
          <p:nvSpPr>
            <p:cNvPr id="53" name="TextBox 52"/>
            <p:cNvSpPr txBox="1"/>
            <p:nvPr/>
          </p:nvSpPr>
          <p:spPr>
            <a:xfrm>
              <a:off x="4734936" y="1533485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System 1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809" y="1707859"/>
              <a:ext cx="1326696" cy="132669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477199" y="2414986"/>
            <a:ext cx="188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04040"/>
                </a:solidFill>
                <a:latin typeface="Gotham Medium" panose="02000604030000020004" pitchFamily="50" charset="0"/>
              </a:rPr>
              <a:t>Custom</a:t>
            </a:r>
          </a:p>
          <a:p>
            <a:pPr algn="ctr" defTabSz="914225"/>
            <a:r>
              <a:rPr lang="en-US" dirty="0">
                <a:solidFill>
                  <a:srgbClr val="404040"/>
                </a:solidFill>
                <a:latin typeface="Gotham Medium" panose="02000604030000020004" pitchFamily="50" charset="0"/>
              </a:rPr>
              <a:t>Endpoint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124324" y="1869662"/>
            <a:ext cx="1889761" cy="886178"/>
            <a:chOff x="6159701" y="3587113"/>
            <a:chExt cx="1889761" cy="88617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395" y="3895782"/>
              <a:ext cx="564547" cy="577509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159701" y="3587113"/>
              <a:ext cx="18897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16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PowerShell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104580" y="2171813"/>
            <a:ext cx="4968358" cy="695136"/>
            <a:chOff x="7104580" y="2171813"/>
            <a:chExt cx="4968358" cy="695136"/>
          </a:xfrm>
        </p:grpSpPr>
        <p:sp>
          <p:nvSpPr>
            <p:cNvPr id="38" name="TextBox 37"/>
            <p:cNvSpPr txBox="1"/>
            <p:nvPr/>
          </p:nvSpPr>
          <p:spPr>
            <a:xfrm>
              <a:off x="7104581" y="2171813"/>
              <a:ext cx="4968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 </a:t>
              </a:r>
              <a:r>
                <a:rPr lang="en-US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PS:&gt; Get-Service –Name Spooler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04580" y="2466839"/>
              <a:ext cx="4968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 </a:t>
              </a:r>
              <a:r>
                <a:rPr lang="en-US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PS:&gt; Restart-Service –Name Spooler</a:t>
              </a: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7167565" y="2389103"/>
            <a:ext cx="4062410" cy="0"/>
          </a:xfrm>
          <a:prstGeom prst="line">
            <a:avLst/>
          </a:prstGeom>
          <a:ln w="38100" cap="rnd">
            <a:solidFill>
              <a:srgbClr val="FF0000">
                <a:alpha val="70000"/>
              </a:srgb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29998" y="1987147"/>
            <a:ext cx="188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04040"/>
                </a:solidFill>
                <a:latin typeface="Gotham Medium" panose="02000604030000020004" pitchFamily="50" charset="0"/>
              </a:rPr>
              <a:t>Endpoint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4270648" y="3325901"/>
            <a:ext cx="3422537" cy="2669161"/>
          </a:xfrm>
          <a:prstGeom prst="rect">
            <a:avLst/>
          </a:prstGeom>
          <a:solidFill>
            <a:schemeClr val="accent5"/>
          </a:solidFill>
        </p:spPr>
        <p:txBody>
          <a:bodyPr lIns="182880" tIns="182880" rIns="182880" bIns="182880"/>
          <a:lstStyle>
            <a:lvl1pPr marL="57150" indent="-5715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Char char=" "/>
              <a:defRPr sz="2400" b="0" i="0" kern="1200">
                <a:solidFill>
                  <a:schemeClr val="tx1"/>
                </a:solidFill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Session Configuration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Defines </a:t>
            </a:r>
            <a:r>
              <a:rPr lang="en-US" sz="2000" b="1" i="1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who</a:t>
            </a: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 and </a:t>
            </a:r>
            <a:r>
              <a:rPr lang="en-US" sz="2000" b="1" i="1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how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Specific to each machine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(.</a:t>
            </a:r>
            <a:r>
              <a:rPr lang="en-US" sz="2000" dirty="0" err="1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pssc</a:t>
            </a: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) file</a:t>
            </a:r>
          </a:p>
        </p:txBody>
      </p:sp>
      <p:sp>
        <p:nvSpPr>
          <p:cNvPr id="54" name="Content Placeholder 1"/>
          <p:cNvSpPr txBox="1">
            <a:spLocks/>
          </p:cNvSpPr>
          <p:nvPr/>
        </p:nvSpPr>
        <p:spPr>
          <a:xfrm>
            <a:off x="7910900" y="3325901"/>
            <a:ext cx="3319076" cy="2669161"/>
          </a:xfrm>
          <a:prstGeom prst="rect">
            <a:avLst/>
          </a:prstGeom>
          <a:solidFill>
            <a:schemeClr val="accent2"/>
          </a:solidFill>
        </p:spPr>
        <p:txBody>
          <a:bodyPr lIns="182880" tIns="182880" rIns="182880" bIns="182880"/>
          <a:lstStyle>
            <a:lvl1pPr marL="57150" indent="-5715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Char char=" "/>
              <a:defRPr sz="2400" b="0" i="0" kern="1200">
                <a:solidFill>
                  <a:schemeClr val="tx1"/>
                </a:solidFill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Role Capability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Defines </a:t>
            </a:r>
            <a:r>
              <a:rPr lang="en-US" sz="2000" i="1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what</a:t>
            </a: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 users can do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Can be shared across environment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(.</a:t>
            </a:r>
            <a:r>
              <a:rPr lang="en-US" sz="2000" dirty="0" err="1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psrc</a:t>
            </a: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) file</a:t>
            </a:r>
          </a:p>
        </p:txBody>
      </p:sp>
    </p:spTree>
    <p:extLst>
      <p:ext uri="{BB962C8B-B14F-4D97-AF65-F5344CB8AC3E}">
        <p14:creationId xmlns:p14="http://schemas.microsoft.com/office/powerpoint/2010/main" val="35703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9" grpId="0"/>
      <p:bldP spid="52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Elbow Connector 29"/>
          <p:cNvCxnSpPr/>
          <p:nvPr/>
        </p:nvCxnSpPr>
        <p:spPr>
          <a:xfrm flipV="1">
            <a:off x="2883122" y="2408986"/>
            <a:ext cx="1932495" cy="1522910"/>
          </a:xfrm>
          <a:prstGeom prst="bentConnector3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JEA and Virtual Accounts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33515" y="3228243"/>
            <a:ext cx="1889761" cy="1590558"/>
            <a:chOff x="1033515" y="3228243"/>
            <a:chExt cx="1889761" cy="1590558"/>
          </a:xfrm>
        </p:grpSpPr>
        <p:sp>
          <p:nvSpPr>
            <p:cNvPr id="51" name="TextBox 50"/>
            <p:cNvSpPr txBox="1"/>
            <p:nvPr/>
          </p:nvSpPr>
          <p:spPr>
            <a:xfrm>
              <a:off x="1033515" y="3228243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Client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725" y="3492105"/>
              <a:ext cx="1326696" cy="132669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734936" y="1533485"/>
            <a:ext cx="1889761" cy="1501070"/>
            <a:chOff x="4734936" y="1533485"/>
            <a:chExt cx="1889761" cy="1501070"/>
          </a:xfrm>
        </p:grpSpPr>
        <p:sp>
          <p:nvSpPr>
            <p:cNvPr id="53" name="TextBox 52"/>
            <p:cNvSpPr txBox="1"/>
            <p:nvPr/>
          </p:nvSpPr>
          <p:spPr>
            <a:xfrm>
              <a:off x="4734936" y="1533485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System 1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809" y="1707859"/>
              <a:ext cx="1326696" cy="132669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477199" y="2414986"/>
            <a:ext cx="188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04040"/>
                </a:solidFill>
                <a:latin typeface="Gotham Medium" panose="02000604030000020004" pitchFamily="50" charset="0"/>
              </a:rPr>
              <a:t>Custom</a:t>
            </a:r>
          </a:p>
          <a:p>
            <a:pPr algn="ctr" defTabSz="914225"/>
            <a:r>
              <a:rPr lang="en-US" dirty="0">
                <a:solidFill>
                  <a:srgbClr val="404040"/>
                </a:solidFill>
                <a:latin typeface="Gotham Medium" panose="02000604030000020004" pitchFamily="50" charset="0"/>
              </a:rPr>
              <a:t>Endpoint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124324" y="1869662"/>
            <a:ext cx="1889761" cy="886178"/>
            <a:chOff x="6159701" y="3587113"/>
            <a:chExt cx="1889761" cy="88617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395" y="3895782"/>
              <a:ext cx="564547" cy="577509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159701" y="3587113"/>
              <a:ext cx="18897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16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PowerShell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104580" y="2171813"/>
            <a:ext cx="4968358" cy="695136"/>
            <a:chOff x="7104580" y="2171813"/>
            <a:chExt cx="4968358" cy="695136"/>
          </a:xfrm>
        </p:grpSpPr>
        <p:sp>
          <p:nvSpPr>
            <p:cNvPr id="38" name="TextBox 37"/>
            <p:cNvSpPr txBox="1"/>
            <p:nvPr/>
          </p:nvSpPr>
          <p:spPr>
            <a:xfrm>
              <a:off x="7104581" y="2171813"/>
              <a:ext cx="4968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 </a:t>
              </a:r>
              <a:r>
                <a:rPr lang="en-US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PS:&gt; Get-Service –Name Spooler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04580" y="2466839"/>
              <a:ext cx="4968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 </a:t>
              </a:r>
              <a:r>
                <a:rPr lang="en-US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PS:&gt; Restart-Service –Name Spooler</a:t>
              </a: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7167565" y="2389103"/>
            <a:ext cx="4062410" cy="0"/>
          </a:xfrm>
          <a:prstGeom prst="line">
            <a:avLst/>
          </a:prstGeom>
          <a:ln w="38100" cap="rnd">
            <a:solidFill>
              <a:srgbClr val="FF0000">
                <a:alpha val="70000"/>
              </a:srgb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29998" y="1987147"/>
            <a:ext cx="188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04040"/>
                </a:solidFill>
                <a:latin typeface="Gotham Medium" panose="02000604030000020004" pitchFamily="50" charset="0"/>
              </a:rPr>
              <a:t>Endpoint</a:t>
            </a:r>
          </a:p>
        </p:txBody>
      </p:sp>
      <p:pic>
        <p:nvPicPr>
          <p:cNvPr id="21" name="Content Placeholder 6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76" y="4345051"/>
            <a:ext cx="812203" cy="812203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3849369" y="3428298"/>
            <a:ext cx="1845788" cy="1099971"/>
          </a:xfrm>
          <a:prstGeom prst="line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4496" y="5271430"/>
            <a:ext cx="188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04040"/>
                </a:solidFill>
                <a:latin typeface="Gotham Medium" panose="02000604030000020004" pitchFamily="50" charset="0"/>
              </a:rPr>
              <a:t>Regular user account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658" y="2837405"/>
            <a:ext cx="944141" cy="941925"/>
          </a:xfrm>
          <a:prstGeom prst="rect">
            <a:avLst/>
          </a:prstGeom>
        </p:spPr>
      </p:pic>
      <p:sp>
        <p:nvSpPr>
          <p:cNvPr id="28" name="Content Placeholder 2"/>
          <p:cNvSpPr txBox="1">
            <a:spLocks/>
          </p:cNvSpPr>
          <p:nvPr/>
        </p:nvSpPr>
        <p:spPr>
          <a:xfrm>
            <a:off x="7283671" y="3228243"/>
            <a:ext cx="3422537" cy="2842773"/>
          </a:xfrm>
          <a:prstGeom prst="rect">
            <a:avLst/>
          </a:prstGeom>
          <a:solidFill>
            <a:schemeClr val="accent5"/>
          </a:solidFill>
        </p:spPr>
        <p:txBody>
          <a:bodyPr lIns="182880" tIns="182880" rIns="182880" bIns="182880"/>
          <a:lstStyle>
            <a:lvl1pPr marL="57150" indent="-5715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Char char=" "/>
              <a:defRPr sz="2400" b="0" i="0" kern="1200">
                <a:solidFill>
                  <a:schemeClr val="tx1"/>
                </a:solidFill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Virtual Accounts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One time privileged account</a:t>
            </a:r>
            <a:endParaRPr lang="en-US" sz="2000" b="1" i="1" dirty="0">
              <a:solidFill>
                <a:schemeClr val="bg1"/>
              </a:solidFill>
              <a:latin typeface="Gotham-Book" charset="0"/>
              <a:ea typeface="Gotham-Book" charset="0"/>
              <a:cs typeface="Gotham-Book" charset="0"/>
            </a:endParaRP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Runs under local Administrator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Can be configured for other accounts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4970" y="6109144"/>
            <a:ext cx="556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i="1" dirty="0">
                <a:solidFill>
                  <a:srgbClr val="404040"/>
                </a:solidFill>
                <a:latin typeface="Gotham Medium" panose="02000604030000020004" pitchFamily="50" charset="0"/>
              </a:rPr>
              <a:t>Currently does not work for Windows 7 or Windows Server 2008R2</a:t>
            </a:r>
          </a:p>
        </p:txBody>
      </p:sp>
    </p:spTree>
    <p:extLst>
      <p:ext uri="{BB962C8B-B14F-4D97-AF65-F5344CB8AC3E}">
        <p14:creationId xmlns:p14="http://schemas.microsoft.com/office/powerpoint/2010/main" val="403993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9" grpId="0"/>
      <p:bldP spid="24" grpId="0"/>
      <p:bldP spid="28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Demo</a:t>
            </a:r>
          </a:p>
        </p:txBody>
      </p:sp>
    </p:spTree>
    <p:extLst>
      <p:ext uri="{BB962C8B-B14F-4D97-AF65-F5344CB8AC3E}">
        <p14:creationId xmlns:p14="http://schemas.microsoft.com/office/powerpoint/2010/main" val="264396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Elbow Connector 29"/>
          <p:cNvCxnSpPr/>
          <p:nvPr/>
        </p:nvCxnSpPr>
        <p:spPr>
          <a:xfrm flipV="1">
            <a:off x="2883122" y="2408986"/>
            <a:ext cx="1932495" cy="1522910"/>
          </a:xfrm>
          <a:prstGeom prst="bentConnector3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Deployment with Automation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33515" y="3228243"/>
            <a:ext cx="1889761" cy="1590558"/>
            <a:chOff x="1033515" y="3228243"/>
            <a:chExt cx="1889761" cy="1590558"/>
          </a:xfrm>
        </p:grpSpPr>
        <p:sp>
          <p:nvSpPr>
            <p:cNvPr id="51" name="TextBox 50"/>
            <p:cNvSpPr txBox="1"/>
            <p:nvPr/>
          </p:nvSpPr>
          <p:spPr>
            <a:xfrm>
              <a:off x="1033515" y="3228243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Client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725" y="3492105"/>
              <a:ext cx="1326696" cy="132669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734936" y="1533485"/>
            <a:ext cx="1889761" cy="1501070"/>
            <a:chOff x="4734936" y="1533485"/>
            <a:chExt cx="1889761" cy="1501070"/>
          </a:xfrm>
        </p:grpSpPr>
        <p:sp>
          <p:nvSpPr>
            <p:cNvPr id="53" name="TextBox 52"/>
            <p:cNvSpPr txBox="1"/>
            <p:nvPr/>
          </p:nvSpPr>
          <p:spPr>
            <a:xfrm>
              <a:off x="4734936" y="1533485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System 1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809" y="1707859"/>
              <a:ext cx="1326696" cy="132669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427419" y="1747740"/>
            <a:ext cx="188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04040"/>
                </a:solidFill>
                <a:latin typeface="Gotham Medium" panose="02000604030000020004" pitchFamily="50" charset="0"/>
              </a:rPr>
              <a:t>Custom</a:t>
            </a:r>
          </a:p>
          <a:p>
            <a:pPr algn="ctr" defTabSz="914225"/>
            <a:r>
              <a:rPr lang="en-US" dirty="0">
                <a:solidFill>
                  <a:srgbClr val="404040"/>
                </a:solidFill>
                <a:latin typeface="Gotham Medium" panose="02000604030000020004" pitchFamily="50" charset="0"/>
              </a:rPr>
              <a:t>Endpoint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67235" y="2012078"/>
            <a:ext cx="5948614" cy="997287"/>
            <a:chOff x="6124324" y="1869662"/>
            <a:chExt cx="5948614" cy="997287"/>
          </a:xfrm>
        </p:grpSpPr>
        <p:grpSp>
          <p:nvGrpSpPr>
            <p:cNvPr id="45" name="Group 44"/>
            <p:cNvGrpSpPr/>
            <p:nvPr/>
          </p:nvGrpSpPr>
          <p:grpSpPr>
            <a:xfrm>
              <a:off x="6124324" y="1869662"/>
              <a:ext cx="4021162" cy="886178"/>
              <a:chOff x="6159701" y="3587113"/>
              <a:chExt cx="4021162" cy="886178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8395" y="3895782"/>
                <a:ext cx="564547" cy="577509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6159701" y="3587113"/>
                <a:ext cx="40211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225"/>
                <a:r>
                  <a:rPr lang="en-US" sz="1600" dirty="0">
                    <a:solidFill>
                      <a:srgbClr val="404040"/>
                    </a:solidFill>
                    <a:latin typeface="Gotham Medium" panose="02000604030000020004" pitchFamily="50" charset="0"/>
                  </a:rPr>
                  <a:t>Module with Role capability file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104580" y="2171813"/>
              <a:ext cx="4968358" cy="695136"/>
              <a:chOff x="7104580" y="2171813"/>
              <a:chExt cx="4968358" cy="695136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7104581" y="2171813"/>
                <a:ext cx="4968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25"/>
                <a:r>
                  <a:rPr lang="en-US" sz="2000" dirty="0">
                    <a:solidFill>
                      <a:srgbClr val="404040"/>
                    </a:solidFill>
                    <a:latin typeface="Gotham Medium" panose="02000604030000020004" pitchFamily="50" charset="0"/>
                  </a:rPr>
                  <a:t> </a:t>
                </a:r>
                <a:r>
                  <a:rPr lang="en-US" dirty="0">
                    <a:solidFill>
                      <a:srgbClr val="404040"/>
                    </a:solidFill>
                    <a:latin typeface="Gotham Medium" panose="02000604030000020004" pitchFamily="50" charset="0"/>
                  </a:rPr>
                  <a:t>PS:&gt; Get-Service –Name Spooler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104580" y="2466839"/>
                <a:ext cx="4968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25"/>
                <a:r>
                  <a:rPr lang="en-US" sz="2000" dirty="0">
                    <a:solidFill>
                      <a:srgbClr val="404040"/>
                    </a:solidFill>
                    <a:latin typeface="Gotham Medium" panose="02000604030000020004" pitchFamily="50" charset="0"/>
                  </a:rPr>
                  <a:t> </a:t>
                </a:r>
                <a:r>
                  <a:rPr lang="en-US" dirty="0">
                    <a:solidFill>
                      <a:srgbClr val="404040"/>
                    </a:solidFill>
                    <a:latin typeface="Gotham Medium" panose="02000604030000020004" pitchFamily="50" charset="0"/>
                  </a:rPr>
                  <a:t>PS:&gt; Restart-Service –Name Spooler</a:t>
                </a:r>
              </a:p>
            </p:txBody>
          </p:sp>
        </p:grpSp>
      </p:grpSp>
      <p:pic>
        <p:nvPicPr>
          <p:cNvPr id="21" name="Content Placeholder 6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76" y="4345051"/>
            <a:ext cx="812203" cy="812203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3849369" y="3428298"/>
            <a:ext cx="1845788" cy="1099971"/>
          </a:xfrm>
          <a:prstGeom prst="line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4496" y="5271430"/>
            <a:ext cx="1889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04040"/>
                </a:solidFill>
                <a:latin typeface="Gotham Medium" panose="02000604030000020004" pitchFamily="50" charset="0"/>
              </a:rPr>
              <a:t>Run Registration Script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7283671" y="3228243"/>
            <a:ext cx="3422537" cy="2842773"/>
          </a:xfrm>
          <a:prstGeom prst="rect">
            <a:avLst/>
          </a:prstGeom>
          <a:solidFill>
            <a:schemeClr val="accent5"/>
          </a:solidFill>
        </p:spPr>
        <p:txBody>
          <a:bodyPr lIns="182880" tIns="182880" rIns="182880" bIns="182880"/>
          <a:lstStyle>
            <a:lvl1pPr marL="57150" indent="-5715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Char char=" "/>
              <a:defRPr sz="2400" b="0" i="0" kern="1200">
                <a:solidFill>
                  <a:schemeClr val="tx1"/>
                </a:solidFill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Deployment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Copy module to target</a:t>
            </a:r>
            <a:endParaRPr lang="en-US" sz="2000" b="1" i="1" dirty="0">
              <a:solidFill>
                <a:schemeClr val="bg1"/>
              </a:solidFill>
              <a:latin typeface="Gotham-Book" charset="0"/>
              <a:ea typeface="Gotham-Book" charset="0"/>
              <a:cs typeface="Gotham-Book" charset="0"/>
            </a:endParaRP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Copy session </a:t>
            </a:r>
            <a:r>
              <a:rPr lang="en-US" sz="2000" dirty="0" err="1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config</a:t>
            </a: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 to target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Register Endpoint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72876" y="2394071"/>
            <a:ext cx="188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04040"/>
                </a:solidFill>
                <a:latin typeface="Gotham Medium" panose="02000604030000020004" pitchFamily="50" charset="0"/>
              </a:rPr>
              <a:t>.</a:t>
            </a:r>
            <a:r>
              <a:rPr lang="en-US" dirty="0" err="1">
                <a:solidFill>
                  <a:srgbClr val="404040"/>
                </a:solidFill>
                <a:latin typeface="Gotham Medium" panose="02000604030000020004" pitchFamily="50" charset="0"/>
              </a:rPr>
              <a:t>pssc</a:t>
            </a:r>
            <a:endParaRPr lang="en-US" dirty="0">
              <a:solidFill>
                <a:srgbClr val="404040"/>
              </a:solidFill>
              <a:latin typeface="Gotham Medium" panose="02000604030000020004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864" y="2920151"/>
            <a:ext cx="589574" cy="6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4" grpId="0"/>
      <p:bldP spid="28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Elbow Connector 29"/>
          <p:cNvCxnSpPr/>
          <p:nvPr/>
        </p:nvCxnSpPr>
        <p:spPr>
          <a:xfrm flipV="1">
            <a:off x="2883122" y="2408986"/>
            <a:ext cx="1932495" cy="1522910"/>
          </a:xfrm>
          <a:prstGeom prst="bentConnector3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883122" y="4153512"/>
            <a:ext cx="1903459" cy="2"/>
          </a:xfrm>
          <a:prstGeom prst="line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2883122" y="4360183"/>
            <a:ext cx="1923068" cy="1609734"/>
          </a:xfrm>
          <a:prstGeom prst="bentConnector3">
            <a:avLst/>
          </a:prstGeom>
          <a:ln w="38100" cap="rnd">
            <a:solidFill>
              <a:schemeClr val="tx1">
                <a:alpha val="7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88784" y="5043589"/>
            <a:ext cx="1889761" cy="1483001"/>
            <a:chOff x="4788784" y="5043589"/>
            <a:chExt cx="1889761" cy="148300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809" y="5199894"/>
              <a:ext cx="1326696" cy="1326696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788784" y="5043589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System 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with Desired State Configuration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24489" y="2940380"/>
            <a:ext cx="1889761" cy="1878421"/>
            <a:chOff x="1024489" y="2940380"/>
            <a:chExt cx="1889761" cy="1878421"/>
          </a:xfrm>
        </p:grpSpPr>
        <p:sp>
          <p:nvSpPr>
            <p:cNvPr id="51" name="TextBox 50"/>
            <p:cNvSpPr txBox="1"/>
            <p:nvPr/>
          </p:nvSpPr>
          <p:spPr>
            <a:xfrm>
              <a:off x="1024489" y="2940380"/>
              <a:ext cx="18897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Client/</a:t>
              </a:r>
            </a:p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Pull Server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725" y="3492105"/>
              <a:ext cx="1326696" cy="132669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734936" y="3318104"/>
            <a:ext cx="1889761" cy="1471066"/>
            <a:chOff x="4734936" y="3318104"/>
            <a:chExt cx="1889761" cy="1471066"/>
          </a:xfrm>
        </p:grpSpPr>
        <p:sp>
          <p:nvSpPr>
            <p:cNvPr id="56" name="TextBox 55"/>
            <p:cNvSpPr txBox="1"/>
            <p:nvPr/>
          </p:nvSpPr>
          <p:spPr>
            <a:xfrm>
              <a:off x="4734936" y="3318104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System 2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809" y="3462474"/>
              <a:ext cx="1326696" cy="132669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734936" y="1533485"/>
            <a:ext cx="1889761" cy="1501070"/>
            <a:chOff x="4734936" y="1533485"/>
            <a:chExt cx="1889761" cy="1501070"/>
          </a:xfrm>
        </p:grpSpPr>
        <p:sp>
          <p:nvSpPr>
            <p:cNvPr id="53" name="TextBox 52"/>
            <p:cNvSpPr txBox="1"/>
            <p:nvPr/>
          </p:nvSpPr>
          <p:spPr>
            <a:xfrm>
              <a:off x="4734936" y="1533485"/>
              <a:ext cx="1889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2000" dirty="0">
                  <a:solidFill>
                    <a:srgbClr val="404040"/>
                  </a:solidFill>
                  <a:latin typeface="Gotham Medium" panose="02000604030000020004" pitchFamily="50" charset="0"/>
                </a:rPr>
                <a:t>System 1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809" y="1707859"/>
              <a:ext cx="1326696" cy="132669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2925856" y="1407759"/>
            <a:ext cx="1889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 err="1">
                <a:solidFill>
                  <a:srgbClr val="404040"/>
                </a:solidFill>
                <a:latin typeface="Gotham Medium" panose="02000604030000020004" pitchFamily="50" charset="0"/>
              </a:rPr>
              <a:t>Config</a:t>
            </a:r>
            <a:endParaRPr lang="en-US" dirty="0">
              <a:solidFill>
                <a:srgbClr val="404040"/>
              </a:solidFill>
              <a:latin typeface="Gotham Medium" panose="02000604030000020004" pitchFamily="50" charset="0"/>
            </a:endParaRPr>
          </a:p>
          <a:p>
            <a:pPr algn="ctr" defTabSz="914225"/>
            <a:r>
              <a:rPr lang="en-US" dirty="0">
                <a:solidFill>
                  <a:srgbClr val="404040"/>
                </a:solidFill>
                <a:latin typeface="Gotham Medium" panose="02000604030000020004" pitchFamily="50" charset="0"/>
              </a:rPr>
              <a:t>Document (</a:t>
            </a:r>
            <a:r>
              <a:rPr lang="en-US" dirty="0" err="1">
                <a:solidFill>
                  <a:srgbClr val="404040"/>
                </a:solidFill>
                <a:latin typeface="Gotham Medium" panose="02000604030000020004" pitchFamily="50" charset="0"/>
              </a:rPr>
              <a:t>mof</a:t>
            </a:r>
            <a:r>
              <a:rPr lang="en-US" dirty="0">
                <a:solidFill>
                  <a:srgbClr val="404040"/>
                </a:solidFill>
                <a:latin typeface="Gotham Medium" panose="02000604030000020004" pitchFamily="50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301" y="1951438"/>
            <a:ext cx="840495" cy="85979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124" y="3626692"/>
            <a:ext cx="840495" cy="85979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073" y="5381963"/>
            <a:ext cx="840495" cy="859792"/>
          </a:xfrm>
          <a:prstGeom prst="rect">
            <a:avLst/>
          </a:prstGeom>
        </p:spPr>
      </p:pic>
      <p:sp>
        <p:nvSpPr>
          <p:cNvPr id="50" name="Content Placeholder 2"/>
          <p:cNvSpPr txBox="1">
            <a:spLocks/>
          </p:cNvSpPr>
          <p:nvPr/>
        </p:nvSpPr>
        <p:spPr>
          <a:xfrm>
            <a:off x="7887175" y="2357121"/>
            <a:ext cx="3598314" cy="2842773"/>
          </a:xfrm>
          <a:prstGeom prst="rect">
            <a:avLst/>
          </a:prstGeom>
          <a:solidFill>
            <a:schemeClr val="accent5"/>
          </a:solidFill>
        </p:spPr>
        <p:txBody>
          <a:bodyPr lIns="182880" tIns="182880" rIns="182880" bIns="182880"/>
          <a:lstStyle>
            <a:lvl1pPr marL="57150" indent="-5715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Char char=" "/>
              <a:defRPr sz="2400" b="0" i="0" kern="1200">
                <a:solidFill>
                  <a:schemeClr val="tx1"/>
                </a:solidFill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DSC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Push/Pull model</a:t>
            </a:r>
            <a:endParaRPr lang="en-US" sz="2000" b="1" i="1" dirty="0">
              <a:solidFill>
                <a:schemeClr val="bg1"/>
              </a:solidFill>
              <a:latin typeface="Gotham-Book" charset="0"/>
              <a:ea typeface="Gotham-Book" charset="0"/>
              <a:cs typeface="Gotham-Book" charset="0"/>
            </a:endParaRP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Pull offers easy module copy/update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Need DSC Resource - </a:t>
            </a:r>
            <a:r>
              <a:rPr lang="en-US" sz="2000" dirty="0" err="1">
                <a:solidFill>
                  <a:schemeClr val="bg1"/>
                </a:solidFill>
                <a:latin typeface="Gotham-Book" charset="0"/>
                <a:ea typeface="Gotham-Book" charset="0"/>
                <a:cs typeface="Gotham-Book" charset="0"/>
              </a:rPr>
              <a:t>JustEnouphAdministration</a:t>
            </a:r>
            <a:endParaRPr lang="en-US" sz="2000" dirty="0">
              <a:solidFill>
                <a:schemeClr val="bg1"/>
              </a:solidFill>
              <a:latin typeface="Gotham-Book" charset="0"/>
              <a:ea typeface="Gotham-Book" charset="0"/>
              <a:cs typeface="Gotham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1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Reduce the number of excessive privileged accounts</a:t>
            </a:r>
          </a:p>
          <a:p>
            <a:r>
              <a:rPr lang="en-US" dirty="0"/>
              <a:t>Easy to create and manage endpoints</a:t>
            </a:r>
          </a:p>
          <a:p>
            <a:r>
              <a:rPr lang="en-US" dirty="0"/>
              <a:t>Decide exactly what an administrator can do</a:t>
            </a:r>
          </a:p>
          <a:p>
            <a:r>
              <a:rPr lang="en-US" dirty="0"/>
              <a:t>See what administrators are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Microsoft see’s benefits to JEA</a:t>
            </a:r>
          </a:p>
        </p:txBody>
      </p:sp>
    </p:spTree>
    <p:extLst>
      <p:ext uri="{BB962C8B-B14F-4D97-AF65-F5344CB8AC3E}">
        <p14:creationId xmlns:p14="http://schemas.microsoft.com/office/powerpoint/2010/main" val="341158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453</Words>
  <Application>Microsoft Macintosh PowerPoint</Application>
  <PresentationFormat>Widescreen</PresentationFormat>
  <Paragraphs>124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Gotham Book</vt:lpstr>
      <vt:lpstr>Gotham Light</vt:lpstr>
      <vt:lpstr>Gotham Medium</vt:lpstr>
      <vt:lpstr>Gotham Rounded Light</vt:lpstr>
      <vt:lpstr>Gotham-Book</vt:lpstr>
      <vt:lpstr>Myriad Pro</vt:lpstr>
      <vt:lpstr>Office Theme</vt:lpstr>
      <vt:lpstr>Managing Advanced DSC Configurations and Configuration Data</vt:lpstr>
      <vt:lpstr>The Shoutouts </vt:lpstr>
      <vt:lpstr>Requirements for JEA</vt:lpstr>
      <vt:lpstr>PowerShell Remoting with JEA</vt:lpstr>
      <vt:lpstr>JEA and Virtual Accounts</vt:lpstr>
      <vt:lpstr>PowerPoint Presentation</vt:lpstr>
      <vt:lpstr>Centralized Deployment with Automation</vt:lpstr>
      <vt:lpstr>Deployment with Desired State Configuration</vt:lpstr>
      <vt:lpstr>PowerPoint Presentation</vt:lpstr>
      <vt:lpstr>PowerPoint Presentation</vt:lpstr>
      <vt:lpstr>Concept: Just In Time (JIT)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Jason Helmick</cp:lastModifiedBy>
  <cp:revision>10</cp:revision>
  <dcterms:created xsi:type="dcterms:W3CDTF">2017-08-03T21:53:21Z</dcterms:created>
  <dcterms:modified xsi:type="dcterms:W3CDTF">2018-04-06T15:30:35Z</dcterms:modified>
</cp:coreProperties>
</file>