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MEI" TargetMode="External"/><Relationship Id="rId2" Type="http://schemas.openxmlformats.org/officeDocument/2006/relationships/hyperlink" Target="https://ru.wikipedia.org/wiki/%D0%91%D0%B0%D0%BD%D0%BA%D0%BE%D0%B2%D1%81%D0%BA%D0%B0%D1%8F_%D0%BF%D0%BB%D0%B0%D1%82%D1%91%D0%B6%D0%BD%D0%B0%D1%8F_%D0%BA%D0%B0%D1%80%D1%82%D0%B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patents/US2950048" TargetMode="External"/><Relationship Id="rId2" Type="http://schemas.openxmlformats.org/officeDocument/2006/relationships/hyperlink" Target="http://www.amazon.com/s/ref=dp_byline_sr_book_1?ie=UTF8&amp;field-author=Bruce+Eckel&amp;search-alias=books&amp;text=Bruce+Eckel&amp;sort=relevancer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uhn_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9334" y="319644"/>
            <a:ext cx="8825658" cy="1770413"/>
          </a:xfrm>
        </p:spPr>
        <p:txBody>
          <a:bodyPr/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АЛГОРИТМ ЛУНА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9334" y="2402315"/>
            <a:ext cx="8825658" cy="3867856"/>
          </a:xfrm>
        </p:spPr>
        <p:txBody>
          <a:bodyPr>
            <a:normAutofit/>
          </a:bodyPr>
          <a:lstStyle/>
          <a:p>
            <a:endParaRPr lang="uk-UA" dirty="0" smtClean="0">
              <a:solidFill>
                <a:srgbClr val="FFFF00"/>
              </a:solidFill>
            </a:endParaRPr>
          </a:p>
          <a:p>
            <a:r>
              <a:rPr lang="uk-UA" b="1" dirty="0">
                <a:solidFill>
                  <a:srgbClr val="FFFF00"/>
                </a:solidFill>
              </a:rPr>
              <a:t>Юра Ничик</a:t>
            </a:r>
          </a:p>
          <a:p>
            <a:r>
              <a:rPr lang="uk-UA" b="1" dirty="0">
                <a:solidFill>
                  <a:srgbClr val="FFFF00"/>
                </a:solidFill>
              </a:rPr>
              <a:t>Юра Харченко</a:t>
            </a:r>
          </a:p>
          <a:p>
            <a:r>
              <a:rPr lang="uk-UA" b="1" dirty="0">
                <a:solidFill>
                  <a:srgbClr val="FFFF00"/>
                </a:solidFill>
              </a:rPr>
              <a:t>Сергій Перев’язко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Група </a:t>
            </a:r>
            <a:r>
              <a:rPr lang="uk-UA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№3</a:t>
            </a:r>
          </a:p>
        </p:txBody>
      </p:sp>
    </p:spTree>
    <p:extLst>
      <p:ext uri="{BB962C8B-B14F-4D97-AF65-F5344CB8AC3E}">
        <p14:creationId xmlns:p14="http://schemas.microsoft.com/office/powerpoint/2010/main" val="33742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0814" y="283496"/>
            <a:ext cx="8946541" cy="975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4800" b="1" i="1" dirty="0" smtClean="0">
                <a:solidFill>
                  <a:schemeClr val="tx2"/>
                </a:solidFill>
              </a:rPr>
              <a:t>Дякуємо за увагу!</a:t>
            </a:r>
          </a:p>
          <a:p>
            <a:pPr marL="0" indent="0" algn="ctr">
              <a:buNone/>
            </a:pPr>
            <a:endParaRPr lang="uk-UA" sz="4800" b="1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uk-UA" sz="4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Даний алгоритм широко використовується у наступних галузях</a:t>
            </a:r>
            <a:r>
              <a:rPr lang="uk-UA" dirty="0" smtClean="0"/>
              <a:t>: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3181074"/>
            <a:ext cx="8946541" cy="4195481"/>
          </a:xfrm>
        </p:spPr>
        <p:txBody>
          <a:bodyPr/>
          <a:lstStyle/>
          <a:p>
            <a:pPr lvl="0"/>
            <a:r>
              <a:rPr lang="uk-UA" dirty="0" smtClean="0"/>
              <a:t>Номери </a:t>
            </a:r>
            <a:r>
              <a:rPr lang="uk-UA" dirty="0"/>
              <a:t>усіх </a:t>
            </a:r>
            <a:r>
              <a:rPr lang="uk-UA" dirty="0">
                <a:hlinkClick r:id="rId2" tooltip="Банковская платёжная карта"/>
              </a:rPr>
              <a:t>банківских карт</a:t>
            </a:r>
            <a:endParaRPr lang="uk-UA" dirty="0"/>
          </a:p>
          <a:p>
            <a:pPr lvl="0"/>
            <a:r>
              <a:rPr lang="uk-UA" dirty="0"/>
              <a:t>Номери дисконтних карт</a:t>
            </a:r>
          </a:p>
          <a:p>
            <a:pPr lvl="0"/>
            <a:r>
              <a:rPr lang="uk-UA" dirty="0"/>
              <a:t>Коди </a:t>
            </a:r>
            <a:r>
              <a:rPr lang="uk-UA" dirty="0" smtClean="0"/>
              <a:t>соціального </a:t>
            </a:r>
            <a:r>
              <a:rPr lang="uk-UA" dirty="0"/>
              <a:t>страхування</a:t>
            </a:r>
          </a:p>
          <a:p>
            <a:pPr lvl="0"/>
            <a:r>
              <a:rPr lang="uk-UA" dirty="0" smtClean="0">
                <a:hlinkClick r:id="rId3" tooltip="IMEI"/>
              </a:rPr>
              <a:t>IMEI</a:t>
            </a:r>
            <a:r>
              <a:rPr lang="uk-UA" dirty="0" smtClean="0"/>
              <a:t>-коди.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00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Алгоритм </a:t>
            </a:r>
            <a:r>
              <a:rPr lang="uk-UA" dirty="0"/>
              <a:t>Луна дозволяє виявити помилково введені дані</a:t>
            </a:r>
            <a:r>
              <a:rPr lang="ru-RU" dirty="0"/>
              <a:t>(</a:t>
            </a:r>
            <a:r>
              <a:rPr lang="uk-UA" dirty="0"/>
              <a:t> а саме, номер карти) які потім використовуються для різноманітних операцій. 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Розрахований </a:t>
            </a:r>
            <a:r>
              <a:rPr lang="uk-UA" dirty="0"/>
              <a:t>для номерів різної довжини, парної та не парної кількості цифр.</a:t>
            </a:r>
          </a:p>
        </p:txBody>
      </p:sp>
    </p:spTree>
    <p:extLst>
      <p:ext uri="{BB962C8B-B14F-4D97-AF65-F5344CB8AC3E}">
        <p14:creationId xmlns:p14="http://schemas.microsoft.com/office/powerpoint/2010/main" val="32305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Концепція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Концепція наближена до реальної ситуації, а саме, користувач виконує введення номера платіжної картки з клавіатури(в консоль), та отримує відповідь у вигляді інформаційного повідомлення про коректність даних згідно алгоритму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4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uk-UA" dirty="0" smtClean="0"/>
              <a:t>Діаграма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763" y="2197894"/>
            <a:ext cx="6572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8938" y="1019765"/>
            <a:ext cx="8946541" cy="4195481"/>
          </a:xfrm>
        </p:spPr>
        <p:txBody>
          <a:bodyPr/>
          <a:lstStyle/>
          <a:p>
            <a:r>
              <a:rPr lang="ru-RU" dirty="0"/>
              <a:t>Клас </a:t>
            </a:r>
            <a:r>
              <a:rPr lang="en-US" dirty="0"/>
              <a:t>LuhnAlgorithm </a:t>
            </a:r>
            <a:r>
              <a:rPr lang="uk-UA" dirty="0"/>
              <a:t>містить код алгоритму для різних типів вхідних даних – числа, масив, рядок. </a:t>
            </a:r>
          </a:p>
          <a:p>
            <a:r>
              <a:rPr lang="uk-UA" dirty="0"/>
              <a:t>Клас </a:t>
            </a:r>
            <a:r>
              <a:rPr lang="en-US" dirty="0"/>
              <a:t>Console </a:t>
            </a:r>
            <a:r>
              <a:rPr lang="uk-UA" dirty="0"/>
              <a:t>описує методи вводу та виводу даних від/для користувача.</a:t>
            </a:r>
          </a:p>
          <a:p>
            <a:r>
              <a:rPr lang="uk-UA" dirty="0"/>
              <a:t>Створений клас </a:t>
            </a:r>
            <a:r>
              <a:rPr lang="en-US" dirty="0"/>
              <a:t>Runner </a:t>
            </a:r>
            <a:r>
              <a:rPr lang="uk-UA" dirty="0"/>
              <a:t>містить метод </a:t>
            </a:r>
            <a:r>
              <a:rPr lang="en-US" dirty="0"/>
              <a:t>main</a:t>
            </a:r>
            <a:r>
              <a:rPr lang="ru-RU" dirty="0"/>
              <a:t>(), де і викону</a:t>
            </a:r>
            <a:r>
              <a:rPr lang="uk-UA" dirty="0"/>
              <a:t>є</a:t>
            </a:r>
            <a:r>
              <a:rPr lang="ru-RU" dirty="0"/>
              <a:t>ться запуск нашої програми. Зв’язок класів </a:t>
            </a:r>
            <a:r>
              <a:rPr lang="en-US" dirty="0"/>
              <a:t>Runner</a:t>
            </a:r>
            <a:r>
              <a:rPr lang="ru-RU" dirty="0"/>
              <a:t> – </a:t>
            </a:r>
            <a:r>
              <a:rPr lang="en-US" dirty="0"/>
              <a:t>LuhnAlgorithm</a:t>
            </a:r>
            <a:r>
              <a:rPr lang="uk-UA" dirty="0"/>
              <a:t> та  </a:t>
            </a:r>
            <a:r>
              <a:rPr lang="en-US" dirty="0"/>
              <a:t>Runner</a:t>
            </a:r>
            <a:r>
              <a:rPr lang="ru-RU" dirty="0"/>
              <a:t> – </a:t>
            </a:r>
            <a:r>
              <a:rPr lang="en-US" dirty="0"/>
              <a:t>Console </a:t>
            </a:r>
            <a:r>
              <a:rPr lang="uk-UA" dirty="0"/>
              <a:t>відповідає типу Агрегація, що в даному випадку означає, що клас </a:t>
            </a:r>
            <a:r>
              <a:rPr lang="en-US" dirty="0"/>
              <a:t>Runner </a:t>
            </a:r>
            <a:r>
              <a:rPr lang="ru-RU" dirty="0"/>
              <a:t>“</a:t>
            </a:r>
            <a:r>
              <a:rPr lang="en-US" dirty="0"/>
              <a:t>has a</a:t>
            </a:r>
            <a:r>
              <a:rPr lang="ru-RU" dirty="0"/>
              <a:t>” методи класів  </a:t>
            </a:r>
            <a:r>
              <a:rPr lang="en-US" dirty="0"/>
              <a:t>LuhnAlgorithm</a:t>
            </a:r>
            <a:r>
              <a:rPr lang="uk-UA" dirty="0"/>
              <a:t> та </a:t>
            </a:r>
            <a:r>
              <a:rPr lang="en-US" dirty="0"/>
              <a:t>Console</a:t>
            </a:r>
            <a:r>
              <a:rPr lang="uk-UA" dirty="0"/>
              <a:t>.</a:t>
            </a:r>
          </a:p>
          <a:p>
            <a:r>
              <a:rPr lang="uk-UA" dirty="0"/>
              <a:t>Ну і, звичайно, клас </a:t>
            </a:r>
            <a:r>
              <a:rPr lang="en-US" dirty="0"/>
              <a:t>Runner </a:t>
            </a:r>
            <a:r>
              <a:rPr lang="ru-RU" dirty="0"/>
              <a:t>при запуску програми передбачає обробку певних виключних ситуацій, вказаних у класі </a:t>
            </a:r>
            <a:r>
              <a:rPr lang="en-US" dirty="0"/>
              <a:t>Exception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34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Опис Алгоритму </a:t>
            </a:r>
            <a:r>
              <a:rPr lang="ru-RU" i="1" dirty="0" smtClean="0"/>
              <a:t>Луна</a:t>
            </a:r>
            <a:br>
              <a:rPr lang="ru-RU" i="1" dirty="0" smtClean="0"/>
            </a:br>
            <a:r>
              <a:rPr lang="ru-RU" i="1" dirty="0" smtClean="0"/>
              <a:t>																			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Наприклад, користувач ввів </a:t>
            </a:r>
            <a:r>
              <a:rPr lang="ru-RU" dirty="0" smtClean="0"/>
              <a:t>номер </a:t>
            </a:r>
            <a:r>
              <a:rPr lang="ru-RU" dirty="0"/>
              <a:t>карти:</a:t>
            </a:r>
            <a:endParaRPr lang="uk-UA" dirty="0"/>
          </a:p>
          <a:p>
            <a:pPr marL="0" indent="0" algn="ctr">
              <a:buNone/>
            </a:pPr>
            <a:r>
              <a:rPr lang="ru-RU" b="1" dirty="0"/>
              <a:t>4  5  6  1     2  6  1  2     1  2  3  4     5  4  6  4 </a:t>
            </a:r>
            <a:endParaRPr lang="uk-UA" b="1" dirty="0"/>
          </a:p>
          <a:p>
            <a:pPr marL="0" indent="0">
              <a:buNone/>
            </a:pPr>
            <a:r>
              <a:rPr lang="ru-RU" dirty="0"/>
              <a:t>Якщо кількість цифр парна(наш випадок), то виконується наступна </a:t>
            </a:r>
            <a:r>
              <a:rPr lang="ru-RU" dirty="0" smtClean="0"/>
              <a:t>перевірка, починаючи з першої цифри: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Якщо </a:t>
            </a:r>
            <a:r>
              <a:rPr lang="en-US" dirty="0"/>
              <a:t>X</a:t>
            </a:r>
            <a:r>
              <a:rPr lang="ru-RU" dirty="0"/>
              <a:t>*2 &gt; 9</a:t>
            </a:r>
            <a:r>
              <a:rPr lang="uk-UA" dirty="0"/>
              <a:t>, то від результату віднімаємо 9 та записуємо новий результат на місце перевіряємої цифри , якщо умова не виконується, то записуємо результат </a:t>
            </a:r>
            <a:r>
              <a:rPr lang="en-US" dirty="0"/>
              <a:t>X</a:t>
            </a:r>
            <a:r>
              <a:rPr lang="ru-RU" dirty="0"/>
              <a:t>*2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4  5  6  1     2  6  1  2     1  2  3  4     5  4  6  4 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8      3         4      2         2      6         1      3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04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0814" y="485375"/>
            <a:ext cx="9394474" cy="525040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Далі номер має наступний вигляд:</a:t>
            </a:r>
          </a:p>
          <a:p>
            <a:pPr marL="0" indent="0">
              <a:buNone/>
            </a:pPr>
            <a:r>
              <a:rPr lang="ru-RU" dirty="0"/>
              <a:t>8  5  3  1     4  6  2  2     2  2  6  4     1  4  3  </a:t>
            </a:r>
            <a:r>
              <a:rPr lang="ru-RU" b="1" dirty="0">
                <a:solidFill>
                  <a:srgbClr val="FF0000"/>
                </a:solidFill>
              </a:rPr>
              <a:t>4</a:t>
            </a:r>
            <a:r>
              <a:rPr lang="ru-RU" dirty="0"/>
              <a:t> </a:t>
            </a:r>
            <a:endParaRPr lang="uk-UA" dirty="0"/>
          </a:p>
          <a:p>
            <a:endParaRPr lang="uk-UA" dirty="0" smtClean="0"/>
          </a:p>
          <a:p>
            <a:pPr marL="0" indent="0">
              <a:buNone/>
            </a:pPr>
            <a:r>
              <a:rPr lang="ru-RU" dirty="0"/>
              <a:t>Потім необхідно скласти всі числа. Результат (тут 57) повинен бути кратним 10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/>
              <a:t>Отже даний номер карти не коректний.</a:t>
            </a:r>
            <a:endParaRPr lang="uk-UA" b="1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ru-RU" dirty="0"/>
              <a:t>остання </a:t>
            </a:r>
            <a:r>
              <a:rPr lang="ru-RU" dirty="0" smtClean="0"/>
              <a:t>цифра </a:t>
            </a:r>
            <a:r>
              <a:rPr lang="ru-RU" b="1" dirty="0">
                <a:solidFill>
                  <a:srgbClr val="FF0000"/>
                </a:solidFill>
              </a:rPr>
              <a:t>4</a:t>
            </a:r>
            <a:r>
              <a:rPr lang="ru-RU" dirty="0"/>
              <a:t> </a:t>
            </a:r>
            <a:r>
              <a:rPr lang="ru-RU" dirty="0" smtClean="0"/>
              <a:t>є </a:t>
            </a:r>
            <a:r>
              <a:rPr lang="ru-RU" dirty="0"/>
              <a:t>контрольною, так як </a:t>
            </a:r>
            <a:r>
              <a:rPr lang="ru-RU" dirty="0" smtClean="0"/>
              <a:t>є </a:t>
            </a:r>
            <a:r>
              <a:rPr lang="ru-RU" dirty="0"/>
              <a:t>результатом послідовності попередніх 15 цифр.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Якщо її змінити на </a:t>
            </a:r>
            <a:r>
              <a:rPr lang="ru-RU" b="1" dirty="0">
                <a:solidFill>
                  <a:srgbClr val="FF0000"/>
                </a:solidFill>
              </a:rPr>
              <a:t>7</a:t>
            </a:r>
            <a:r>
              <a:rPr lang="ru-RU" dirty="0"/>
              <a:t>, то загальна сума буде 60, що буде відповідати критеріям алгоритму.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06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Інформаційні ресурси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Thinking in Java (4th Edition) </a:t>
            </a:r>
            <a:r>
              <a:rPr lang="en-US" dirty="0"/>
              <a:t>4th Edition</a:t>
            </a:r>
            <a:r>
              <a:rPr lang="uk-UA" dirty="0"/>
              <a:t> </a:t>
            </a:r>
            <a:r>
              <a:rPr lang="en-US" dirty="0"/>
              <a:t>by </a:t>
            </a:r>
            <a:r>
              <a:rPr lang="en-US" u="sng" dirty="0">
                <a:hlinkClick r:id="rId2"/>
              </a:rPr>
              <a:t>Bruce </a:t>
            </a:r>
            <a:r>
              <a:rPr lang="en-US" u="sng" dirty="0" err="1">
                <a:hlinkClick r:id="rId2"/>
              </a:rPr>
              <a:t>Eckel</a:t>
            </a:r>
            <a:endParaRPr lang="en-US" b="1" dirty="0"/>
          </a:p>
          <a:p>
            <a:pPr lvl="0"/>
            <a:r>
              <a:rPr lang="uk-UA" dirty="0" smtClean="0">
                <a:hlinkClick r:id="rId3"/>
              </a:rPr>
              <a:t>U.S</a:t>
            </a:r>
            <a:r>
              <a:rPr lang="uk-UA" dirty="0">
                <a:hlinkClick r:id="rId3"/>
              </a:rPr>
              <a:t>. Patent 2 950 048</a:t>
            </a:r>
            <a:r>
              <a:rPr lang="uk-UA" dirty="0"/>
              <a:t> </a:t>
            </a:r>
            <a:r>
              <a:rPr lang="uk-UA" i="1" dirty="0"/>
              <a:t>Computer for Verifying Numbers</a:t>
            </a:r>
            <a:r>
              <a:rPr lang="uk-UA" dirty="0"/>
              <a:t>, Hans P. Luhn, August 23, 1960.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en.wikipedia.org/wiki/Luhn_algorithm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99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284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  АЛГОРИТМ ЛУНА</vt:lpstr>
      <vt:lpstr>Даний алгоритм широко використовується у наступних галузях:  </vt:lpstr>
      <vt:lpstr>Презентация PowerPoint</vt:lpstr>
      <vt:lpstr>Концепція</vt:lpstr>
      <vt:lpstr>UML Діаграма </vt:lpstr>
      <vt:lpstr>Презентация PowerPoint</vt:lpstr>
      <vt:lpstr>Опис Алгоритму Луна                     </vt:lpstr>
      <vt:lpstr>Презентация PowerPoint</vt:lpstr>
      <vt:lpstr>Інформаційні ресурси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ЛУНА</dc:title>
  <dc:creator>Acer</dc:creator>
  <cp:lastModifiedBy>Acer</cp:lastModifiedBy>
  <cp:revision>11</cp:revision>
  <dcterms:created xsi:type="dcterms:W3CDTF">2016-04-18T19:27:47Z</dcterms:created>
  <dcterms:modified xsi:type="dcterms:W3CDTF">2016-04-19T20:21:20Z</dcterms:modified>
</cp:coreProperties>
</file>