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gadish Murarkar" userId="91d04d71d173af4a" providerId="LiveId" clId="{88126615-62CB-4789-B370-D28018F8D70E}"/>
    <pc:docChg chg="undo custSel modSld">
      <pc:chgData name="Jagadish Murarkar" userId="91d04d71d173af4a" providerId="LiveId" clId="{88126615-62CB-4789-B370-D28018F8D70E}" dt="2024-05-15T00:11:15.642" v="23" actId="14100"/>
      <pc:docMkLst>
        <pc:docMk/>
      </pc:docMkLst>
      <pc:sldChg chg="modSp mod">
        <pc:chgData name="Jagadish Murarkar" userId="91d04d71d173af4a" providerId="LiveId" clId="{88126615-62CB-4789-B370-D28018F8D70E}" dt="2024-05-15T00:06:58.582" v="20" actId="20577"/>
        <pc:sldMkLst>
          <pc:docMk/>
          <pc:sldMk cId="161743774" sldId="261"/>
        </pc:sldMkLst>
        <pc:spChg chg="mod">
          <ac:chgData name="Jagadish Murarkar" userId="91d04d71d173af4a" providerId="LiveId" clId="{88126615-62CB-4789-B370-D28018F8D70E}" dt="2024-05-15T00:06:58.582" v="20" actId="20577"/>
          <ac:spMkLst>
            <pc:docMk/>
            <pc:sldMk cId="161743774" sldId="261"/>
            <ac:spMk id="3" creationId="{3CCDC530-B7B4-72DD-0CDD-25A8948879AC}"/>
          </ac:spMkLst>
        </pc:spChg>
      </pc:sldChg>
      <pc:sldChg chg="modSp mod">
        <pc:chgData name="Jagadish Murarkar" userId="91d04d71d173af4a" providerId="LiveId" clId="{88126615-62CB-4789-B370-D28018F8D70E}" dt="2024-05-15T00:09:41.959" v="21" actId="20577"/>
        <pc:sldMkLst>
          <pc:docMk/>
          <pc:sldMk cId="3852409843" sldId="267"/>
        </pc:sldMkLst>
        <pc:spChg chg="mod">
          <ac:chgData name="Jagadish Murarkar" userId="91d04d71d173af4a" providerId="LiveId" clId="{88126615-62CB-4789-B370-D28018F8D70E}" dt="2024-05-15T00:09:41.959" v="21" actId="20577"/>
          <ac:spMkLst>
            <pc:docMk/>
            <pc:sldMk cId="3852409843" sldId="267"/>
            <ac:spMk id="3" creationId="{295B52A4-8A7A-783B-7AA2-0775940A61A1}"/>
          </ac:spMkLst>
        </pc:spChg>
      </pc:sldChg>
      <pc:sldChg chg="modSp mod">
        <pc:chgData name="Jagadish Murarkar" userId="91d04d71d173af4a" providerId="LiveId" clId="{88126615-62CB-4789-B370-D28018F8D70E}" dt="2024-05-15T00:11:15.642" v="23" actId="14100"/>
        <pc:sldMkLst>
          <pc:docMk/>
          <pc:sldMk cId="1857758811" sldId="268"/>
        </pc:sldMkLst>
        <pc:picChg chg="mod">
          <ac:chgData name="Jagadish Murarkar" userId="91d04d71d173af4a" providerId="LiveId" clId="{88126615-62CB-4789-B370-D28018F8D70E}" dt="2024-05-15T00:11:15.642" v="23" actId="14100"/>
          <ac:picMkLst>
            <pc:docMk/>
            <pc:sldMk cId="1857758811" sldId="268"/>
            <ac:picMk id="5" creationId="{3CF14AFB-B1B2-DD13-B704-3EAD8C1BEA1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1332-E6DB-4C39-B1DF-CBEDEF59AE8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41A8DEF-43D3-4897-B8A7-8AC6B5F30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2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1332-E6DB-4C39-B1DF-CBEDEF59AE8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8DEF-43D3-4897-B8A7-8AC6B5F30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4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1332-E6DB-4C39-B1DF-CBEDEF59AE8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8DEF-43D3-4897-B8A7-8AC6B5F30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45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1332-E6DB-4C39-B1DF-CBEDEF59AE8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8DEF-43D3-4897-B8A7-8AC6B5F30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16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B881332-E6DB-4C39-B1DF-CBEDEF59AE8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41A8DEF-43D3-4897-B8A7-8AC6B5F30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27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1332-E6DB-4C39-B1DF-CBEDEF59AE8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8DEF-43D3-4897-B8A7-8AC6B5F30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9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1332-E6DB-4C39-B1DF-CBEDEF59AE8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8DEF-43D3-4897-B8A7-8AC6B5F30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19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1332-E6DB-4C39-B1DF-CBEDEF59AE8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8DEF-43D3-4897-B8A7-8AC6B5F30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26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1332-E6DB-4C39-B1DF-CBEDEF59AE8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8DEF-43D3-4897-B8A7-8AC6B5F30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82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1332-E6DB-4C39-B1DF-CBEDEF59AE8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8DEF-43D3-4897-B8A7-8AC6B5F30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90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1332-E6DB-4C39-B1DF-CBEDEF59AE85}" type="datetimeFigureOut">
              <a:rPr lang="en-IN" smtClean="0"/>
              <a:t>15-05-2024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8DEF-43D3-4897-B8A7-8AC6B5F30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66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B881332-E6DB-4C39-B1DF-CBEDEF59AE8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41A8DEF-43D3-4897-B8A7-8AC6B5F30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99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866E-27C2-FE5F-C57D-BAB6EB07FB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Data Analysis and Visualization on Global </a:t>
            </a:r>
            <a:r>
              <a:rPr lang="en-IN" dirty="0" err="1"/>
              <a:t>Youtube</a:t>
            </a:r>
            <a:r>
              <a:rPr lang="en-IN" dirty="0"/>
              <a:t>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4F344-00E1-210D-6495-41187E542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248" y="4827270"/>
            <a:ext cx="7891272" cy="1069848"/>
          </a:xfrm>
        </p:spPr>
        <p:txBody>
          <a:bodyPr/>
          <a:lstStyle/>
          <a:p>
            <a:r>
              <a:rPr lang="en-IN" dirty="0"/>
              <a:t>Using Python libraries as NumPy,  Pandas,  Matplotlib, Seaborn</a:t>
            </a:r>
          </a:p>
        </p:txBody>
      </p:sp>
    </p:spTree>
    <p:extLst>
      <p:ext uri="{BB962C8B-B14F-4D97-AF65-F5344CB8AC3E}">
        <p14:creationId xmlns:p14="http://schemas.microsoft.com/office/powerpoint/2010/main" val="384784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A82CA-DF9B-9278-19B5-3BDE7B14F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69850"/>
            <a:ext cx="12058650" cy="673735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dirty="0"/>
              <a:t>12) Variation of </a:t>
            </a:r>
            <a:r>
              <a:rPr lang="en-US" dirty="0"/>
              <a:t>unemployment rate among the top 10 countries with the highest number of YouTube channels.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13)average urban population percentage in countries with YouTube channels is</a:t>
            </a:r>
          </a:p>
          <a:p>
            <a:pPr marL="0" indent="0">
              <a:buNone/>
            </a:pPr>
            <a:r>
              <a:rPr lang="en-IN" dirty="0"/>
              <a:t>Afghanistan               9797273.0</a:t>
            </a:r>
          </a:p>
          <a:p>
            <a:pPr marL="0" indent="0">
              <a:buNone/>
            </a:pPr>
            <a:r>
              <a:rPr lang="en-IN" dirty="0"/>
              <a:t>Andorra                 270663028.0</a:t>
            </a:r>
          </a:p>
          <a:p>
            <a:pPr marL="0" indent="0">
              <a:buNone/>
            </a:pPr>
            <a:r>
              <a:rPr lang="en-IN" dirty="0"/>
              <a:t>Argentina                41339571.0</a:t>
            </a:r>
          </a:p>
          <a:p>
            <a:pPr marL="0" indent="0">
              <a:buNone/>
            </a:pPr>
            <a:r>
              <a:rPr lang="en-IN" dirty="0"/>
              <a:t>Australia                21844756.0</a:t>
            </a:r>
          </a:p>
          <a:p>
            <a:pPr marL="0" indent="0">
              <a:buNone/>
            </a:pPr>
            <a:r>
              <a:rPr lang="en-IN" dirty="0"/>
              <a:t>Bangladesh               60987417.0</a:t>
            </a:r>
          </a:p>
          <a:p>
            <a:pPr marL="0" indent="0">
              <a:buNone/>
            </a:pPr>
            <a:r>
              <a:rPr lang="en-IN" dirty="0"/>
              <a:t>Barbados                    89431.0</a:t>
            </a:r>
          </a:p>
          <a:p>
            <a:pPr marL="0" indent="0">
              <a:buNone/>
            </a:pPr>
            <a:r>
              <a:rPr lang="en-IN" dirty="0"/>
              <a:t>Brazil                  183241641.0</a:t>
            </a:r>
          </a:p>
          <a:p>
            <a:pPr marL="0" indent="0">
              <a:buNone/>
            </a:pPr>
            <a:r>
              <a:rPr lang="en-IN" dirty="0"/>
              <a:t>Canada                   30628482.0</a:t>
            </a:r>
          </a:p>
          <a:p>
            <a:pPr marL="0" indent="0">
              <a:buNone/>
            </a:pPr>
            <a:r>
              <a:rPr lang="en-IN" dirty="0"/>
              <a:t>Chile                    16610135.0</a:t>
            </a:r>
          </a:p>
          <a:p>
            <a:pPr marL="0" indent="0">
              <a:buNone/>
            </a:pPr>
            <a:r>
              <a:rPr lang="en-IN" dirty="0"/>
              <a:t>China                   842933962.0</a:t>
            </a:r>
          </a:p>
          <a:p>
            <a:pPr marL="0" indent="0">
              <a:buNone/>
            </a:pPr>
            <a:r>
              <a:rPr lang="en-IN" dirty="0"/>
              <a:t>Colombia                 40827302.0</a:t>
            </a:r>
          </a:p>
          <a:p>
            <a:pPr marL="0" indent="0">
              <a:buNone/>
            </a:pPr>
            <a:r>
              <a:rPr lang="en-IN" dirty="0"/>
              <a:t>Cuba                      8739135.0</a:t>
            </a:r>
          </a:p>
          <a:p>
            <a:pPr marL="0" indent="0">
              <a:buNone/>
            </a:pPr>
            <a:r>
              <a:rPr lang="en-IN" dirty="0"/>
              <a:t>Ecuador                  11116711.0</a:t>
            </a:r>
          </a:p>
          <a:p>
            <a:pPr marL="0" indent="0">
              <a:buNone/>
            </a:pPr>
            <a:r>
              <a:rPr lang="en-IN" dirty="0"/>
              <a:t>Egypt                    42895824.0</a:t>
            </a:r>
          </a:p>
          <a:p>
            <a:pPr marL="0" indent="0">
              <a:buNone/>
            </a:pPr>
            <a:r>
              <a:rPr lang="en-IN" dirty="0"/>
              <a:t>El Salvador               4694702.0</a:t>
            </a:r>
          </a:p>
          <a:p>
            <a:pPr marL="0" indent="0">
              <a:buNone/>
            </a:pPr>
            <a:r>
              <a:rPr lang="en-IN" dirty="0"/>
              <a:t>Finland                   4716888.0</a:t>
            </a:r>
          </a:p>
          <a:p>
            <a:pPr marL="0" indent="0">
              <a:buNone/>
            </a:pPr>
            <a:r>
              <a:rPr lang="en-IN" dirty="0"/>
              <a:t>France                   54123364.0</a:t>
            </a:r>
          </a:p>
          <a:p>
            <a:pPr marL="0" indent="0">
              <a:buNone/>
            </a:pPr>
            <a:r>
              <a:rPr lang="en-IN" dirty="0"/>
              <a:t>Germany                  64324835.0</a:t>
            </a:r>
          </a:p>
          <a:p>
            <a:pPr marL="0" indent="0">
              <a:buNone/>
            </a:pPr>
            <a:r>
              <a:rPr lang="en-IN" dirty="0"/>
              <a:t>India                   471031528.0</a:t>
            </a:r>
          </a:p>
          <a:p>
            <a:pPr marL="0" indent="0">
              <a:buNone/>
            </a:pPr>
            <a:r>
              <a:rPr lang="en-IN" dirty="0"/>
              <a:t>Indonesia               151509724.0</a:t>
            </a:r>
          </a:p>
          <a:p>
            <a:pPr marL="0" indent="0">
              <a:buNone/>
            </a:pPr>
            <a:r>
              <a:rPr lang="en-IN" dirty="0"/>
              <a:t>Iraq                     27783368.0</a:t>
            </a:r>
          </a:p>
          <a:p>
            <a:pPr marL="0" indent="0">
              <a:buNone/>
            </a:pPr>
            <a:r>
              <a:rPr lang="en-IN" dirty="0"/>
              <a:t>Italy                    42651966.0</a:t>
            </a:r>
          </a:p>
          <a:p>
            <a:pPr marL="0" indent="0">
              <a:buNone/>
            </a:pPr>
            <a:r>
              <a:rPr lang="en-IN" dirty="0"/>
              <a:t>Japan                   115782416.0</a:t>
            </a:r>
          </a:p>
          <a:p>
            <a:pPr marL="0" indent="0">
              <a:buNone/>
            </a:pPr>
            <a:r>
              <a:rPr lang="en-IN" dirty="0"/>
              <a:t>Jordan                    9213048.0</a:t>
            </a:r>
          </a:p>
          <a:p>
            <a:pPr marL="0" indent="0">
              <a:buNone/>
            </a:pPr>
            <a:r>
              <a:rPr lang="en-IN" dirty="0"/>
              <a:t>Kuwait                    4207083.0</a:t>
            </a:r>
          </a:p>
          <a:p>
            <a:pPr marL="0" indent="0">
              <a:buNone/>
            </a:pPr>
            <a:r>
              <a:rPr lang="en-IN" dirty="0"/>
              <a:t>Latvia                    1304943.0</a:t>
            </a:r>
          </a:p>
          <a:p>
            <a:pPr marL="0" indent="0">
              <a:buNone/>
            </a:pPr>
            <a:r>
              <a:rPr lang="en-IN" dirty="0"/>
              <a:t>Malaysia                 24475766.0</a:t>
            </a:r>
          </a:p>
          <a:p>
            <a:pPr marL="0" indent="0">
              <a:buNone/>
            </a:pPr>
            <a:r>
              <a:rPr lang="en-IN" dirty="0"/>
              <a:t>Mexico                  102626859.0</a:t>
            </a:r>
          </a:p>
          <a:p>
            <a:pPr marL="0" indent="0">
              <a:buNone/>
            </a:pPr>
            <a:r>
              <a:rPr lang="en-IN" dirty="0"/>
              <a:t>Morocco                  22975026.0</a:t>
            </a:r>
          </a:p>
          <a:p>
            <a:pPr marL="0" indent="0">
              <a:buNone/>
            </a:pPr>
            <a:r>
              <a:rPr lang="en-IN" dirty="0"/>
              <a:t>Netherlands              15924729.0</a:t>
            </a:r>
          </a:p>
          <a:p>
            <a:pPr marL="0" indent="0">
              <a:buNone/>
            </a:pPr>
            <a:r>
              <a:rPr lang="en-IN" dirty="0"/>
              <a:t>Pakistan                 79927762.0</a:t>
            </a:r>
          </a:p>
          <a:p>
            <a:pPr marL="0" indent="0">
              <a:buNone/>
            </a:pPr>
            <a:r>
              <a:rPr lang="en-IN" dirty="0"/>
              <a:t>Peru                     25390339.0</a:t>
            </a:r>
          </a:p>
          <a:p>
            <a:pPr marL="0" indent="0">
              <a:buNone/>
            </a:pPr>
            <a:r>
              <a:rPr lang="en-IN" dirty="0"/>
              <a:t>Philippines              50975903.0</a:t>
            </a:r>
          </a:p>
          <a:p>
            <a:pPr marL="0" indent="0">
              <a:buNone/>
            </a:pPr>
            <a:r>
              <a:rPr lang="en-IN" dirty="0"/>
              <a:t>Russia                  107683889.0</a:t>
            </a:r>
          </a:p>
          <a:p>
            <a:pPr marL="0" indent="0">
              <a:buNone/>
            </a:pPr>
            <a:r>
              <a:rPr lang="en-IN" dirty="0"/>
              <a:t>Samoa                       35588.0</a:t>
            </a:r>
          </a:p>
          <a:p>
            <a:pPr marL="0" indent="0">
              <a:buNone/>
            </a:pPr>
            <a:r>
              <a:rPr lang="en-IN" dirty="0"/>
              <a:t>Saudi Arabia             28807838.0</a:t>
            </a:r>
          </a:p>
          <a:p>
            <a:pPr marL="0" indent="0">
              <a:buNone/>
            </a:pPr>
            <a:r>
              <a:rPr lang="en-IN" dirty="0"/>
              <a:t>Singapore                 5703569.0</a:t>
            </a:r>
          </a:p>
          <a:p>
            <a:pPr marL="0" indent="0">
              <a:buNone/>
            </a:pPr>
            <a:r>
              <a:rPr lang="en-IN" dirty="0"/>
              <a:t>South Korea              42106719.0</a:t>
            </a:r>
          </a:p>
          <a:p>
            <a:pPr marL="0" indent="0">
              <a:buNone/>
            </a:pPr>
            <a:r>
              <a:rPr lang="en-IN" dirty="0"/>
              <a:t>Spain                    37927409.0</a:t>
            </a:r>
          </a:p>
          <a:p>
            <a:pPr marL="0" indent="0">
              <a:buNone/>
            </a:pPr>
            <a:r>
              <a:rPr lang="en-IN" dirty="0"/>
              <a:t>Sweden                    9021165.0</a:t>
            </a:r>
          </a:p>
          <a:p>
            <a:pPr marL="0" indent="0">
              <a:buNone/>
            </a:pPr>
            <a:r>
              <a:rPr lang="en-IN" dirty="0"/>
              <a:t>Switzerland               6332428.0</a:t>
            </a:r>
          </a:p>
          <a:p>
            <a:pPr marL="0" indent="0">
              <a:buNone/>
            </a:pPr>
            <a:r>
              <a:rPr lang="en-IN" dirty="0"/>
              <a:t>Thailand                 35294600.0</a:t>
            </a:r>
          </a:p>
          <a:p>
            <a:pPr marL="0" indent="0">
              <a:buNone/>
            </a:pPr>
            <a:r>
              <a:rPr lang="en-IN" dirty="0"/>
              <a:t>Turkey                   63097818.0</a:t>
            </a:r>
          </a:p>
          <a:p>
            <a:pPr marL="0" indent="0">
              <a:buNone/>
            </a:pPr>
            <a:r>
              <a:rPr lang="en-IN" dirty="0"/>
              <a:t>Ukraine                  30835699.0</a:t>
            </a:r>
          </a:p>
          <a:p>
            <a:pPr marL="0" indent="0">
              <a:buNone/>
            </a:pPr>
            <a:r>
              <a:rPr lang="en-IN" dirty="0"/>
              <a:t>United Arab Emirates      8479744.0</a:t>
            </a:r>
          </a:p>
          <a:p>
            <a:pPr marL="0" indent="0">
              <a:buNone/>
            </a:pPr>
            <a:r>
              <a:rPr lang="en-IN" dirty="0"/>
              <a:t>United Kingdom           55908316.0</a:t>
            </a:r>
          </a:p>
          <a:p>
            <a:pPr marL="0" indent="0">
              <a:buNone/>
            </a:pPr>
            <a:r>
              <a:rPr lang="en-IN" dirty="0"/>
              <a:t>United States           270663028.0</a:t>
            </a:r>
          </a:p>
          <a:p>
            <a:pPr marL="0" indent="0">
              <a:buNone/>
            </a:pPr>
            <a:r>
              <a:rPr lang="en-IN" dirty="0"/>
              <a:t>Venezuela                25162368.0</a:t>
            </a:r>
          </a:p>
          <a:p>
            <a:pPr marL="0" indent="0">
              <a:buNone/>
            </a:pPr>
            <a:r>
              <a:rPr lang="en-IN" dirty="0"/>
              <a:t>Vietnam                  35332140.0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1724B-01D5-E43F-0CCE-EE891C42A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75" y="0"/>
            <a:ext cx="4787543" cy="278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2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8E93-847B-7209-F888-461A0A22D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14)</a:t>
            </a:r>
            <a:r>
              <a:rPr lang="en-US" dirty="0"/>
              <a:t> Distribution of YouTube channels based on latitude and longitude coordinates</a:t>
            </a:r>
            <a:r>
              <a:rPr lang="en-IN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BC17A7-093B-FB18-7400-E5107D4DA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50" y="569904"/>
            <a:ext cx="8343900" cy="619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2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B52A4-8A7A-783B-7AA2-0775940A6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150"/>
            <a:ext cx="12192000" cy="1490399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15) C</a:t>
            </a:r>
            <a:r>
              <a:rPr lang="en-US" dirty="0" err="1"/>
              <a:t>orrelation</a:t>
            </a:r>
            <a:r>
              <a:rPr lang="en-US" dirty="0"/>
              <a:t> between the number of subscribers and the population of a country.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16) Top 10 countries with the highest number of YouTube channels compare in terms of their total population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3210B-70C8-2496-CAAD-8F792DF4E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50" y="501966"/>
            <a:ext cx="5517742" cy="34482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796C8E-61A1-B8E7-B052-64FBE70DE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9192"/>
            <a:ext cx="12192000" cy="571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53699-9D8D-1CB7-4690-893FD6903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" y="0"/>
            <a:ext cx="12065000" cy="68072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17) </a:t>
            </a:r>
            <a:r>
              <a:rPr lang="en-US" dirty="0"/>
              <a:t>correlation between the number of subscribers gained in the last 30 days and the unemployment rate in a country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14AFB-B1B2-DD13-B704-3EAD8C1BE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301" y="315525"/>
            <a:ext cx="9822299" cy="654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5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3C9CE-D881-B0AC-24C2-901074B0D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" y="57150"/>
            <a:ext cx="12007850" cy="671195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18) </a:t>
            </a:r>
            <a:r>
              <a:rPr lang="en-US" dirty="0"/>
              <a:t>distribution of video views for the last 30 days across different channel types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9C1ECB-8538-494C-199E-0948A6653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752"/>
            <a:ext cx="11912600" cy="631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1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2495-670F-FC58-41F8-41F3867CE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44450"/>
            <a:ext cx="12065000" cy="673735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19) </a:t>
            </a:r>
            <a:r>
              <a:rPr lang="en-US" dirty="0"/>
              <a:t>seasonal trends in the number of videos uploaded by YouTube channels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20 )Average Number of subscribers gained per month since the creation of a </a:t>
            </a:r>
            <a:r>
              <a:rPr lang="en-IN" dirty="0" err="1"/>
              <a:t>youtube</a:t>
            </a:r>
            <a:r>
              <a:rPr lang="en-IN" dirty="0"/>
              <a:t> channel cant be calculated as each tuple indicate a </a:t>
            </a:r>
            <a:r>
              <a:rPr lang="en-IN" dirty="0" err="1"/>
              <a:t>youtube</a:t>
            </a:r>
            <a:r>
              <a:rPr lang="en-IN" dirty="0"/>
              <a:t> channel and we only have attribute of start date but no end date.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4EB86-328D-51ED-FD27-A01FC0945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1152770"/>
            <a:ext cx="12192000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6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8BB35-EEBE-9AB6-A792-C54CD6F26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748" y="997458"/>
            <a:ext cx="10058400" cy="40507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6600" dirty="0">
                <a:solidFill>
                  <a:srgbClr val="7030A0"/>
                </a:solidFill>
              </a:rPr>
              <a:t>   THANK</a:t>
            </a:r>
          </a:p>
          <a:p>
            <a:pPr marL="2271400" lvl="8" indent="0">
              <a:buNone/>
            </a:pPr>
            <a:r>
              <a:rPr lang="en-IN" sz="16200" dirty="0">
                <a:solidFill>
                  <a:srgbClr val="7030A0"/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83866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6D85-1D65-84E0-8017-637FFA0D7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460" y="365126"/>
            <a:ext cx="10795340" cy="727244"/>
          </a:xfrm>
        </p:spPr>
        <p:txBody>
          <a:bodyPr>
            <a:normAutofit fontScale="90000"/>
          </a:bodyPr>
          <a:lstStyle/>
          <a:p>
            <a:r>
              <a:rPr lang="en-IN" dirty="0"/>
              <a:t>Identifying Structure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56D1D-03C9-0D86-DB12-9255A03B3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Identifying different columns, datatypes, size, mean, standard Deviation, minimum, maximum and </a:t>
            </a:r>
            <a:r>
              <a:rPr lang="en-IN" dirty="0" err="1"/>
              <a:t>quaratiles</a:t>
            </a:r>
            <a:r>
              <a:rPr lang="en-IN" dirty="0"/>
              <a:t> of the raw data before we can proceed to data cleaning.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29BFA7-DA10-2FF8-607E-2E8D4AFEC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807" y="2720658"/>
            <a:ext cx="5378726" cy="39563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AB0B75-324B-B837-5B08-23FAD7BEF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83" y="3091904"/>
            <a:ext cx="3713400" cy="358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73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38E6-B019-2233-7FA5-4230C278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0E19C-A2F9-9993-4666-D43E907F1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960" y="1825625"/>
            <a:ext cx="10279840" cy="3697596"/>
          </a:xfrm>
        </p:spPr>
        <p:txBody>
          <a:bodyPr/>
          <a:lstStyle/>
          <a:p>
            <a:r>
              <a:rPr lang="en-IN" dirty="0"/>
              <a:t>Cleaning the raw data before processing by dropping redundant tuples and columns having the same meaning such as COUNTRY, ABBREVIATION and Youtuber</a:t>
            </a:r>
          </a:p>
          <a:p>
            <a:r>
              <a:rPr lang="en-IN" dirty="0"/>
              <a:t>Identifying missing values in rows</a:t>
            </a:r>
          </a:p>
          <a:p>
            <a:r>
              <a:rPr lang="en-IN" dirty="0"/>
              <a:t>Dropping rows for columns which have fewer missing values.</a:t>
            </a:r>
          </a:p>
          <a:p>
            <a:r>
              <a:rPr lang="en-IN" dirty="0"/>
              <a:t>For larger number of missing values, filling them by imputation with appropriate central tendencies by identifying any outliers across attributes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05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36A4-97D5-C3F0-63DE-9ED24A3A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Outliers in the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55EC2A-7545-498A-B65C-A0FECFCEB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24" y="1690688"/>
            <a:ext cx="3608278" cy="22988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F36C79-ADDA-D3A7-B4BE-98B2D3198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202" y="1690688"/>
            <a:ext cx="3608278" cy="23439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2465C0-F61C-261A-E31D-079F6F5FC2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361" y="1690688"/>
            <a:ext cx="3937852" cy="236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8587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8242-1969-DC71-5A70-D2F0EFA0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Statistical Analysis 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65D48-E1DF-80CA-A3C7-BA206DFFB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After data cleaning, statistics indicate that:</a:t>
            </a:r>
          </a:p>
          <a:p>
            <a:pPr marL="514350" indent="-514350">
              <a:buAutoNum type="arabicParenR"/>
            </a:pPr>
            <a:r>
              <a:rPr lang="en-IN" dirty="0"/>
              <a:t>Top 10 </a:t>
            </a:r>
            <a:r>
              <a:rPr lang="en-IN" dirty="0" err="1"/>
              <a:t>youtube</a:t>
            </a:r>
            <a:r>
              <a:rPr lang="en-IN" dirty="0"/>
              <a:t> channels based on the subscribers were</a:t>
            </a:r>
            <a:br>
              <a:rPr lang="en-IN" dirty="0"/>
            </a:br>
            <a:br>
              <a:rPr lang="en-IN" dirty="0"/>
            </a:br>
            <a:r>
              <a:rPr lang="en-IN" dirty="0">
                <a:solidFill>
                  <a:srgbClr val="00B050"/>
                </a:solidFill>
              </a:rPr>
              <a:t>['T-Series', '</a:t>
            </a:r>
            <a:r>
              <a:rPr lang="en-IN" dirty="0" err="1">
                <a:solidFill>
                  <a:srgbClr val="00B050"/>
                </a:solidFill>
              </a:rPr>
              <a:t>MrBeast</a:t>
            </a:r>
            <a:r>
              <a:rPr lang="en-IN" dirty="0">
                <a:solidFill>
                  <a:srgbClr val="00B050"/>
                </a:solidFill>
              </a:rPr>
              <a:t>', '</a:t>
            </a:r>
            <a:r>
              <a:rPr lang="en-IN" dirty="0" err="1">
                <a:solidFill>
                  <a:srgbClr val="00B050"/>
                </a:solidFill>
              </a:rPr>
              <a:t>Cocomelon</a:t>
            </a:r>
            <a:r>
              <a:rPr lang="en-IN" dirty="0">
                <a:solidFill>
                  <a:srgbClr val="00B050"/>
                </a:solidFill>
              </a:rPr>
              <a:t> - Nursery Rhymes', 'SET India', 'Music', '</a:t>
            </a:r>
            <a:r>
              <a:rPr lang="en-IN" dirty="0" err="1">
                <a:solidFill>
                  <a:srgbClr val="00B050"/>
                </a:solidFill>
              </a:rPr>
              <a:t>ýýý</a:t>
            </a:r>
            <a:r>
              <a:rPr lang="en-IN" dirty="0">
                <a:solidFill>
                  <a:srgbClr val="00B050"/>
                </a:solidFill>
              </a:rPr>
              <a:t> Kids Diana Show', 'PewDiePie', 'Like </a:t>
            </a:r>
            <a:r>
              <a:rPr lang="en-IN" dirty="0" err="1">
                <a:solidFill>
                  <a:srgbClr val="00B050"/>
                </a:solidFill>
              </a:rPr>
              <a:t>Nastya</a:t>
            </a:r>
            <a:r>
              <a:rPr lang="en-IN" dirty="0">
                <a:solidFill>
                  <a:srgbClr val="00B050"/>
                </a:solidFill>
              </a:rPr>
              <a:t> Vlog', 'Vlad and Niki', 'Zee Music Company’]</a:t>
            </a:r>
          </a:p>
          <a:p>
            <a:pPr marL="514350" indent="-514350">
              <a:buAutoNum type="arabicParenR"/>
            </a:pPr>
            <a:endParaRPr lang="en-IN" dirty="0">
              <a:solidFill>
                <a:srgbClr val="00B050"/>
              </a:solidFill>
            </a:endParaRPr>
          </a:p>
          <a:p>
            <a:pPr marL="514350" indent="-514350">
              <a:buAutoNum type="arabicParenR"/>
            </a:pPr>
            <a:r>
              <a:rPr lang="en-US" dirty="0"/>
              <a:t>The category with Highest Average number of subscribers was</a:t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SHOWS. 	</a:t>
            </a:r>
            <a:br>
              <a:rPr lang="en-US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66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C530-B7B4-72DD-0CDD-25A894887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87" y="190244"/>
            <a:ext cx="11089913" cy="5986719"/>
          </a:xfrm>
        </p:spPr>
        <p:txBody>
          <a:bodyPr/>
          <a:lstStyle/>
          <a:p>
            <a:pPr marL="514350" indent="-514350">
              <a:buAutoNum type="arabicParenR" startAt="3"/>
            </a:pPr>
            <a:r>
              <a:rPr lang="en-IN" dirty="0"/>
              <a:t>Maximum and minimum average number of videos uploaded were 301308 and 0 respectively with an average of 9327.77</a:t>
            </a:r>
          </a:p>
          <a:p>
            <a:pPr marL="514350" indent="-514350">
              <a:buAutoNum type="arabicParenR" startAt="3"/>
            </a:pPr>
            <a:r>
              <a:rPr lang="en-IN" dirty="0"/>
              <a:t>Countries with Highest number of </a:t>
            </a:r>
            <a:r>
              <a:rPr lang="en-IN" dirty="0" err="1"/>
              <a:t>Youtube</a:t>
            </a:r>
            <a:r>
              <a:rPr lang="en-IN" dirty="0"/>
              <a:t> Channels were</a:t>
            </a:r>
            <a:br>
              <a:rPr lang="en-IN" dirty="0"/>
            </a:br>
            <a:r>
              <a:rPr lang="en-IN" dirty="0"/>
              <a:t>United States	India	Brazil	United Kingdom	Mexico			        428		166	  60	         43		   	33</a:t>
            </a:r>
          </a:p>
          <a:p>
            <a:pPr marL="514350" indent="-514350">
              <a:buAutoNum type="arabicParenR" startAt="3"/>
            </a:pPr>
            <a:r>
              <a:rPr lang="en-IN" dirty="0"/>
              <a:t>Distribution of Channels across Categories.</a:t>
            </a:r>
          </a:p>
          <a:p>
            <a:pPr marL="514350" indent="-514350">
              <a:buAutoNum type="arabicParenR" startAt="3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DFE1C-714C-327E-B857-87772C236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66" y="2964944"/>
            <a:ext cx="11512847" cy="329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88F09-A266-5249-9199-E19947BDD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95" y="0"/>
            <a:ext cx="12083582" cy="6858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6) Correlation between Number of subscribers and Total video views shows a </a:t>
            </a:r>
            <a:r>
              <a:rPr lang="en-IN" sz="2400" dirty="0">
                <a:solidFill>
                  <a:srgbClr val="00B050"/>
                </a:solidFill>
              </a:rPr>
              <a:t>High positive correlation of 0.7861		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B050"/>
                </a:solidFill>
              </a:rPr>
              <a:t> 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7)Variation of Monthly incomes through categories show that </a:t>
            </a:r>
            <a:r>
              <a:rPr lang="en-IN" dirty="0">
                <a:highlight>
                  <a:srgbClr val="FFFF00"/>
                </a:highlight>
              </a:rPr>
              <a:t>SHOWS</a:t>
            </a:r>
            <a:r>
              <a:rPr lang="en-IN" dirty="0"/>
              <a:t> have high monthly income.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97320-915B-3092-D038-73442D669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200" y="458511"/>
            <a:ext cx="3917527" cy="3033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2AEE82-BC87-08F4-6E43-099F6C8C0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75" y="4665301"/>
            <a:ext cx="3815114" cy="15751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73A295-4CAB-41B9-4F5A-A40CD5315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328" y="4648946"/>
            <a:ext cx="4017569" cy="16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2F2B-DE01-9285-0F07-1640A800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6" y="0"/>
            <a:ext cx="12124494" cy="681197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8) </a:t>
            </a:r>
            <a:r>
              <a:rPr lang="en-US" dirty="0"/>
              <a:t>overall trend in subscribers gained in the last 30 days across all channels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9) Outliers in yearly earnings from </a:t>
            </a:r>
            <a:r>
              <a:rPr lang="en-US" dirty="0" err="1"/>
              <a:t>Youtube</a:t>
            </a:r>
            <a:r>
              <a:rPr lang="en-US" dirty="0"/>
              <a:t> channels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A478E-E1BE-A905-0A05-485B019F3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72"/>
            <a:ext cx="11930158" cy="3606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7AF4A3-4919-F554-84D5-6B05FF340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59" y="4538787"/>
            <a:ext cx="3590094" cy="22731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269E29-8606-6ABA-AAED-98A4DAF57A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013" y="4624307"/>
            <a:ext cx="3445479" cy="218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2104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C83E3-01B1-B181-1C57-3F8B83D3A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32" y="0"/>
            <a:ext cx="12136768" cy="6858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10) Distribution of Channel creation dates</a:t>
            </a:r>
          </a:p>
          <a:p>
            <a:pPr marL="0" indent="0">
              <a:buNone/>
            </a:pPr>
            <a:r>
              <a:rPr lang="en-IN" dirty="0"/>
              <a:t>																																								</a:t>
            </a:r>
          </a:p>
          <a:p>
            <a:pPr marL="0" indent="0">
              <a:buNone/>
            </a:pPr>
            <a:r>
              <a:rPr lang="en-IN" dirty="0"/>
              <a:t>11) </a:t>
            </a:r>
            <a:r>
              <a:rPr lang="en-US" dirty="0"/>
              <a:t>Relationship between gross tertiary education enrollment and the number of YouTube channels in a country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72CEB6-2B6D-1762-F823-96915A583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6" y="866301"/>
            <a:ext cx="12136768" cy="6863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9FD2A0-E1EB-DA62-2BBD-E7EBCCCF4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2978149"/>
            <a:ext cx="12084050" cy="379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5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24</TotalTime>
  <Words>655</Words>
  <Application>Microsoft Office PowerPoint</Application>
  <PresentationFormat>Widescreen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Rockwell</vt:lpstr>
      <vt:lpstr>Rockwell Condensed</vt:lpstr>
      <vt:lpstr>Wingdings</vt:lpstr>
      <vt:lpstr>Wood Type</vt:lpstr>
      <vt:lpstr>Data Analysis and Visualization on Global Youtube Statistics</vt:lpstr>
      <vt:lpstr>Identifying Structure of Data</vt:lpstr>
      <vt:lpstr>Data cleaning  </vt:lpstr>
      <vt:lpstr>Some Outliers in the dataset</vt:lpstr>
      <vt:lpstr>Statistical Analysis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and Visualization on Global Youtube Statistics</dc:title>
  <dc:creator>Jagadish Murarkar</dc:creator>
  <cp:lastModifiedBy>Jagadish Murarkar</cp:lastModifiedBy>
  <cp:revision>2</cp:revision>
  <dcterms:created xsi:type="dcterms:W3CDTF">2024-05-13T11:14:09Z</dcterms:created>
  <dcterms:modified xsi:type="dcterms:W3CDTF">2024-05-15T00:11:21Z</dcterms:modified>
</cp:coreProperties>
</file>