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8177-CF71-D24B-9D29-6A6C2F8DF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C61CE-CADE-7245-8C59-453C5C960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BBFD-0F46-D94D-8F1E-8D8415A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026F-6752-B945-B1C5-137474A0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3FE1-280B-C94C-8FDB-0860B73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44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8D5-7505-CC48-8554-7371BAA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072C-C23D-AF44-8AB6-759718F8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B0BB-4970-EA47-9AD3-8323CF5A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DAB8-3164-C447-A35A-7B90F2C6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F676-4A3B-6241-A37F-10DEFCA0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45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B7F65-681C-9C4E-884A-D27DA652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6D95-F09B-DA4E-9EE9-14AAF4278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B365-4B22-7543-A7EC-AE145BF7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5456-C594-554F-B8B0-1E655DA1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E30-8F4C-F947-8BAE-E31FD26A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518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B45D-DADC-974C-AEBD-BC04F7DA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BF27-CA7F-C64E-A136-4E6D4720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C746-C8C1-8E42-AD33-F9E3D5C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EEDF-46F3-5840-B636-A5ADC781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764B-DC01-C448-BD2D-1CB0951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70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E307-0AAB-9C43-B989-A420DAD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F9E6-3E44-AB47-B383-8C968EF0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5E8D-CB38-6D41-B6FB-FCDE4FE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FEB6-9A6C-C54E-BE96-5A48D7EC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599E-6693-BE44-A4D7-55B894FB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77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D6D-0D56-BB42-A5CA-0E1103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5A1D-8820-0446-A5E6-DA9826501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6BB7-95F2-8A4E-965D-1AD1BB4A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3E90-1A5C-C94C-A0D4-BEF6CE20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797E4-6345-8E45-92BB-8DF889C4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03A7-E891-5445-AC93-2FA832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4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340-FCF5-4E48-8218-E5A3BB18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53EA-852D-0743-A88C-4437856F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B802-BA71-0B45-8B10-9539BEB1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2A49C-F4D0-E34E-8C24-BB7C6AA4C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DC5E-0AB8-2942-96A9-D696A5A4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D7BB-342C-C548-9216-BBF01D9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B69B0-980D-9C46-AFC1-CF2F12AD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9F7A8-C3A6-B547-A4C5-B5C51BD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99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1D66-3D85-8642-AF00-FB491012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8DAC-1729-6544-9205-51D93B1C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876DD-230E-7C43-82EF-1C8BE14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E8E19-E363-7946-AB9D-9E39B13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35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743EB-EBBB-E841-8E0A-C34D4FC5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5EDFD-72F9-BF46-8797-E6BAF8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C84F-234D-9E4C-BC55-8F70D2D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61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1B99-171F-BF42-A68B-D14F1906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236E-E113-0746-8033-293BB86F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9329-ACC5-554B-A029-663972BD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EC6B-AD83-3943-A36D-A1D0F762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5452-C088-B344-94F6-EAB0698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3DD0-B7EC-E447-9089-2AEED1A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036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7314-448F-B144-A56F-F6A5E068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5183-EB67-4746-B832-1FA20BB2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D812-CF42-C644-B401-7A7733EC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5DA7-9EC7-5548-AC22-8D4B2C1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1A7B-BFC5-6B4E-968A-36D064F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582F-42AC-054F-B3D2-2AFC90B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49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E93F-C45D-5446-8816-A0500250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CF4C-65DD-DD49-9B8B-EE4D7F0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9CFA-214A-8F44-8A11-3D1FA0BEC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2C08-764F-FD4B-83E3-9AD10DB28694}" type="datetimeFigureOut">
              <a:rPr lang="en-CN" smtClean="0"/>
              <a:t>10/9/21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599C-EFB4-5E44-956D-E48A38D9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F18-F45A-2D42-A015-41611A434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28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DBD-C83F-944B-98FC-ECC7DD1E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26" y="1132195"/>
            <a:ext cx="11139948" cy="2387600"/>
          </a:xfrm>
        </p:spPr>
        <p:txBody>
          <a:bodyPr>
            <a:normAutofit/>
          </a:bodyPr>
          <a:lstStyle/>
          <a:p>
            <a:r>
              <a:rPr lang="el-GR" altLang="zh-CN" sz="5400" dirty="0"/>
              <a:t>β-</a:t>
            </a:r>
            <a:r>
              <a:rPr lang="en-US" altLang="zh-CN" sz="5400" dirty="0"/>
              <a:t>VAE: LEARNING BASIC VISUAL CONCEPTS WITH A CONSTRAINED VARIATIONAL FRAMEWORK</a:t>
            </a:r>
            <a:endParaRPr lang="en-C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F7E9-46AF-BE4A-9892-C4FD5FC8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554"/>
            <a:ext cx="9144000" cy="1655762"/>
          </a:xfrm>
        </p:spPr>
        <p:txBody>
          <a:bodyPr/>
          <a:lstStyle/>
          <a:p>
            <a:r>
              <a:rPr lang="en-US" altLang="zh-CN" dirty="0"/>
              <a:t>Irina Higgins, et al. </a:t>
            </a:r>
          </a:p>
          <a:p>
            <a:r>
              <a:rPr lang="en-US" altLang="zh-CN" dirty="0"/>
              <a:t>Google DeepMind</a:t>
            </a:r>
          </a:p>
          <a:p>
            <a:r>
              <a:rPr lang="en-US" dirty="0"/>
              <a:t>ICLR 2017</a:t>
            </a:r>
            <a:endParaRPr lang="en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6A8E5-E582-E34E-9C86-BA32B91B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58" y="5920316"/>
            <a:ext cx="7684283" cy="5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35D-349C-ED47-AD15-D62E89B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371"/>
            <a:ext cx="10515600" cy="567659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Background: </a:t>
            </a:r>
          </a:p>
          <a:p>
            <a:pPr lvl="1"/>
            <a:r>
              <a:rPr lang="en-US" altLang="zh-CN" sz="1800" dirty="0"/>
              <a:t>The data representation is significant; </a:t>
            </a:r>
            <a:r>
              <a:rPr lang="en-US" altLang="zh-CN" sz="1800" dirty="0">
                <a:sym typeface="Wingdings" pitchFamily="2" charset="2"/>
              </a:rPr>
              <a:t> The disentangled representation can be useful; (and what is the disentangled).</a:t>
            </a:r>
          </a:p>
          <a:p>
            <a:pPr lvl="1"/>
            <a:endParaRPr lang="en-US" altLang="zh-CN" sz="1600" dirty="0">
              <a:sym typeface="Wingdings" pitchFamily="2" charset="2"/>
            </a:endParaRPr>
          </a:p>
          <a:p>
            <a:pPr lvl="1"/>
            <a:endParaRPr lang="en-US" altLang="zh-CN" sz="1600" dirty="0">
              <a:sym typeface="Wingdings" pitchFamily="2" charset="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Motivation and Problem Setting: 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</a:rPr>
              <a:t>Unsupervised learning of a disentangled representation is a major challenge; &lt;</a:t>
            </a:r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-- most previous attempts required a prior knowledge;  It is not feasible in the real world; </a:t>
            </a:r>
          </a:p>
          <a:p>
            <a:pPr lvl="1"/>
            <a:r>
              <a:rPr lang="en-US" altLang="zh-CN" sz="1600" b="1" dirty="0">
                <a:solidFill>
                  <a:prstClr val="black"/>
                </a:solidFill>
                <a:sym typeface="Wingdings" pitchFamily="2" charset="2"/>
              </a:rPr>
              <a:t>InfoGAN </a:t>
            </a:r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maximize the MI between a subset of the generating noise variable and the output of the recognition network;  </a:t>
            </a:r>
            <a:r>
              <a:rPr lang="en-US" altLang="zh-CN" sz="1600" b="1" dirty="0">
                <a:solidFill>
                  <a:prstClr val="black"/>
                </a:solidFill>
                <a:sym typeface="Wingdings" pitchFamily="2" charset="2"/>
              </a:rPr>
              <a:t>However</a:t>
            </a:r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, comes at the cost of training instability and reduced sample diversity;  </a:t>
            </a:r>
            <a:r>
              <a:rPr lang="en-US" altLang="zh-CN" sz="1600" b="1" dirty="0">
                <a:solidFill>
                  <a:prstClr val="black"/>
                </a:solidFill>
                <a:sym typeface="Wingdings" pitchFamily="2" charset="2"/>
              </a:rPr>
              <a:t>Furthermore</a:t>
            </a:r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, InfoGAN requires some a priori knowledge of the data;</a:t>
            </a:r>
          </a:p>
          <a:p>
            <a:pPr lvl="1"/>
            <a:r>
              <a:rPr lang="en-US" altLang="zh-CN" sz="1600" b="1" dirty="0">
                <a:solidFill>
                  <a:prstClr val="black"/>
                </a:solidFill>
                <a:sym typeface="Wingdings" pitchFamily="2" charset="2"/>
              </a:rPr>
              <a:t>Finally, </a:t>
            </a:r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there is no general method for quantifying the degree of learnt disentanglement. </a:t>
            </a:r>
          </a:p>
          <a:p>
            <a:pPr marL="457200" lvl="1" indent="0">
              <a:buNone/>
            </a:pPr>
            <a:endParaRPr lang="en-US" altLang="zh-CN" sz="1600" b="1" dirty="0">
              <a:solidFill>
                <a:prstClr val="black"/>
              </a:solidFill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b="1" dirty="0">
              <a:solidFill>
                <a:prstClr val="black"/>
              </a:solidFill>
              <a:sym typeface="Wingdings" pitchFamily="2" charset="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Contributions: 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</a:rPr>
              <a:t>We propose </a:t>
            </a:r>
            <a:r>
              <a:rPr lang="el-GR" altLang="zh-CN" sz="1600" dirty="0">
                <a:sym typeface="Wingdings" pitchFamily="2" charset="2"/>
              </a:rPr>
              <a:t>β</a:t>
            </a:r>
            <a:r>
              <a:rPr lang="en-US" altLang="zh-CN" sz="1600" dirty="0">
                <a:sym typeface="Wingdings" pitchFamily="2" charset="2"/>
              </a:rPr>
              <a:t>-VAE</a:t>
            </a:r>
            <a:r>
              <a:rPr lang="en-US" altLang="zh-CN" sz="1600" dirty="0">
                <a:solidFill>
                  <a:prstClr val="black"/>
                </a:solidFill>
              </a:rPr>
              <a:t> (augmenting the original VAE framework with a single hyperparameter </a:t>
            </a:r>
            <a:r>
              <a:rPr lang="el-GR" altLang="zh-CN" sz="1600" dirty="0">
                <a:solidFill>
                  <a:prstClr val="black"/>
                </a:solidFill>
              </a:rPr>
              <a:t>β </a:t>
            </a:r>
            <a:r>
              <a:rPr lang="en-US" altLang="zh-CN" sz="1600" dirty="0">
                <a:solidFill>
                  <a:prstClr val="black"/>
                </a:solidFill>
              </a:rPr>
              <a:t>that modulates the learning constraints applied to the model);</a:t>
            </a:r>
          </a:p>
          <a:p>
            <a:pPr lvl="1"/>
            <a:r>
              <a:rPr lang="el-GR" altLang="zh-CN" sz="1600" dirty="0"/>
              <a:t>β-</a:t>
            </a:r>
            <a:r>
              <a:rPr lang="en-US" altLang="zh-CN" sz="1600" dirty="0"/>
              <a:t>VAE with </a:t>
            </a:r>
            <a:r>
              <a:rPr lang="el-GR" altLang="zh-CN" sz="1600" dirty="0"/>
              <a:t>β = 1 </a:t>
            </a:r>
            <a:r>
              <a:rPr lang="en-US" altLang="zh-CN" sz="1600" dirty="0"/>
              <a:t>corresponds to the original VAE framework;</a:t>
            </a:r>
          </a:p>
          <a:p>
            <a:pPr lvl="1"/>
            <a:r>
              <a:rPr lang="en-US" altLang="zh-CN" sz="1600" dirty="0">
                <a:sym typeface="Wingdings" pitchFamily="2" charset="2"/>
              </a:rPr>
              <a:t>With </a:t>
            </a:r>
            <a:r>
              <a:rPr lang="el-GR" altLang="zh-CN" sz="1600" dirty="0">
                <a:sym typeface="Wingdings" pitchFamily="2" charset="2"/>
              </a:rPr>
              <a:t>β &gt; 1 </a:t>
            </a:r>
            <a:r>
              <a:rPr lang="en-US" altLang="zh-CN" sz="1600" dirty="0">
                <a:sym typeface="Wingdings" pitchFamily="2" charset="2"/>
              </a:rPr>
              <a:t>the model is pushed to learn a more efficient latent representation of the data, which is disentangled if the data contains at least some underlying factors of variation that are independent.</a:t>
            </a: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DEFB3-EDF9-654D-AEF0-889BC3A725E4}"/>
              </a:ext>
            </a:extLst>
          </p:cNvPr>
          <p:cNvSpPr/>
          <p:nvPr/>
        </p:nvSpPr>
        <p:spPr>
          <a:xfrm>
            <a:off x="421297" y="223218"/>
            <a:ext cx="173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91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3371"/>
                <a:ext cx="10515600" cy="540359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Dataset </a:t>
                </a:r>
                <a:r>
                  <a:rPr lang="en-US" sz="2000" b="1" dirty="0"/>
                  <a:t>X</a:t>
                </a:r>
                <a:r>
                  <a:rPr lang="en-US" sz="2000" dirty="0"/>
                  <a:t> = {xi}     (i = 1 </a:t>
                </a:r>
                <a:r>
                  <a:rPr lang="zh-CN" altLang="en-US" sz="2000" dirty="0"/>
                  <a:t>～ </a:t>
                </a:r>
                <a:r>
                  <a:rPr lang="en-US" altLang="zh-CN" sz="2000" dirty="0"/>
                  <a:t>N) ;</a:t>
                </a:r>
              </a:p>
              <a:p>
                <a:r>
                  <a:rPr lang="en-US" sz="2000" dirty="0"/>
                  <a:t>Data xi is generated by some random process from 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unobserved random variable </a:t>
                </a:r>
                <a:r>
                  <a:rPr lang="en-US" altLang="zh-CN" sz="2000" b="1" dirty="0"/>
                  <a:t>z:</a:t>
                </a:r>
              </a:p>
              <a:p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want to know which </a:t>
                </a:r>
                <a:r>
                  <a:rPr lang="en-US" altLang="zh-CN" sz="2000" b="1" dirty="0"/>
                  <a:t>z</a:t>
                </a:r>
                <a:r>
                  <a:rPr lang="en-US" altLang="zh-CN" sz="2000" dirty="0"/>
                  <a:t> can generate xi: </a:t>
                </a:r>
                <a:r>
                  <a:rPr lang="en-US" altLang="zh-CN" sz="2000" b="1" dirty="0"/>
                  <a:t>p(</a:t>
                </a:r>
                <a:r>
                  <a:rPr lang="en-US" altLang="zh-CN" sz="2000" b="1" dirty="0" err="1"/>
                  <a:t>z|x</a:t>
                </a:r>
                <a:r>
                  <a:rPr lang="en-US" altLang="zh-CN" sz="2000" b="1" dirty="0"/>
                  <a:t>) </a:t>
                </a:r>
                <a:r>
                  <a:rPr lang="en-US" altLang="zh-CN" sz="2000" dirty="0"/>
                  <a:t>;</a:t>
                </a:r>
              </a:p>
              <a:p>
                <a:r>
                  <a:rPr lang="en-US" altLang="zh-CN" sz="2000" dirty="0"/>
                  <a:t>From Bayesian Theorem: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/>
                  <a:t>;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itchFamily="2" charset="2"/>
                  </a:rPr>
                  <a:t>	 Calculate p(x) is cost or intractable: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endParaRPr lang="en-US" altLang="zh-CN" sz="2000" b="0" dirty="0"/>
              </a:p>
              <a:p>
                <a:r>
                  <a:rPr lang="en-US" altLang="zh-CN" sz="2000" dirty="0">
                    <a:sym typeface="Wingdings" pitchFamily="2" charset="2"/>
                  </a:rPr>
                  <a:t>Define a variational distribution q(</a:t>
                </a:r>
                <a:r>
                  <a:rPr lang="en-US" altLang="zh-CN" sz="2000" dirty="0" err="1">
                    <a:sym typeface="Wingdings" pitchFamily="2" charset="2"/>
                  </a:rPr>
                  <a:t>z|x</a:t>
                </a:r>
                <a:r>
                  <a:rPr lang="en-US" altLang="zh-CN" sz="2000" dirty="0">
                    <a:sym typeface="Wingdings" pitchFamily="2" charset="2"/>
                  </a:rPr>
                  <a:t>) that q(</a:t>
                </a:r>
                <a:r>
                  <a:rPr lang="en-US" altLang="zh-CN" sz="2000" dirty="0" err="1">
                    <a:sym typeface="Wingdings" pitchFamily="2" charset="2"/>
                  </a:rPr>
                  <a:t>z|x</a:t>
                </a:r>
                <a:r>
                  <a:rPr lang="en-US" altLang="zh-CN" sz="2000" dirty="0">
                    <a:sym typeface="Wingdings" pitchFamily="2" charset="2"/>
                  </a:rPr>
                  <a:t>) = p(</a:t>
                </a:r>
                <a:r>
                  <a:rPr lang="en-US" altLang="zh-CN" sz="2000" dirty="0" err="1">
                    <a:sym typeface="Wingdings" pitchFamily="2" charset="2"/>
                  </a:rPr>
                  <a:t>z|x</a:t>
                </a:r>
                <a:r>
                  <a:rPr lang="en-US" altLang="zh-CN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itchFamily="2" charset="2"/>
                  </a:rPr>
                  <a:t>	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/>
                                </m:f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sz="20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𝐊𝐋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𝑲𝑳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3371"/>
                <a:ext cx="10515600" cy="5403592"/>
              </a:xfrm>
              <a:blipFill>
                <a:blip r:embed="rId2"/>
                <a:stretch>
                  <a:fillRect l="-603" t="-1171" b="-7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8E3DAAA-3EB3-A945-A7ED-C2AE8C31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952" y="454050"/>
            <a:ext cx="2019407" cy="18920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6E5879-F880-5F47-99D9-7FE51E9B1E59}"/>
              </a:ext>
            </a:extLst>
          </p:cNvPr>
          <p:cNvSpPr/>
          <p:nvPr/>
        </p:nvSpPr>
        <p:spPr>
          <a:xfrm>
            <a:off x="421297" y="223218"/>
            <a:ext cx="3192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Background Knowledge:</a:t>
            </a:r>
            <a:endParaRPr lang="zh-CN" altLang="en-US" sz="24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86DE77E-F52D-AC47-93DB-BC846D225952}"/>
              </a:ext>
            </a:extLst>
          </p:cNvPr>
          <p:cNvSpPr/>
          <p:nvPr/>
        </p:nvSpPr>
        <p:spPr>
          <a:xfrm rot="5400000">
            <a:off x="7573987" y="3762000"/>
            <a:ext cx="200055" cy="462987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50BD02-571D-3B4A-A1CF-D84953DB7625}"/>
                  </a:ext>
                </a:extLst>
              </p:cNvPr>
              <p:cNvSpPr/>
              <p:nvPr/>
            </p:nvSpPr>
            <p:spPr>
              <a:xfrm>
                <a:off x="6180784" y="6265451"/>
                <a:ext cx="298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50BD02-571D-3B4A-A1CF-D84953DB7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84" y="6265451"/>
                <a:ext cx="29864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39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3371"/>
                <a:ext cx="10515600" cy="5403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0" dirty="0"/>
                  <a:t>The objective of VAE: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r>
                  <a:rPr lang="en-US" altLang="zh-CN" sz="2000" dirty="0">
                    <a:sym typeface="Wingdings" pitchFamily="2" charset="2"/>
                  </a:rPr>
                  <a:t>The objective of </a:t>
                </a:r>
                <a:r>
                  <a:rPr lang="el-GR" altLang="zh-CN" sz="2000" dirty="0"/>
                  <a:t>β</a:t>
                </a:r>
                <a:r>
                  <a:rPr lang="en-US" altLang="zh-CN" sz="2000" dirty="0">
                    <a:sym typeface="Wingdings" pitchFamily="2" charset="2"/>
                  </a:rPr>
                  <a:t>-VAE:</a:t>
                </a:r>
              </a:p>
              <a:p>
                <a:endParaRPr lang="en-US" altLang="zh-CN" sz="2000" dirty="0">
                  <a:sym typeface="Wingdings" pitchFamily="2" charset="2"/>
                </a:endParaRPr>
              </a:p>
              <a:p>
                <a:r>
                  <a:rPr lang="en-US" altLang="zh-CN" sz="2000" dirty="0"/>
                  <a:t>Varying </a:t>
                </a:r>
                <a:r>
                  <a:rPr lang="el-GR" altLang="zh-CN" sz="2000" dirty="0"/>
                  <a:t>β </a:t>
                </a:r>
                <a:r>
                  <a:rPr lang="en-US" altLang="zh-CN" sz="2000" dirty="0"/>
                  <a:t>changes the degree of applied learning pressure during training:</a:t>
                </a:r>
              </a:p>
              <a:p>
                <a:r>
                  <a:rPr lang="el-GR" altLang="zh-CN" sz="2000" dirty="0">
                    <a:sym typeface="Wingdings" pitchFamily="2" charset="2"/>
                  </a:rPr>
                  <a:t>β &gt; 1, </a:t>
                </a:r>
                <a:r>
                  <a:rPr lang="en-US" altLang="zh-CN" sz="2000" dirty="0">
                    <a:sym typeface="Wingdings" pitchFamily="2" charset="2"/>
                  </a:rPr>
                  <a:t>thus putting a stronger constraint on the latent bottleneck than in the original VAE;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3371"/>
                <a:ext cx="10515600" cy="5403592"/>
              </a:xfrm>
              <a:blipFill>
                <a:blip r:embed="rId2"/>
                <a:stretch>
                  <a:fillRect l="-603" t="-8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66E5879-F880-5F47-99D9-7FE51E9B1E59}"/>
              </a:ext>
            </a:extLst>
          </p:cNvPr>
          <p:cNvSpPr/>
          <p:nvPr/>
        </p:nvSpPr>
        <p:spPr>
          <a:xfrm>
            <a:off x="421297" y="223218"/>
            <a:ext cx="118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Method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13291D-67D9-3B4D-907E-303E7537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28" y="1498786"/>
            <a:ext cx="8044579" cy="561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246F22-8931-AB4F-88C7-06B7CCBCE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13"/>
          <a:stretch/>
        </p:blipFill>
        <p:spPr>
          <a:xfrm>
            <a:off x="2110808" y="3304235"/>
            <a:ext cx="2627647" cy="3021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9064B2-458C-274F-83E5-927A900F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431" y="3347503"/>
            <a:ext cx="3561393" cy="29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406</Words>
  <Application>Microsoft Macintosh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β-VAE: LEARNING BASIC VISUAL CONCEPTS WITH A CONSTRAINED VARIATIONAL FRAMEWORK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Auto-Encoding Variational Bayes</dc:title>
  <dc:creator>Chen Yurong</dc:creator>
  <cp:lastModifiedBy>Chen Yurong</cp:lastModifiedBy>
  <cp:revision>83</cp:revision>
  <dcterms:created xsi:type="dcterms:W3CDTF">2021-10-07T06:50:23Z</dcterms:created>
  <dcterms:modified xsi:type="dcterms:W3CDTF">2021-10-09T11:45:24Z</dcterms:modified>
</cp:coreProperties>
</file>