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7"/>
    <p:restoredTop sz="94731"/>
  </p:normalViewPr>
  <p:slideViewPr>
    <p:cSldViewPr snapToGrid="0" snapToObjects="1">
      <p:cViewPr varScale="1">
        <p:scale>
          <a:sx n="155" d="100"/>
          <a:sy n="155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CC9C-5A8D-DC44-A2B1-37FBFD87BC5A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0AA06-A8B0-0347-AFBF-646032CF5D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61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0AA06-A8B0-0347-AFBF-646032CF5D8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5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8177-CF71-D24B-9D29-6A6C2F8DF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C61CE-CADE-7245-8C59-453C5C960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BBFD-0F46-D94D-8F1E-8D8415A5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026F-6752-B945-B1C5-137474A0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3FE1-280B-C94C-8FDB-0860B73F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44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68D5-7505-CC48-8554-7371BAA7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1072C-C23D-AF44-8AB6-759718F8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B0BB-4970-EA47-9AD3-8323CF5A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DAB8-3164-C447-A35A-7B90F2C6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F676-4A3B-6241-A37F-10DEFCA0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45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B7F65-681C-9C4E-884A-D27DA652F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6D95-F09B-DA4E-9EE9-14AAF4278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B365-4B22-7543-A7EC-AE145BF7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5456-C594-554F-B8B0-1E655DA1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DE30-8F4C-F947-8BAE-E31FD26A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518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B45D-DADC-974C-AEBD-BC04F7DA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BF27-CA7F-C64E-A136-4E6D4720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C746-C8C1-8E42-AD33-F9E3D5C6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EEDF-46F3-5840-B636-A5ADC781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764B-DC01-C448-BD2D-1CB0951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70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E307-0AAB-9C43-B989-A420DAD1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F9E6-3E44-AB47-B383-8C968EF0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5E8D-CB38-6D41-B6FB-FCDE4FE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FEB6-9A6C-C54E-BE96-5A48D7EC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599E-6693-BE44-A4D7-55B894FB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77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D6D-0D56-BB42-A5CA-0E1103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5A1D-8820-0446-A5E6-DA9826501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B6BB7-95F2-8A4E-965D-1AD1BB4A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3E90-1A5C-C94C-A0D4-BEF6CE20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797E4-6345-8E45-92BB-8DF889C4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03A7-E891-5445-AC93-2FA832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4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340-FCF5-4E48-8218-E5A3BB18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53EA-852D-0743-A88C-4437856F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B802-BA71-0B45-8B10-9539BEB1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2A49C-F4D0-E34E-8C24-BB7C6AA4C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4DC5E-0AB8-2942-96A9-D696A5A4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7D7BB-342C-C548-9216-BBF01D9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B69B0-980D-9C46-AFC1-CF2F12AD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9F7A8-C3A6-B547-A4C5-B5C51BDD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99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1D66-3D85-8642-AF00-FB491012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8DAC-1729-6544-9205-51D93B1C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876DD-230E-7C43-82EF-1C8BE14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E8E19-E363-7946-AB9D-9E39B133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35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743EB-EBBB-E841-8E0A-C34D4FC5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5EDFD-72F9-BF46-8797-E6BAF8D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4C84F-234D-9E4C-BC55-8F70D2D7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61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1B99-171F-BF42-A68B-D14F1906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236E-E113-0746-8033-293BB86F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B9329-ACC5-554B-A029-663972BD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EC6B-AD83-3943-A36D-A1D0F762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05452-C088-B344-94F6-EAB0698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D3DD0-B7EC-E447-9089-2AEED1A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036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7314-448F-B144-A56F-F6A5E068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E5183-EB67-4746-B832-1FA20BB2B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D812-CF42-C644-B401-7A7733EC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5DA7-9EC7-5548-AC22-8D4B2C1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31A7B-BFC5-6B4E-968A-36D064F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1582F-42AC-054F-B3D2-2AFC90B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49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E93F-C45D-5446-8816-A0500250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CF4C-65DD-DD49-9B8B-EE4D7F0B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9CFA-214A-8F44-8A11-3D1FA0BEC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2C08-764F-FD4B-83E3-9AD10DB28694}" type="datetimeFigureOut">
              <a:rPr lang="en-CN" smtClean="0"/>
              <a:t>10/21/21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599C-EFB4-5E44-956D-E48A38D9C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F18-F45A-2D42-A015-41611A434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42C0-0AEA-2646-B77B-2E2DF2F526B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28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DBD-C83F-944B-98FC-ECC7DD1E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33" y="810176"/>
            <a:ext cx="1040473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Learned Robust PCA: A Scalable Deep Unfolding Approach for High-Dimensional Outlier Detection </a:t>
            </a:r>
            <a:endParaRPr lang="en-US" altLang="zh-C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F7E9-46AF-BE4A-9892-C4FD5FC8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93504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HanQin</a:t>
            </a:r>
            <a:r>
              <a:rPr lang="en-US" altLang="zh-CN" dirty="0"/>
              <a:t> Cai, et al. </a:t>
            </a:r>
          </a:p>
          <a:p>
            <a:r>
              <a:rPr lang="en-US" altLang="zh-CN" dirty="0"/>
              <a:t>University of California, Los Angeles </a:t>
            </a:r>
          </a:p>
          <a:p>
            <a:r>
              <a:rPr lang="en-US" altLang="zh-CN" dirty="0" err="1"/>
              <a:t>NeurIPS</a:t>
            </a:r>
            <a:r>
              <a:rPr lang="en-US" altLang="zh-CN" dirty="0"/>
              <a:t> 2021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0BC0B-1ED9-9745-8968-A6D5BF47F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8"/>
          <a:stretch/>
        </p:blipFill>
        <p:spPr>
          <a:xfrm>
            <a:off x="3754351" y="5797034"/>
            <a:ext cx="4683295" cy="4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635D-349C-ED47-AD15-D62E89BA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371"/>
            <a:ext cx="10515600" cy="567659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Background: </a:t>
            </a:r>
          </a:p>
          <a:p>
            <a:pPr lvl="1"/>
            <a:r>
              <a:rPr lang="en-US" altLang="zh-CN" sz="1600" dirty="0"/>
              <a:t>Robust principal component analysis (RPCA) has received intensive investigations in a wide range of tasks </a:t>
            </a:r>
            <a:r>
              <a:rPr lang="en-US" altLang="zh-CN" sz="1600" dirty="0">
                <a:sym typeface="Wingdings" pitchFamily="2" charset="2"/>
              </a:rPr>
              <a:t> PCA is known for its high sensitivity to outliers  RPCA: Y = X + S, X is a low-rank matrix, S is a sparse matrix ; </a:t>
            </a:r>
          </a:p>
          <a:p>
            <a:pPr lvl="1"/>
            <a:endParaRPr lang="en-US" altLang="zh-CN" sz="1600" dirty="0">
              <a:sym typeface="Wingdings" pitchFamily="2" charset="2"/>
            </a:endParaRPr>
          </a:p>
          <a:p>
            <a:pPr lvl="1"/>
            <a:endParaRPr lang="en-US" altLang="zh-CN" sz="1600" dirty="0">
              <a:sym typeface="Wingdings" pitchFamily="2" charset="2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Motivation and Problem Setting: </a:t>
            </a:r>
          </a:p>
          <a:p>
            <a:pPr lvl="1"/>
            <a:r>
              <a:rPr lang="en-US" altLang="zh-CN" sz="1600" dirty="0">
                <a:solidFill>
                  <a:prstClr val="black"/>
                </a:solidFill>
              </a:rPr>
              <a:t>One of the main challenges of designing an RPCA is to avoid high computational costs;</a:t>
            </a:r>
          </a:p>
          <a:p>
            <a:pPr lvl="1"/>
            <a:r>
              <a:rPr lang="en-US" altLang="zh-CN" sz="1600" dirty="0">
                <a:solidFill>
                  <a:prstClr val="black"/>
                </a:solidFill>
                <a:sym typeface="Wingdings" pitchFamily="2" charset="2"/>
              </a:rPr>
              <a:t>Inspired by deep unfolded sparse coding, some works extended deep unfolding techniques to RPCA;  Nevertheless, all these call an expensive step of singular value thresholding (SVT): a full or truncated singular value decomposition (SVD);  Thus, these approaches are not scalable to high-dimensional</a:t>
            </a:r>
          </a:p>
          <a:p>
            <a:pPr lvl="1"/>
            <a:r>
              <a:rPr lang="en-US" altLang="zh-CN" sz="1600" dirty="0">
                <a:solidFill>
                  <a:prstClr val="black"/>
                </a:solidFill>
                <a:sym typeface="Wingdings" pitchFamily="2" charset="2"/>
              </a:rPr>
              <a:t>Another issue is that the existing approaches only learn the parameters for a finite number of iterations. </a:t>
            </a:r>
          </a:p>
          <a:p>
            <a:pPr lvl="1"/>
            <a:r>
              <a:rPr lang="en-US" altLang="zh-CN" sz="1600" i="1" dirty="0">
                <a:solidFill>
                  <a:prstClr val="black"/>
                </a:solidFill>
                <a:sym typeface="Wingdings" pitchFamily="2" charset="2"/>
              </a:rPr>
              <a:t>“Can one design a highly efficient and easy-to-learn method for high- dimensional RPCA problems?” and “Do we have to restrict ourselves to finite-iteration unfolding (or a fixed-layer neural network)? </a:t>
            </a:r>
          </a:p>
          <a:p>
            <a:pPr lvl="1"/>
            <a:endParaRPr lang="en-US" altLang="zh-CN" sz="1600" b="1" dirty="0">
              <a:solidFill>
                <a:prstClr val="black"/>
              </a:solidFill>
              <a:sym typeface="Wingdings" pitchFamily="2" charset="2"/>
            </a:endParaRPr>
          </a:p>
          <a:p>
            <a:pPr lvl="1"/>
            <a:endParaRPr lang="en-US" altLang="zh-CN" sz="1600" b="1" dirty="0">
              <a:solidFill>
                <a:prstClr val="black"/>
              </a:solidFill>
              <a:sym typeface="Wingdings" pitchFamily="2" charset="2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Contributions: </a:t>
            </a:r>
          </a:p>
          <a:p>
            <a:pPr lvl="1"/>
            <a:r>
              <a:rPr lang="en-US" altLang="zh-CN" sz="1600" dirty="0">
                <a:solidFill>
                  <a:prstClr val="black"/>
                </a:solidFill>
              </a:rPr>
              <a:t>We propose </a:t>
            </a:r>
            <a:r>
              <a:rPr lang="en-US" altLang="zh-CN" sz="1600" dirty="0">
                <a:sym typeface="Wingdings" pitchFamily="2" charset="2"/>
              </a:rPr>
              <a:t>a scalable and learnable approach for high-dimensional PRCA problem, which has a flexible feedforward-recurrent-mixed neural network model for potentially infinite-iteration unfolding.</a:t>
            </a: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CN" sz="1600" dirty="0">
              <a:sym typeface="Wingdings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DEFB3-EDF9-654D-AEF0-889BC3A725E4}"/>
              </a:ext>
            </a:extLst>
          </p:cNvPr>
          <p:cNvSpPr/>
          <p:nvPr/>
        </p:nvSpPr>
        <p:spPr>
          <a:xfrm>
            <a:off x="421297" y="223218"/>
            <a:ext cx="173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916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7635D-349C-ED47-AD15-D62E89BA3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017" y="872817"/>
                <a:ext cx="10515600" cy="54035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1600" dirty="0"/>
                  <a:t>PCA: Find the maximum variance after projection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=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600" b="0" dirty="0"/>
              </a:p>
              <a:p>
                <a:r>
                  <a:rPr lang="en-US" altLang="zh-CN" sz="1600" dirty="0"/>
                  <a:t>Where C is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altLang="zh-CN" sz="1600" dirty="0"/>
                  <a:t>, but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600" dirty="0"/>
                  <a:t> is incremental;</a:t>
                </a:r>
              </a:p>
              <a:p>
                <a:r>
                  <a:rPr lang="en-US" altLang="zh-CN" sz="1600" dirty="0"/>
                  <a:t>Add some constrains: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600" dirty="0"/>
                  <a:t> - </a:t>
                </a:r>
                <a14:m>
                  <m:oMath xmlns:m="http://schemas.openxmlformats.org/officeDocument/2006/math">
                    <m: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−1)</m:t>
                    </m:r>
                  </m:oMath>
                </a14:m>
                <a:r>
                  <a:rPr lang="en-US" altLang="zh-CN" sz="1600" dirty="0"/>
                  <a:t>;</a:t>
                </a:r>
              </a:p>
              <a:p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600" dirty="0"/>
                  <a:t>; </a:t>
                </a:r>
                <a:r>
                  <a:rPr lang="en-US" altLang="zh-CN" sz="1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600" dirty="0"/>
                  <a:t> is the eigenvector of C; </a:t>
                </a:r>
                <a:r>
                  <a:rPr lang="en-US" altLang="zh-CN" sz="1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1600" dirty="0"/>
                      <m:t>larger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600" dirty="0"/>
                  <a:t>, larger variance;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𝑠𝑣𝑑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itchFamily="2" charset="2"/>
                  </a:rPr>
                  <a:t> U is the principal component; </a:t>
                </a:r>
              </a:p>
              <a:p>
                <a:r>
                  <a:rPr lang="en-US" altLang="zh-CN" sz="1600" dirty="0"/>
                  <a:t>PCA: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</m:oMath>
                </a14:m>
                <a:r>
                  <a:rPr lang="en-US" altLang="zh-CN" sz="1600" dirty="0"/>
                  <a:t>Robust PCA: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, where L is the low-rank matrix, N is the sparse outlier matrix;</a:t>
                </a:r>
              </a:p>
              <a:p>
                <a:endParaRPr lang="en-US" altLang="zh-CN" sz="1600" dirty="0"/>
              </a:p>
              <a:p>
                <a:pPr marL="0" indent="0">
                  <a:buNone/>
                </a:pPr>
                <a:r>
                  <a:rPr lang="en-US" altLang="zh-CN" sz="1600" dirty="0">
                    <a:sym typeface="Wingdings" pitchFamily="2" charset="2"/>
                  </a:rPr>
                  <a:t>------------------------------------------------------------------------------------------------------------------------------------------------</a:t>
                </a:r>
              </a:p>
              <a:p>
                <a:pPr marL="0" indent="0">
                  <a:buNone/>
                </a:pPr>
                <a:endParaRPr lang="en-US" altLang="zh-CN" sz="1600" dirty="0">
                  <a:sym typeface="Wingdings" pitchFamily="2" charset="2"/>
                </a:endParaRPr>
              </a:p>
              <a:p>
                <a:r>
                  <a:rPr lang="en-US" altLang="zh-CN" sz="1600" dirty="0"/>
                  <a:t>Optimization of RPCA: </a:t>
                </a:r>
              </a:p>
              <a:p>
                <a:r>
                  <a:rPr lang="en-US" altLang="zh-CN" sz="1600" dirty="0"/>
                  <a:t>(1) Alternating minimization  X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= Y – S / S = Y – X; </a:t>
                </a:r>
              </a:p>
              <a:p>
                <a:r>
                  <a:rPr lang="en-US" altLang="zh-CN" sz="1600" dirty="0"/>
                  <a:t>(2) X = LR</a:t>
                </a:r>
                <a:r>
                  <a:rPr lang="en-US" altLang="zh-CN" sz="1600" baseline="30000" dirty="0"/>
                  <a:t>⊤,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×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 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1600" dirty="0"/>
                  <a:t>, then performs gradient descend on L and R separately. Since the low-rank constraint of X is automatically satisfied under this reformulation, the costly step of SVD is avoided;</a:t>
                </a:r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7635D-349C-ED47-AD15-D62E89BA3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017" y="872817"/>
                <a:ext cx="10515600" cy="5403592"/>
              </a:xfrm>
              <a:blipFill>
                <a:blip r:embed="rId2"/>
                <a:stretch>
                  <a:fillRect l="-241" t="-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66E5879-F880-5F47-99D9-7FE51E9B1E59}"/>
              </a:ext>
            </a:extLst>
          </p:cNvPr>
          <p:cNvSpPr/>
          <p:nvPr/>
        </p:nvSpPr>
        <p:spPr>
          <a:xfrm>
            <a:off x="421297" y="223218"/>
            <a:ext cx="3192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Background Knowledge:</a:t>
            </a:r>
            <a:endParaRPr lang="zh-CN" altLang="en-US" sz="2400" dirty="0"/>
          </a:p>
        </p:txBody>
      </p:sp>
      <p:pic>
        <p:nvPicPr>
          <p:cNvPr id="1026" name="Picture 2" descr="PCA: Practical Guide to Principal Component Analysis in R &amp;amp; Python">
            <a:extLst>
              <a:ext uri="{FF2B5EF4-FFF2-40B4-BE49-F238E27FC236}">
                <a16:creationId xmlns:a16="http://schemas.microsoft.com/office/drawing/2014/main" id="{844F721D-A7BB-6742-B747-2E2C0435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522" y="656480"/>
            <a:ext cx="3379737" cy="188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714E51-7416-184A-BE3B-E8BAFA3D7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467" y="6130796"/>
            <a:ext cx="4838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635D-349C-ED47-AD15-D62E89BA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7" y="872817"/>
            <a:ext cx="10515600" cy="5403592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6E5879-F880-5F47-99D9-7FE51E9B1E59}"/>
              </a:ext>
            </a:extLst>
          </p:cNvPr>
          <p:cNvSpPr/>
          <p:nvPr/>
        </p:nvSpPr>
        <p:spPr>
          <a:xfrm>
            <a:off x="421297" y="223218"/>
            <a:ext cx="1269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Method: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2FE9B6-6394-F948-95F8-D78A3AEF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94585"/>
            <a:ext cx="7061200" cy="302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04C386-1141-F944-9DAC-FC314E0E9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6" y="689248"/>
            <a:ext cx="6674527" cy="449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A56F18-FFC3-3E4F-81F2-DAAE759B5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4473275"/>
            <a:ext cx="2971800" cy="660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75E178A-54D8-1A47-9DD4-19978858F91D}"/>
              </a:ext>
            </a:extLst>
          </p:cNvPr>
          <p:cNvSpPr/>
          <p:nvPr/>
        </p:nvSpPr>
        <p:spPr>
          <a:xfrm>
            <a:off x="497496" y="5289765"/>
            <a:ext cx="11070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[1] T. Tong, et al., “Accelerating Ill-Conditioned Low-Rank Matrix Estimation via Scaled Gradient Descent” 2021.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EA49D2-B811-7E49-A1AE-C47A01A79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96" y="5628319"/>
            <a:ext cx="6475112" cy="11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635D-349C-ED47-AD15-D62E89BA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7" y="872817"/>
            <a:ext cx="10515600" cy="5403592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6E5879-F880-5F47-99D9-7FE51E9B1E59}"/>
              </a:ext>
            </a:extLst>
          </p:cNvPr>
          <p:cNvSpPr/>
          <p:nvPr/>
        </p:nvSpPr>
        <p:spPr>
          <a:xfrm>
            <a:off x="421297" y="223218"/>
            <a:ext cx="1157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Results:</a:t>
            </a:r>
            <a:endParaRPr lang="zh-CN" altLang="en-US" sz="2400" dirty="0"/>
          </a:p>
        </p:txBody>
      </p:sp>
      <p:pic>
        <p:nvPicPr>
          <p:cNvPr id="10" name="图片 9" descr="图形用户界面&#10;&#10;描述已自动生成">
            <a:extLst>
              <a:ext uri="{FF2B5EF4-FFF2-40B4-BE49-F238E27FC236}">
                <a16:creationId xmlns:a16="http://schemas.microsoft.com/office/drawing/2014/main" id="{4A6A35DB-2DDE-9444-B7B9-46412AFDB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2" t="27105" r="24594" b="26410"/>
          <a:stretch/>
        </p:blipFill>
        <p:spPr>
          <a:xfrm>
            <a:off x="2230014" y="1130643"/>
            <a:ext cx="7731972" cy="45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9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511</Words>
  <Application>Microsoft Macintosh PowerPoint</Application>
  <PresentationFormat>宽屏</PresentationFormat>
  <Paragraphs>60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Cambria Math</vt:lpstr>
      <vt:lpstr>Office Theme</vt:lpstr>
      <vt:lpstr>Learned Robust PCA: A Scalable Deep Unfolding Approach for High-Dimensional Outlier Detection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Auto-Encoding Variational Bayes</dc:title>
  <dc:creator>Chen Yurong</dc:creator>
  <cp:lastModifiedBy>Chen Yurong</cp:lastModifiedBy>
  <cp:revision>111</cp:revision>
  <dcterms:created xsi:type="dcterms:W3CDTF">2021-10-07T06:50:23Z</dcterms:created>
  <dcterms:modified xsi:type="dcterms:W3CDTF">2021-10-21T08:43:23Z</dcterms:modified>
</cp:coreProperties>
</file>