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F7D2-2BC6-75FF-EAE3-DFB98F84C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3446C-26C7-1089-E142-A0AD2A15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DE52-8F33-28D6-372E-C5EDE3B8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5491-70D7-9ECF-414B-93D812E1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B577-F6ED-04FC-4A52-12CA9EF4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112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4050-6817-5AF0-4CDE-7EFDA9D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969C0-FEC2-5F62-C844-5ACDAB99D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B5B87-0ECE-B7BB-7DFB-E4CE79D9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72DE-6C57-1FD4-3C53-2D83C082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73BE-805C-63D3-62E4-F8325D4A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4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E692A-E0F3-6DAA-2B0A-56FB409A1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1B00B-65F2-1A0C-E4FD-E18EC1316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539B-F411-E9DD-0432-54934352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65D9-6372-CA66-F969-618932B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9EE98-5346-5E8F-CF5A-202ECBDA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0D5E-9B99-3183-23EE-F49BBA20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BC37-B3CA-084D-7779-9D649E63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7A8B-98A6-0D4B-55BA-BBEDAB3D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F5AD-1CBC-C6AD-8580-A037F6AA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93E2-8CDD-CC71-A16E-537E988D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41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423E-67F8-2A27-4764-2979F66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FADC4-CB6F-F40F-68A4-B4F80E18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7824-B206-1BD0-680E-6D6E4105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EAE8-F851-7ABD-8456-50C64E7D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6FE5-668C-9360-4398-E0F69F77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61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4C1B-9CB6-334B-AFFB-F758896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0274-FF61-D8C1-63C0-043C10F0D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6AFAB-AB2D-0170-4AD7-8475D9671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9C927-07FF-EBBA-4393-64C93149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B9854-0BD4-4352-7810-E2CE0408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3D27B-9417-6F6F-7BB5-9C2E0245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12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47D9-7B91-6AF8-2845-31882A8E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67D17-F13F-DB85-7609-B2A424671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03569-C198-7802-501A-1EA631AAA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4D10B-9BC8-B210-51CD-9ED12972D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66AD2-4F54-0476-43FE-A78A697B9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8DA0F-4F79-CB46-DE27-89918D3C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A87B3-977B-A00D-32E2-E26EA3BB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85081-1D48-2160-9993-C29BE738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8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E83F-690A-DF65-EFD3-18430D7F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8020A-45C4-8F8C-9848-CABEF07D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CB00A-73AD-E57A-5729-44862CB9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2B7D-A5AC-E41B-E316-59B7C1F7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8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0FD78-2BC6-D930-496E-3D78DED9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D7D20-303A-4840-7797-7915EA1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E71D6-46E9-D4A1-8461-B3246987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00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97A0-E8EB-4E31-1E3B-FF6ACF6F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E0B16-C662-8771-832E-15172858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C89B3-B4AE-2455-3A76-7022A6FF6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4735-100F-1CF8-CBD8-D2DA2A7D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344A-60AD-3239-6FF8-7927ADBD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56928-72BB-91B7-A015-D15AA6DD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5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AEDE-D6D7-D2DD-4FA7-7A6DAF57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96030-10B7-FB3F-84BD-AADA8495B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AE0D-F426-E41B-E72C-45620A7C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7B8C-5C02-4E33-14D5-E4289EFE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4A8FE-F878-DF93-9351-35D1940D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E5546-1EFF-FA18-A9EA-BDBB8F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79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45FAB-C3CA-4ABD-D555-2A3ABFA9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1AB7-1EF8-5659-B163-6C915ACB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73B6B-64F6-076F-2E49-91C938737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6AC25-BA04-4298-867E-3225CAA7C26C}" type="datetimeFigureOut">
              <a:rPr lang="en-GB" smtClean="0"/>
              <a:t>05/09/2024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2FD9-C65C-687F-B018-195425C0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FEC5-B157-7D60-72E4-C9C6BE41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EE2EF-9219-4051-8086-CA93B7643A7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5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8D63-87A0-CCE2-A971-B6A32474C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Trabalho final ciência de dados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477C4-E544-FDDB-550B-CD3F48DE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Yuri Fonseca Lopes</a:t>
            </a:r>
          </a:p>
        </p:txBody>
      </p:sp>
    </p:spTree>
    <p:extLst>
      <p:ext uri="{BB962C8B-B14F-4D97-AF65-F5344CB8AC3E}">
        <p14:creationId xmlns:p14="http://schemas.microsoft.com/office/powerpoint/2010/main" val="301884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D0B5-DB7D-0BE8-DF92-065628F8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0D06-2828-C344-6AF5-4562AA12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130D9-449A-802D-F83B-0A22CF57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F011-295C-4EE8-3750-09A77E22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1B3F-D6CA-50B0-2DEB-509CABA5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 err="1"/>
              <a:t>Hiperparâmetros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EACD-D6B4-915D-4DB1-C699495D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Utilizei o teste do cotovelo, silhueta, e índice </a:t>
            </a:r>
            <a:r>
              <a:rPr lang="pt-BR" noProof="0" dirty="0" err="1"/>
              <a:t>Calinski-hazabasz</a:t>
            </a: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Cotovelo sugeriu 3 clusters, os demais 2. Optei por 3</a:t>
            </a:r>
          </a:p>
          <a:p>
            <a:r>
              <a:rPr lang="pt-BR" dirty="0"/>
              <a:t>Fiz os testes para todos os </a:t>
            </a:r>
            <a:r>
              <a:rPr lang="pt-BR" dirty="0" err="1"/>
              <a:t>dataframes</a:t>
            </a:r>
            <a:r>
              <a:rPr lang="pt-BR" dirty="0"/>
              <a:t> divididos por ano, apresentando o mesmo resultado.</a:t>
            </a:r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8785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5F81-2991-ABBE-D5B2-2785CB77B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021068-A05D-E987-B51F-71A3805F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Content Placeholder 10" descr="A graph with a line&#10;&#10;Description automatically generated">
            <a:extLst>
              <a:ext uri="{FF2B5EF4-FFF2-40B4-BE49-F238E27FC236}">
                <a16:creationId xmlns:a16="http://schemas.microsoft.com/office/drawing/2014/main" id="{3D3D8E06-99CA-5ABA-CD68-0D961FA77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4" y="136603"/>
            <a:ext cx="3962063" cy="3108170"/>
          </a:xfrm>
        </p:spPr>
      </p:pic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E716060A-96E3-DAE2-521A-6DF290D0F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38" y="119124"/>
            <a:ext cx="3962064" cy="3108170"/>
          </a:xfrm>
          <a:prstGeom prst="rect">
            <a:avLst/>
          </a:prstGeom>
        </p:spPr>
      </p:pic>
      <p:pic>
        <p:nvPicPr>
          <p:cNvPr id="15" name="Picture 14" descr="A graph with a line&#10;&#10;Description automatically generated">
            <a:extLst>
              <a:ext uri="{FF2B5EF4-FFF2-40B4-BE49-F238E27FC236}">
                <a16:creationId xmlns:a16="http://schemas.microsoft.com/office/drawing/2014/main" id="{4A961078-DD2A-A3F9-A64C-B53367A9A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101" y="17479"/>
            <a:ext cx="4113914" cy="3227294"/>
          </a:xfrm>
          <a:prstGeom prst="rect">
            <a:avLst/>
          </a:prstGeom>
        </p:spPr>
      </p:pic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CA183F7D-11A5-9371-5C81-E6AB8FE8F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5" y="3227294"/>
            <a:ext cx="3914674" cy="3070994"/>
          </a:xfrm>
          <a:prstGeom prst="rect">
            <a:avLst/>
          </a:prstGeom>
        </p:spPr>
      </p:pic>
      <p:pic>
        <p:nvPicPr>
          <p:cNvPr id="19" name="Picture 18" descr="A graph with a line&#10;&#10;Description automatically generated">
            <a:extLst>
              <a:ext uri="{FF2B5EF4-FFF2-40B4-BE49-F238E27FC236}">
                <a16:creationId xmlns:a16="http://schemas.microsoft.com/office/drawing/2014/main" id="{C2D924CF-9492-0563-448E-A0FC8F0DB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28" y="3227294"/>
            <a:ext cx="3962064" cy="3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1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45763-71BD-1EB2-B835-78D57B16A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C5EBF-5C0A-3650-D9B0-D28646EA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9CD892-2DB0-D598-0460-66B6DF87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713" y="1690688"/>
            <a:ext cx="5582429" cy="345805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CA51C-9558-8A29-7779-806E131C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9" y="990503"/>
            <a:ext cx="554432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BCEA-5822-99B2-34A6-A0DC5EB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8E7F6F-3BD0-C97F-8D5B-0D4E19B4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582429" cy="354379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0FBB4-0275-8861-8930-E19891CE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7" y="1061950"/>
            <a:ext cx="5468113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3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FF8B2-DB66-56D9-67A9-E7573638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77C6-8A3E-F9E4-8E8E-DAE69760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Descrição estatística dos clusters em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DD3C-8FE3-C436-8AD3-26E882FD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164" y="1690688"/>
            <a:ext cx="2505635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noProof="0" dirty="0"/>
              <a:t>Melhor cluster de 2019: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BF29C-3138-2A3D-73FD-65FED8A9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737"/>
            <a:ext cx="784969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6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D96C4-5B67-C5CA-FE6B-36FF493B7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34C8-60D4-B4BB-8B4E-AEC3C37B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Descrição estatística dos clusters em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E190-243A-2E2F-07A7-A42A2535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164" y="1690688"/>
            <a:ext cx="2505635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noProof="0" dirty="0"/>
              <a:t>Melhor cluster de 2020: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4A7FB-CCFA-E756-80CE-1F1C7A1F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737"/>
            <a:ext cx="7849695" cy="5287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B71C9-696C-3F50-D2E8-DCCBBFFBE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57737"/>
            <a:ext cx="782111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23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98A2-D407-7111-335D-B0F7A355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D98E-136C-8C81-BADD-3D6781B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Descrição estatística dos clusters em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EC0E-9476-90B1-274E-AE59242B5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164" y="1690688"/>
            <a:ext cx="2505635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noProof="0" dirty="0"/>
              <a:t>Melhor cluster de 2021: </a:t>
            </a:r>
            <a:r>
              <a:rPr lang="pt-BR" dirty="0"/>
              <a:t>1</a:t>
            </a:r>
            <a:endParaRPr lang="pt-BR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0D8C6-1BEA-ACB1-49D1-1BDE3639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737"/>
            <a:ext cx="7849695" cy="5287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99093-514E-019A-7B2E-CD66AFF5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4" y="1357737"/>
            <a:ext cx="7783011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12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E25A-7282-7C38-3922-2EF57FD65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9532-855B-3C8D-0568-5EE1DC9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Descrição estatística dos clusters em</a:t>
            </a:r>
            <a:r>
              <a:rPr lang="pt-BR" dirty="0"/>
              <a:t> 2022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A24B-4255-563E-CE49-39571940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164" y="1690688"/>
            <a:ext cx="2505635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noProof="0" dirty="0"/>
              <a:t>Melhor cluster de 2022: </a:t>
            </a:r>
            <a:r>
              <a:rPr lang="pt-BR" dirty="0"/>
              <a:t>1</a:t>
            </a:r>
            <a:endParaRPr lang="pt-BR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F1F3C-EEE9-E016-BEBB-AF2FF8D9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8375"/>
            <a:ext cx="774490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8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E17F1-3A66-BA77-86E7-F9F9A193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45C1-8087-D29C-F8A6-4662310B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Descrição estatística dos clusters em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DB18-9CA6-04A3-A023-F9A87F8F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164" y="1690688"/>
            <a:ext cx="2505635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noProof="0" dirty="0"/>
              <a:t>Melhor cluster de 202</a:t>
            </a:r>
            <a:r>
              <a:rPr lang="pt-BR" dirty="0"/>
              <a:t>3</a:t>
            </a:r>
            <a:r>
              <a:rPr lang="pt-BR" noProof="0" dirty="0"/>
              <a:t>: </a:t>
            </a:r>
            <a:r>
              <a:rPr lang="pt-BR" dirty="0"/>
              <a:t>1</a:t>
            </a:r>
            <a:endParaRPr lang="pt-BR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CEC06-E04D-49E1-C7AC-25ABBA8D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8375"/>
            <a:ext cx="7744906" cy="5210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26513-5881-36D2-E995-91586C5C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95059"/>
            <a:ext cx="774490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3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F7E2C-5E7D-607D-745A-257BCF9A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Mudanças em relação aos anteriores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815E-0150-0DC0-6499-B38AD4ADB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Novo Banco de dados</a:t>
            </a:r>
          </a:p>
          <a:p>
            <a:r>
              <a:rPr lang="pt-BR" noProof="0" dirty="0"/>
              <a:t>Novo somatório, agora ponderado</a:t>
            </a:r>
          </a:p>
          <a:p>
            <a:r>
              <a:rPr lang="pt-BR" dirty="0"/>
              <a:t>Tentar corroborar com a hipótese do artigo</a:t>
            </a:r>
          </a:p>
          <a:p>
            <a:pPr lvl="1"/>
            <a:r>
              <a:rPr lang="pt-BR" dirty="0"/>
              <a:t>Empresas com alto DR tem retornos menores comparados aos demais</a:t>
            </a:r>
          </a:p>
          <a:p>
            <a:r>
              <a:rPr lang="pt-BR" noProof="0" dirty="0"/>
              <a:t>Tentar encontrar </a:t>
            </a:r>
            <a:r>
              <a:rPr lang="pt-BR" dirty="0"/>
              <a:t>valores de AC, CA, DR, OFC, ECI que indicam empresas com alto retorno anual (r.12.4)</a:t>
            </a:r>
          </a:p>
          <a:p>
            <a:r>
              <a:rPr lang="pt-BR" noProof="0" dirty="0"/>
              <a:t>Entre outras pequenas mudanças (descritas no .</a:t>
            </a:r>
            <a:r>
              <a:rPr lang="pt-BR" noProof="0" dirty="0" err="1"/>
              <a:t>ipynb</a:t>
            </a:r>
            <a:r>
              <a:rPr lang="pt-BR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822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5CD4F-9073-4484-8D6F-59F59E028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2A6F9B-FA5C-E8AB-5AEA-5BC16DAD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2023</a:t>
            </a:r>
            <a:endParaRPr lang="pt-BR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C4CD92-2C5E-0CA1-9246-A949D313F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7" y="1465729"/>
            <a:ext cx="12092773" cy="4367090"/>
          </a:xfrm>
        </p:spPr>
      </p:pic>
    </p:spTree>
    <p:extLst>
      <p:ext uri="{BB962C8B-B14F-4D97-AF65-F5344CB8AC3E}">
        <p14:creationId xmlns:p14="http://schemas.microsoft.com/office/powerpoint/2010/main" val="381813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5F65-3790-657E-CB58-910A19939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F11B-97EB-7E1F-B03E-6303732C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Olhando mais de perto...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DEDE-855A-008F-E117-CB14A1DD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noProof="0" dirty="0"/>
              <a:t>Os clusters 2:2019, 0:2020, 1:2021, 1:2022, 1:2023 tem as somas ponderadas bem parecidas…</a:t>
            </a:r>
          </a:p>
          <a:p>
            <a:pPr>
              <a:buFontTx/>
              <a:buChar char="-"/>
            </a:pPr>
            <a:r>
              <a:rPr lang="pt-BR" dirty="0"/>
              <a:t>Os demais clusters tem as somas ponderadas (excluindo AC) bem diferentes dos clusters com maiores rendimentos...</a:t>
            </a:r>
          </a:p>
          <a:p>
            <a:pPr>
              <a:buFontTx/>
              <a:buChar char="-"/>
            </a:pPr>
            <a:r>
              <a:rPr lang="pt-BR" noProof="0" dirty="0"/>
              <a:t>De fato, empresas com alto DR tem retornos menores comparados aos demais</a:t>
            </a:r>
          </a:p>
        </p:txBody>
      </p:sp>
    </p:spTree>
    <p:extLst>
      <p:ext uri="{BB962C8B-B14F-4D97-AF65-F5344CB8AC3E}">
        <p14:creationId xmlns:p14="http://schemas.microsoft.com/office/powerpoint/2010/main" val="108351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6A09A-026E-E421-2FB7-86D13CA7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9F93C-B56F-EBD9-A3BD-5F6028C0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964" y="365125"/>
            <a:ext cx="2962835" cy="6371851"/>
          </a:xfrm>
        </p:spPr>
        <p:txBody>
          <a:bodyPr/>
          <a:lstStyle/>
          <a:p>
            <a:r>
              <a:rPr lang="pt-BR" noProof="0" dirty="0"/>
              <a:t>Temos uma espécie de padrão!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9DBEE-337F-5923-717A-D269ADB8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" y="0"/>
            <a:ext cx="7849695" cy="148610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A9347A1-0DF4-57E8-AABD-7C4DE4931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408" y="1303233"/>
            <a:ext cx="7859222" cy="150516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B50973-73B9-A0EE-5E52-1DD0DA061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2" y="2709571"/>
            <a:ext cx="7821116" cy="1428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068C4D-39B0-AE75-58B8-43D7E9DF1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1" y="4031857"/>
            <a:ext cx="7792537" cy="14956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2AC1E7-53D3-8030-3C56-28958ABBD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61" y="5400472"/>
            <a:ext cx="780206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0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4BFC-8EA6-1EF7-B808-78071B8C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Banco de dados</a:t>
            </a:r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DC3E46-B3AA-0F23-3643-121B28CA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365"/>
            <a:ext cx="10515600" cy="533848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Index =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 err="1"/>
              <a:t>Firm</a:t>
            </a:r>
            <a:r>
              <a:rPr lang="pt-BR" dirty="0"/>
              <a:t> = Número da firma (cada firma recebeu um número, temos diferentes </a:t>
            </a:r>
            <a:r>
              <a:rPr lang="pt-BR" dirty="0" err="1"/>
              <a:t>amostas</a:t>
            </a:r>
            <a:r>
              <a:rPr lang="pt-BR" dirty="0"/>
              <a:t> para a mesma firma)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BE = Patrimônio líquido das empresas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ME = Valor de mercado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r.12.4 = Retorno acumulado nos últimos 12 meses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AC = Acionistas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CA = Conselho e Administração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DR = Diretoria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OFC = Órgãos de fiscalização e Controle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ECI = Ética e conflitos de interesse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dirty="0" err="1"/>
              <a:t>Industry</a:t>
            </a:r>
            <a:r>
              <a:rPr lang="pt-BR" dirty="0"/>
              <a:t> = Tipo de indústria, podendo conter: Agro e Pesca, Alimentos e Bebidas, Comércio, Construção, </a:t>
            </a:r>
            <a:r>
              <a:rPr lang="pt-BR" dirty="0" err="1"/>
              <a:t>Eletro-eletrônicos</a:t>
            </a:r>
            <a:r>
              <a:rPr lang="pt-BR" dirty="0"/>
              <a:t>, Energia Elétrica, Máquinas Industriais, Mineração, Minerais não Metálicos, Outros, Papel e Celulose, Petróleo e Gás, Química, Siderurgia e Metalurgia, Software e Dados, Telecomunicações, Têxtil, Transporte Serviços, Veículos e peças, “Finanças e Seguros” (financeiras)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18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95EC-CE3C-4022-AB42-4869ACD3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Banco de dados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FBC6-16DA-5F7A-C78C-6E11D7E8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Foi disponibilizado uma nova </a:t>
            </a:r>
            <a:r>
              <a:rPr lang="pt-BR" dirty="0" err="1"/>
              <a:t>database</a:t>
            </a:r>
            <a:r>
              <a:rPr lang="pt-BR" dirty="0"/>
              <a:t> que já realiza essa soma. Essa nova soma ponderada contém um mapeamento das respostas das empresas, seguindo:</a:t>
            </a:r>
          </a:p>
          <a:p>
            <a:r>
              <a:rPr lang="pt-BR" dirty="0"/>
              <a:t>- 0 -&gt; não se aplica</a:t>
            </a:r>
          </a:p>
          <a:p>
            <a:r>
              <a:rPr lang="pt-BR" dirty="0"/>
              <a:t>- 1 -&gt; não</a:t>
            </a:r>
          </a:p>
          <a:p>
            <a:r>
              <a:rPr lang="pt-BR" dirty="0"/>
              <a:t>- 2 -&gt; parcialmente</a:t>
            </a:r>
          </a:p>
          <a:p>
            <a:r>
              <a:rPr lang="pt-BR" dirty="0"/>
              <a:t>- 3 -&gt; sim</a:t>
            </a:r>
          </a:p>
          <a:p>
            <a:pPr marL="0" indent="0">
              <a:buNone/>
            </a:pPr>
            <a:r>
              <a:rPr lang="pt-BR" dirty="0"/>
              <a:t>"Em que GC i é indicador de governança corporativa padronizado, correspondente ao capítulo i; Ni representa o número total de perguntas no questionário do capítulo i; </a:t>
            </a:r>
            <a:r>
              <a:rPr lang="pt-BR" dirty="0" err="1"/>
              <a:t>wij</a:t>
            </a:r>
            <a:r>
              <a:rPr lang="pt-BR" dirty="0"/>
              <a:t> refere-se ao peso atribuído à resposta j no capítulo i, de acordo com a escala escolhida; </a:t>
            </a:r>
            <a:r>
              <a:rPr lang="pt-BR" dirty="0" err="1"/>
              <a:t>Wmax</a:t>
            </a:r>
            <a:r>
              <a:rPr lang="pt-BR" dirty="0"/>
              <a:t> representa o peso máximo atribuído a uma resposta, conforme definido pela escala escolhida, ou seja, o valor é igual a 3 para este estudo".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56D96-3AA1-0C7B-2F3A-9C1E163C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26" y="2925337"/>
            <a:ext cx="260068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FD07-FF93-9779-AA88-D00462B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61C9-0699-A339-AA8C-BC884670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pt-BR" noProof="0" dirty="0"/>
              <a:t>Não temos valores faltantes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37E6F-0A52-DCB6-80D2-90F6FFCC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790666"/>
            <a:ext cx="1186028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9CEA-76B4-AE72-496D-E9B6E214A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0826-65E9-EE17-A73C-E4DFDFF5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905B1-FA19-DAC6-AA5F-E8D5BC41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" y="1690688"/>
            <a:ext cx="1216512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DA96A-3CD8-4A5A-BF67-E5E4B587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2D4F-6E04-17A5-8931-B4E996BB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Exploração de dados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C9847-5DC1-A695-C85A-91696161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1690688"/>
            <a:ext cx="1188885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92E4-EA97-3BED-CE8C-B365308F6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C77F-30D3-4C36-361C-980B1625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Estatística descritiva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6E368-FC1C-AAEB-F24B-3B91CB74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" y="2023866"/>
            <a:ext cx="12040976" cy="43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1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C30F-32D6-D3A4-0948-164DD70E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B45B-A015-4C03-8AC0-1238E8C8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Clusterização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F443-3D51-5FC5-EFE9-B81DBFEA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O que é </a:t>
            </a:r>
            <a:r>
              <a:rPr lang="pt-BR" noProof="0" dirty="0" err="1"/>
              <a:t>kmeans</a:t>
            </a:r>
            <a:r>
              <a:rPr lang="pt-BR" noProof="0" dirty="0"/>
              <a:t>?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Dropei a coluna </a:t>
            </a:r>
            <a:r>
              <a:rPr lang="pt-BR" dirty="0" err="1"/>
              <a:t>industry</a:t>
            </a:r>
            <a:r>
              <a:rPr lang="pt-BR" dirty="0"/>
              <a:t>, ME_lag1, </a:t>
            </a:r>
            <a:r>
              <a:rPr lang="pt-BR" dirty="0" err="1"/>
              <a:t>r_i</a:t>
            </a:r>
            <a:r>
              <a:rPr lang="pt-BR" dirty="0"/>
              <a:t>, r.3.0</a:t>
            </a:r>
          </a:p>
          <a:p>
            <a:pPr marL="0" indent="0">
              <a:buNone/>
            </a:pPr>
            <a:r>
              <a:rPr lang="pt-BR" noProof="0" dirty="0"/>
              <a:t>Separei por ano</a:t>
            </a:r>
          </a:p>
          <a:p>
            <a:pPr marL="0" indent="0">
              <a:buNone/>
            </a:pPr>
            <a:r>
              <a:rPr lang="pt-BR" dirty="0"/>
              <a:t>Normalizei os dados, </a:t>
            </a:r>
            <a:r>
              <a:rPr lang="pt-BR" dirty="0" err="1"/>
              <a:t>clusterizei</a:t>
            </a:r>
            <a:r>
              <a:rPr lang="pt-BR" dirty="0"/>
              <a:t> usando AC, CA, DR, OFC, ECI</a:t>
            </a:r>
          </a:p>
          <a:p>
            <a:pPr marL="0" indent="0">
              <a:buNone/>
            </a:pPr>
            <a:r>
              <a:rPr lang="pt-BR" noProof="0" dirty="0"/>
              <a:t>Reduzi a dimensionalidade</a:t>
            </a:r>
          </a:p>
        </p:txBody>
      </p:sp>
    </p:spTree>
    <p:extLst>
      <p:ext uri="{BB962C8B-B14F-4D97-AF65-F5344CB8AC3E}">
        <p14:creationId xmlns:p14="http://schemas.microsoft.com/office/powerpoint/2010/main" val="274346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565</Words>
  <Application>Microsoft Office PowerPoint</Application>
  <PresentationFormat>Widescreen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Trabalho final ciência de dados</vt:lpstr>
      <vt:lpstr>Mudanças em relação aos anteriores</vt:lpstr>
      <vt:lpstr>Banco de dados</vt:lpstr>
      <vt:lpstr>Banco de dados</vt:lpstr>
      <vt:lpstr>Exploração de dados</vt:lpstr>
      <vt:lpstr>Exploração de dados</vt:lpstr>
      <vt:lpstr>Exploração de dados</vt:lpstr>
      <vt:lpstr>Estatística descritiva</vt:lpstr>
      <vt:lpstr>Clusterização</vt:lpstr>
      <vt:lpstr>PowerPoint Presentation</vt:lpstr>
      <vt:lpstr>Hiperparâmetros</vt:lpstr>
      <vt:lpstr>PowerPoint Presentation</vt:lpstr>
      <vt:lpstr>PowerPoint Presentation</vt:lpstr>
      <vt:lpstr>PowerPoint Presentation</vt:lpstr>
      <vt:lpstr>Descrição estatística dos clusters em 2019</vt:lpstr>
      <vt:lpstr>Descrição estatística dos clusters em 2020</vt:lpstr>
      <vt:lpstr>Descrição estatística dos clusters em 2021</vt:lpstr>
      <vt:lpstr>Descrição estatística dos clusters em 2022</vt:lpstr>
      <vt:lpstr>Descrição estatística dos clusters em 2023</vt:lpstr>
      <vt:lpstr>2023</vt:lpstr>
      <vt:lpstr>Olhando mais de perto...</vt:lpstr>
      <vt:lpstr>Temos uma espécie de padrão!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Yuri</dc:creator>
  <cp:lastModifiedBy>Yuri</cp:lastModifiedBy>
  <cp:revision>4</cp:revision>
  <dcterms:created xsi:type="dcterms:W3CDTF">2024-09-05T18:26:33Z</dcterms:created>
  <dcterms:modified xsi:type="dcterms:W3CDTF">2024-09-05T19:21:52Z</dcterms:modified>
</cp:coreProperties>
</file>