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1"/>
  </p:notesMasterIdLst>
  <p:sldIdLst>
    <p:sldId id="256" r:id="rId2"/>
    <p:sldId id="259" r:id="rId3"/>
    <p:sldId id="258" r:id="rId4"/>
    <p:sldId id="260" r:id="rId5"/>
    <p:sldId id="372" r:id="rId6"/>
    <p:sldId id="373" r:id="rId7"/>
    <p:sldId id="280" r:id="rId8"/>
    <p:sldId id="281" r:id="rId9"/>
    <p:sldId id="262" r:id="rId10"/>
    <p:sldId id="282" r:id="rId11"/>
    <p:sldId id="283" r:id="rId12"/>
    <p:sldId id="284" r:id="rId13"/>
    <p:sldId id="263" r:id="rId14"/>
    <p:sldId id="265" r:id="rId15"/>
    <p:sldId id="285" r:id="rId16"/>
    <p:sldId id="286" r:id="rId17"/>
    <p:sldId id="287" r:id="rId18"/>
    <p:sldId id="288" r:id="rId19"/>
    <p:sldId id="289" r:id="rId20"/>
    <p:sldId id="292" r:id="rId21"/>
    <p:sldId id="290" r:id="rId22"/>
    <p:sldId id="291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8" r:id="rId35"/>
    <p:sldId id="279" r:id="rId36"/>
    <p:sldId id="293" r:id="rId37"/>
    <p:sldId id="321" r:id="rId38"/>
    <p:sldId id="322" r:id="rId39"/>
    <p:sldId id="323" r:id="rId40"/>
    <p:sldId id="332" r:id="rId41"/>
    <p:sldId id="324" r:id="rId42"/>
    <p:sldId id="325" r:id="rId43"/>
    <p:sldId id="326" r:id="rId44"/>
    <p:sldId id="327" r:id="rId45"/>
    <p:sldId id="328" r:id="rId46"/>
    <p:sldId id="295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33" r:id="rId59"/>
    <p:sldId id="334" r:id="rId60"/>
    <p:sldId id="335" r:id="rId61"/>
    <p:sldId id="310" r:id="rId62"/>
    <p:sldId id="311" r:id="rId63"/>
    <p:sldId id="336" r:id="rId64"/>
    <p:sldId id="337" r:id="rId65"/>
    <p:sldId id="314" r:id="rId66"/>
    <p:sldId id="315" r:id="rId67"/>
    <p:sldId id="316" r:id="rId68"/>
    <p:sldId id="317" r:id="rId69"/>
    <p:sldId id="318" r:id="rId70"/>
    <p:sldId id="338" r:id="rId71"/>
    <p:sldId id="341" r:id="rId72"/>
    <p:sldId id="339" r:id="rId73"/>
    <p:sldId id="344" r:id="rId74"/>
    <p:sldId id="345" r:id="rId75"/>
    <p:sldId id="342" r:id="rId76"/>
    <p:sldId id="343" r:id="rId77"/>
    <p:sldId id="347" r:id="rId78"/>
    <p:sldId id="348" r:id="rId79"/>
    <p:sldId id="360" r:id="rId80"/>
    <p:sldId id="361" r:id="rId81"/>
    <p:sldId id="350" r:id="rId82"/>
    <p:sldId id="349" r:id="rId83"/>
    <p:sldId id="352" r:id="rId84"/>
    <p:sldId id="353" r:id="rId85"/>
    <p:sldId id="354" r:id="rId86"/>
    <p:sldId id="362" r:id="rId87"/>
    <p:sldId id="356" r:id="rId88"/>
    <p:sldId id="357" r:id="rId89"/>
    <p:sldId id="358" r:id="rId90"/>
    <p:sldId id="359" r:id="rId91"/>
    <p:sldId id="388" r:id="rId92"/>
    <p:sldId id="385" r:id="rId93"/>
    <p:sldId id="386" r:id="rId94"/>
    <p:sldId id="363" r:id="rId95"/>
    <p:sldId id="376" r:id="rId96"/>
    <p:sldId id="379" r:id="rId97"/>
    <p:sldId id="387" r:id="rId98"/>
    <p:sldId id="364" r:id="rId99"/>
    <p:sldId id="366" r:id="rId100"/>
    <p:sldId id="389" r:id="rId101"/>
    <p:sldId id="367" r:id="rId102"/>
    <p:sldId id="369" r:id="rId103"/>
    <p:sldId id="380" r:id="rId104"/>
    <p:sldId id="381" r:id="rId105"/>
    <p:sldId id="390" r:id="rId106"/>
    <p:sldId id="371" r:id="rId107"/>
    <p:sldId id="382" r:id="rId108"/>
    <p:sldId id="383" r:id="rId109"/>
    <p:sldId id="384" r:id="rId1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72" autoAdjust="0"/>
    <p:restoredTop sz="94660"/>
  </p:normalViewPr>
  <p:slideViewPr>
    <p:cSldViewPr>
      <p:cViewPr varScale="1">
        <p:scale>
          <a:sx n="68" d="100"/>
          <a:sy n="68" d="100"/>
        </p:scale>
        <p:origin x="-6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 /><Relationship Id="rId21" Type="http://schemas.openxmlformats.org/officeDocument/2006/relationships/slide" Target="slides/slide20.xml" /><Relationship Id="rId42" Type="http://schemas.openxmlformats.org/officeDocument/2006/relationships/slide" Target="slides/slide41.xml" /><Relationship Id="rId47" Type="http://schemas.openxmlformats.org/officeDocument/2006/relationships/slide" Target="slides/slide46.xml" /><Relationship Id="rId63" Type="http://schemas.openxmlformats.org/officeDocument/2006/relationships/slide" Target="slides/slide62.xml" /><Relationship Id="rId68" Type="http://schemas.openxmlformats.org/officeDocument/2006/relationships/slide" Target="slides/slide67.xml" /><Relationship Id="rId84" Type="http://schemas.openxmlformats.org/officeDocument/2006/relationships/slide" Target="slides/slide83.xml" /><Relationship Id="rId89" Type="http://schemas.openxmlformats.org/officeDocument/2006/relationships/slide" Target="slides/slide88.xml" /><Relationship Id="rId112" Type="http://schemas.openxmlformats.org/officeDocument/2006/relationships/presProps" Target="presProps.xml" /><Relationship Id="rId16" Type="http://schemas.openxmlformats.org/officeDocument/2006/relationships/slide" Target="slides/slide15.xml" /><Relationship Id="rId107" Type="http://schemas.openxmlformats.org/officeDocument/2006/relationships/slide" Target="slides/slide106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slide" Target="slides/slide44.xml" /><Relationship Id="rId53" Type="http://schemas.openxmlformats.org/officeDocument/2006/relationships/slide" Target="slides/slide52.xml" /><Relationship Id="rId58" Type="http://schemas.openxmlformats.org/officeDocument/2006/relationships/slide" Target="slides/slide57.xml" /><Relationship Id="rId66" Type="http://schemas.openxmlformats.org/officeDocument/2006/relationships/slide" Target="slides/slide65.xml" /><Relationship Id="rId74" Type="http://schemas.openxmlformats.org/officeDocument/2006/relationships/slide" Target="slides/slide73.xml" /><Relationship Id="rId79" Type="http://schemas.openxmlformats.org/officeDocument/2006/relationships/slide" Target="slides/slide78.xml" /><Relationship Id="rId87" Type="http://schemas.openxmlformats.org/officeDocument/2006/relationships/slide" Target="slides/slide86.xml" /><Relationship Id="rId102" Type="http://schemas.openxmlformats.org/officeDocument/2006/relationships/slide" Target="slides/slide101.xml" /><Relationship Id="rId110" Type="http://schemas.openxmlformats.org/officeDocument/2006/relationships/slide" Target="slides/slide109.xml" /><Relationship Id="rId115" Type="http://schemas.openxmlformats.org/officeDocument/2006/relationships/tableStyles" Target="tableStyles.xml" /><Relationship Id="rId5" Type="http://schemas.openxmlformats.org/officeDocument/2006/relationships/slide" Target="slides/slide4.xml" /><Relationship Id="rId61" Type="http://schemas.openxmlformats.org/officeDocument/2006/relationships/slide" Target="slides/slide60.xml" /><Relationship Id="rId82" Type="http://schemas.openxmlformats.org/officeDocument/2006/relationships/slide" Target="slides/slide81.xml" /><Relationship Id="rId90" Type="http://schemas.openxmlformats.org/officeDocument/2006/relationships/slide" Target="slides/slide89.xml" /><Relationship Id="rId95" Type="http://schemas.openxmlformats.org/officeDocument/2006/relationships/slide" Target="slides/slide94.xml" /><Relationship Id="rId19" Type="http://schemas.openxmlformats.org/officeDocument/2006/relationships/slide" Target="slides/slide1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slide" Target="slides/slide42.xml" /><Relationship Id="rId48" Type="http://schemas.openxmlformats.org/officeDocument/2006/relationships/slide" Target="slides/slide47.xml" /><Relationship Id="rId56" Type="http://schemas.openxmlformats.org/officeDocument/2006/relationships/slide" Target="slides/slide55.xml" /><Relationship Id="rId64" Type="http://schemas.openxmlformats.org/officeDocument/2006/relationships/slide" Target="slides/slide63.xml" /><Relationship Id="rId69" Type="http://schemas.openxmlformats.org/officeDocument/2006/relationships/slide" Target="slides/slide68.xml" /><Relationship Id="rId77" Type="http://schemas.openxmlformats.org/officeDocument/2006/relationships/slide" Target="slides/slide76.xml" /><Relationship Id="rId100" Type="http://schemas.openxmlformats.org/officeDocument/2006/relationships/slide" Target="slides/slide99.xml" /><Relationship Id="rId105" Type="http://schemas.openxmlformats.org/officeDocument/2006/relationships/slide" Target="slides/slide104.xml" /><Relationship Id="rId113" Type="http://schemas.openxmlformats.org/officeDocument/2006/relationships/viewProps" Target="viewProps.xml" /><Relationship Id="rId8" Type="http://schemas.openxmlformats.org/officeDocument/2006/relationships/slide" Target="slides/slide7.xml" /><Relationship Id="rId51" Type="http://schemas.openxmlformats.org/officeDocument/2006/relationships/slide" Target="slides/slide50.xml" /><Relationship Id="rId72" Type="http://schemas.openxmlformats.org/officeDocument/2006/relationships/slide" Target="slides/slide71.xml" /><Relationship Id="rId80" Type="http://schemas.openxmlformats.org/officeDocument/2006/relationships/slide" Target="slides/slide79.xml" /><Relationship Id="rId85" Type="http://schemas.openxmlformats.org/officeDocument/2006/relationships/slide" Target="slides/slide84.xml" /><Relationship Id="rId93" Type="http://schemas.openxmlformats.org/officeDocument/2006/relationships/slide" Target="slides/slide92.xml" /><Relationship Id="rId98" Type="http://schemas.openxmlformats.org/officeDocument/2006/relationships/slide" Target="slides/slide97.xml" /><Relationship Id="rId3" Type="http://schemas.openxmlformats.org/officeDocument/2006/relationships/slide" Target="slides/slide2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slide" Target="slides/slide45.xml" /><Relationship Id="rId59" Type="http://schemas.openxmlformats.org/officeDocument/2006/relationships/slide" Target="slides/slide58.xml" /><Relationship Id="rId67" Type="http://schemas.openxmlformats.org/officeDocument/2006/relationships/slide" Target="slides/slide66.xml" /><Relationship Id="rId103" Type="http://schemas.openxmlformats.org/officeDocument/2006/relationships/slide" Target="slides/slide102.xml" /><Relationship Id="rId108" Type="http://schemas.openxmlformats.org/officeDocument/2006/relationships/slide" Target="slides/slide107.xml" /><Relationship Id="rId20" Type="http://schemas.openxmlformats.org/officeDocument/2006/relationships/slide" Target="slides/slide19.xml" /><Relationship Id="rId41" Type="http://schemas.openxmlformats.org/officeDocument/2006/relationships/slide" Target="slides/slide40.xml" /><Relationship Id="rId54" Type="http://schemas.openxmlformats.org/officeDocument/2006/relationships/slide" Target="slides/slide53.xml" /><Relationship Id="rId62" Type="http://schemas.openxmlformats.org/officeDocument/2006/relationships/slide" Target="slides/slide61.xml" /><Relationship Id="rId70" Type="http://schemas.openxmlformats.org/officeDocument/2006/relationships/slide" Target="slides/slide69.xml" /><Relationship Id="rId75" Type="http://schemas.openxmlformats.org/officeDocument/2006/relationships/slide" Target="slides/slide74.xml" /><Relationship Id="rId83" Type="http://schemas.openxmlformats.org/officeDocument/2006/relationships/slide" Target="slides/slide82.xml" /><Relationship Id="rId88" Type="http://schemas.openxmlformats.org/officeDocument/2006/relationships/slide" Target="slides/slide87.xml" /><Relationship Id="rId91" Type="http://schemas.openxmlformats.org/officeDocument/2006/relationships/slide" Target="slides/slide90.xml" /><Relationship Id="rId96" Type="http://schemas.openxmlformats.org/officeDocument/2006/relationships/slide" Target="slides/slide95.xml" /><Relationship Id="rId111" Type="http://schemas.openxmlformats.org/officeDocument/2006/relationships/notesMaster" Target="notesMasters/notesMaster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49" Type="http://schemas.openxmlformats.org/officeDocument/2006/relationships/slide" Target="slides/slide48.xml" /><Relationship Id="rId57" Type="http://schemas.openxmlformats.org/officeDocument/2006/relationships/slide" Target="slides/slide56.xml" /><Relationship Id="rId106" Type="http://schemas.openxmlformats.org/officeDocument/2006/relationships/slide" Target="slides/slide105.xml" /><Relationship Id="rId114" Type="http://schemas.openxmlformats.org/officeDocument/2006/relationships/theme" Target="theme/theme1.xml" /><Relationship Id="rId10" Type="http://schemas.openxmlformats.org/officeDocument/2006/relationships/slide" Target="slides/slide9.xml" /><Relationship Id="rId31" Type="http://schemas.openxmlformats.org/officeDocument/2006/relationships/slide" Target="slides/slide30.xml" /><Relationship Id="rId44" Type="http://schemas.openxmlformats.org/officeDocument/2006/relationships/slide" Target="slides/slide43.xml" /><Relationship Id="rId52" Type="http://schemas.openxmlformats.org/officeDocument/2006/relationships/slide" Target="slides/slide51.xml" /><Relationship Id="rId60" Type="http://schemas.openxmlformats.org/officeDocument/2006/relationships/slide" Target="slides/slide59.xml" /><Relationship Id="rId65" Type="http://schemas.openxmlformats.org/officeDocument/2006/relationships/slide" Target="slides/slide64.xml" /><Relationship Id="rId73" Type="http://schemas.openxmlformats.org/officeDocument/2006/relationships/slide" Target="slides/slide72.xml" /><Relationship Id="rId78" Type="http://schemas.openxmlformats.org/officeDocument/2006/relationships/slide" Target="slides/slide77.xml" /><Relationship Id="rId81" Type="http://schemas.openxmlformats.org/officeDocument/2006/relationships/slide" Target="slides/slide80.xml" /><Relationship Id="rId86" Type="http://schemas.openxmlformats.org/officeDocument/2006/relationships/slide" Target="slides/slide85.xml" /><Relationship Id="rId94" Type="http://schemas.openxmlformats.org/officeDocument/2006/relationships/slide" Target="slides/slide93.xml" /><Relationship Id="rId99" Type="http://schemas.openxmlformats.org/officeDocument/2006/relationships/slide" Target="slides/slide98.xml" /><Relationship Id="rId101" Type="http://schemas.openxmlformats.org/officeDocument/2006/relationships/slide" Target="slides/slide10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9" Type="http://schemas.openxmlformats.org/officeDocument/2006/relationships/slide" Target="slides/slide38.xml" /><Relationship Id="rId109" Type="http://schemas.openxmlformats.org/officeDocument/2006/relationships/slide" Target="slides/slide108.xml" /><Relationship Id="rId34" Type="http://schemas.openxmlformats.org/officeDocument/2006/relationships/slide" Target="slides/slide33.xml" /><Relationship Id="rId50" Type="http://schemas.openxmlformats.org/officeDocument/2006/relationships/slide" Target="slides/slide49.xml" /><Relationship Id="rId55" Type="http://schemas.openxmlformats.org/officeDocument/2006/relationships/slide" Target="slides/slide54.xml" /><Relationship Id="rId76" Type="http://schemas.openxmlformats.org/officeDocument/2006/relationships/slide" Target="slides/slide75.xml" /><Relationship Id="rId97" Type="http://schemas.openxmlformats.org/officeDocument/2006/relationships/slide" Target="slides/slide96.xml" /><Relationship Id="rId104" Type="http://schemas.openxmlformats.org/officeDocument/2006/relationships/slide" Target="slides/slide103.xml" /><Relationship Id="rId7" Type="http://schemas.openxmlformats.org/officeDocument/2006/relationships/slide" Target="slides/slide6.xml" /><Relationship Id="rId71" Type="http://schemas.openxmlformats.org/officeDocument/2006/relationships/slide" Target="slides/slide70.xml" /><Relationship Id="rId92" Type="http://schemas.openxmlformats.org/officeDocument/2006/relationships/slide" Target="slides/slide91.xml" /><Relationship Id="rId2" Type="http://schemas.openxmlformats.org/officeDocument/2006/relationships/slide" Target="slides/slide1.xml" /><Relationship Id="rId29" Type="http://schemas.openxmlformats.org/officeDocument/2006/relationships/slide" Target="slides/slide28.xml" 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 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image" Target="../media/image9.png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D2AC2-F7CE-48EC-B551-191EBBF62EC5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C60E21-EEBD-4EA8-8BBE-4649FD3F6BE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B3A83-7732-42BB-A47D-D0DC93E253AC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1360A8-3C30-4987-873B-2B64090A6609}" type="slidenum">
              <a:rPr lang="en-US"/>
              <a:pPr/>
              <a:t>62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Note:</a:t>
            </a:r>
            <a:r>
              <a:rPr lang="en-US" dirty="0"/>
              <a:t>- To find whether current state is better or not </a:t>
            </a:r>
            <a:r>
              <a:rPr lang="en-US" dirty="0">
                <a:solidFill>
                  <a:srgbClr val="FF0000"/>
                </a:solidFill>
              </a:rPr>
              <a:t>evaluation function </a:t>
            </a:r>
            <a:r>
              <a:rPr lang="en-US" dirty="0"/>
              <a:t>is used. F(n) is based on heuristic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60E21-EEBD-4EA8-8BBE-4649FD3F6BEC}" type="slidenum">
              <a:rPr lang="en-US" smtClean="0"/>
              <a:pPr/>
              <a:t>85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6EAEC5-4A8F-491C-909B-6943118F8ACC}" type="slidenum">
              <a:rPr lang="en-US"/>
              <a:pPr/>
              <a:t>86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Admissible heuristic means h(n) never over estimates the cost to reach the goal </a:t>
            </a:r>
            <a:r>
              <a:rPr lang="en-US" dirty="0" err="1"/>
              <a:t>i.e</a:t>
            </a:r>
            <a:r>
              <a:rPr lang="en-US" dirty="0"/>
              <a:t> .e. the cost it </a:t>
            </a:r>
            <a:r>
              <a:rPr lang="en-US" b="1" dirty="0"/>
              <a:t>estimates</a:t>
            </a:r>
            <a:r>
              <a:rPr lang="en-US" dirty="0"/>
              <a:t> to reach the goal is not higher than the lowest possible cost from the current point in the path.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60E21-EEBD-4EA8-8BBE-4649FD3F6BEC}" type="slidenum">
              <a:rPr lang="en-US" smtClean="0"/>
              <a:pPr/>
              <a:t>101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Drawback of IDA* and RBFS is generation of same states again and again.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60E21-EEBD-4EA8-8BBE-4649FD3F6BEC}" type="slidenum">
              <a:rPr lang="en-US" smtClean="0"/>
              <a:pPr/>
              <a:t>109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B4E3DD-3006-4E73-9038-FB5ECC5D327E}" type="slidenum">
              <a:rPr lang="en-US"/>
              <a:pPr/>
              <a:t>47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94EB1A-A0AD-4C8D-B866-8276AE995814}" type="slidenum">
              <a:rPr lang="en-US"/>
              <a:pPr/>
              <a:t>48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F6E870-D56E-4B80-AEDB-B283CC6C9CAE}" type="slidenum">
              <a:rPr lang="en-US"/>
              <a:pPr/>
              <a:t>49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807A76-2059-4714-89D3-63585ED5E3C8}" type="slidenum">
              <a:rPr lang="en-US"/>
              <a:pPr/>
              <a:t>50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A8FF1C-0E6C-461D-9F04-DD2354E442F3}" type="slidenum">
              <a:rPr lang="en-US"/>
              <a:pPr/>
              <a:t>51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5C3518-50AB-46BC-B437-3F452F78ADF1}" type="slidenum">
              <a:rPr lang="en-US"/>
              <a:pPr/>
              <a:t>52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2A9283-1DB8-410C-B8CE-CA325BA4353F}" type="slidenum">
              <a:rPr lang="en-US"/>
              <a:pPr/>
              <a:t>53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297AC5-1271-4C0B-9B9B-A711E9391D7E}" type="slidenum">
              <a:rPr lang="en-US"/>
              <a:pPr/>
              <a:t>54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6F49-A982-4333-BE54-FA3E8328EB87}" type="datetime1">
              <a:rPr lang="en-US" smtClean="0"/>
              <a:pPr/>
              <a:t>6/9/2020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Unit1 _ Introduction     Class : BE(B)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E000-0411-4563-811A-2D07C155A9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6BC91-EB1C-4DBE-ACA3-262388B66A4C}" type="datetime1">
              <a:rPr lang="en-US" smtClean="0"/>
              <a:pPr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Unit1 _ Introduction     Class : BE(B)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E000-0411-4563-811A-2D07C155A9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F02BA-AEFD-4DD5-85BC-D0775989016D}" type="datetime1">
              <a:rPr lang="en-US" smtClean="0"/>
              <a:pPr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Unit1 _ Introduction     Class : BE(B)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E000-0411-4563-811A-2D07C155A9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عنوان، ونص،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FCF26B-63A1-42D4-951D-915F8717FB54}" type="datetime1">
              <a:rPr lang="en-US" smtClean="0"/>
              <a:pPr>
                <a:defRPr/>
              </a:pPr>
              <a:t>6/9/2020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Unit1 _ Introduction     Class : BE(B)</a:t>
            </a:r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66E2C3-CF3A-4E97-A16A-4BC539A3A83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55FB-2AF6-4986-BE35-E6B4B6121B52}" type="datetime1">
              <a:rPr lang="en-US" smtClean="0"/>
              <a:pPr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Unit1 _ Introduction     Class : BE(B)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E000-0411-4563-811A-2D07C155A9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DB34-5245-4559-9EF9-9DB7594C1BC6}" type="datetime1">
              <a:rPr lang="en-US" smtClean="0"/>
              <a:pPr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Unit1 _ Introduction     Class : BE(B)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E000-0411-4563-811A-2D07C155A9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29EA-997C-48BB-9005-E3C4CAEC1F6C}" type="datetime1">
              <a:rPr lang="en-US" smtClean="0"/>
              <a:pPr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Unit1 _ Introduction     Class : BE(B)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E000-0411-4563-811A-2D07C155A9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88EBA-5BE2-48FD-BBA7-CA7EF1378E4C}" type="datetime1">
              <a:rPr lang="en-US" smtClean="0"/>
              <a:pPr/>
              <a:t>6/9/2020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Unit1 _ Introduction     Class : BE(B)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E000-0411-4563-811A-2D07C155A9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D8DC-3B07-43C9-AF6D-55E87B1D2CD2}" type="datetime1">
              <a:rPr lang="en-US" smtClean="0"/>
              <a:pPr/>
              <a:t>6/9/2020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Unit1 _ Introduction     Class : BE(B)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E000-0411-4563-811A-2D07C155A9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DF8-E951-45E7-B2C2-677B60F7012C}" type="datetime1">
              <a:rPr lang="en-US" smtClean="0"/>
              <a:pPr/>
              <a:t>6/9/2020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Unit1 _ Introduction     Class : BE(B)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E000-0411-4563-811A-2D07C155A9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0E1C3-E118-425E-B257-E9E86D9C3AC1}" type="datetime1">
              <a:rPr lang="en-US" smtClean="0"/>
              <a:pPr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Unit1 _ Introduction     Class : BE(B)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E000-0411-4563-811A-2D07C155A9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0B197-4A6B-4C0A-B69F-FDAB8C5DDFE7}" type="datetime1">
              <a:rPr lang="en-US" smtClean="0"/>
              <a:pPr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Unit1 _ Introduction     Class : BE(B)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1C8E000-0411-4563-811A-2D07C155A9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2EDDF3A-6A85-40CC-BFD4-A619FE3E6B1F}" type="datetime1">
              <a:rPr lang="en-US" smtClean="0"/>
              <a:pPr/>
              <a:t>6/9/2020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/>
              <a:t>Unit1 _ Introduction     Class : BE(B)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1C8E000-0411-4563-811A-2D07C155A95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 /><Relationship Id="rId1" Type="http://schemas.openxmlformats.org/officeDocument/2006/relationships/slideLayout" Target="../slideLayouts/slideLayout2.xml" 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2.xml" 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 /><Relationship Id="rId2" Type="http://schemas.openxmlformats.org/officeDocument/2006/relationships/slideLayout" Target="../slideLayouts/slideLayout12.xml" /><Relationship Id="rId1" Type="http://schemas.openxmlformats.org/officeDocument/2006/relationships/vmlDrawing" Target="../drawings/vmlDrawing1.vml" /><Relationship Id="rId4" Type="http://schemas.openxmlformats.org/officeDocument/2006/relationships/image" Target="../media/image5.png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2.vml" /><Relationship Id="rId6" Type="http://schemas.openxmlformats.org/officeDocument/2006/relationships/image" Target="../media/image10.png" /><Relationship Id="rId5" Type="http://schemas.openxmlformats.org/officeDocument/2006/relationships/oleObject" Target="../embeddings/oleObject3.bin" /><Relationship Id="rId4" Type="http://schemas.openxmlformats.org/officeDocument/2006/relationships/image" Target="../media/image9.png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 /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2.xml" 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2.xml" 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7.xml" 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7.xml" 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7.xml" 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7.xml" 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7.xml" 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7.xml" 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7.xml" 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 /><Relationship Id="rId1" Type="http://schemas.openxmlformats.org/officeDocument/2006/relationships/slideLayout" Target="../slideLayouts/slideLayout2.xml" 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 /><Relationship Id="rId1" Type="http://schemas.openxmlformats.org/officeDocument/2006/relationships/slideLayout" Target="../slideLayouts/slideLayout2.xml" 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 /><Relationship Id="rId1" Type="http://schemas.openxmlformats.org/officeDocument/2006/relationships/slideLayout" Target="../slideLayouts/slideLayout2.xml" 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 /><Relationship Id="rId1" Type="http://schemas.openxmlformats.org/officeDocument/2006/relationships/slideLayout" Target="../slideLayouts/slideLayout2.xml" 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 /><Relationship Id="rId1" Type="http://schemas.openxmlformats.org/officeDocument/2006/relationships/slideLayout" Target="../slideLayouts/slideLayout2.xml" 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 /><Relationship Id="rId1" Type="http://schemas.openxmlformats.org/officeDocument/2006/relationships/slideLayout" Target="../slideLayouts/slideLayout2.xml" 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 /><Relationship Id="rId1" Type="http://schemas.openxmlformats.org/officeDocument/2006/relationships/slideLayout" Target="../slideLayouts/slideLayout2.xml" 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 /><Relationship Id="rId1" Type="http://schemas.openxmlformats.org/officeDocument/2006/relationships/slideLayout" Target="../slideLayouts/slideLayout2.xml" 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 /><Relationship Id="rId2" Type="http://schemas.openxmlformats.org/officeDocument/2006/relationships/image" Target="../media/image37.png" /><Relationship Id="rId1" Type="http://schemas.openxmlformats.org/officeDocument/2006/relationships/slideLayout" Target="../slideLayouts/slideLayout2.xml" 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 /><Relationship Id="rId1" Type="http://schemas.openxmlformats.org/officeDocument/2006/relationships/slideLayout" Target="../slideLayouts/slideLayout2.xml" 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2.xml" 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 /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2.png" 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 /><Relationship Id="rId1" Type="http://schemas.openxmlformats.org/officeDocument/2006/relationships/slideLayout" Target="../slideLayouts/slideLayout2.xml" 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Artificial Intelligence and Robotics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E000-0411-4563-811A-2D07C155A95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Unit1 _ Introduction     Class : BE(B)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33400"/>
            <a:ext cx="8534400" cy="914400"/>
          </a:xfrm>
        </p:spPr>
        <p:txBody>
          <a:bodyPr>
            <a:normAutofit fontScale="90000"/>
          </a:bodyPr>
          <a:lstStyle/>
          <a:p>
            <a:r>
              <a:rPr lang="en-US" sz="4900" dirty="0"/>
              <a:t>What is AI?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5870448" cy="4572000"/>
          </a:xfrm>
        </p:spPr>
        <p:txBody>
          <a:bodyPr/>
          <a:lstStyle/>
          <a:p>
            <a:r>
              <a:rPr lang="en-US" b="1" dirty="0"/>
              <a:t>Artificial intelligence</a:t>
            </a:r>
            <a:r>
              <a:rPr lang="en-US" dirty="0"/>
              <a:t> (</a:t>
            </a:r>
            <a:r>
              <a:rPr lang="en-US" b="1" dirty="0"/>
              <a:t>AI</a:t>
            </a:r>
            <a:r>
              <a:rPr lang="en-US" dirty="0"/>
              <a:t>) is the intelligence exhibited by machines or software. </a:t>
            </a:r>
          </a:p>
          <a:p>
            <a:endParaRPr lang="en-US" dirty="0"/>
          </a:p>
          <a:p>
            <a:r>
              <a:rPr lang="en-US" dirty="0"/>
              <a:t>It is an academic field of study which studies how to create computers and computer software that are capable of intelligent behavior.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1524000"/>
            <a:ext cx="2667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E000-0411-4563-811A-2D07C155A95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Unit1 _ Introduction     Class : BE(B)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908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151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A*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Completeness</a:t>
            </a:r>
            <a:r>
              <a:rPr lang="en-US" dirty="0"/>
              <a:t> : A* is complete and guarantees solution.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Optimality</a:t>
            </a:r>
            <a:r>
              <a:rPr lang="en-US" dirty="0"/>
              <a:t> – A* is optimal if h(n) is admissible heuristic. </a:t>
            </a:r>
          </a:p>
          <a:p>
            <a:r>
              <a:rPr lang="en-US" dirty="0"/>
              <a:t>An heuristic is admissible if the heuristic value is no longer than the actual cost it takes to reach the  goal.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              i.e.  h(n)&lt;=</a:t>
            </a:r>
            <a:r>
              <a:rPr lang="en-US" b="1" dirty="0" err="1">
                <a:solidFill>
                  <a:srgbClr val="FF0000"/>
                </a:solidFill>
              </a:rPr>
              <a:t>cost_to_goal</a:t>
            </a:r>
            <a:r>
              <a:rPr lang="en-US" b="1" dirty="0">
                <a:solidFill>
                  <a:srgbClr val="FF0000"/>
                </a:solidFill>
              </a:rPr>
              <a:t>  </a:t>
            </a:r>
          </a:p>
          <a:p>
            <a:endParaRPr lang="en-US" dirty="0"/>
          </a:p>
          <a:p>
            <a:r>
              <a:rPr lang="en-US" dirty="0"/>
              <a:t>Time complexity depends on heuristic function.</a:t>
            </a:r>
          </a:p>
          <a:p>
            <a:endParaRPr lang="en-US" dirty="0"/>
          </a:p>
          <a:p>
            <a:r>
              <a:rPr lang="en-US" dirty="0"/>
              <a:t>Main issue is about </a:t>
            </a:r>
            <a:r>
              <a:rPr lang="en-US" dirty="0">
                <a:solidFill>
                  <a:srgbClr val="FF0000"/>
                </a:solidFill>
              </a:rPr>
              <a:t>space complexity </a:t>
            </a:r>
            <a:r>
              <a:rPr lang="en-US" dirty="0"/>
              <a:t>here since all nodes that are generated are kept in memory. </a:t>
            </a:r>
          </a:p>
          <a:p>
            <a:endParaRPr lang="en-US" dirty="0"/>
          </a:p>
          <a:p>
            <a:r>
              <a:rPr lang="en-US" dirty="0"/>
              <a:t>Generally this method is </a:t>
            </a:r>
            <a:r>
              <a:rPr lang="en-US" dirty="0">
                <a:solidFill>
                  <a:srgbClr val="FF0000"/>
                </a:solidFill>
              </a:rPr>
              <a:t>not used for large scale problem.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D77E-D9AB-4069-92A9-044FEA0CF3F6}" type="slidenum">
              <a:rPr lang="en-US" smtClean="0"/>
              <a:pPr/>
              <a:t>101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Unit1 _ Introduction     Class : BE(B)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7" name="Rectangle 3"/>
          <p:cNvSpPr>
            <a:spLocks noGrp="1" noChangeArrowheads="1"/>
          </p:cNvSpPr>
          <p:nvPr>
            <p:ph type="title"/>
          </p:nvPr>
        </p:nvSpPr>
        <p:spPr/>
        <p:txBody>
          <a:bodyPr rIns="130174"/>
          <a:lstStyle/>
          <a:p>
            <a:pPr indent="0" eaLnBrk="1" hangingPunct="1">
              <a:defRPr/>
            </a:pPr>
            <a:r>
              <a:rPr lang="en-US" dirty="0"/>
              <a:t>Memory-Bounded Search</a:t>
            </a:r>
          </a:p>
        </p:txBody>
      </p:sp>
      <p:sp>
        <p:nvSpPr>
          <p:cNvPr id="119813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 rIns="130174"/>
          <a:lstStyle/>
          <a:p>
            <a:pPr eaLnBrk="1" hangingPunct="1"/>
            <a:r>
              <a:rPr lang="en-US" dirty="0"/>
              <a:t>Search algorithms that try to conserve memory</a:t>
            </a:r>
          </a:p>
          <a:p>
            <a:pPr eaLnBrk="1" hangingPunct="1"/>
            <a:r>
              <a:rPr lang="en-US" dirty="0"/>
              <a:t>Most are modifications of A*</a:t>
            </a:r>
          </a:p>
          <a:p>
            <a:pPr marL="723900" lvl="1" eaLnBrk="1" hangingPunct="1"/>
            <a:r>
              <a:rPr lang="en-US" dirty="0"/>
              <a:t>Iterative deepening A* (IDA*)</a:t>
            </a:r>
          </a:p>
          <a:p>
            <a:pPr marL="723900" lvl="1" eaLnBrk="1" hangingPunct="1"/>
            <a:r>
              <a:rPr lang="en-US" dirty="0"/>
              <a:t>Recursive Best first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E000-0411-4563-811A-2D07C155A953}" type="slidenum">
              <a:rPr lang="en-US" smtClean="0"/>
              <a:pPr/>
              <a:t>102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Unit1 _ Introduction     Class : BE(B)</a:t>
            </a:r>
          </a:p>
        </p:txBody>
      </p:sp>
    </p:spTree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Iterative Deepening A* (IDA*)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Resolves the problem of A*, where the memory problem is overcome and at the same time optimality is maintained.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Here, threshold for every level of the tree is maintained.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Whenever a node is generated whose cost is more than the threshold of that iteration, the path is discarded. Then backtracking is applied.</a:t>
            </a:r>
          </a:p>
          <a:p>
            <a:endParaRPr lang="en-US" dirty="0"/>
          </a:p>
          <a:p>
            <a:r>
              <a:rPr lang="en-US" dirty="0"/>
              <a:t>Initial cut-off is set equal to heuristic of the root.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E000-0411-4563-811A-2D07C155A953}" type="slidenum">
              <a:rPr lang="en-US" smtClean="0"/>
              <a:pPr/>
              <a:t>103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Unit1 _ Introduction     Class : BE(B)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/>
              <a:t>Iterative Deepening A* (IDA*) </a:t>
            </a:r>
            <a:r>
              <a:rPr lang="en-US" dirty="0" err="1"/>
              <a:t>Algo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Set limit = h(root)     //this is f-limit</a:t>
            </a:r>
          </a:p>
          <a:p>
            <a:pPr marL="514350" indent="-514350">
              <a:buAutoNum type="arabicPeriod"/>
            </a:pPr>
            <a:r>
              <a:rPr lang="en-US" dirty="0"/>
              <a:t>Prune(Discard) if f(node) &gt; f-limit</a:t>
            </a:r>
          </a:p>
          <a:p>
            <a:pPr marL="514350" indent="-514350">
              <a:buAutoNum type="arabicPeriod"/>
            </a:pPr>
            <a:r>
              <a:rPr lang="en-US" dirty="0"/>
              <a:t>Set f- limit equal to the minimum cost of any node that is pruned.</a:t>
            </a:r>
          </a:p>
          <a:p>
            <a:pPr marL="514350" indent="-514350">
              <a:buNone/>
            </a:pPr>
            <a:endParaRPr lang="en-US" dirty="0"/>
          </a:p>
          <a:p>
            <a:pPr marL="514350" indent="-514350"/>
            <a:r>
              <a:rPr lang="en-US" dirty="0"/>
              <a:t>IDA* performs series of depth first searches.</a:t>
            </a:r>
          </a:p>
          <a:p>
            <a:pPr marL="514350" lvl="1" indent="-514350">
              <a:buClr>
                <a:schemeClr val="accent3"/>
              </a:buClr>
              <a:buSzPct val="95000"/>
            </a:pPr>
            <a:r>
              <a:rPr lang="en-US" dirty="0"/>
              <a:t>IDA*  saves memory space because depth-first keeps only the current path in memory.</a:t>
            </a:r>
          </a:p>
          <a:p>
            <a:pPr marL="514350" lvl="1" indent="-514350">
              <a:buClr>
                <a:schemeClr val="accent3"/>
              </a:buClr>
              <a:buSzPct val="95000"/>
            </a:pPr>
            <a:r>
              <a:rPr lang="en-US" dirty="0"/>
              <a:t>IDA* is optimal if admissible heuristics exists.</a:t>
            </a:r>
          </a:p>
          <a:p>
            <a:pPr marL="514350" lvl="1" indent="-514350">
              <a:buClr>
                <a:schemeClr val="accent3"/>
              </a:buClr>
              <a:buSzPct val="95000"/>
            </a:pPr>
            <a:endParaRPr lang="en-US" dirty="0"/>
          </a:p>
          <a:p>
            <a:pPr marL="514350" indent="-514350"/>
            <a:r>
              <a:rPr lang="en-US" dirty="0"/>
              <a:t>Limitation :- Excessive Node Generation.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Unit1 _ Introduction     Class : BE(B)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E000-0411-4563-811A-2D07C155A953}" type="slidenum">
              <a:rPr lang="en-US" smtClean="0"/>
              <a:pPr/>
              <a:t>104</a:t>
            </a:fld>
            <a:endParaRPr lang="en-US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Unit1 _ Introduction     Class : BE(B)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E000-0411-4563-811A-2D07C155A953}" type="slidenum">
              <a:rPr lang="en-US" smtClean="0"/>
              <a:pPr/>
              <a:t>105</a:t>
            </a:fld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3505200" y="1447800"/>
            <a:ext cx="1143000" cy="914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 120</a:t>
            </a:r>
          </a:p>
        </p:txBody>
      </p:sp>
      <p:sp>
        <p:nvSpPr>
          <p:cNvPr id="8" name="Flowchart: Connector 7"/>
          <p:cNvSpPr/>
          <p:nvPr/>
        </p:nvSpPr>
        <p:spPr>
          <a:xfrm>
            <a:off x="1752600" y="3352800"/>
            <a:ext cx="1066800" cy="1066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Bank 125</a:t>
            </a:r>
          </a:p>
        </p:txBody>
      </p:sp>
      <p:sp>
        <p:nvSpPr>
          <p:cNvPr id="9" name="Flowchart: Connector 8"/>
          <p:cNvSpPr/>
          <p:nvPr/>
        </p:nvSpPr>
        <p:spPr>
          <a:xfrm>
            <a:off x="3429000" y="3581400"/>
            <a:ext cx="1295400" cy="914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Garden  140</a:t>
            </a:r>
          </a:p>
        </p:txBody>
      </p:sp>
      <p:sp>
        <p:nvSpPr>
          <p:cNvPr id="10" name="Flowchart: Connector 9"/>
          <p:cNvSpPr/>
          <p:nvPr/>
        </p:nvSpPr>
        <p:spPr>
          <a:xfrm>
            <a:off x="5867400" y="3429000"/>
            <a:ext cx="1219200" cy="914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School 90</a:t>
            </a:r>
          </a:p>
        </p:txBody>
      </p:sp>
      <p:sp>
        <p:nvSpPr>
          <p:cNvPr id="11" name="Flowchart: Connector 10"/>
          <p:cNvSpPr/>
          <p:nvPr/>
        </p:nvSpPr>
        <p:spPr>
          <a:xfrm>
            <a:off x="4876800" y="5334000"/>
            <a:ext cx="1447800" cy="990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Railway Station 80</a:t>
            </a:r>
          </a:p>
        </p:txBody>
      </p:sp>
      <p:sp>
        <p:nvSpPr>
          <p:cNvPr id="12" name="Flowchart: Connector 11"/>
          <p:cNvSpPr/>
          <p:nvPr/>
        </p:nvSpPr>
        <p:spPr>
          <a:xfrm>
            <a:off x="7010400" y="5410200"/>
            <a:ext cx="1143000" cy="914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 Office 219</a:t>
            </a:r>
          </a:p>
        </p:txBody>
      </p:sp>
      <p:cxnSp>
        <p:nvCxnSpPr>
          <p:cNvPr id="14" name="Straight Arrow Connector 13"/>
          <p:cNvCxnSpPr>
            <a:stCxn id="6" idx="3"/>
            <a:endCxn id="8" idx="0"/>
          </p:cNvCxnSpPr>
          <p:nvPr/>
        </p:nvCxnSpPr>
        <p:spPr>
          <a:xfrm rot="5400000">
            <a:off x="2417040" y="2097250"/>
            <a:ext cx="1124511" cy="13865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4"/>
            <a:endCxn id="9" idx="0"/>
          </p:cNvCxnSpPr>
          <p:nvPr/>
        </p:nvCxnSpPr>
        <p:spPr>
          <a:xfrm rot="5400000">
            <a:off x="3467100" y="2971800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5"/>
            <a:endCxn id="10" idx="0"/>
          </p:cNvCxnSpPr>
          <p:nvPr/>
        </p:nvCxnSpPr>
        <p:spPr>
          <a:xfrm rot="16200000" flipH="1">
            <a:off x="4878550" y="1830549"/>
            <a:ext cx="1200711" cy="19961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5400000">
            <a:off x="5295900" y="4533900"/>
            <a:ext cx="1066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5"/>
            <a:endCxn id="12" idx="0"/>
          </p:cNvCxnSpPr>
          <p:nvPr/>
        </p:nvCxnSpPr>
        <p:spPr>
          <a:xfrm rot="16200000" flipH="1">
            <a:off x="6644621" y="4472920"/>
            <a:ext cx="1200711" cy="6738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239000" y="64770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Prune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00400" y="45720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Prune 140 &gt; </a:t>
            </a:r>
            <a:r>
              <a:rPr lang="en-US" dirty="0" err="1">
                <a:latin typeface="+mj-lt"/>
              </a:rPr>
              <a:t>flimit</a:t>
            </a:r>
            <a:r>
              <a:rPr lang="en-US" dirty="0">
                <a:latin typeface="+mj-lt"/>
              </a:rPr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29200" y="16764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+mj-lt"/>
              </a:rPr>
              <a:t>F-limit= h(root)=120</a:t>
            </a:r>
          </a:p>
        </p:txBody>
      </p:sp>
      <p:sp>
        <p:nvSpPr>
          <p:cNvPr id="19" name="Flowchart: Connector 18"/>
          <p:cNvSpPr/>
          <p:nvPr/>
        </p:nvSpPr>
        <p:spPr>
          <a:xfrm>
            <a:off x="228600" y="3505200"/>
            <a:ext cx="1143000" cy="990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University 100</a:t>
            </a:r>
          </a:p>
        </p:txBody>
      </p:sp>
      <p:cxnSp>
        <p:nvCxnSpPr>
          <p:cNvPr id="26" name="Straight Arrow Connector 25"/>
          <p:cNvCxnSpPr>
            <a:stCxn id="6" idx="2"/>
          </p:cNvCxnSpPr>
          <p:nvPr/>
        </p:nvCxnSpPr>
        <p:spPr>
          <a:xfrm rot="10800000" flipV="1">
            <a:off x="762002" y="1904999"/>
            <a:ext cx="2743199" cy="15817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066800" y="4572001"/>
            <a:ext cx="2133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Prune 125 &gt; </a:t>
            </a:r>
            <a:r>
              <a:rPr lang="en-US" dirty="0" err="1">
                <a:latin typeface="+mj-lt"/>
              </a:rPr>
              <a:t>flimit</a:t>
            </a:r>
            <a:r>
              <a:rPr lang="en-US" dirty="0">
                <a:latin typeface="+mj-lt"/>
              </a:rPr>
              <a:t>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391400" y="3657600"/>
            <a:ext cx="1447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Flimit</a:t>
            </a:r>
            <a:r>
              <a:rPr lang="en-US" dirty="0"/>
              <a:t> =125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/>
          <p:cNvSpPr>
            <a:spLocks noGrp="1" noChangeArrowheads="1"/>
          </p:cNvSpPr>
          <p:nvPr>
            <p:ph type="title"/>
          </p:nvPr>
        </p:nvSpPr>
        <p:spPr/>
        <p:txBody>
          <a:bodyPr rIns="130174"/>
          <a:lstStyle/>
          <a:p>
            <a:pPr indent="0" eaLnBrk="1" hangingPunct="1">
              <a:defRPr/>
            </a:pPr>
            <a:r>
              <a:rPr lang="en-US"/>
              <a:t>Recursive Best-First Search</a:t>
            </a:r>
          </a:p>
        </p:txBody>
      </p:sp>
      <p:sp>
        <p:nvSpPr>
          <p:cNvPr id="121861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 rIns="130174">
            <a:normAutofit lnSpcReduction="10000"/>
          </a:bodyPr>
          <a:lstStyle/>
          <a:p>
            <a:pPr eaLnBrk="1" hangingPunct="1"/>
            <a:r>
              <a:rPr lang="en-US" dirty="0"/>
              <a:t>Similar to best-first search, but with lower space requirements</a:t>
            </a:r>
          </a:p>
          <a:p>
            <a:pPr marL="723900" lvl="1" eaLnBrk="1" hangingPunct="1"/>
            <a:r>
              <a:rPr lang="en-US" dirty="0">
                <a:latin typeface="Arial Italic" charset="0"/>
                <a:cs typeface="Arial Italic" charset="0"/>
                <a:sym typeface="Arial Italic" charset="0"/>
              </a:rPr>
              <a:t>O(</a:t>
            </a:r>
            <a:r>
              <a:rPr lang="en-US" dirty="0" err="1">
                <a:latin typeface="Arial Italic" charset="0"/>
                <a:cs typeface="Arial Italic" charset="0"/>
                <a:sym typeface="Arial Italic" charset="0"/>
              </a:rPr>
              <a:t>bd</a:t>
            </a:r>
            <a:r>
              <a:rPr lang="en-US" dirty="0">
                <a:latin typeface="Arial Italic" charset="0"/>
                <a:cs typeface="Arial Italic" charset="0"/>
                <a:sym typeface="Arial Italic" charset="0"/>
              </a:rPr>
              <a:t>) </a:t>
            </a:r>
            <a:r>
              <a:rPr lang="en-US" dirty="0"/>
              <a:t> instead of </a:t>
            </a:r>
            <a:r>
              <a:rPr lang="en-US" dirty="0">
                <a:latin typeface="Arial Italic" charset="0"/>
                <a:cs typeface="Arial Italic" charset="0"/>
                <a:sym typeface="Arial Italic" charset="0"/>
              </a:rPr>
              <a:t>O(</a:t>
            </a:r>
            <a:r>
              <a:rPr lang="en-US" dirty="0" err="1">
                <a:latin typeface="Arial Italic" charset="0"/>
                <a:cs typeface="Arial Italic" charset="0"/>
                <a:sym typeface="Arial Italic" charset="0"/>
              </a:rPr>
              <a:t>b</a:t>
            </a:r>
            <a:r>
              <a:rPr lang="en-US" baseline="30000" dirty="0" err="1">
                <a:latin typeface="Arial Italic" charset="0"/>
                <a:cs typeface="Arial Italic" charset="0"/>
                <a:sym typeface="Arial Italic" charset="0"/>
              </a:rPr>
              <a:t>m</a:t>
            </a:r>
            <a:r>
              <a:rPr lang="en-US" dirty="0">
                <a:latin typeface="Arial Italic" charset="0"/>
                <a:cs typeface="Arial Italic" charset="0"/>
                <a:sym typeface="Arial Italic" charset="0"/>
              </a:rPr>
              <a:t>)</a:t>
            </a:r>
          </a:p>
          <a:p>
            <a:pPr marL="723900" lvl="1" eaLnBrk="1" hangingPunct="1">
              <a:buNone/>
            </a:pPr>
            <a:endParaRPr lang="en-US" dirty="0">
              <a:latin typeface="Arial Italic" charset="0"/>
              <a:cs typeface="Arial Italic" charset="0"/>
              <a:sym typeface="Arial Italic" charset="0"/>
            </a:endParaRPr>
          </a:p>
          <a:p>
            <a:pPr marL="723900" lvl="1"/>
            <a:r>
              <a:rPr lang="en-US" dirty="0">
                <a:latin typeface="Arial Italic" charset="0"/>
                <a:cs typeface="Arial Italic" charset="0"/>
                <a:sym typeface="Arial Italic" charset="0"/>
              </a:rPr>
              <a:t>The basic idea here is to remember the best path or the best alternative(</a:t>
            </a:r>
            <a:r>
              <a:rPr lang="en-US" dirty="0" err="1">
                <a:latin typeface="Arial Italic" charset="0"/>
                <a:cs typeface="Arial Italic" charset="0"/>
                <a:sym typeface="Arial Italic" charset="0"/>
              </a:rPr>
              <a:t>i.e</a:t>
            </a:r>
            <a:r>
              <a:rPr lang="en-US" dirty="0">
                <a:latin typeface="Arial Italic" charset="0"/>
                <a:cs typeface="Arial Italic" charset="0"/>
                <a:sym typeface="Arial Italic" charset="0"/>
              </a:rPr>
              <a:t> lowest f(n))   and</a:t>
            </a:r>
          </a:p>
          <a:p>
            <a:pPr marL="723900" lvl="1">
              <a:buNone/>
            </a:pPr>
            <a:r>
              <a:rPr lang="en-US" dirty="0">
                <a:latin typeface="Arial Italic" charset="0"/>
                <a:cs typeface="Arial Italic" charset="0"/>
                <a:sym typeface="Arial Italic" charset="0"/>
              </a:rPr>
              <a:t>    Backtrack if the best first gets very expensive </a:t>
            </a:r>
            <a:r>
              <a:rPr lang="en-US" dirty="0" err="1">
                <a:latin typeface="Arial Italic" charset="0"/>
                <a:cs typeface="Arial Italic" charset="0"/>
                <a:sym typeface="Arial Italic" charset="0"/>
              </a:rPr>
              <a:t>i.e</a:t>
            </a:r>
            <a:r>
              <a:rPr lang="en-US" dirty="0">
                <a:latin typeface="Arial Italic" charset="0"/>
                <a:cs typeface="Arial Italic" charset="0"/>
                <a:sym typeface="Arial Italic" charset="0"/>
              </a:rPr>
              <a:t> when the cost exceeds that of previously expanded node.</a:t>
            </a:r>
          </a:p>
          <a:p>
            <a:pPr marL="723900" lvl="1"/>
            <a:r>
              <a:rPr lang="en-US" dirty="0">
                <a:latin typeface="Arial Italic" charset="0"/>
                <a:cs typeface="Arial Italic" charset="0"/>
                <a:sym typeface="Arial Italic" charset="0"/>
              </a:rPr>
              <a:t>When backtrack is done, the f-cost of current node(</a:t>
            </a:r>
            <a:r>
              <a:rPr lang="en-US" dirty="0" err="1">
                <a:latin typeface="Arial Italic" charset="0"/>
                <a:cs typeface="Arial Italic" charset="0"/>
                <a:sym typeface="Arial Italic" charset="0"/>
              </a:rPr>
              <a:t>i.e</a:t>
            </a:r>
            <a:r>
              <a:rPr lang="en-US" dirty="0">
                <a:latin typeface="Arial Italic" charset="0"/>
                <a:cs typeface="Arial Italic" charset="0"/>
                <a:sym typeface="Arial Italic" charset="0"/>
              </a:rPr>
              <a:t> expanded) is replaced with best f-cost of its children.</a:t>
            </a:r>
          </a:p>
          <a:p>
            <a:pPr marL="723900" lvl="1">
              <a:buNone/>
            </a:pPr>
            <a:endParaRPr lang="en-US" dirty="0">
              <a:latin typeface="Arial Italic" charset="0"/>
              <a:cs typeface="Arial Italic" charset="0"/>
              <a:sym typeface="Arial Italic" charset="0"/>
            </a:endParaRPr>
          </a:p>
          <a:p>
            <a:pPr marL="723900" lvl="1">
              <a:buNone/>
            </a:pPr>
            <a:endParaRPr lang="en-US" dirty="0">
              <a:latin typeface="Arial Italic" charset="0"/>
              <a:cs typeface="Arial Italic" charset="0"/>
              <a:sym typeface="Arial Italic" charset="0"/>
            </a:endParaRPr>
          </a:p>
          <a:p>
            <a:pPr marL="723900" lvl="1">
              <a:buNone/>
            </a:pPr>
            <a:endParaRPr lang="en-US" dirty="0">
              <a:latin typeface="Arial Italic" charset="0"/>
              <a:cs typeface="Arial Italic" charset="0"/>
              <a:sym typeface="Arial Italic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E000-0411-4563-811A-2D07C155A953}" type="slidenum">
              <a:rPr lang="en-US" smtClean="0"/>
              <a:pPr/>
              <a:t>106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Unit1 _ Introduction     Class : BE(B)</a:t>
            </a:r>
          </a:p>
        </p:txBody>
      </p:sp>
    </p:spTree>
  </p:cSld>
  <p:clrMapOvr>
    <a:masterClrMapping/>
  </p:clrMapOvr>
  <p:transition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Unit1 _ Introduction     Class : BE(B)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E000-0411-4563-811A-2D07C155A953}" type="slidenum">
              <a:rPr lang="en-US" smtClean="0"/>
              <a:pPr/>
              <a:t>107</a:t>
            </a:fld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3505200" y="1447800"/>
            <a:ext cx="1143000" cy="914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8" name="Flowchart: Connector 7"/>
          <p:cNvSpPr/>
          <p:nvPr/>
        </p:nvSpPr>
        <p:spPr>
          <a:xfrm>
            <a:off x="1295400" y="3352800"/>
            <a:ext cx="1143000" cy="914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Bank 125</a:t>
            </a:r>
          </a:p>
        </p:txBody>
      </p:sp>
      <p:sp>
        <p:nvSpPr>
          <p:cNvPr id="9" name="Flowchart: Connector 8"/>
          <p:cNvSpPr/>
          <p:nvPr/>
        </p:nvSpPr>
        <p:spPr>
          <a:xfrm>
            <a:off x="3429000" y="3581400"/>
            <a:ext cx="1295400" cy="914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Garden  140</a:t>
            </a:r>
          </a:p>
        </p:txBody>
      </p:sp>
      <p:sp>
        <p:nvSpPr>
          <p:cNvPr id="10" name="Flowchart: Connector 9"/>
          <p:cNvSpPr/>
          <p:nvPr/>
        </p:nvSpPr>
        <p:spPr>
          <a:xfrm>
            <a:off x="5867400" y="3429000"/>
            <a:ext cx="1219200" cy="914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School 120</a:t>
            </a:r>
          </a:p>
        </p:txBody>
      </p:sp>
      <p:sp>
        <p:nvSpPr>
          <p:cNvPr id="11" name="Flowchart: Connector 10"/>
          <p:cNvSpPr/>
          <p:nvPr/>
        </p:nvSpPr>
        <p:spPr>
          <a:xfrm>
            <a:off x="4876800" y="5334000"/>
            <a:ext cx="1447800" cy="990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Railway Station 145</a:t>
            </a:r>
          </a:p>
        </p:txBody>
      </p:sp>
      <p:sp>
        <p:nvSpPr>
          <p:cNvPr id="12" name="Flowchart: Connector 11"/>
          <p:cNvSpPr/>
          <p:nvPr/>
        </p:nvSpPr>
        <p:spPr>
          <a:xfrm>
            <a:off x="7010400" y="5410200"/>
            <a:ext cx="1143000" cy="914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 Office 219</a:t>
            </a:r>
          </a:p>
        </p:txBody>
      </p:sp>
      <p:cxnSp>
        <p:nvCxnSpPr>
          <p:cNvPr id="14" name="Straight Arrow Connector 13"/>
          <p:cNvCxnSpPr>
            <a:stCxn id="6" idx="3"/>
          </p:cNvCxnSpPr>
          <p:nvPr/>
        </p:nvCxnSpPr>
        <p:spPr>
          <a:xfrm rot="5400000">
            <a:off x="2112240" y="1792450"/>
            <a:ext cx="1124511" cy="19961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4"/>
            <a:endCxn id="9" idx="0"/>
          </p:cNvCxnSpPr>
          <p:nvPr/>
        </p:nvCxnSpPr>
        <p:spPr>
          <a:xfrm rot="5400000">
            <a:off x="3467100" y="2971800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5"/>
            <a:endCxn id="10" idx="0"/>
          </p:cNvCxnSpPr>
          <p:nvPr/>
        </p:nvCxnSpPr>
        <p:spPr>
          <a:xfrm rot="16200000" flipH="1">
            <a:off x="4878550" y="1830549"/>
            <a:ext cx="1200711" cy="19961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5400000">
            <a:off x="5295900" y="4533900"/>
            <a:ext cx="1066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5"/>
            <a:endCxn id="12" idx="0"/>
          </p:cNvCxnSpPr>
          <p:nvPr/>
        </p:nvCxnSpPr>
        <p:spPr>
          <a:xfrm rot="16200000" flipH="1">
            <a:off x="6644621" y="4472920"/>
            <a:ext cx="1200711" cy="6738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334000" y="64770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Stop expansion &amp; backup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Unit1 _ Introduction     Class : BE(B)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E000-0411-4563-811A-2D07C155A953}" type="slidenum">
              <a:rPr lang="en-US" smtClean="0"/>
              <a:pPr/>
              <a:t>108</a:t>
            </a:fld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3505200" y="1447800"/>
            <a:ext cx="1143000" cy="914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8" name="Flowchart: Connector 7"/>
          <p:cNvSpPr/>
          <p:nvPr/>
        </p:nvSpPr>
        <p:spPr>
          <a:xfrm>
            <a:off x="1295400" y="3352800"/>
            <a:ext cx="1143000" cy="914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Bank 125</a:t>
            </a:r>
          </a:p>
        </p:txBody>
      </p:sp>
      <p:sp>
        <p:nvSpPr>
          <p:cNvPr id="9" name="Flowchart: Connector 8"/>
          <p:cNvSpPr/>
          <p:nvPr/>
        </p:nvSpPr>
        <p:spPr>
          <a:xfrm>
            <a:off x="3429000" y="3581400"/>
            <a:ext cx="1295400" cy="914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Garden  140</a:t>
            </a:r>
          </a:p>
        </p:txBody>
      </p:sp>
      <p:sp>
        <p:nvSpPr>
          <p:cNvPr id="10" name="Flowchart: Connector 9"/>
          <p:cNvSpPr/>
          <p:nvPr/>
        </p:nvSpPr>
        <p:spPr>
          <a:xfrm>
            <a:off x="5867400" y="3429000"/>
            <a:ext cx="1219200" cy="914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School145</a:t>
            </a:r>
          </a:p>
        </p:txBody>
      </p:sp>
      <p:cxnSp>
        <p:nvCxnSpPr>
          <p:cNvPr id="14" name="Straight Arrow Connector 13"/>
          <p:cNvCxnSpPr>
            <a:stCxn id="6" idx="3"/>
          </p:cNvCxnSpPr>
          <p:nvPr/>
        </p:nvCxnSpPr>
        <p:spPr>
          <a:xfrm rot="5400000">
            <a:off x="2112240" y="1792450"/>
            <a:ext cx="1124511" cy="19961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4"/>
            <a:endCxn id="9" idx="0"/>
          </p:cNvCxnSpPr>
          <p:nvPr/>
        </p:nvCxnSpPr>
        <p:spPr>
          <a:xfrm rot="5400000">
            <a:off x="3467100" y="2971800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5"/>
            <a:endCxn id="10" idx="0"/>
          </p:cNvCxnSpPr>
          <p:nvPr/>
        </p:nvCxnSpPr>
        <p:spPr>
          <a:xfrm rot="16200000" flipH="1">
            <a:off x="4878550" y="1830549"/>
            <a:ext cx="1200711" cy="19961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Connector 16"/>
          <p:cNvSpPr/>
          <p:nvPr/>
        </p:nvSpPr>
        <p:spPr>
          <a:xfrm>
            <a:off x="1066800" y="5181600"/>
            <a:ext cx="1219200" cy="838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Police 131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8600" y="6096000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Stop expansion &amp; backup since 131 &gt; 125</a:t>
            </a:r>
          </a:p>
        </p:txBody>
      </p:sp>
      <p:cxnSp>
        <p:nvCxnSpPr>
          <p:cNvPr id="20" name="Straight Arrow Connector 19"/>
          <p:cNvCxnSpPr>
            <a:endCxn id="17" idx="0"/>
          </p:cNvCxnSpPr>
          <p:nvPr/>
        </p:nvCxnSpPr>
        <p:spPr>
          <a:xfrm rot="5400000">
            <a:off x="1219200" y="47244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867400" y="44958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145 is the smallest child value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151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533400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400" dirty="0"/>
              <a:t>If </a:t>
            </a:r>
            <a:r>
              <a:rPr lang="en-US" sz="2400" dirty="0" err="1"/>
              <a:t>curr_state</a:t>
            </a:r>
            <a:r>
              <a:rPr lang="en-US" sz="2400" dirty="0"/>
              <a:t> = goal state</a:t>
            </a:r>
          </a:p>
          <a:p>
            <a:pPr marL="514350" indent="-514350">
              <a:buNone/>
            </a:pPr>
            <a:r>
              <a:rPr lang="en-US" sz="2400" dirty="0"/>
              <a:t>         Return </a:t>
            </a:r>
            <a:r>
              <a:rPr lang="en-US" sz="2400" dirty="0" err="1"/>
              <a:t>Current_state</a:t>
            </a:r>
            <a:r>
              <a:rPr lang="en-US" sz="2400" dirty="0"/>
              <a:t>(Success !)</a:t>
            </a:r>
          </a:p>
          <a:p>
            <a:pPr marL="514350" indent="-514350">
              <a:buNone/>
            </a:pPr>
            <a:r>
              <a:rPr lang="en-US" sz="2400" dirty="0"/>
              <a:t>2. Expand (</a:t>
            </a:r>
            <a:r>
              <a:rPr lang="en-US" sz="2400" dirty="0" err="1"/>
              <a:t>Curr_node</a:t>
            </a:r>
            <a:r>
              <a:rPr lang="en-US" sz="2400" dirty="0"/>
              <a:t>) -&gt; Children</a:t>
            </a:r>
          </a:p>
          <a:p>
            <a:pPr marL="514350" indent="-514350">
              <a:buNone/>
            </a:pPr>
            <a:r>
              <a:rPr lang="en-US" sz="2400" dirty="0"/>
              <a:t>3. If empty(children) return failure</a:t>
            </a:r>
          </a:p>
          <a:p>
            <a:pPr marL="514350" indent="-514350">
              <a:buNone/>
            </a:pPr>
            <a:r>
              <a:rPr lang="en-US" sz="2400" dirty="0"/>
              <a:t>4. Do</a:t>
            </a:r>
          </a:p>
          <a:p>
            <a:pPr marL="514350" indent="-514350">
              <a:buNone/>
            </a:pPr>
            <a:r>
              <a:rPr lang="en-US" sz="2400" dirty="0"/>
              <a:t>      for each c (child of </a:t>
            </a:r>
            <a:r>
              <a:rPr lang="en-US" sz="2400" dirty="0" err="1"/>
              <a:t>Curr_node</a:t>
            </a:r>
            <a:r>
              <a:rPr lang="en-US" sz="2400" dirty="0"/>
              <a:t>)</a:t>
            </a:r>
          </a:p>
          <a:p>
            <a:pPr marL="514350" indent="-514350">
              <a:buNone/>
            </a:pPr>
            <a:r>
              <a:rPr lang="en-US" sz="2400" dirty="0"/>
              <a:t>	f[c]= maximum(g(c) + h(c) , f[</a:t>
            </a:r>
            <a:r>
              <a:rPr lang="en-US" sz="2400" dirty="0" err="1"/>
              <a:t>curr_node</a:t>
            </a:r>
            <a:r>
              <a:rPr lang="en-US" sz="2400" dirty="0"/>
              <a:t>])</a:t>
            </a:r>
          </a:p>
          <a:p>
            <a:pPr marL="514350" indent="-514350">
              <a:buNone/>
            </a:pPr>
            <a:r>
              <a:rPr lang="en-US" sz="2400" dirty="0"/>
              <a:t>       </a:t>
            </a:r>
            <a:r>
              <a:rPr lang="en-US" sz="2400" dirty="0" err="1"/>
              <a:t>best_cost</a:t>
            </a:r>
            <a:r>
              <a:rPr lang="en-US" sz="2400" dirty="0"/>
              <a:t> = lowest of </a:t>
            </a:r>
            <a:r>
              <a:rPr lang="en-US" sz="2400" dirty="0" err="1"/>
              <a:t>f_cost</a:t>
            </a:r>
            <a:r>
              <a:rPr lang="en-US" sz="2400" dirty="0"/>
              <a:t> </a:t>
            </a:r>
            <a:r>
              <a:rPr lang="en-US" sz="2400" dirty="0" err="1"/>
              <a:t>i.e</a:t>
            </a:r>
            <a:r>
              <a:rPr lang="en-US" sz="2400" dirty="0"/>
              <a:t> f[c]</a:t>
            </a:r>
          </a:p>
          <a:p>
            <a:pPr marL="514350" indent="-514350">
              <a:buNone/>
            </a:pPr>
            <a:r>
              <a:rPr lang="en-US" sz="2400" dirty="0"/>
              <a:t>        if (</a:t>
            </a:r>
            <a:r>
              <a:rPr lang="en-US" sz="2400" dirty="0" err="1"/>
              <a:t>best_cost</a:t>
            </a:r>
            <a:r>
              <a:rPr lang="en-US" sz="2400" dirty="0"/>
              <a:t> &gt; </a:t>
            </a:r>
            <a:r>
              <a:rPr lang="en-US" sz="2400" dirty="0" err="1"/>
              <a:t>Prev</a:t>
            </a:r>
            <a:r>
              <a:rPr lang="en-US" sz="2400" dirty="0"/>
              <a:t> of f-cost found) return failure</a:t>
            </a:r>
          </a:p>
          <a:p>
            <a:pPr marL="514350" indent="-514350">
              <a:buNone/>
            </a:pPr>
            <a:r>
              <a:rPr lang="en-US" sz="2400" dirty="0"/>
              <a:t>        Consider alternative f-cost</a:t>
            </a:r>
          </a:p>
          <a:p>
            <a:pPr marL="514350" indent="-514350">
              <a:buNone/>
            </a:pPr>
            <a:r>
              <a:rPr lang="en-US" sz="2400" dirty="0"/>
              <a:t>        </a:t>
            </a:r>
            <a:r>
              <a:rPr lang="en-US" sz="2400" dirty="0" err="1"/>
              <a:t>Goto</a:t>
            </a:r>
            <a:r>
              <a:rPr lang="en-US" sz="2400" dirty="0"/>
              <a:t> step1 with(</a:t>
            </a:r>
            <a:r>
              <a:rPr lang="en-US" sz="2400" dirty="0" err="1"/>
              <a:t>best_cost</a:t>
            </a:r>
            <a:r>
              <a:rPr lang="en-US" sz="2400" dirty="0"/>
              <a:t> node, min(f-cost,          alternative f-cost)</a:t>
            </a:r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Unit1 _ Introduction     Class : BE(B)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E000-0411-4563-811A-2D07C155A953}" type="slidenum">
              <a:rPr lang="en-US" smtClean="0"/>
              <a:pPr/>
              <a:t>109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15112"/>
          </a:xfrm>
        </p:spPr>
        <p:txBody>
          <a:bodyPr>
            <a:normAutofit fontScale="90000"/>
          </a:bodyPr>
          <a:lstStyle/>
          <a:p>
            <a:r>
              <a:rPr lang="en-US" dirty="0"/>
              <a:t>Definitions of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7048"/>
            <a:ext cx="8348472" cy="4721352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Artificial intelligence is the branch of computer science concerned with making computers behave like humans. </a:t>
            </a:r>
          </a:p>
          <a:p>
            <a:r>
              <a:rPr lang="en-US" dirty="0"/>
              <a:t>The term was coined in </a:t>
            </a:r>
            <a:r>
              <a:rPr lang="en-US" dirty="0">
                <a:latin typeface="+mj-lt"/>
              </a:rPr>
              <a:t>1956</a:t>
            </a:r>
            <a:r>
              <a:rPr lang="en-US" dirty="0"/>
              <a:t> by John McCarthy.</a:t>
            </a:r>
          </a:p>
          <a:p>
            <a:r>
              <a:rPr lang="en-US" dirty="0"/>
              <a:t>Artificial intelligence includes the following areas of specialization:</a:t>
            </a:r>
          </a:p>
          <a:p>
            <a:r>
              <a:rPr lang="en-US" dirty="0"/>
              <a:t>Games playing</a:t>
            </a:r>
          </a:p>
          <a:p>
            <a:r>
              <a:rPr lang="en-US" dirty="0"/>
              <a:t>Expert System</a:t>
            </a:r>
          </a:p>
          <a:p>
            <a:r>
              <a:rPr lang="en-US" dirty="0"/>
              <a:t>Natural Languages</a:t>
            </a:r>
          </a:p>
          <a:p>
            <a:r>
              <a:rPr lang="en-US" dirty="0"/>
              <a:t>Neural Network</a:t>
            </a:r>
          </a:p>
          <a:p>
            <a:r>
              <a:rPr lang="en-US" dirty="0"/>
              <a:t>Robotics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E000-0411-4563-811A-2D07C155A95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Unit1 _ Introduction     Class : BE(B)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 fontScale="90000"/>
          </a:bodyPr>
          <a:lstStyle/>
          <a:p>
            <a:r>
              <a:rPr lang="en-US" dirty="0"/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49952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Games playing:</a:t>
            </a:r>
            <a:r>
              <a:rPr lang="en-US" dirty="0"/>
              <a:t> Programming computers to play games against human opponents. </a:t>
            </a:r>
          </a:p>
          <a:p>
            <a:r>
              <a:rPr lang="en-US" b="1" dirty="0"/>
              <a:t>Expert System: P</a:t>
            </a:r>
            <a:r>
              <a:rPr lang="en-US" dirty="0"/>
              <a:t>rogramming computers to make decisions in real-life situations (for example, some expert systems help doctors diagnose diseases based on symptoms). </a:t>
            </a:r>
          </a:p>
          <a:p>
            <a:r>
              <a:rPr lang="en-US" b="1" dirty="0"/>
              <a:t>Natural Languages: P</a:t>
            </a:r>
            <a:r>
              <a:rPr lang="en-US" dirty="0"/>
              <a:t>rogramming computers to understand natural human languages.</a:t>
            </a:r>
          </a:p>
          <a:p>
            <a:r>
              <a:rPr lang="en-US" b="1" dirty="0"/>
              <a:t>Neural Network :</a:t>
            </a:r>
            <a:r>
              <a:rPr lang="en-US" dirty="0"/>
              <a:t> System that simulate intelligence by attempting to reproduce the types of physical connections that occur in animal brains. </a:t>
            </a:r>
          </a:p>
          <a:p>
            <a:r>
              <a:rPr lang="en-US" b="1" dirty="0"/>
              <a:t>Robotics: It </a:t>
            </a:r>
            <a:r>
              <a:rPr lang="en-US" dirty="0"/>
              <a:t>deals with the design, construction, operation, and application of </a:t>
            </a:r>
            <a:r>
              <a:rPr lang="en-US" b="1" dirty="0"/>
              <a:t>robots</a:t>
            </a:r>
            <a:r>
              <a:rPr lang="en-US" dirty="0"/>
              <a:t>, as well as computer </a:t>
            </a:r>
            <a:r>
              <a:rPr lang="en-US" b="1" dirty="0"/>
              <a:t>systems</a:t>
            </a:r>
            <a:r>
              <a:rPr lang="en-US" dirty="0"/>
              <a:t> for their control, sensory feedback, and information processing.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E000-0411-4563-811A-2D07C155A95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Unit1 _ Introduction     Class : BE(B)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US" dirty="0"/>
              <a:t>		Definitions of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00201"/>
            <a:ext cx="8229600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1864-45C8-4F73-BFBE-33AE29AB247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Unit1 _ Introduction     Class : BE(B)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 fontScale="90000"/>
          </a:bodyPr>
          <a:lstStyle/>
          <a:p>
            <a:r>
              <a:rPr lang="en-US" dirty="0"/>
              <a:t>Understanding AI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777" y="1524000"/>
            <a:ext cx="903922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1864-45C8-4F73-BFBE-33AE29AB247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Unit1 _ Introduction     Class : BE(B)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8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solidFill>
                  <a:srgbClr val="FF0000"/>
                </a:solidFill>
              </a:rPr>
              <a:t>AI Applications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00200"/>
            <a:ext cx="3429000" cy="1524000"/>
          </a:xfrm>
        </p:spPr>
        <p:txBody>
          <a:bodyPr/>
          <a:lstStyle/>
          <a:p>
            <a:pPr eaLnBrk="1" hangingPunct="1"/>
            <a:r>
              <a:rPr lang="en-US" sz="2800" b="1" dirty="0">
                <a:latin typeface="TimesNewRomanPS-BoldMT" charset="0"/>
                <a:sym typeface="Wingdings" pitchFamily="2" charset="2"/>
              </a:rPr>
              <a:t>Transportation</a:t>
            </a:r>
            <a:r>
              <a:rPr lang="en-US" sz="2800" dirty="0">
                <a:sym typeface="Wingdings" pitchFamily="2" charset="2"/>
              </a:rPr>
              <a:t>:</a:t>
            </a:r>
          </a:p>
          <a:p>
            <a:pPr lvl="1" eaLnBrk="1" hangingPunct="1"/>
            <a:r>
              <a:rPr lang="en-US" sz="2500" b="1" dirty="0">
                <a:latin typeface="TimesNewRomanPS-BoldMT" charset="0"/>
                <a:sym typeface="Wingdings" pitchFamily="2" charset="2"/>
              </a:rPr>
              <a:t>Autonomous vehicle control:</a:t>
            </a:r>
          </a:p>
          <a:p>
            <a:pPr lvl="1" eaLnBrk="1" hangingPunct="1">
              <a:buFontTx/>
              <a:buNone/>
            </a:pPr>
            <a:endParaRPr lang="en-US" sz="2500" b="1" dirty="0">
              <a:latin typeface="TimesNewRomanPS-BoldMT" charset="0"/>
              <a:sym typeface="Wingdings" pitchFamily="2" charset="2"/>
            </a:endParaRPr>
          </a:p>
          <a:p>
            <a:pPr lvl="1" eaLnBrk="1" hangingPunct="1">
              <a:buFontTx/>
              <a:buNone/>
            </a:pPr>
            <a:endParaRPr lang="en-US" sz="2500" b="1" dirty="0">
              <a:latin typeface="TimesNewRomanPS-BoldMT" charset="0"/>
              <a:sym typeface="Wingdings" pitchFamily="2" charset="2"/>
            </a:endParaRPr>
          </a:p>
          <a:p>
            <a:pPr eaLnBrk="1" hangingPunct="1">
              <a:buFontTx/>
              <a:buNone/>
            </a:pPr>
            <a:endParaRPr lang="en-US" sz="2800" dirty="0"/>
          </a:p>
        </p:txBody>
      </p:sp>
      <p:graphicFrame>
        <p:nvGraphicFramePr>
          <p:cNvPr id="7170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1447800" y="3276600"/>
          <a:ext cx="5943600" cy="265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Bitmap Image" r:id="rId3" imgW="1580952" imgH="685714" progId="PBrush">
                  <p:embed/>
                </p:oleObj>
              </mc:Choice>
              <mc:Fallback>
                <p:oleObj name="Bitmap Image" r:id="rId3" imgW="1580952" imgH="685714" progId="PBrush">
                  <p:embed/>
                  <p:pic>
                    <p:nvPicPr>
                      <p:cNvPr id="717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276600"/>
                        <a:ext cx="5943600" cy="2657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66E2C3-CF3A-4E97-A16A-4BC539A3A834}" type="slidenum">
              <a:rPr lang="ar-SA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 _ Introduction     Class : BE(B)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AI Applications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b="1">
                <a:latin typeface="TimesNewRomanPS-BoldMT" charset="0"/>
                <a:sym typeface="Wingdings" pitchFamily="2" charset="2"/>
              </a:rPr>
              <a:t>Transportation</a:t>
            </a:r>
            <a:r>
              <a:rPr lang="en-US">
                <a:sym typeface="Wingdings" pitchFamily="2" charset="2"/>
              </a:rPr>
              <a:t>:</a:t>
            </a:r>
          </a:p>
          <a:p>
            <a:pPr lvl="1" eaLnBrk="1" hangingPunct="1"/>
            <a:r>
              <a:rPr lang="en-US" sz="2900" b="1">
                <a:latin typeface="TimesNewRomanPSMT" charset="0"/>
                <a:sym typeface="Wingdings" pitchFamily="2" charset="2"/>
              </a:rPr>
              <a:t>Pedestrian detection</a:t>
            </a:r>
            <a:r>
              <a:rPr lang="en-US" sz="2900" b="1">
                <a:latin typeface="TimesNewRomanPS-BoldMT" charset="0"/>
                <a:sym typeface="Wingdings" pitchFamily="2" charset="2"/>
              </a:rPr>
              <a:t>: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</p:txBody>
      </p:sp>
      <p:pic>
        <p:nvPicPr>
          <p:cNvPr id="62468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971800"/>
            <a:ext cx="6604000" cy="304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E000-0411-4563-811A-2D07C155A95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Unit1 _ Introduction     Class : BE(B)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AI Applications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</p:txBody>
      </p:sp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438400"/>
            <a:ext cx="5734050" cy="423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1600200" y="1828800"/>
            <a:ext cx="13287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b="1">
                <a:sym typeface="Wingdings" pitchFamily="2" charset="2"/>
              </a:rPr>
              <a:t>Games</a:t>
            </a:r>
            <a:r>
              <a:rPr kumimoji="1" lang="en-US">
                <a:sym typeface="Wingdings" pitchFamily="2" charset="2"/>
              </a:rPr>
              <a:t>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E000-0411-4563-811A-2D07C155A95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Unit1 _ Introduction     Class : BE(B)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AI Applications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b="1">
                <a:latin typeface="TimesNewRomanPS-BoldMT" charset="0"/>
                <a:sym typeface="Wingdings" pitchFamily="2" charset="2"/>
              </a:rPr>
              <a:t>Games</a:t>
            </a:r>
            <a:r>
              <a:rPr lang="en-US">
                <a:sym typeface="Wingdings" pitchFamily="2" charset="2"/>
              </a:rPr>
              <a:t>:</a:t>
            </a:r>
          </a:p>
          <a:p>
            <a:pPr eaLnBrk="1" hangingPunct="1"/>
            <a:endParaRPr lang="en-US">
              <a:sym typeface="Wingdings" pitchFamily="2" charset="2"/>
            </a:endParaRPr>
          </a:p>
          <a:p>
            <a:pPr eaLnBrk="1" hangingPunct="1">
              <a:buFontTx/>
              <a:buNone/>
            </a:pPr>
            <a:endParaRPr lang="en-US">
              <a:sym typeface="Wingdings" pitchFamily="2" charset="2"/>
            </a:endParaRPr>
          </a:p>
        </p:txBody>
      </p:sp>
      <p:pic>
        <p:nvPicPr>
          <p:cNvPr id="64516" name="Picture 4" descr="ches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2286000"/>
            <a:ext cx="4354513" cy="42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E000-0411-4563-811A-2D07C155A95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Unit1 _ Introduction     Class : BE(B)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AI Applications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b="1">
                <a:latin typeface="TimesNewRomanPS-BoldMT" charset="0"/>
                <a:sym typeface="Wingdings" pitchFamily="2" charset="2"/>
              </a:rPr>
              <a:t>Robotic toys</a:t>
            </a:r>
            <a:r>
              <a:rPr lang="en-US">
                <a:sym typeface="Wingdings" pitchFamily="2" charset="2"/>
              </a:rPr>
              <a:t>:</a:t>
            </a:r>
          </a:p>
          <a:p>
            <a:pPr eaLnBrk="1" hangingPunct="1">
              <a:buFontTx/>
              <a:buNone/>
            </a:pPr>
            <a:endParaRPr lang="en-US"/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2198688" y="2806700"/>
          <a:ext cx="1357312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Bitmap Image" r:id="rId3" imgW="828791" imgH="885949" progId="PBrush">
                  <p:embed/>
                </p:oleObj>
              </mc:Choice>
              <mc:Fallback>
                <p:oleObj name="Bitmap Image" r:id="rId3" imgW="828791" imgH="885949" progId="PBrush">
                  <p:embed/>
                  <p:pic>
                    <p:nvPicPr>
                      <p:cNvPr id="819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8688" y="2806700"/>
                        <a:ext cx="1357312" cy="142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5"/>
          <p:cNvGraphicFramePr>
            <a:graphicFrameLocks noChangeAspect="1"/>
          </p:cNvGraphicFramePr>
          <p:nvPr/>
        </p:nvGraphicFramePr>
        <p:xfrm>
          <a:off x="4884738" y="3449638"/>
          <a:ext cx="1487487" cy="2643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Bitmap Image" r:id="rId5" imgW="1028844" imgH="1857143" progId="PBrush">
                  <p:embed/>
                </p:oleObj>
              </mc:Choice>
              <mc:Fallback>
                <p:oleObj name="Bitmap Image" r:id="rId5" imgW="1028844" imgH="1857143" progId="PBrush">
                  <p:embed/>
                  <p:pic>
                    <p:nvPicPr>
                      <p:cNvPr id="819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4738" y="3449638"/>
                        <a:ext cx="1487487" cy="2643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E000-0411-4563-811A-2D07C155A95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Unit1 _ Introduction     Class : BE(B)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Departmental Vision –</a:t>
            </a:r>
          </a:p>
          <a:p>
            <a:pPr>
              <a:buNone/>
            </a:pPr>
            <a:r>
              <a:rPr lang="en-IN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Empowering the students to be professionally competent &amp; socially responsible for techno-economic development of society. </a:t>
            </a:r>
          </a:p>
          <a:p>
            <a:pPr>
              <a:buNone/>
            </a:pPr>
            <a:endParaRPr lang="en-US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IN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Departmental Mission –</a:t>
            </a:r>
          </a:p>
          <a:p>
            <a:pPr marL="457200" indent="-457200">
              <a:buAutoNum type="alphaLcParenR"/>
            </a:pPr>
            <a:r>
              <a:rPr lang="en-IN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provide quality education enabling students for higher studies, research and entrepreneurship. </a:t>
            </a:r>
          </a:p>
          <a:p>
            <a:pPr>
              <a:buNone/>
            </a:pPr>
            <a:r>
              <a:rPr lang="en-IN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b) To inculcate professionalism and ethical values through day to day practices.</a:t>
            </a:r>
            <a:endParaRPr lang="en-US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IN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I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E000-0411-4563-811A-2D07C155A95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Unit1 _ Introduction     Class : BE(B)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Applications Of AI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1864-45C8-4F73-BFBE-33AE29AB2472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-1219200" y="23622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219200"/>
            <a:ext cx="66294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Unit1 _ Introduction     Class : BE(B)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2057400"/>
            <a:ext cx="8229600" cy="4572000"/>
          </a:xfrm>
        </p:spPr>
        <p:txBody>
          <a:bodyPr/>
          <a:lstStyle/>
          <a:p>
            <a:pPr lvl="1" eaLnBrk="1" hangingPunct="1"/>
            <a:r>
              <a:rPr lang="en-AU" dirty="0"/>
              <a:t>More powerful and more useful computers</a:t>
            </a:r>
          </a:p>
          <a:p>
            <a:pPr lvl="1" eaLnBrk="1" hangingPunct="1"/>
            <a:r>
              <a:rPr lang="en-AU" dirty="0"/>
              <a:t>New and improved interfaces</a:t>
            </a:r>
          </a:p>
          <a:p>
            <a:pPr lvl="1" eaLnBrk="1" hangingPunct="1"/>
            <a:r>
              <a:rPr lang="en-AU" dirty="0"/>
              <a:t>Solving new problems</a:t>
            </a:r>
          </a:p>
          <a:p>
            <a:pPr lvl="1" eaLnBrk="1" hangingPunct="1"/>
            <a:r>
              <a:rPr lang="en-AU" dirty="0"/>
              <a:t>Better handling of information</a:t>
            </a:r>
          </a:p>
          <a:p>
            <a:pPr lvl="1" eaLnBrk="1" hangingPunct="1"/>
            <a:r>
              <a:rPr lang="en-AU" dirty="0"/>
              <a:t>Relieves information overload</a:t>
            </a:r>
          </a:p>
          <a:p>
            <a:pPr lvl="1" eaLnBrk="1" hangingPunct="1"/>
            <a:r>
              <a:rPr lang="en-AU" dirty="0"/>
              <a:t>Conversion of information into knowledge</a:t>
            </a:r>
          </a:p>
          <a:p>
            <a:pPr lvl="1" eaLnBrk="1" hangingPunct="1">
              <a:buFontTx/>
              <a:buNone/>
            </a:pPr>
            <a:br>
              <a:rPr lang="en-AU" dirty="0"/>
            </a:br>
            <a:br>
              <a:rPr lang="en-AU" dirty="0"/>
            </a:br>
            <a:endParaRPr lang="en-US" dirty="0"/>
          </a:p>
        </p:txBody>
      </p:sp>
      <p:sp>
        <p:nvSpPr>
          <p:cNvPr id="97291" name="Rectangle 11"/>
          <p:cNvSpPr>
            <a:spLocks noChangeArrowheads="1"/>
          </p:cNvSpPr>
          <p:nvPr/>
        </p:nvSpPr>
        <p:spPr bwMode="auto">
          <a:xfrm>
            <a:off x="685800" y="762001"/>
            <a:ext cx="7391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AU" sz="36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Advantages of Artificial Intelligence</a:t>
            </a:r>
          </a:p>
          <a:p>
            <a:pPr>
              <a:defRPr/>
            </a:pPr>
            <a:endParaRPr lang="en-US" sz="3600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E000-0411-4563-811A-2D07C155A95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Unit1 _ Introduction     Class : BE(B)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47800"/>
            <a:ext cx="8229600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Disadvantages of Artificial Intelligence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2362200"/>
            <a:ext cx="8077200" cy="4191000"/>
          </a:xfrm>
        </p:spPr>
        <p:txBody>
          <a:bodyPr/>
          <a:lstStyle/>
          <a:p>
            <a:pPr lvl="1" eaLnBrk="1" hangingPunct="1"/>
            <a:r>
              <a:rPr lang="en-AU" dirty="0"/>
              <a:t>Increased costs</a:t>
            </a:r>
          </a:p>
          <a:p>
            <a:pPr lvl="1" eaLnBrk="1" hangingPunct="1"/>
            <a:r>
              <a:rPr lang="en-AU" dirty="0"/>
              <a:t>Difficulty with software development - slow and expensive</a:t>
            </a:r>
          </a:p>
          <a:p>
            <a:pPr lvl="1" eaLnBrk="1" hangingPunct="1"/>
            <a:r>
              <a:rPr lang="en-AU" dirty="0"/>
              <a:t>Few experienced programmers</a:t>
            </a:r>
          </a:p>
          <a:p>
            <a:pPr lvl="1" eaLnBrk="1" hangingPunct="1"/>
            <a:r>
              <a:rPr lang="en-AU" dirty="0"/>
              <a:t>Few practical products have reached the market as yet. </a:t>
            </a:r>
            <a:br>
              <a:rPr lang="en-AU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E000-0411-4563-811A-2D07C155A95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Unit1 _ Introduction     Class : BE(B)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Goals / Approaches Of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915400" cy="49530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j-lt"/>
              </a:rPr>
              <a:t>Definitions of AI leads to four possible approaches for AI:-</a:t>
            </a:r>
          </a:p>
          <a:p>
            <a:pPr marL="514350" indent="-514350">
              <a:buAutoNum type="arabicPeriod"/>
            </a:pPr>
            <a:r>
              <a:rPr lang="en-US" sz="2400" dirty="0">
                <a:latin typeface="+mj-lt"/>
              </a:rPr>
              <a:t>Systems that 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think like humans </a:t>
            </a:r>
            <a:r>
              <a:rPr lang="en-US" sz="2400" dirty="0">
                <a:latin typeface="+mj-lt"/>
              </a:rPr>
              <a:t>– Cognitive Science Approach.</a:t>
            </a:r>
          </a:p>
          <a:p>
            <a:pPr marL="514350" indent="-514350">
              <a:buAutoNum type="arabicPeriod"/>
            </a:pPr>
            <a:r>
              <a:rPr lang="en-US" sz="2400" dirty="0">
                <a:latin typeface="+mj-lt"/>
              </a:rPr>
              <a:t>Systems that 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think  rationally </a:t>
            </a:r>
            <a:r>
              <a:rPr lang="en-US" sz="2400" dirty="0">
                <a:latin typeface="+mj-lt"/>
              </a:rPr>
              <a:t>– Law of Thought Approach.</a:t>
            </a:r>
          </a:p>
          <a:p>
            <a:pPr marL="514350" indent="-514350">
              <a:buAutoNum type="arabicPeriod"/>
            </a:pPr>
            <a:r>
              <a:rPr lang="en-US" sz="2400" dirty="0">
                <a:latin typeface="+mj-lt"/>
              </a:rPr>
              <a:t>Systems that 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act  like humans </a:t>
            </a:r>
            <a:r>
              <a:rPr lang="en-US" sz="2400" dirty="0">
                <a:latin typeface="+mj-lt"/>
              </a:rPr>
              <a:t>– Turing Test Approach.</a:t>
            </a:r>
          </a:p>
          <a:p>
            <a:pPr marL="514350" indent="-514350">
              <a:buAutoNum type="arabicPeriod"/>
            </a:pPr>
            <a:r>
              <a:rPr lang="en-US" sz="2400" dirty="0">
                <a:latin typeface="+mj-lt"/>
              </a:rPr>
              <a:t>Systems that 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act  rationally </a:t>
            </a:r>
            <a:r>
              <a:rPr lang="en-US" sz="2400" dirty="0">
                <a:latin typeface="+mj-lt"/>
              </a:rPr>
              <a:t>– Rational Agent Approach.</a:t>
            </a:r>
          </a:p>
          <a:p>
            <a:pPr marL="514350" indent="-514350">
              <a:buNone/>
            </a:pPr>
            <a:endParaRPr lang="en-US" sz="2400" dirty="0">
              <a:latin typeface="+mj-lt"/>
            </a:endParaRPr>
          </a:p>
          <a:p>
            <a:pPr marL="514350" indent="-514350"/>
            <a:r>
              <a:rPr lang="en-US" sz="2400" dirty="0">
                <a:latin typeface="+mj-lt"/>
              </a:rPr>
              <a:t>Most of the AI work falls in Category (2) and (4).</a:t>
            </a:r>
          </a:p>
          <a:p>
            <a:pPr marL="514350" indent="-514350">
              <a:buNone/>
            </a:pPr>
            <a:endParaRPr 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4495800"/>
            <a:ext cx="55626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1864-45C8-4F73-BFBE-33AE29AB2472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Unit1 _ Introduction     Class : BE(B)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/>
              <a:t>Cognitive Science : Think like a human</a:t>
            </a:r>
            <a:br>
              <a:rPr lang="en-US" sz="4000" b="1" dirty="0"/>
            </a:b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458200" cy="4876800"/>
          </a:xfrm>
        </p:spPr>
        <p:txBody>
          <a:bodyPr/>
          <a:lstStyle/>
          <a:p>
            <a:r>
              <a:rPr lang="en-US" dirty="0"/>
              <a:t>Cognitive science aims to develop, explore and evaluate </a:t>
            </a:r>
            <a:r>
              <a:rPr lang="en-US" dirty="0">
                <a:solidFill>
                  <a:srgbClr val="FF0000"/>
                </a:solidFill>
              </a:rPr>
              <a:t>theories of how the mind works </a:t>
            </a:r>
            <a:r>
              <a:rPr lang="en-US" dirty="0"/>
              <a:t>through the use of computational models.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goal</a:t>
            </a:r>
            <a:r>
              <a:rPr lang="en-US" dirty="0"/>
              <a:t> is to </a:t>
            </a:r>
            <a:r>
              <a:rPr lang="en-US" dirty="0">
                <a:solidFill>
                  <a:srgbClr val="FF0000"/>
                </a:solidFill>
              </a:rPr>
              <a:t>make machines think </a:t>
            </a:r>
            <a:r>
              <a:rPr lang="en-US" dirty="0"/>
              <a:t>like a human.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Goal is not just to produce human-like behavior but to see if machine follows the </a:t>
            </a:r>
            <a:r>
              <a:rPr lang="en-US" dirty="0">
                <a:solidFill>
                  <a:srgbClr val="FF0000"/>
                </a:solidFill>
              </a:rPr>
              <a:t>reasoning process </a:t>
            </a:r>
            <a:r>
              <a:rPr lang="en-US" dirty="0" err="1"/>
              <a:t>i.e</a:t>
            </a:r>
            <a:r>
              <a:rPr lang="en-US" dirty="0"/>
              <a:t> to verify that machine follows the steps which are similar to the steps followed by the human while solving a problem.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1864-45C8-4F73-BFBE-33AE29AB2472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Unit1 _ Introduction     Class : BE(B)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Law of Thought : Think Rationally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334000"/>
          </a:xfrm>
        </p:spPr>
        <p:txBody>
          <a:bodyPr>
            <a:normAutofit/>
          </a:bodyPr>
          <a:lstStyle/>
          <a:p>
            <a:r>
              <a:rPr lang="en-US" dirty="0"/>
              <a:t>It is the study of mental faculties through use of computational models.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It is basically the study of computations that make it possible to  </a:t>
            </a:r>
            <a:r>
              <a:rPr lang="en-US" dirty="0">
                <a:solidFill>
                  <a:srgbClr val="FF0000"/>
                </a:solidFill>
              </a:rPr>
              <a:t>perceive, reason, act.</a:t>
            </a: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Focus is on </a:t>
            </a:r>
            <a:r>
              <a:rPr lang="en-US" dirty="0">
                <a:solidFill>
                  <a:srgbClr val="FF0000"/>
                </a:solidFill>
              </a:rPr>
              <a:t>inference mechanism </a:t>
            </a:r>
            <a:r>
              <a:rPr lang="en-US" dirty="0"/>
              <a:t>which are provably correct and provide optimal solution.</a:t>
            </a:r>
          </a:p>
          <a:p>
            <a:pPr>
              <a:buNone/>
            </a:pPr>
            <a:r>
              <a:rPr lang="en-US" dirty="0"/>
              <a:t> 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1864-45C8-4F73-BFBE-33AE29AB2472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Unit1 _ Introduction     Class : BE(B)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>
            <a:normAutofit fontScale="90000"/>
          </a:bodyPr>
          <a:lstStyle/>
          <a:p>
            <a:r>
              <a:rPr lang="en-US" dirty="0"/>
              <a:t>Law of Thought : Think Rationally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Inference is the process of </a:t>
            </a:r>
            <a:r>
              <a:rPr lang="en-US" dirty="0">
                <a:solidFill>
                  <a:srgbClr val="FF0000"/>
                </a:solidFill>
              </a:rPr>
              <a:t>deriving a conclusion on what one already knows. 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eg</a:t>
            </a:r>
            <a:r>
              <a:rPr lang="en-US" dirty="0"/>
              <a:t>:- “Socrates is a man. All men are mortal. Therefore Socrates is Mortal”.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The goal is </a:t>
            </a:r>
            <a:r>
              <a:rPr lang="en-US" dirty="0">
                <a:solidFill>
                  <a:srgbClr val="FF0000"/>
                </a:solidFill>
              </a:rPr>
              <a:t>to formalize the reasoning process </a:t>
            </a:r>
            <a:r>
              <a:rPr lang="en-US" dirty="0"/>
              <a:t>as a set of rules and procedures for inference.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But the </a:t>
            </a:r>
            <a:r>
              <a:rPr lang="en-US" dirty="0">
                <a:solidFill>
                  <a:srgbClr val="FF0000"/>
                </a:solidFill>
              </a:rPr>
              <a:t>issue </a:t>
            </a:r>
            <a:r>
              <a:rPr lang="en-US" dirty="0"/>
              <a:t>is not all problems can be solved by just reasoning and inferences.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1864-45C8-4F73-BFBE-33AE29AB2472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Unit1 _ Introduction     Class : BE(B)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151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Turing Test: Act Human Like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029200"/>
          </a:xfrm>
        </p:spPr>
        <p:txBody>
          <a:bodyPr/>
          <a:lstStyle/>
          <a:p>
            <a:r>
              <a:rPr lang="en-US" dirty="0"/>
              <a:t>It is the study of how to make computers do things which at the moment people do better.</a:t>
            </a:r>
          </a:p>
          <a:p>
            <a:r>
              <a:rPr lang="en-US" dirty="0">
                <a:solidFill>
                  <a:srgbClr val="FF0000"/>
                </a:solidFill>
              </a:rPr>
              <a:t>Focus</a:t>
            </a:r>
            <a:r>
              <a:rPr lang="en-US" dirty="0"/>
              <a:t> here is on </a:t>
            </a:r>
            <a:r>
              <a:rPr lang="en-US" dirty="0">
                <a:solidFill>
                  <a:srgbClr val="FF0000"/>
                </a:solidFill>
              </a:rPr>
              <a:t>action</a:t>
            </a:r>
            <a:r>
              <a:rPr lang="en-US" dirty="0"/>
              <a:t>, and not on intelligent behavior.</a:t>
            </a:r>
          </a:p>
          <a:p>
            <a:r>
              <a:rPr lang="en-US" dirty="0">
                <a:solidFill>
                  <a:srgbClr val="FF0000"/>
                </a:solidFill>
              </a:rPr>
              <a:t>Goal </a:t>
            </a:r>
            <a:r>
              <a:rPr lang="en-US" dirty="0"/>
              <a:t>is to </a:t>
            </a:r>
            <a:r>
              <a:rPr lang="en-US" dirty="0">
                <a:solidFill>
                  <a:srgbClr val="FF0000"/>
                </a:solidFill>
              </a:rPr>
              <a:t>develop systems that are human like.</a:t>
            </a:r>
          </a:p>
          <a:p>
            <a:r>
              <a:rPr lang="en-US" dirty="0"/>
              <a:t>Turing Test: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3657600"/>
            <a:ext cx="45720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1864-45C8-4F73-BFBE-33AE29AB2472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Unit1 _ Introduction     Class : BE(B)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Turing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458200" cy="4800600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+mj-lt"/>
              </a:rPr>
              <a:t>3 </a:t>
            </a:r>
            <a:r>
              <a:rPr lang="en-US" dirty="0"/>
              <a:t>rooms: a person, a computer, and an interrogator.</a:t>
            </a:r>
          </a:p>
          <a:p>
            <a:pPr algn="just"/>
            <a:r>
              <a:rPr lang="en-US" dirty="0"/>
              <a:t>The interrogator can communicate with the other </a:t>
            </a:r>
            <a:r>
              <a:rPr lang="en-US" dirty="0">
                <a:latin typeface="+mj-lt"/>
              </a:rPr>
              <a:t>2</a:t>
            </a:r>
            <a:r>
              <a:rPr lang="en-US" dirty="0"/>
              <a:t> by teletype.</a:t>
            </a:r>
          </a:p>
          <a:p>
            <a:pPr algn="just"/>
            <a:r>
              <a:rPr lang="en-US" dirty="0"/>
              <a:t>The interrogator tries to determine which is the person and which is the machine.</a:t>
            </a:r>
          </a:p>
          <a:p>
            <a:pPr algn="just"/>
            <a:r>
              <a:rPr lang="en-US" dirty="0"/>
              <a:t>The  machine tries to fool the interrogator to believe that it is the human, and the person also tries to convince the interrogator that it is  the human.</a:t>
            </a:r>
          </a:p>
          <a:p>
            <a:pPr algn="just"/>
            <a:r>
              <a:rPr lang="en-US" dirty="0"/>
              <a:t>If the machine succeeds in fooling the interrogator, then conclude that the machine is intelligent.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1864-45C8-4F73-BFBE-33AE29AB2472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Unit1 _ Introduction     Class : BE(B)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rmAutofit/>
          </a:bodyPr>
          <a:lstStyle/>
          <a:p>
            <a:r>
              <a:rPr lang="en-US" dirty="0"/>
              <a:t>Rational Agent : Act Rationally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r>
              <a:rPr lang="en-US" dirty="0"/>
              <a:t>Rational means to do the things rightly.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Focus here is on systems that act sufficiently if not optimally in all situations.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Goal is to develop systems that are rational and sufficient.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1864-45C8-4F73-BFBE-33AE29AB2472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Unit1 _ Introduction     Class : BE(B)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Units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 fontScale="85000" lnSpcReduction="20000"/>
          </a:bodyPr>
          <a:lstStyle/>
          <a:p>
            <a:r>
              <a:rPr lang="en-US" sz="3200" dirty="0">
                <a:latin typeface="+mj-lt"/>
              </a:rPr>
              <a:t>Unit 1 : Introduction</a:t>
            </a:r>
          </a:p>
          <a:p>
            <a:endParaRPr lang="en-US" sz="3200" dirty="0">
              <a:latin typeface="+mj-lt"/>
            </a:endParaRPr>
          </a:p>
          <a:p>
            <a:r>
              <a:rPr lang="en-US" sz="3200" dirty="0">
                <a:latin typeface="+mj-lt"/>
              </a:rPr>
              <a:t>Unit 2 : Problem Decomposition and Planning</a:t>
            </a:r>
          </a:p>
          <a:p>
            <a:endParaRPr lang="en-US" sz="3200" dirty="0">
              <a:latin typeface="+mj-lt"/>
            </a:endParaRPr>
          </a:p>
          <a:p>
            <a:r>
              <a:rPr lang="en-US" sz="3200" dirty="0">
                <a:latin typeface="+mj-lt"/>
              </a:rPr>
              <a:t>Unit 3 : Logic and Reasoning</a:t>
            </a:r>
          </a:p>
          <a:p>
            <a:endParaRPr lang="en-US" sz="3200" dirty="0">
              <a:latin typeface="+mj-lt"/>
            </a:endParaRPr>
          </a:p>
          <a:p>
            <a:r>
              <a:rPr lang="en-US" sz="3200" dirty="0">
                <a:latin typeface="+mj-lt"/>
              </a:rPr>
              <a:t>Unit 4 : NLP and ANN</a:t>
            </a:r>
          </a:p>
          <a:p>
            <a:endParaRPr lang="en-US" sz="3200" dirty="0">
              <a:latin typeface="+mj-lt"/>
            </a:endParaRPr>
          </a:p>
          <a:p>
            <a:r>
              <a:rPr lang="en-US" sz="3200" dirty="0">
                <a:latin typeface="+mj-lt"/>
              </a:rPr>
              <a:t>Unit 5 : Robotics</a:t>
            </a:r>
          </a:p>
          <a:p>
            <a:endParaRPr lang="en-US" sz="3200" dirty="0">
              <a:latin typeface="+mj-lt"/>
            </a:endParaRPr>
          </a:p>
          <a:p>
            <a:r>
              <a:rPr lang="en-US" sz="3200" dirty="0">
                <a:latin typeface="+mj-lt"/>
              </a:rPr>
              <a:t>Unit 6 : Robotics in Practice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E000-0411-4563-811A-2D07C155A95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Unit1 _ Introduction     Class : BE(B)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pPr algn="ctr"/>
            <a:r>
              <a:rPr lang="en-US" dirty="0"/>
              <a:t>History Of AI</a:t>
            </a:r>
          </a:p>
        </p:txBody>
      </p:sp>
      <p:pic>
        <p:nvPicPr>
          <p:cNvPr id="614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752600"/>
            <a:ext cx="7467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1864-45C8-4F73-BFBE-33AE29AB2472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Unit1 _ Introduction     Class : BE(B)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History Of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334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600200"/>
            <a:ext cx="7086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1864-45C8-4F73-BFBE-33AE29AB2472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Unit1 _ Introduction     Class : BE(B)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History Of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257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524001"/>
            <a:ext cx="7239000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1864-45C8-4F73-BFBE-33AE29AB2472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Unit1 _ Introduction     Class : BE(B)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3627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Foundations Of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/>
              <a:t>Philosophy		Logic, methods of reasoning, mind as physical </a:t>
            </a:r>
            <a:br>
              <a:rPr lang="en-US" sz="1600" dirty="0"/>
            </a:br>
            <a:r>
              <a:rPr lang="en-US" sz="1600" dirty="0"/>
              <a:t>		 	system, foundations of learning, language,</a:t>
            </a:r>
            <a:br>
              <a:rPr lang="en-US" sz="1600" dirty="0"/>
            </a:br>
            <a:r>
              <a:rPr lang="en-US" sz="1600" dirty="0"/>
              <a:t>			rationality.</a:t>
            </a:r>
          </a:p>
          <a:p>
            <a:endParaRPr lang="en-US" sz="1600" dirty="0"/>
          </a:p>
          <a:p>
            <a:r>
              <a:rPr lang="en-US" sz="1600" dirty="0"/>
              <a:t>Mathematics		Formal representation and proof, algorithms,</a:t>
            </a:r>
            <a:br>
              <a:rPr lang="en-US" sz="1600" dirty="0"/>
            </a:br>
            <a:r>
              <a:rPr lang="en-US" sz="1600" dirty="0"/>
              <a:t>			computation, (un)decidability, (in)tractability </a:t>
            </a:r>
          </a:p>
          <a:p>
            <a:endParaRPr lang="en-US" sz="1600" dirty="0"/>
          </a:p>
          <a:p>
            <a:r>
              <a:rPr lang="en-US" sz="1600" dirty="0"/>
              <a:t>Probability/Statistics	modeling uncertainty, learning from data</a:t>
            </a:r>
          </a:p>
          <a:p>
            <a:endParaRPr lang="en-US" sz="1600" dirty="0"/>
          </a:p>
          <a:p>
            <a:r>
              <a:rPr lang="en-US" sz="1600" dirty="0"/>
              <a:t>Economics		utility, decision theory,.</a:t>
            </a:r>
          </a:p>
          <a:p>
            <a:endParaRPr lang="en-US" sz="1600" dirty="0"/>
          </a:p>
          <a:p>
            <a:r>
              <a:rPr lang="en-US" sz="1600" dirty="0"/>
              <a:t>Neuroscience		neurons as information processing units.</a:t>
            </a:r>
          </a:p>
          <a:p>
            <a:endParaRPr lang="en-US" sz="1600" dirty="0"/>
          </a:p>
          <a:p>
            <a:r>
              <a:rPr lang="en-US" sz="1600" dirty="0"/>
              <a:t>Psychology/       		how do people behave, perceive, process cognitive </a:t>
            </a:r>
          </a:p>
          <a:p>
            <a:pPr>
              <a:buFontTx/>
              <a:buNone/>
            </a:pPr>
            <a:r>
              <a:rPr lang="en-US" sz="1600" dirty="0"/>
              <a:t>      Cognitive Science  		information,  represent knowledge.</a:t>
            </a:r>
            <a:br>
              <a:rPr lang="en-US" sz="1600" dirty="0"/>
            </a:br>
            <a:r>
              <a:rPr lang="en-US" sz="1600" dirty="0"/>
              <a:t>      		</a:t>
            </a:r>
          </a:p>
          <a:p>
            <a:r>
              <a:rPr lang="en-US" sz="1600" dirty="0"/>
              <a:t>Computer 		building fast computers </a:t>
            </a:r>
            <a:br>
              <a:rPr lang="en-US" sz="1600" dirty="0"/>
            </a:br>
            <a:r>
              <a:rPr lang="en-US" sz="1600" dirty="0"/>
              <a:t>engineering</a:t>
            </a:r>
          </a:p>
          <a:p>
            <a:endParaRPr lang="en-US" sz="1600" dirty="0"/>
          </a:p>
          <a:p>
            <a:r>
              <a:rPr lang="en-US" sz="1600" dirty="0"/>
              <a:t>Control theory		design systems that maximize an objective</a:t>
            </a:r>
            <a:br>
              <a:rPr lang="en-US" sz="1600" dirty="0"/>
            </a:br>
            <a:r>
              <a:rPr lang="en-US" sz="1600" dirty="0"/>
              <a:t>			function over time </a:t>
            </a:r>
          </a:p>
          <a:p>
            <a:endParaRPr lang="en-US" sz="1600" dirty="0"/>
          </a:p>
          <a:p>
            <a:r>
              <a:rPr lang="en-US" sz="1600" dirty="0"/>
              <a:t>Linguistics		knowledge representation, grammars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1864-45C8-4F73-BFBE-33AE29AB2472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Unit1 _ Introduction     Class : BE(B)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151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AI Agents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9220200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 agent is anything that can perceive its environment through sensors and acts upon that environment through actuators/effectors.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Human agent -&gt; </a:t>
            </a:r>
            <a:r>
              <a:rPr lang="en-US" dirty="0">
                <a:solidFill>
                  <a:srgbClr val="FF0000"/>
                </a:solidFill>
              </a:rPr>
              <a:t>Sensors </a:t>
            </a:r>
            <a:r>
              <a:rPr lang="en-US" dirty="0"/>
              <a:t>(Eyes, ears, nose, and other organs)</a:t>
            </a:r>
          </a:p>
          <a:p>
            <a:pPr>
              <a:buNone/>
            </a:pPr>
            <a:r>
              <a:rPr lang="en-US" dirty="0"/>
              <a:t>			</a:t>
            </a:r>
            <a:r>
              <a:rPr lang="en-US" dirty="0">
                <a:solidFill>
                  <a:srgbClr val="FF0000"/>
                </a:solidFill>
              </a:rPr>
              <a:t>       Actuators </a:t>
            </a:r>
            <a:r>
              <a:rPr lang="en-US" dirty="0"/>
              <a:t>(Hands, Legs, vocal tract, etc.)</a:t>
            </a:r>
          </a:p>
          <a:p>
            <a:pPr>
              <a:buNone/>
            </a:pPr>
            <a:r>
              <a:rPr lang="en-US" dirty="0"/>
              <a:t>Robotic Agent -&gt; </a:t>
            </a:r>
            <a:r>
              <a:rPr lang="en-US" dirty="0">
                <a:solidFill>
                  <a:srgbClr val="FF0000"/>
                </a:solidFill>
              </a:rPr>
              <a:t>Sensors </a:t>
            </a:r>
            <a:r>
              <a:rPr lang="en-US" dirty="0"/>
              <a:t>(Cameras, infra red finders)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			        Actuators </a:t>
            </a:r>
            <a:r>
              <a:rPr lang="en-US" dirty="0"/>
              <a:t>(Various motors)</a:t>
            </a:r>
          </a:p>
          <a:p>
            <a:pPr>
              <a:buNone/>
            </a:pPr>
            <a:r>
              <a:rPr lang="en-US" dirty="0"/>
              <a:t>Software Agent -&gt;Sensors(Keystrokes, file contents, N/W </a:t>
            </a:r>
            <a:r>
              <a:rPr lang="en-US" dirty="0" err="1"/>
              <a:t>pkts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			         Actuators(Displaying on screen, writing </a:t>
            </a:r>
          </a:p>
          <a:p>
            <a:pPr>
              <a:buNone/>
            </a:pPr>
            <a:r>
              <a:rPr lang="en-US" dirty="0"/>
              <a:t>			         files, sending network packets, etc.)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1864-45C8-4F73-BFBE-33AE29AB2472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Unit1 _ Introduction     Class : BE(B)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1511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1864-45C8-4F73-BFBE-33AE29AB2472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" y="1524000"/>
            <a:ext cx="8153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/>
              <a:t>An AI is composed of an agents and its environment.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The agents act in their environment.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The environment may contain other agents.</a:t>
            </a:r>
          </a:p>
        </p:txBody>
      </p:sp>
      <p:pic>
        <p:nvPicPr>
          <p:cNvPr id="34818" name="Picture 2" descr="F:\JSPM Lec\AI\Tutorial on AI\agent_environmen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1" y="3657600"/>
            <a:ext cx="5248275" cy="2514600"/>
          </a:xfrm>
          <a:prstGeom prst="rect">
            <a:avLst/>
          </a:prstGeom>
          <a:noFill/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Unit1 _ Introduction     Class : BE(B)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38862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4400" dirty="0">
                <a:solidFill>
                  <a:srgbClr val="FF0000"/>
                </a:solidFill>
              </a:rPr>
              <a:t>State Space Search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E000-0411-4563-811A-2D07C155A953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Unit1 _ Introduction     Class : BE(B)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8229600" cy="91440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5400" dirty="0">
                <a:solidFill>
                  <a:srgbClr val="0070C0"/>
                </a:solidFill>
                <a:latin typeface="Times New Roman" pitchFamily="18" charset="0"/>
              </a:rPr>
              <a:t>General Search </a:t>
            </a:r>
            <a:br>
              <a:rPr lang="en-IN" sz="5400" dirty="0">
                <a:solidFill>
                  <a:srgbClr val="0070C0"/>
                </a:solidFill>
                <a:latin typeface="Times New Roman" pitchFamily="18" charset="0"/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Definition </a:t>
            </a:r>
            <a:r>
              <a:rPr lang="en-US" dirty="0">
                <a:latin typeface="+mj-lt"/>
              </a:rPr>
              <a:t>1</a:t>
            </a:r>
            <a:r>
              <a:rPr lang="en-US" dirty="0"/>
              <a:t> – Search is an algorithm </a:t>
            </a:r>
            <a:r>
              <a:rPr lang="en-US" dirty="0">
                <a:solidFill>
                  <a:srgbClr val="FF0000"/>
                </a:solidFill>
              </a:rPr>
              <a:t>that discovers or locates path to the solution.</a:t>
            </a:r>
          </a:p>
          <a:p>
            <a:pPr>
              <a:buNone/>
            </a:pP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Definition 2</a:t>
            </a:r>
            <a:r>
              <a:rPr lang="en-US" dirty="0"/>
              <a:t>:- Search is an algorithm that takes a problem as input and returns with a solution from the search space. 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search space </a:t>
            </a:r>
            <a:r>
              <a:rPr lang="en-US" dirty="0"/>
              <a:t>is the set of all possible solutions.</a:t>
            </a:r>
          </a:p>
          <a:p>
            <a:pPr>
              <a:buNone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Solution </a:t>
            </a:r>
            <a:r>
              <a:rPr lang="en-US" dirty="0"/>
              <a:t>is a state where all requirements are fulfilled. Such a state is called as </a:t>
            </a:r>
            <a:r>
              <a:rPr lang="en-US" dirty="0">
                <a:solidFill>
                  <a:srgbClr val="FF0000"/>
                </a:solidFill>
              </a:rPr>
              <a:t>Goal State.</a:t>
            </a: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state space [S, A, I, G] </a:t>
            </a:r>
            <a:r>
              <a:rPr lang="en-US" dirty="0"/>
              <a:t>is a collection of states, arcs between them and a non-empty set of </a:t>
            </a:r>
            <a:r>
              <a:rPr lang="en-US" dirty="0" err="1"/>
              <a:t>intial</a:t>
            </a:r>
            <a:r>
              <a:rPr lang="en-US" dirty="0"/>
              <a:t> states and goal states.</a:t>
            </a: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D77E-D9AB-4069-92A9-044FEA0CF3F6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Unit1 _ Introduction     Class : BE(B)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675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Control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Control strategies guides how to reach the goal state or what way has to be followed in order to find a solution.</a:t>
            </a:r>
          </a:p>
          <a:p>
            <a:r>
              <a:rPr lang="en-US" dirty="0"/>
              <a:t>Types Of Search Control Strategies:-</a:t>
            </a:r>
          </a:p>
          <a:p>
            <a:pPr marL="514350" indent="-514350"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Forward Search – </a:t>
            </a:r>
          </a:p>
          <a:p>
            <a:pPr marL="514350" indent="-514350"/>
            <a:r>
              <a:rPr lang="en-US" dirty="0"/>
              <a:t>The search proceeds from initial state to the goal state. </a:t>
            </a:r>
          </a:p>
          <a:p>
            <a:pPr marL="514350" indent="-514350"/>
            <a:r>
              <a:rPr lang="en-US" dirty="0"/>
              <a:t>The methods are called Data Directed.</a:t>
            </a:r>
          </a:p>
          <a:p>
            <a:pPr marL="514350" indent="-514350"/>
            <a:r>
              <a:rPr lang="en-US" dirty="0"/>
              <a:t>E.g.:- Searching a city on the map.</a:t>
            </a:r>
          </a:p>
          <a:p>
            <a:pPr marL="514350" indent="-514350">
              <a:buNone/>
            </a:pPr>
            <a:endParaRPr lang="en-US" dirty="0"/>
          </a:p>
          <a:p>
            <a:pPr marL="514350" indent="-514350">
              <a:buNone/>
            </a:pPr>
            <a:r>
              <a:rPr lang="en-US" dirty="0"/>
              <a:t>2. 	</a:t>
            </a:r>
            <a:r>
              <a:rPr lang="en-US" b="1" dirty="0">
                <a:solidFill>
                  <a:srgbClr val="FF0000"/>
                </a:solidFill>
              </a:rPr>
              <a:t>Backward Search – </a:t>
            </a:r>
          </a:p>
          <a:p>
            <a:pPr marL="514350" indent="-514350"/>
            <a:r>
              <a:rPr lang="en-US" dirty="0"/>
              <a:t> The search proceeds backward from goal state to the initial state. </a:t>
            </a:r>
          </a:p>
          <a:p>
            <a:pPr marL="514350" indent="-514350"/>
            <a:r>
              <a:rPr lang="en-US" dirty="0"/>
              <a:t>The methods are called Goal Directed.</a:t>
            </a:r>
          </a:p>
          <a:p>
            <a:pPr marL="514350" indent="-514350">
              <a:buNone/>
            </a:pPr>
            <a:endParaRPr lang="en-US" dirty="0"/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D77E-D9AB-4069-92A9-044FEA0CF3F6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Unit1 _ Introduction     Class : BE(B)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437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Control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None/>
            </a:pPr>
            <a:r>
              <a:rPr lang="en-US" dirty="0"/>
              <a:t>3. </a:t>
            </a:r>
            <a:r>
              <a:rPr lang="en-US" dirty="0">
                <a:solidFill>
                  <a:srgbClr val="FF0000"/>
                </a:solidFill>
              </a:rPr>
              <a:t>Systematic Search – </a:t>
            </a:r>
          </a:p>
          <a:p>
            <a:pPr marL="514350" indent="-514350"/>
            <a:r>
              <a:rPr lang="en-US" dirty="0"/>
              <a:t>Here no information about domain is available. It can only distinguish between goal and non-goal state.</a:t>
            </a:r>
          </a:p>
          <a:p>
            <a:pPr marL="514350" indent="-514350"/>
            <a:r>
              <a:rPr lang="en-US" dirty="0"/>
              <a:t>Used when search space is small.</a:t>
            </a:r>
          </a:p>
          <a:p>
            <a:pPr marL="514350" indent="-514350"/>
            <a:r>
              <a:rPr lang="en-US" dirty="0"/>
              <a:t>E.g.:- BFS, DFS are two methods that use this strategy. </a:t>
            </a:r>
          </a:p>
          <a:p>
            <a:pPr marL="514350" indent="-514350">
              <a:buNone/>
            </a:pPr>
            <a:endParaRPr lang="en-US" dirty="0"/>
          </a:p>
          <a:p>
            <a:pPr marL="514350" indent="-514350">
              <a:buNone/>
            </a:pPr>
            <a:r>
              <a:rPr lang="en-US" dirty="0">
                <a:solidFill>
                  <a:srgbClr val="FF0000"/>
                </a:solidFill>
                <a:latin typeface="+mj-lt"/>
              </a:rPr>
              <a:t>4. </a:t>
            </a:r>
            <a:r>
              <a:rPr lang="en-US" dirty="0">
                <a:solidFill>
                  <a:srgbClr val="FF0000"/>
                </a:solidFill>
              </a:rPr>
              <a:t>Heuristic Search –</a:t>
            </a:r>
          </a:p>
          <a:p>
            <a:pPr marL="514350" indent="-514350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Many search depend on </a:t>
            </a:r>
            <a:r>
              <a:rPr lang="en-US" dirty="0">
                <a:solidFill>
                  <a:srgbClr val="FF0000"/>
                </a:solidFill>
              </a:rPr>
              <a:t>knowledge of problem domain.</a:t>
            </a:r>
          </a:p>
          <a:p>
            <a:pPr marL="514350" indent="-514350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They have some measure of relative merits to guide the search. </a:t>
            </a:r>
          </a:p>
          <a:p>
            <a:pPr marL="514350" indent="-514350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search so guided are called as </a:t>
            </a:r>
            <a:r>
              <a:rPr lang="en-US" dirty="0">
                <a:solidFill>
                  <a:srgbClr val="FF0000"/>
                </a:solidFill>
              </a:rPr>
              <a:t>heuristic search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 the methods are called as </a:t>
            </a:r>
            <a:r>
              <a:rPr lang="en-US" dirty="0">
                <a:solidFill>
                  <a:srgbClr val="FF0000"/>
                </a:solidFill>
              </a:rPr>
              <a:t>heuristics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514350" indent="-51435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514350" indent="-51435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D77E-D9AB-4069-92A9-044FEA0CF3F6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Unit1 _ Introduction     Class : BE(B)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4295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Course Outcomes: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CO1 : Able to  identify and apply the concept of AI and various search strategies  in various AI applications</a:t>
            </a:r>
          </a:p>
          <a:p>
            <a:r>
              <a:rPr lang="en-US" dirty="0"/>
              <a:t>CO2 : Able to apply Artificial Intelligence techniques for problem solving.</a:t>
            </a:r>
          </a:p>
          <a:p>
            <a:r>
              <a:rPr lang="en-US" dirty="0"/>
              <a:t>CO3: Able to design a knowledge based system.</a:t>
            </a:r>
          </a:p>
          <a:p>
            <a:r>
              <a:rPr lang="en-US" dirty="0"/>
              <a:t>CO4 :  Able to apply the methods to new NLP problems and to solve the problems outside NLP.</a:t>
            </a:r>
          </a:p>
          <a:p>
            <a:r>
              <a:rPr lang="en-US" dirty="0"/>
              <a:t>CO5 : Able to understand and design robot system control.</a:t>
            </a:r>
          </a:p>
          <a:p>
            <a:r>
              <a:rPr lang="en-US" dirty="0"/>
              <a:t>CO6 : To understand and analyze various types of robots in practice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E000-0411-4563-811A-2D07C155A95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Unit1 _ Introduction     Class : BE(B)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15112"/>
          </a:xfrm>
        </p:spPr>
        <p:txBody>
          <a:bodyPr>
            <a:normAutofit fontScale="90000"/>
          </a:bodyPr>
          <a:lstStyle/>
          <a:p>
            <a:r>
              <a:rPr lang="en-US" dirty="0"/>
              <a:t>Parameters For Search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5486400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AutoNum type="arabicPeriod"/>
            </a:pPr>
            <a:r>
              <a:rPr lang="en-US" sz="2900" dirty="0">
                <a:solidFill>
                  <a:srgbClr val="FF0000"/>
                </a:solidFill>
              </a:rPr>
              <a:t>Completeness –</a:t>
            </a:r>
          </a:p>
          <a:p>
            <a:pPr marL="514350" indent="-514350">
              <a:buNone/>
            </a:pPr>
            <a:r>
              <a:rPr lang="en-US" sz="2900" dirty="0"/>
              <a:t>	The algorithm is said to be complete if it is guaranteed to find a solution.</a:t>
            </a:r>
          </a:p>
          <a:p>
            <a:pPr marL="514350" indent="-514350">
              <a:buNone/>
            </a:pPr>
            <a:endParaRPr lang="en-US" sz="2900" dirty="0"/>
          </a:p>
          <a:p>
            <a:pPr marL="514350" indent="-514350">
              <a:buNone/>
            </a:pPr>
            <a:r>
              <a:rPr lang="en-US" sz="2900" dirty="0"/>
              <a:t>2. </a:t>
            </a:r>
            <a:r>
              <a:rPr lang="en-US" sz="2900" dirty="0">
                <a:solidFill>
                  <a:srgbClr val="FF0000"/>
                </a:solidFill>
              </a:rPr>
              <a:t>	Optimality/ Admissibility – </a:t>
            </a:r>
          </a:p>
          <a:p>
            <a:pPr marL="514350" indent="-514350">
              <a:buNone/>
            </a:pPr>
            <a:r>
              <a:rPr lang="en-US" sz="2900" dirty="0"/>
              <a:t>       A search solution is said to be optimal if it gives the best solution.</a:t>
            </a:r>
          </a:p>
          <a:p>
            <a:pPr marL="514350" indent="-514350">
              <a:buNone/>
            </a:pPr>
            <a:endParaRPr lang="en-US" sz="2900" dirty="0"/>
          </a:p>
          <a:p>
            <a:pPr marL="514350" indent="-514350">
              <a:buNone/>
            </a:pPr>
            <a:r>
              <a:rPr lang="en-US" sz="2900" dirty="0">
                <a:latin typeface="+mj-lt"/>
              </a:rPr>
              <a:t>3.</a:t>
            </a:r>
            <a:r>
              <a:rPr lang="en-US" sz="2900" dirty="0"/>
              <a:t> 	</a:t>
            </a:r>
            <a:r>
              <a:rPr lang="en-US" sz="2900" dirty="0">
                <a:solidFill>
                  <a:srgbClr val="FF0000"/>
                </a:solidFill>
              </a:rPr>
              <a:t>Time Complexity – </a:t>
            </a:r>
          </a:p>
          <a:p>
            <a:pPr marL="514350" indent="-514350">
              <a:buNone/>
            </a:pPr>
            <a:r>
              <a:rPr lang="en-US" sz="2900" dirty="0"/>
              <a:t>	Worst case or average case time required to execute the algorithm</a:t>
            </a:r>
          </a:p>
          <a:p>
            <a:pPr marL="514350" indent="-514350">
              <a:buNone/>
            </a:pPr>
            <a:endParaRPr lang="en-US" sz="2900" dirty="0"/>
          </a:p>
          <a:p>
            <a:pPr marL="514350" indent="-514350">
              <a:buNone/>
            </a:pPr>
            <a:r>
              <a:rPr lang="en-US" sz="2900" dirty="0">
                <a:latin typeface="+mj-lt"/>
              </a:rPr>
              <a:t>4.</a:t>
            </a:r>
            <a:r>
              <a:rPr lang="en-US" sz="2900" dirty="0"/>
              <a:t> 	</a:t>
            </a:r>
            <a:r>
              <a:rPr lang="en-US" sz="2900" dirty="0">
                <a:solidFill>
                  <a:srgbClr val="FF0000"/>
                </a:solidFill>
              </a:rPr>
              <a:t>Space Complexity-</a:t>
            </a:r>
          </a:p>
          <a:p>
            <a:pPr marL="514350" indent="-514350">
              <a:buNone/>
            </a:pPr>
            <a:r>
              <a:rPr lang="en-US" sz="2900" dirty="0"/>
              <a:t>	Maximum memory space required to compute the algorithm </a:t>
            </a:r>
          </a:p>
          <a:p>
            <a:pPr marL="514350" indent="-514350">
              <a:buNone/>
            </a:pPr>
            <a:endParaRPr lang="en-US" sz="2900" dirty="0"/>
          </a:p>
          <a:p>
            <a:pPr>
              <a:lnSpc>
                <a:spcPct val="100000"/>
              </a:lnSpc>
            </a:pPr>
            <a:r>
              <a:rPr lang="en-US" sz="2900" dirty="0">
                <a:solidFill>
                  <a:srgbClr val="000000"/>
                </a:solidFill>
              </a:rPr>
              <a:t>Time and space complexity are measured in terms of </a:t>
            </a:r>
            <a:endParaRPr lang="en-US" sz="2900" dirty="0"/>
          </a:p>
          <a:p>
            <a:pPr>
              <a:lnSpc>
                <a:spcPct val="100000"/>
              </a:lnSpc>
            </a:pPr>
            <a:r>
              <a:rPr lang="en-US" sz="2900" b="1" i="1" dirty="0">
                <a:solidFill>
                  <a:srgbClr val="CC0099"/>
                </a:solidFill>
              </a:rPr>
              <a:t>b</a:t>
            </a:r>
            <a:r>
              <a:rPr lang="en-US" sz="2900" i="1" dirty="0">
                <a:solidFill>
                  <a:srgbClr val="000000"/>
                </a:solidFill>
              </a:rPr>
              <a:t>:</a:t>
            </a:r>
            <a:r>
              <a:rPr lang="en-US" sz="2900" dirty="0">
                <a:solidFill>
                  <a:srgbClr val="000000"/>
                </a:solidFill>
              </a:rPr>
              <a:t> maximum branching factor of the search tree</a:t>
            </a:r>
            <a:endParaRPr lang="en-US" sz="2900" dirty="0"/>
          </a:p>
          <a:p>
            <a:pPr>
              <a:lnSpc>
                <a:spcPct val="100000"/>
              </a:lnSpc>
            </a:pPr>
            <a:r>
              <a:rPr lang="en-US" sz="2900" b="1" i="1" dirty="0">
                <a:solidFill>
                  <a:srgbClr val="CC0099"/>
                </a:solidFill>
              </a:rPr>
              <a:t>d</a:t>
            </a:r>
            <a:r>
              <a:rPr lang="en-US" sz="2900" i="1" dirty="0">
                <a:solidFill>
                  <a:srgbClr val="000000"/>
                </a:solidFill>
              </a:rPr>
              <a:t>: </a:t>
            </a:r>
            <a:r>
              <a:rPr lang="en-US" sz="2900" dirty="0">
                <a:solidFill>
                  <a:srgbClr val="000000"/>
                </a:solidFill>
              </a:rPr>
              <a:t>depth of the optimal solution</a:t>
            </a:r>
            <a:endParaRPr lang="en-US" sz="2900" dirty="0"/>
          </a:p>
          <a:p>
            <a:pPr>
              <a:lnSpc>
                <a:spcPct val="100000"/>
              </a:lnSpc>
            </a:pPr>
            <a:r>
              <a:rPr lang="en-US" sz="2900" b="1" i="1" dirty="0">
                <a:solidFill>
                  <a:srgbClr val="CC0099"/>
                </a:solidFill>
              </a:rPr>
              <a:t>m</a:t>
            </a:r>
            <a:r>
              <a:rPr lang="en-US" sz="2900" dirty="0">
                <a:solidFill>
                  <a:srgbClr val="000000"/>
                </a:solidFill>
              </a:rPr>
              <a:t>: maximum length of any path in the state space (may be infinite)</a:t>
            </a:r>
            <a:endParaRPr lang="en-US" sz="2900" dirty="0"/>
          </a:p>
          <a:p>
            <a:pPr marL="514350" indent="-514350">
              <a:buNone/>
            </a:pPr>
            <a:endParaRPr lang="en-US" sz="2900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D77E-D9AB-4069-92A9-044FEA0CF3F6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Unit1 _ Introduction     Class : BE(B)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437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Types of Search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458200" cy="4876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dirty="0"/>
              <a:t>Generally search algorithms are classified into two types:-</a:t>
            </a:r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dirty="0"/>
              <a:t>1. </a:t>
            </a:r>
            <a:r>
              <a:rPr lang="en-US" dirty="0">
                <a:solidFill>
                  <a:srgbClr val="FF0000"/>
                </a:solidFill>
              </a:rPr>
              <a:t>Uniformed Search -</a:t>
            </a:r>
          </a:p>
          <a:p>
            <a:pPr>
              <a:buSzPct val="25000"/>
              <a:buFont typeface="Wingdings" pitchFamily="2" charset="2"/>
              <a:buChar char="q"/>
            </a:pPr>
            <a:r>
              <a:rPr lang="en-US" dirty="0"/>
              <a:t>Also called </a:t>
            </a:r>
            <a:r>
              <a:rPr lang="en-US" dirty="0">
                <a:solidFill>
                  <a:srgbClr val="CC0099"/>
                </a:solidFill>
              </a:rPr>
              <a:t>blind, exhaustive or brute-force </a:t>
            </a:r>
            <a:r>
              <a:rPr lang="en-US" dirty="0"/>
              <a:t>search.</a:t>
            </a:r>
          </a:p>
          <a:p>
            <a:pPr>
              <a:lnSpc>
                <a:spcPct val="100000"/>
              </a:lnSpc>
              <a:buSzPct val="25000"/>
              <a:buFont typeface="Wingdings" pitchFamily="2" charset="2"/>
              <a:buChar char="q"/>
            </a:pPr>
            <a:r>
              <a:rPr lang="en-US" dirty="0"/>
              <a:t>Uses </a:t>
            </a:r>
            <a:r>
              <a:rPr lang="en-US" dirty="0">
                <a:solidFill>
                  <a:srgbClr val="CC0099"/>
                </a:solidFill>
              </a:rPr>
              <a:t>no information about the problem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to guide the search and therefore may not be very efficient.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dirty="0"/>
              <a:t>2. </a:t>
            </a:r>
            <a:r>
              <a:rPr lang="en-US" dirty="0">
                <a:solidFill>
                  <a:srgbClr val="FF0000"/>
                </a:solidFill>
              </a:rPr>
              <a:t>Informed Search - </a:t>
            </a:r>
          </a:p>
          <a:p>
            <a:pPr>
              <a:buSzPct val="25000"/>
              <a:buFont typeface="Wingdings" pitchFamily="2" charset="2"/>
              <a:buChar char="q"/>
            </a:pPr>
            <a:r>
              <a:rPr lang="en-US" dirty="0"/>
              <a:t>Also called </a:t>
            </a:r>
            <a:r>
              <a:rPr lang="en-US" dirty="0">
                <a:solidFill>
                  <a:srgbClr val="CC0099"/>
                </a:solidFill>
              </a:rPr>
              <a:t>heuristic or intelligent </a:t>
            </a:r>
            <a:r>
              <a:rPr lang="en-US" dirty="0"/>
              <a:t>search.</a:t>
            </a:r>
          </a:p>
          <a:p>
            <a:pPr>
              <a:buSzPct val="25000"/>
              <a:buFont typeface="Wingdings" pitchFamily="2" charset="2"/>
              <a:buChar char="q"/>
            </a:pPr>
            <a:r>
              <a:rPr lang="en-US" dirty="0">
                <a:solidFill>
                  <a:srgbClr val="CC0099"/>
                </a:solidFill>
              </a:rPr>
              <a:t>Uses information about the problem </a:t>
            </a:r>
            <a:r>
              <a:rPr lang="en-US" dirty="0"/>
              <a:t>to guide the search, usually guesses the distance to a goal state and therefore efficient.</a:t>
            </a:r>
          </a:p>
          <a:p>
            <a:pPr>
              <a:buSzPct val="25000"/>
              <a:buFont typeface="Wingdings" pitchFamily="2" charset="2"/>
              <a:buChar char="q"/>
            </a:pPr>
            <a:r>
              <a:rPr lang="en-US" dirty="0"/>
              <a:t>But the search may not be always possible.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D77E-D9AB-4069-92A9-044FEA0CF3F6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Unit1 _ Introduction     Class : BE(B)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437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Uninformed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229600" cy="5029200"/>
          </a:xfrm>
        </p:spPr>
        <p:txBody>
          <a:bodyPr>
            <a:normAutofit fontScale="85000" lnSpcReduction="20000"/>
          </a:bodyPr>
          <a:lstStyle/>
          <a:p>
            <a:pPr>
              <a:buSzPct val="75000"/>
            </a:pPr>
            <a:r>
              <a:rPr lang="en-US" dirty="0"/>
              <a:t>They have no information about the number of steps or path costs required to reach from the current state to the goal state.</a:t>
            </a:r>
          </a:p>
          <a:p>
            <a:pPr>
              <a:buSzPct val="75000"/>
              <a:buNone/>
            </a:pPr>
            <a:endParaRPr lang="en-US" dirty="0"/>
          </a:p>
          <a:p>
            <a:pPr>
              <a:buSzPct val="75000"/>
            </a:pPr>
            <a:r>
              <a:rPr lang="en-US" dirty="0"/>
              <a:t>These methods are used when there is </a:t>
            </a:r>
            <a:r>
              <a:rPr lang="en-US" dirty="0">
                <a:solidFill>
                  <a:srgbClr val="FF0000"/>
                </a:solidFill>
              </a:rPr>
              <a:t>no prior knowledge </a:t>
            </a:r>
            <a:r>
              <a:rPr lang="en-US" dirty="0"/>
              <a:t>or has </a:t>
            </a:r>
            <a:r>
              <a:rPr lang="en-US" dirty="0">
                <a:solidFill>
                  <a:srgbClr val="FF0000"/>
                </a:solidFill>
              </a:rPr>
              <a:t>no information about the past.</a:t>
            </a:r>
          </a:p>
          <a:p>
            <a:pPr>
              <a:buSzPct val="75000"/>
              <a:buNone/>
            </a:pPr>
            <a:endParaRPr lang="en-US" dirty="0">
              <a:solidFill>
                <a:srgbClr val="FF0000"/>
              </a:solidFill>
            </a:endParaRPr>
          </a:p>
          <a:p>
            <a:pPr>
              <a:buSzPct val="75000"/>
            </a:pPr>
            <a:r>
              <a:rPr lang="en-US" dirty="0"/>
              <a:t>The only available knowledge is problem definition.</a:t>
            </a:r>
          </a:p>
          <a:p>
            <a:pPr>
              <a:buSzPct val="75000"/>
              <a:buNone/>
            </a:pPr>
            <a:endParaRPr lang="en-US" dirty="0"/>
          </a:p>
          <a:p>
            <a:pPr>
              <a:buSzPct val="75000"/>
            </a:pPr>
            <a:r>
              <a:rPr lang="en-US" dirty="0"/>
              <a:t>Following are the uniformed search methods/algorithms:-</a:t>
            </a:r>
          </a:p>
          <a:p>
            <a:pPr>
              <a:lnSpc>
                <a:spcPct val="100000"/>
              </a:lnSpc>
              <a:buSzPct val="25000"/>
              <a:buNone/>
            </a:pPr>
            <a:r>
              <a:rPr lang="en-US" dirty="0"/>
              <a:t>	1. Breadth First Search</a:t>
            </a:r>
          </a:p>
          <a:p>
            <a:pPr>
              <a:lnSpc>
                <a:spcPct val="100000"/>
              </a:lnSpc>
              <a:buSzPct val="25000"/>
              <a:buNone/>
            </a:pPr>
            <a:r>
              <a:rPr lang="en-US" dirty="0"/>
              <a:t>	2. Uniform Cost Search</a:t>
            </a:r>
          </a:p>
          <a:p>
            <a:pPr>
              <a:lnSpc>
                <a:spcPct val="100000"/>
              </a:lnSpc>
              <a:buSzPct val="25000"/>
              <a:buNone/>
            </a:pPr>
            <a:r>
              <a:rPr lang="en-US" dirty="0"/>
              <a:t>	3. </a:t>
            </a:r>
            <a:r>
              <a:rPr lang="en-US" dirty="0">
                <a:solidFill>
                  <a:srgbClr val="FF0000"/>
                </a:solidFill>
              </a:rPr>
              <a:t>Depth First Search</a:t>
            </a:r>
          </a:p>
          <a:p>
            <a:pPr>
              <a:lnSpc>
                <a:spcPct val="100000"/>
              </a:lnSpc>
              <a:buSzPct val="25000"/>
              <a:buNone/>
            </a:pPr>
            <a:r>
              <a:rPr lang="en-US" dirty="0"/>
              <a:t>	4. </a:t>
            </a:r>
            <a:r>
              <a:rPr lang="en-US" dirty="0">
                <a:solidFill>
                  <a:srgbClr val="FF0000"/>
                </a:solidFill>
              </a:rPr>
              <a:t>Depth Limited Search</a:t>
            </a:r>
          </a:p>
          <a:p>
            <a:pPr>
              <a:lnSpc>
                <a:spcPct val="100000"/>
              </a:lnSpc>
              <a:buSzPct val="25000"/>
              <a:buNone/>
            </a:pPr>
            <a:r>
              <a:rPr lang="en-US" dirty="0"/>
              <a:t>	5. </a:t>
            </a:r>
            <a:r>
              <a:rPr lang="en-US" dirty="0">
                <a:solidFill>
                  <a:srgbClr val="FF0000"/>
                </a:solidFill>
              </a:rPr>
              <a:t>Iterative Deepening Depth First Search</a:t>
            </a:r>
          </a:p>
          <a:p>
            <a:pPr>
              <a:lnSpc>
                <a:spcPct val="100000"/>
              </a:lnSpc>
              <a:buSzPct val="25000"/>
              <a:buNone/>
            </a:pPr>
            <a:r>
              <a:rPr lang="en-US" dirty="0"/>
              <a:t>	6. Bidirectional Search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D77E-D9AB-4069-92A9-044FEA0CF3F6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Unit1 _ Introduction     Class : BE(B)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Breadth First Search</a:t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 fontScale="92500"/>
          </a:bodyPr>
          <a:lstStyle/>
          <a:p>
            <a:pPr>
              <a:buSzPct val="80000"/>
            </a:pPr>
            <a:r>
              <a:rPr lang="en-US" dirty="0"/>
              <a:t>A Search strategy in which the highest </a:t>
            </a:r>
            <a:r>
              <a:rPr lang="en-US" dirty="0">
                <a:solidFill>
                  <a:srgbClr val="FF0000"/>
                </a:solidFill>
              </a:rPr>
              <a:t>layer </a:t>
            </a:r>
            <a:r>
              <a:rPr lang="en-US" dirty="0"/>
              <a:t>of a decision tree is searched completely before proceeding to the next layer is called Breadth-first search (BFS).</a:t>
            </a:r>
          </a:p>
          <a:p>
            <a:pPr>
              <a:buSzPct val="80000"/>
              <a:buNone/>
            </a:pPr>
            <a:endParaRPr lang="en-US" dirty="0"/>
          </a:p>
          <a:p>
            <a:pPr>
              <a:buSzPct val="80000"/>
            </a:pPr>
            <a:r>
              <a:rPr lang="en-US" dirty="0"/>
              <a:t>In this strategy, no viable solution is omitted and therefore guarantee that optimal solution is found.</a:t>
            </a:r>
          </a:p>
          <a:p>
            <a:pPr>
              <a:buSzPct val="80000"/>
              <a:buNone/>
            </a:pPr>
            <a:endParaRPr lang="en-US" dirty="0"/>
          </a:p>
          <a:p>
            <a:pPr>
              <a:buSzPct val="80000"/>
            </a:pPr>
            <a:r>
              <a:rPr lang="en-US" dirty="0"/>
              <a:t>This strategy is often </a:t>
            </a:r>
            <a:r>
              <a:rPr lang="en-US" dirty="0">
                <a:solidFill>
                  <a:srgbClr val="FF0000"/>
                </a:solidFill>
              </a:rPr>
              <a:t>not feasible </a:t>
            </a:r>
            <a:r>
              <a:rPr lang="en-US" dirty="0"/>
              <a:t>when the search space is large.</a:t>
            </a:r>
          </a:p>
          <a:p>
            <a:pPr>
              <a:buSzPct val="80000"/>
              <a:buNone/>
            </a:pPr>
            <a:endParaRPr lang="en-US" dirty="0"/>
          </a:p>
          <a:p>
            <a:pPr>
              <a:buSzPct val="80000"/>
            </a:pPr>
            <a:r>
              <a:rPr lang="en-US" dirty="0"/>
              <a:t>Uses </a:t>
            </a:r>
            <a:r>
              <a:rPr lang="en-US" dirty="0">
                <a:solidFill>
                  <a:srgbClr val="FF0000"/>
                </a:solidFill>
              </a:rPr>
              <a:t>Queue(FIFO) </a:t>
            </a:r>
            <a:r>
              <a:rPr lang="en-US" dirty="0"/>
              <a:t>data structure for its implementation.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D77E-D9AB-4069-92A9-044FEA0CF3F6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Unit1 _ Introduction     Class : BE(B)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429512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Properties Of BFS</a:t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458200" cy="4648200"/>
          </a:xfrm>
        </p:spPr>
        <p:txBody>
          <a:bodyPr/>
          <a:lstStyle/>
          <a:p>
            <a:pPr>
              <a:lnSpc>
                <a:spcPct val="100000"/>
              </a:lnSpc>
              <a:buSzPct val="80000"/>
              <a:buFont typeface="Arial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Completeness :</a:t>
            </a:r>
            <a:r>
              <a:rPr lang="en-US" dirty="0"/>
              <a:t>  Yes. The solution is reached if it exists.</a:t>
            </a:r>
          </a:p>
          <a:p>
            <a:pPr>
              <a:lnSpc>
                <a:spcPct val="100000"/>
              </a:lnSpc>
              <a:buSzPct val="80000"/>
              <a:buFont typeface="Arial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Optimality :</a:t>
            </a:r>
            <a:r>
              <a:rPr lang="en-US" dirty="0"/>
              <a:t> Yes. Finds the shortest path</a:t>
            </a:r>
          </a:p>
          <a:p>
            <a:pPr>
              <a:lnSpc>
                <a:spcPct val="100000"/>
              </a:lnSpc>
              <a:buSzPct val="80000"/>
              <a:buFont typeface="Arial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Time Complexity : </a:t>
            </a:r>
            <a:r>
              <a:rPr lang="en-US" dirty="0"/>
              <a:t>O(</a:t>
            </a:r>
            <a:r>
              <a:rPr lang="en-US" dirty="0" err="1"/>
              <a:t>b^d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  <a:buSzPct val="80000"/>
              <a:buFont typeface="Arial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Space Complexity : </a:t>
            </a:r>
            <a:r>
              <a:rPr lang="en-US" dirty="0"/>
              <a:t>O(</a:t>
            </a:r>
            <a:r>
              <a:rPr lang="en-US" dirty="0" err="1"/>
              <a:t>b^d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  <a:buSzPct val="80000"/>
              <a:buFont typeface="Arial" pitchFamily="34" charset="0"/>
              <a:buChar char="•"/>
            </a:pPr>
            <a:r>
              <a:rPr lang="en-US" dirty="0"/>
              <a:t>Every explored node </a:t>
            </a:r>
          </a:p>
          <a:p>
            <a:pPr>
              <a:lnSpc>
                <a:spcPct val="100000"/>
              </a:lnSpc>
              <a:buSzPct val="80000"/>
              <a:buNone/>
            </a:pPr>
            <a:r>
              <a:rPr lang="en-US" dirty="0"/>
              <a:t>    is kept in memory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2895600"/>
            <a:ext cx="4343400" cy="366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D77E-D9AB-4069-92A9-044FEA0CF3F6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Unit1 _ Introduction     Class : BE(B)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Depth First Search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389120"/>
          </a:xfrm>
        </p:spPr>
        <p:txBody>
          <a:bodyPr>
            <a:normAutofit fontScale="92500" lnSpcReduction="10000"/>
          </a:bodyPr>
          <a:lstStyle/>
          <a:p>
            <a:pPr>
              <a:buSzPct val="90000"/>
            </a:pPr>
            <a:r>
              <a:rPr lang="en-US" dirty="0"/>
              <a:t>Explores one path to the </a:t>
            </a:r>
            <a:r>
              <a:rPr lang="en-US" dirty="0">
                <a:solidFill>
                  <a:srgbClr val="FF0000"/>
                </a:solidFill>
              </a:rPr>
              <a:t>deepest level </a:t>
            </a:r>
            <a:r>
              <a:rPr lang="en-US" dirty="0"/>
              <a:t>and then </a:t>
            </a:r>
            <a:r>
              <a:rPr lang="en-US" dirty="0">
                <a:solidFill>
                  <a:srgbClr val="FF0000"/>
                </a:solidFill>
              </a:rPr>
              <a:t>backtracks </a:t>
            </a:r>
            <a:r>
              <a:rPr lang="en-US" dirty="0"/>
              <a:t>until it finds a goal state. </a:t>
            </a:r>
          </a:p>
          <a:p>
            <a:pPr>
              <a:buSzPct val="90000"/>
              <a:buNone/>
            </a:pPr>
            <a:endParaRPr lang="en-US" dirty="0"/>
          </a:p>
          <a:p>
            <a:pPr>
              <a:buSzPct val="90000"/>
            </a:pPr>
            <a:r>
              <a:rPr lang="en-US" dirty="0"/>
              <a:t>Implemented using stack (LIFO).</a:t>
            </a:r>
          </a:p>
          <a:p>
            <a:pPr>
              <a:buSzPct val="90000"/>
              <a:buNone/>
            </a:pPr>
            <a:endParaRPr lang="en-US" dirty="0"/>
          </a:p>
          <a:p>
            <a:pPr>
              <a:buSzPct val="90000"/>
            </a:pPr>
            <a:r>
              <a:rPr lang="en-US" dirty="0"/>
              <a:t>This strategy does not guarantee that the optimal solution has been found.</a:t>
            </a:r>
          </a:p>
          <a:p>
            <a:pPr>
              <a:buSzPct val="90000"/>
              <a:buNone/>
            </a:pPr>
            <a:endParaRPr lang="en-US" dirty="0"/>
          </a:p>
          <a:p>
            <a:pPr>
              <a:buSzPct val="90000"/>
            </a:pPr>
            <a:r>
              <a:rPr lang="en-US" dirty="0"/>
              <a:t>In this strategy, search reaches a satisfactory solution more rapidly than breadth first, an advantage when the search space is large.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D77E-D9AB-4069-92A9-044FEA0CF3F6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Unit1 _ Introduction     Class : BE(B)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First Search</a:t>
            </a:r>
          </a:p>
        </p:txBody>
      </p:sp>
      <p:pic>
        <p:nvPicPr>
          <p:cNvPr id="16998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990600" y="1905000"/>
            <a:ext cx="650118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E000-0411-4563-811A-2D07C155A953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Unit1 _ Introduction     Class : BE(B)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328A7F-70FB-4C61-8D95-B7F8BC7ED7D2}" type="slidenum">
              <a:rPr lang="en-US"/>
              <a:pPr/>
              <a:t>47</a:t>
            </a:fld>
            <a:endParaRPr lang="en-US"/>
          </a:p>
        </p:txBody>
      </p:sp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3"/>
          <a:srcRect l="3906" t="12500" r="3906" b="7292"/>
          <a:stretch>
            <a:fillRect/>
          </a:stretch>
        </p:blipFill>
        <p:spPr bwMode="auto">
          <a:xfrm>
            <a:off x="0" y="0"/>
            <a:ext cx="9144000" cy="5967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934200" y="2743200"/>
            <a:ext cx="19198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33CC"/>
                </a:solidFill>
              </a:rPr>
              <a:t>Fringe stack:</a:t>
            </a:r>
          </a:p>
          <a:p>
            <a:r>
              <a:rPr lang="en-US" b="1" dirty="0">
                <a:solidFill>
                  <a:srgbClr val="3333CC"/>
                </a:solidFill>
              </a:rPr>
              <a:t>          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62800" y="3810000"/>
            <a:ext cx="2057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Expanding A, </a:t>
            </a:r>
          </a:p>
          <a:p>
            <a:r>
              <a:rPr lang="en-US" b="1" dirty="0">
                <a:solidFill>
                  <a:schemeClr val="accent2"/>
                </a:solidFill>
              </a:rPr>
              <a:t>gives stack:</a:t>
            </a:r>
          </a:p>
          <a:p>
            <a:r>
              <a:rPr lang="en-US" b="1" dirty="0">
                <a:solidFill>
                  <a:schemeClr val="accent2"/>
                </a:solidFill>
              </a:rPr>
              <a:t>      B</a:t>
            </a:r>
          </a:p>
          <a:p>
            <a:r>
              <a:rPr lang="en-US" b="1" dirty="0">
                <a:solidFill>
                  <a:schemeClr val="accent2"/>
                </a:solidFill>
              </a:rPr>
              <a:t>      C</a:t>
            </a:r>
          </a:p>
          <a:p>
            <a:endParaRPr lang="en-US" dirty="0"/>
          </a:p>
          <a:p>
            <a:r>
              <a:rPr lang="en-US" b="1" dirty="0"/>
              <a:t>So, B next.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Unit1 _ Introduction     Class : BE(B)</a:t>
            </a: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288751-9CFB-402C-BA4B-0CE3AF84C565}" type="slidenum">
              <a:rPr lang="en-US"/>
              <a:pPr/>
              <a:t>48</a:t>
            </a:fld>
            <a:endParaRPr lang="en-US"/>
          </a:p>
        </p:txBody>
      </p:sp>
      <p:pic>
        <p:nvPicPr>
          <p:cNvPr id="26627" name="Picture 2"/>
          <p:cNvPicPr>
            <a:picLocks noChangeAspect="1" noChangeArrowheads="1"/>
          </p:cNvPicPr>
          <p:nvPr/>
        </p:nvPicPr>
        <p:blipFill>
          <a:blip r:embed="rId3"/>
          <a:srcRect l="2344" t="11458" r="3125" b="7292"/>
          <a:stretch>
            <a:fillRect/>
          </a:stretch>
        </p:blipFill>
        <p:spPr bwMode="auto">
          <a:xfrm>
            <a:off x="0" y="0"/>
            <a:ext cx="9220200" cy="5943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6553200" y="2514600"/>
            <a:ext cx="2438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Expanding B, gives stack:</a:t>
            </a:r>
          </a:p>
          <a:p>
            <a:r>
              <a:rPr lang="en-US" b="1" dirty="0">
                <a:solidFill>
                  <a:schemeClr val="accent2"/>
                </a:solidFill>
              </a:rPr>
              <a:t>      D</a:t>
            </a:r>
          </a:p>
          <a:p>
            <a:r>
              <a:rPr lang="en-US" b="1" dirty="0">
                <a:solidFill>
                  <a:schemeClr val="accent2"/>
                </a:solidFill>
              </a:rPr>
              <a:t>      E</a:t>
            </a:r>
          </a:p>
          <a:p>
            <a:r>
              <a:rPr lang="en-US" b="1" dirty="0">
                <a:solidFill>
                  <a:schemeClr val="accent2"/>
                </a:solidFill>
              </a:rPr>
              <a:t>      C</a:t>
            </a:r>
          </a:p>
          <a:p>
            <a:endParaRPr lang="en-US" b="1" dirty="0">
              <a:solidFill>
                <a:schemeClr val="accent2"/>
              </a:solidFill>
            </a:endParaRPr>
          </a:p>
          <a:p>
            <a:r>
              <a:rPr lang="en-US" b="1" dirty="0">
                <a:solidFill>
                  <a:schemeClr val="tx2"/>
                </a:solidFill>
              </a:rPr>
              <a:t>So, D next.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Unit1 _ Introduction     Class : BE(B)</a:t>
            </a: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36FD73-5B2F-44CD-B84D-D63A81EC7921}" type="slidenum">
              <a:rPr lang="en-US"/>
              <a:pPr/>
              <a:t>49</a:t>
            </a:fld>
            <a:endParaRPr lang="en-US"/>
          </a:p>
        </p:txBody>
      </p:sp>
      <p:pic>
        <p:nvPicPr>
          <p:cNvPr id="27651" name="Picture 2"/>
          <p:cNvPicPr>
            <a:picLocks noChangeAspect="1" noChangeArrowheads="1"/>
          </p:cNvPicPr>
          <p:nvPr/>
        </p:nvPicPr>
        <p:blipFill>
          <a:blip r:embed="rId3"/>
          <a:srcRect l="3125" t="10417" r="6250" b="7292"/>
          <a:stretch>
            <a:fillRect/>
          </a:stretch>
        </p:blipFill>
        <p:spPr bwMode="auto">
          <a:xfrm>
            <a:off x="0" y="228600"/>
            <a:ext cx="8839200" cy="5999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6553200" y="1676400"/>
            <a:ext cx="2819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Expanding D, gives stack:</a:t>
            </a:r>
          </a:p>
          <a:p>
            <a:r>
              <a:rPr lang="en-US" b="1" dirty="0">
                <a:solidFill>
                  <a:schemeClr val="accent2"/>
                </a:solidFill>
              </a:rPr>
              <a:t>      H</a:t>
            </a:r>
          </a:p>
          <a:p>
            <a:r>
              <a:rPr lang="en-US" b="1" dirty="0">
                <a:solidFill>
                  <a:schemeClr val="accent2"/>
                </a:solidFill>
              </a:rPr>
              <a:t>       I</a:t>
            </a:r>
          </a:p>
          <a:p>
            <a:r>
              <a:rPr lang="en-US" b="1" dirty="0">
                <a:solidFill>
                  <a:schemeClr val="accent2"/>
                </a:solidFill>
              </a:rPr>
              <a:t>      E</a:t>
            </a:r>
          </a:p>
          <a:p>
            <a:r>
              <a:rPr lang="en-US" b="1" dirty="0">
                <a:solidFill>
                  <a:schemeClr val="accent2"/>
                </a:solidFill>
              </a:rPr>
              <a:t>      C</a:t>
            </a:r>
          </a:p>
          <a:p>
            <a:endParaRPr lang="en-US" b="1" dirty="0">
              <a:solidFill>
                <a:schemeClr val="accent2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So, H next.</a:t>
            </a:r>
          </a:p>
          <a:p>
            <a:r>
              <a:rPr lang="en-US" b="1" dirty="0">
                <a:solidFill>
                  <a:srgbClr val="000000"/>
                </a:solidFill>
              </a:rPr>
              <a:t>etc.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Unit1 _ Introduction     Class : BE(B)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004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Unit 1 : Introduction</a:t>
            </a:r>
            <a:br>
              <a:rPr lang="en-US" sz="5400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E000-0411-4563-811A-2D07C155A95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Unit1 _ Introduction     Class : BE(B)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6F0890E-21B9-4E0C-B475-44425A4DA4A9}" type="slidenum">
              <a:rPr lang="en-US"/>
              <a:pPr/>
              <a:t>50</a:t>
            </a:fld>
            <a:endParaRPr lang="en-US"/>
          </a:p>
        </p:txBody>
      </p:sp>
      <p:pic>
        <p:nvPicPr>
          <p:cNvPr id="28675" name="Picture 2"/>
          <p:cNvPicPr>
            <a:picLocks noChangeAspect="1" noChangeArrowheads="1"/>
          </p:cNvPicPr>
          <p:nvPr/>
        </p:nvPicPr>
        <p:blipFill>
          <a:blip r:embed="rId3"/>
          <a:srcRect l="3125" t="11458" r="3906" b="9375"/>
          <a:stretch>
            <a:fillRect/>
          </a:stretch>
        </p:blipFill>
        <p:spPr bwMode="auto">
          <a:xfrm>
            <a:off x="0" y="0"/>
            <a:ext cx="9144000" cy="5840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6553200" y="1676400"/>
            <a:ext cx="2819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Expanding H, gives stack:</a:t>
            </a:r>
          </a:p>
          <a:p>
            <a:r>
              <a:rPr lang="en-US" b="1" dirty="0">
                <a:solidFill>
                  <a:schemeClr val="accent2"/>
                </a:solidFill>
              </a:rPr>
              <a:t>       I</a:t>
            </a:r>
          </a:p>
          <a:p>
            <a:r>
              <a:rPr lang="en-US" b="1" dirty="0">
                <a:solidFill>
                  <a:schemeClr val="accent2"/>
                </a:solidFill>
              </a:rPr>
              <a:t>      E</a:t>
            </a:r>
          </a:p>
          <a:p>
            <a:r>
              <a:rPr lang="en-US" b="1" dirty="0">
                <a:solidFill>
                  <a:schemeClr val="accent2"/>
                </a:solidFill>
              </a:rPr>
              <a:t>      C</a:t>
            </a:r>
          </a:p>
          <a:p>
            <a:endParaRPr lang="en-US" b="1" dirty="0">
              <a:solidFill>
                <a:schemeClr val="accent2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So, I next.</a:t>
            </a:r>
          </a:p>
          <a:p>
            <a:r>
              <a:rPr lang="en-US" b="1" dirty="0">
                <a:solidFill>
                  <a:srgbClr val="000000"/>
                </a:solidFill>
              </a:rPr>
              <a:t>etc.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Unit1 _ Introduction     Class : BE(B)</a:t>
            </a: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834325-DEB8-426C-BAD9-88BDB716EED7}" type="slidenum">
              <a:rPr lang="en-US"/>
              <a:pPr/>
              <a:t>51</a:t>
            </a:fld>
            <a:endParaRPr lang="en-US"/>
          </a:p>
        </p:txBody>
      </p:sp>
      <p:pic>
        <p:nvPicPr>
          <p:cNvPr id="29699" name="Picture 2"/>
          <p:cNvPicPr>
            <a:picLocks noChangeAspect="1" noChangeArrowheads="1"/>
          </p:cNvPicPr>
          <p:nvPr/>
        </p:nvPicPr>
        <p:blipFill>
          <a:blip r:embed="rId3"/>
          <a:srcRect l="3125" t="12500" r="4688" b="8333"/>
          <a:stretch>
            <a:fillRect/>
          </a:stretch>
        </p:blipFill>
        <p:spPr bwMode="auto">
          <a:xfrm>
            <a:off x="0" y="0"/>
            <a:ext cx="9144000" cy="5889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6553200" y="1676400"/>
            <a:ext cx="2819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Expanding I, gives stack:</a:t>
            </a:r>
          </a:p>
          <a:p>
            <a:r>
              <a:rPr lang="en-US" b="1" dirty="0">
                <a:solidFill>
                  <a:schemeClr val="accent2"/>
                </a:solidFill>
              </a:rPr>
              <a:t>      E</a:t>
            </a:r>
          </a:p>
          <a:p>
            <a:r>
              <a:rPr lang="en-US" b="1" dirty="0">
                <a:solidFill>
                  <a:schemeClr val="accent2"/>
                </a:solidFill>
              </a:rPr>
              <a:t>      C</a:t>
            </a:r>
          </a:p>
          <a:p>
            <a:endParaRPr lang="en-US" b="1" dirty="0">
              <a:solidFill>
                <a:schemeClr val="accent2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So, E next.</a:t>
            </a:r>
          </a:p>
          <a:p>
            <a:r>
              <a:rPr lang="en-US" b="1" dirty="0">
                <a:solidFill>
                  <a:srgbClr val="000000"/>
                </a:solidFill>
              </a:rPr>
              <a:t>etc.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Unit1 _ Introduction     Class : BE(B)</a:t>
            </a: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9A793CB-45A5-462F-9C23-FA0086350116}" type="slidenum">
              <a:rPr lang="en-US"/>
              <a:pPr/>
              <a:t>52</a:t>
            </a:fld>
            <a:endParaRPr lang="en-US"/>
          </a:p>
        </p:txBody>
      </p:sp>
      <p:pic>
        <p:nvPicPr>
          <p:cNvPr id="30723" name="Picture 2"/>
          <p:cNvPicPr>
            <a:picLocks noChangeAspect="1" noChangeArrowheads="1"/>
          </p:cNvPicPr>
          <p:nvPr/>
        </p:nvPicPr>
        <p:blipFill>
          <a:blip r:embed="rId3"/>
          <a:srcRect l="3125" t="11458" r="3906" b="8333"/>
          <a:stretch>
            <a:fillRect/>
          </a:stretch>
        </p:blipFill>
        <p:spPr bwMode="auto">
          <a:xfrm>
            <a:off x="0" y="0"/>
            <a:ext cx="9144000" cy="5916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6553200" y="2514600"/>
            <a:ext cx="2438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Expanding  E, gives stack:</a:t>
            </a:r>
          </a:p>
          <a:p>
            <a:r>
              <a:rPr lang="en-US" b="1" dirty="0">
                <a:solidFill>
                  <a:schemeClr val="accent2"/>
                </a:solidFill>
              </a:rPr>
              <a:t>      J</a:t>
            </a:r>
          </a:p>
          <a:p>
            <a:r>
              <a:rPr lang="en-US" b="1" dirty="0">
                <a:solidFill>
                  <a:schemeClr val="accent2"/>
                </a:solidFill>
              </a:rPr>
              <a:t>      K</a:t>
            </a:r>
          </a:p>
          <a:p>
            <a:r>
              <a:rPr lang="en-US" b="1" dirty="0">
                <a:solidFill>
                  <a:schemeClr val="accent2"/>
                </a:solidFill>
              </a:rPr>
              <a:t>      C</a:t>
            </a:r>
          </a:p>
          <a:p>
            <a:endParaRPr lang="en-US" b="1" dirty="0">
              <a:solidFill>
                <a:schemeClr val="accent2"/>
              </a:solidFill>
            </a:endParaRPr>
          </a:p>
          <a:p>
            <a:r>
              <a:rPr lang="en-US" b="1" dirty="0">
                <a:solidFill>
                  <a:schemeClr val="tx2"/>
                </a:solidFill>
              </a:rPr>
              <a:t>So, J next.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Unit1 _ Introduction     Class : BE(B)</a:t>
            </a: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2FBEFD-EC5A-4FE2-87E3-9FCD5322FD8D}" type="slidenum">
              <a:rPr lang="en-US"/>
              <a:pPr/>
              <a:t>53</a:t>
            </a:fld>
            <a:endParaRPr lang="en-US"/>
          </a:p>
        </p:txBody>
      </p:sp>
      <p:pic>
        <p:nvPicPr>
          <p:cNvPr id="31747" name="Picture 2"/>
          <p:cNvPicPr>
            <a:picLocks noChangeAspect="1" noChangeArrowheads="1"/>
          </p:cNvPicPr>
          <p:nvPr/>
        </p:nvPicPr>
        <p:blipFill>
          <a:blip r:embed="rId3"/>
          <a:srcRect l="3125" t="11458" r="3906" b="11458"/>
          <a:stretch>
            <a:fillRect/>
          </a:stretch>
        </p:blipFill>
        <p:spPr bwMode="auto">
          <a:xfrm>
            <a:off x="0" y="0"/>
            <a:ext cx="9144000" cy="5686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6553200" y="2514600"/>
            <a:ext cx="2438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Expanding  J, gives stack:</a:t>
            </a:r>
          </a:p>
          <a:p>
            <a:r>
              <a:rPr lang="en-US" b="1" dirty="0">
                <a:solidFill>
                  <a:schemeClr val="accent2"/>
                </a:solidFill>
              </a:rPr>
              <a:t>      K</a:t>
            </a:r>
          </a:p>
          <a:p>
            <a:r>
              <a:rPr lang="en-US" b="1" dirty="0">
                <a:solidFill>
                  <a:schemeClr val="accent2"/>
                </a:solidFill>
              </a:rPr>
              <a:t>      C</a:t>
            </a:r>
          </a:p>
          <a:p>
            <a:endParaRPr lang="en-US" b="1" dirty="0">
              <a:solidFill>
                <a:schemeClr val="accent2"/>
              </a:solidFill>
            </a:endParaRPr>
          </a:p>
          <a:p>
            <a:r>
              <a:rPr lang="en-US" b="1" dirty="0">
                <a:solidFill>
                  <a:schemeClr val="tx2"/>
                </a:solidFill>
              </a:rPr>
              <a:t>So, K next.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Unit1 _ Introduction     Class : BE(B)</a:t>
            </a: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06D2A1-F454-44E9-B76D-503742F7A40B}" type="slidenum">
              <a:rPr lang="en-US"/>
              <a:pPr/>
              <a:t>54</a:t>
            </a:fld>
            <a:endParaRPr lang="en-US"/>
          </a:p>
        </p:txBody>
      </p:sp>
      <p:pic>
        <p:nvPicPr>
          <p:cNvPr id="32771" name="Picture 2"/>
          <p:cNvPicPr>
            <a:picLocks noChangeAspect="1" noChangeArrowheads="1"/>
          </p:cNvPicPr>
          <p:nvPr/>
        </p:nvPicPr>
        <p:blipFill>
          <a:blip r:embed="rId3"/>
          <a:srcRect l="3125" t="12500" r="6250" b="7292"/>
          <a:stretch>
            <a:fillRect/>
          </a:stretch>
        </p:blipFill>
        <p:spPr bwMode="auto">
          <a:xfrm>
            <a:off x="0" y="0"/>
            <a:ext cx="9144000" cy="60690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6553200" y="2514600"/>
            <a:ext cx="2438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Expanding  C, gives stack:</a:t>
            </a:r>
          </a:p>
          <a:p>
            <a:r>
              <a:rPr lang="en-US" b="1" dirty="0">
                <a:solidFill>
                  <a:schemeClr val="accent2"/>
                </a:solidFill>
              </a:rPr>
              <a:t>   F</a:t>
            </a:r>
          </a:p>
          <a:p>
            <a:r>
              <a:rPr lang="en-US" b="1" dirty="0">
                <a:solidFill>
                  <a:schemeClr val="accent2"/>
                </a:solidFill>
              </a:rPr>
              <a:t>   G</a:t>
            </a:r>
          </a:p>
          <a:p>
            <a:endParaRPr lang="en-US" b="1" dirty="0">
              <a:solidFill>
                <a:schemeClr val="accent2"/>
              </a:solidFill>
            </a:endParaRPr>
          </a:p>
          <a:p>
            <a:r>
              <a:rPr lang="en-US" b="1" dirty="0">
                <a:solidFill>
                  <a:schemeClr val="tx2"/>
                </a:solidFill>
              </a:rPr>
              <a:t>So, F next.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Unit1 _ Introduction     Class : BE(B)</a:t>
            </a: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20" name="Picture 5" descr="dfs-progress10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5715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6629400" y="2133600"/>
            <a:ext cx="2133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Expanding  F, gives stack:</a:t>
            </a:r>
          </a:p>
          <a:p>
            <a:r>
              <a:rPr lang="en-US" b="1" dirty="0">
                <a:solidFill>
                  <a:schemeClr val="accent2"/>
                </a:solidFill>
              </a:rPr>
              <a:t>L</a:t>
            </a:r>
          </a:p>
          <a:p>
            <a:r>
              <a:rPr lang="en-US" b="1" dirty="0">
                <a:solidFill>
                  <a:schemeClr val="accent2"/>
                </a:solidFill>
              </a:rPr>
              <a:t>M</a:t>
            </a:r>
          </a:p>
          <a:p>
            <a:r>
              <a:rPr lang="en-US" b="1" dirty="0">
                <a:solidFill>
                  <a:schemeClr val="accent2"/>
                </a:solidFill>
              </a:rPr>
              <a:t>G</a:t>
            </a:r>
          </a:p>
          <a:p>
            <a:endParaRPr lang="en-US" b="1" dirty="0">
              <a:solidFill>
                <a:schemeClr val="accent2"/>
              </a:solidFill>
            </a:endParaRPr>
          </a:p>
          <a:p>
            <a:r>
              <a:rPr lang="en-US" b="1" dirty="0">
                <a:solidFill>
                  <a:schemeClr val="tx2"/>
                </a:solidFill>
              </a:rPr>
              <a:t>So, L next.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/>
              <a:t>Depth First Search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E000-0411-4563-811A-2D07C155A953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Unit1 _ Introduction     Class : BE(B)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4" name="Picture 5" descr="dfs-progress1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0"/>
            <a:ext cx="518160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6629400" y="2133600"/>
            <a:ext cx="2133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Expanding  L, gives stack:</a:t>
            </a:r>
          </a:p>
          <a:p>
            <a:r>
              <a:rPr lang="en-US" b="1" dirty="0">
                <a:solidFill>
                  <a:schemeClr val="accent2"/>
                </a:solidFill>
              </a:rPr>
              <a:t>M</a:t>
            </a:r>
          </a:p>
          <a:p>
            <a:r>
              <a:rPr lang="en-US" b="1" dirty="0">
                <a:solidFill>
                  <a:schemeClr val="accent2"/>
                </a:solidFill>
              </a:rPr>
              <a:t>G</a:t>
            </a:r>
          </a:p>
          <a:p>
            <a:endParaRPr lang="en-US" b="1" dirty="0">
              <a:solidFill>
                <a:schemeClr val="accent2"/>
              </a:solidFill>
            </a:endParaRPr>
          </a:p>
          <a:p>
            <a:r>
              <a:rPr lang="en-US" b="1" dirty="0">
                <a:solidFill>
                  <a:schemeClr val="tx2"/>
                </a:solidFill>
              </a:rPr>
              <a:t>So, M next.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/>
              <a:t>Depth First Search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E000-0411-4563-811A-2D07C155A953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Unit1 _ Introduction     Class : BE(B)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8" name="Picture 5" descr="dfs-progress12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51816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629400" y="2133600"/>
            <a:ext cx="2133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Expanding  m, gives stack:</a:t>
            </a:r>
          </a:p>
          <a:p>
            <a:endParaRPr lang="en-US" b="1" dirty="0">
              <a:solidFill>
                <a:schemeClr val="accent2"/>
              </a:solidFill>
            </a:endParaRPr>
          </a:p>
          <a:p>
            <a:r>
              <a:rPr lang="en-US" b="1" dirty="0">
                <a:solidFill>
                  <a:schemeClr val="accent2"/>
                </a:solidFill>
              </a:rPr>
              <a:t>G</a:t>
            </a:r>
          </a:p>
          <a:p>
            <a:endParaRPr lang="en-US" b="1" dirty="0">
              <a:solidFill>
                <a:schemeClr val="accent2"/>
              </a:solidFill>
            </a:endParaRPr>
          </a:p>
          <a:p>
            <a:r>
              <a:rPr lang="en-US" b="1" dirty="0">
                <a:solidFill>
                  <a:schemeClr val="tx2"/>
                </a:solidFill>
              </a:rPr>
              <a:t>So, G next.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/>
              <a:t>Depth First Search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E000-0411-4563-811A-2D07C155A953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Unit1 _ Introduction     Class : BE(B)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914400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/>
              <a:t>Properties Of DFS</a:t>
            </a:r>
            <a:br>
              <a:rPr lang="en-GB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  <a:buSzPct val="80000"/>
              <a:buFont typeface="Arial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Completeness :</a:t>
            </a:r>
            <a:r>
              <a:rPr lang="en-US" dirty="0"/>
              <a:t>  </a:t>
            </a:r>
            <a:r>
              <a:rPr lang="en-US" dirty="0">
                <a:solidFill>
                  <a:srgbClr val="CC0099"/>
                </a:solidFill>
              </a:rPr>
              <a:t>No</a:t>
            </a:r>
            <a:endParaRPr lang="en-US" dirty="0"/>
          </a:p>
          <a:p>
            <a:pPr>
              <a:lnSpc>
                <a:spcPct val="100000"/>
              </a:lnSpc>
              <a:buSzPct val="80000"/>
              <a:buNone/>
            </a:pPr>
            <a:r>
              <a:rPr lang="en-US" dirty="0"/>
              <a:t>If the depth of the tree is infinite.</a:t>
            </a:r>
          </a:p>
          <a:p>
            <a:pPr>
              <a:lnSpc>
                <a:spcPct val="100000"/>
              </a:lnSpc>
              <a:buSzPct val="80000"/>
              <a:buNone/>
            </a:pPr>
            <a:endParaRPr lang="en-US" dirty="0"/>
          </a:p>
          <a:p>
            <a:pPr>
              <a:lnSpc>
                <a:spcPct val="100000"/>
              </a:lnSpc>
              <a:buSzPct val="80000"/>
              <a:buFont typeface="Arial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Optimality :</a:t>
            </a:r>
            <a:r>
              <a:rPr lang="en-US" dirty="0"/>
              <a:t>  </a:t>
            </a:r>
            <a:r>
              <a:rPr lang="en-US" dirty="0">
                <a:solidFill>
                  <a:srgbClr val="CC0099"/>
                </a:solidFill>
              </a:rPr>
              <a:t>No</a:t>
            </a:r>
          </a:p>
          <a:p>
            <a:pPr>
              <a:lnSpc>
                <a:spcPct val="100000"/>
              </a:lnSpc>
              <a:buSzPct val="80000"/>
              <a:buNone/>
            </a:pPr>
            <a:r>
              <a:rPr lang="en-US" dirty="0"/>
              <a:t>    It stops at the first goal state it finds, no matter if there is another goal state that is shallower than that.</a:t>
            </a:r>
          </a:p>
          <a:p>
            <a:pPr>
              <a:lnSpc>
                <a:spcPct val="100000"/>
              </a:lnSpc>
              <a:buSzPct val="80000"/>
              <a:buNone/>
            </a:pPr>
            <a:endParaRPr lang="en-US" dirty="0"/>
          </a:p>
          <a:p>
            <a:pPr>
              <a:lnSpc>
                <a:spcPct val="100000"/>
              </a:lnSpc>
              <a:buSzPct val="80000"/>
              <a:buFont typeface="Arial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Time Complexity : </a:t>
            </a:r>
            <a:r>
              <a:rPr lang="en-US" dirty="0">
                <a:solidFill>
                  <a:srgbClr val="CC0099"/>
                </a:solidFill>
              </a:rPr>
              <a:t>O(</a:t>
            </a:r>
            <a:r>
              <a:rPr lang="en-US" dirty="0" err="1">
                <a:solidFill>
                  <a:srgbClr val="CC0099"/>
                </a:solidFill>
              </a:rPr>
              <a:t>b^d</a:t>
            </a:r>
            <a:r>
              <a:rPr lang="en-US" dirty="0">
                <a:solidFill>
                  <a:srgbClr val="CC0099"/>
                </a:solidFill>
              </a:rPr>
              <a:t>)</a:t>
            </a:r>
          </a:p>
          <a:p>
            <a:pPr lvl="1">
              <a:buNone/>
            </a:pPr>
            <a:r>
              <a:rPr lang="en-US" dirty="0"/>
              <a:t>Higher than BFS if there is a solution on a level smaller than the maximum depth of the tree.</a:t>
            </a:r>
          </a:p>
          <a:p>
            <a:pPr lvl="1">
              <a:buNone/>
            </a:pPr>
            <a:endParaRPr lang="en-US" sz="2000" dirty="0"/>
          </a:p>
          <a:p>
            <a:pPr>
              <a:lnSpc>
                <a:spcPct val="100000"/>
              </a:lnSpc>
              <a:buSzPct val="80000"/>
              <a:buFont typeface="Arial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Space Complexity : </a:t>
            </a:r>
            <a:r>
              <a:rPr lang="en-US" dirty="0">
                <a:solidFill>
                  <a:srgbClr val="CC0099"/>
                </a:solidFill>
              </a:rPr>
              <a:t>O(b*m)</a:t>
            </a:r>
          </a:p>
          <a:p>
            <a:pPr>
              <a:lnSpc>
                <a:spcPct val="100000"/>
              </a:lnSpc>
              <a:buSzPct val="80000"/>
              <a:buNone/>
            </a:pPr>
            <a:r>
              <a:rPr lang="en-US" dirty="0"/>
              <a:t>    Much lower than BFS</a:t>
            </a:r>
          </a:p>
          <a:p>
            <a:pPr>
              <a:lnSpc>
                <a:spcPct val="100000"/>
              </a:lnSpc>
              <a:buSzPct val="80000"/>
              <a:buNone/>
            </a:pPr>
            <a:endParaRPr lang="en-US" dirty="0"/>
          </a:p>
          <a:p>
            <a:pPr>
              <a:buSzPct val="80000"/>
            </a:pPr>
            <a:r>
              <a:rPr lang="en-US" dirty="0">
                <a:solidFill>
                  <a:srgbClr val="CC0099"/>
                </a:solidFill>
              </a:rPr>
              <a:t>So space complexity of DFS is less but time complexity of DFS is more as compared to BFS.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D77E-D9AB-4069-92A9-044FEA0CF3F6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Unit1 _ Introduction     Class : BE(B)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Advantages:-</a:t>
            </a:r>
          </a:p>
          <a:p>
            <a:pPr marL="514350" indent="-514350">
              <a:buAutoNum type="arabicPeriod"/>
            </a:pPr>
            <a:r>
              <a:rPr lang="en-US" dirty="0"/>
              <a:t>Guaranteed to find a solution if exists(</a:t>
            </a:r>
            <a:r>
              <a:rPr lang="en-US" dirty="0" err="1"/>
              <a:t>i.e</a:t>
            </a:r>
            <a:r>
              <a:rPr lang="en-US" dirty="0"/>
              <a:t> Complete)</a:t>
            </a:r>
          </a:p>
          <a:p>
            <a:pPr marL="514350" indent="-514350">
              <a:buNone/>
            </a:pPr>
            <a:endParaRPr lang="en-US" dirty="0"/>
          </a:p>
          <a:p>
            <a:pPr marL="514350" indent="-514350">
              <a:buNone/>
            </a:pPr>
            <a:r>
              <a:rPr lang="en-US" dirty="0"/>
              <a:t>2.    Guaranteed to provide optimal solution(</a:t>
            </a:r>
            <a:r>
              <a:rPr lang="en-US" dirty="0" err="1"/>
              <a:t>i.e</a:t>
            </a:r>
            <a:r>
              <a:rPr lang="en-US" dirty="0"/>
              <a:t> Optimal)</a:t>
            </a:r>
          </a:p>
          <a:p>
            <a:pPr marL="514350" indent="-514350">
              <a:buNone/>
            </a:pPr>
            <a:r>
              <a:rPr lang="en-US" dirty="0"/>
              <a:t>	This is guaranteed by the fact that longer paths are never explored until a shorter ones have already been examined.</a:t>
            </a:r>
          </a:p>
          <a:p>
            <a:pPr marL="514350" indent="-514350">
              <a:buNone/>
            </a:pPr>
            <a:endParaRPr lang="en-US" dirty="0"/>
          </a:p>
          <a:p>
            <a:pPr marL="514350" indent="-514350">
              <a:buNone/>
            </a:pPr>
            <a:r>
              <a:rPr lang="en-US" dirty="0">
                <a:solidFill>
                  <a:srgbClr val="FF0000"/>
                </a:solidFill>
              </a:rPr>
              <a:t>Disadvantages:-</a:t>
            </a:r>
          </a:p>
          <a:p>
            <a:pPr marL="514350" indent="-514350">
              <a:buAutoNum type="arabicPeriod"/>
            </a:pPr>
            <a:r>
              <a:rPr lang="en-US" dirty="0"/>
              <a:t>Requires more memory space as compared to DFS.</a:t>
            </a:r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D77E-D9AB-4069-92A9-044FEA0CF3F6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Unit1 _ Introduction     Class : BE(B)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59131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Contents: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438912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Artificial Intelligence</a:t>
            </a:r>
            <a:r>
              <a:rPr lang="en-US" dirty="0"/>
              <a:t>: Introduction, </a:t>
            </a:r>
          </a:p>
          <a:p>
            <a:r>
              <a:rPr lang="en-US" dirty="0">
                <a:solidFill>
                  <a:srgbClr val="FF0000"/>
                </a:solidFill>
              </a:rPr>
              <a:t>Typical Applications</a:t>
            </a:r>
            <a:r>
              <a:rPr lang="en-US" dirty="0"/>
              <a:t>. </a:t>
            </a:r>
          </a:p>
          <a:p>
            <a:r>
              <a:rPr lang="en-US" dirty="0">
                <a:solidFill>
                  <a:srgbClr val="FF0000"/>
                </a:solidFill>
              </a:rPr>
              <a:t>State Space Search</a:t>
            </a:r>
            <a:r>
              <a:rPr lang="en-US" dirty="0"/>
              <a:t>: Depth Bounded DFS, Depth First Iterative Deepening. </a:t>
            </a:r>
          </a:p>
          <a:p>
            <a:r>
              <a:rPr lang="en-US" dirty="0">
                <a:solidFill>
                  <a:srgbClr val="FF0000"/>
                </a:solidFill>
              </a:rPr>
              <a:t>Heuristic Search</a:t>
            </a:r>
            <a:r>
              <a:rPr lang="en-US" dirty="0"/>
              <a:t>: Heuristic Functions, Best First Search, Hill Climbing, Variable Neighborhood Descent, Beam Search, Tabu Search. </a:t>
            </a:r>
          </a:p>
          <a:p>
            <a:r>
              <a:rPr lang="en-US" dirty="0">
                <a:solidFill>
                  <a:srgbClr val="FF0000"/>
                </a:solidFill>
              </a:rPr>
              <a:t>Optimal Search</a:t>
            </a:r>
            <a:r>
              <a:rPr lang="en-US" dirty="0"/>
              <a:t>: A* algorithm, Iterative Deepening A*, Recursive Best First Search, Pruning the CLOSED and OPEN Lists. 	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E000-0411-4563-811A-2D07C155A95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Unit1 _ Introduction     Class : BE(B)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pPr algn="ctr"/>
            <a:r>
              <a:rPr lang="en-US" dirty="0"/>
              <a:t>DFS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>
              <a:buNone/>
            </a:pPr>
            <a:r>
              <a:rPr lang="en-US" dirty="0">
                <a:solidFill>
                  <a:srgbClr val="CC0099"/>
                </a:solidFill>
              </a:rPr>
              <a:t>	</a:t>
            </a:r>
            <a:r>
              <a:rPr lang="en-US" dirty="0">
                <a:solidFill>
                  <a:srgbClr val="FF0000"/>
                </a:solidFill>
              </a:rPr>
              <a:t>Advantages:-</a:t>
            </a:r>
          </a:p>
          <a:p>
            <a:pPr marL="514350" indent="-514350">
              <a:buAutoNum type="arabicPeriod"/>
            </a:pPr>
            <a:r>
              <a:rPr lang="en-US" dirty="0"/>
              <a:t>Simple to implement.</a:t>
            </a:r>
          </a:p>
          <a:p>
            <a:pPr marL="514350" indent="-514350">
              <a:buAutoNum type="arabicPeriod"/>
            </a:pPr>
            <a:r>
              <a:rPr lang="en-US" dirty="0"/>
              <a:t>Needs relatively small </a:t>
            </a:r>
          </a:p>
          <a:p>
            <a:pPr marL="514350" indent="-514350">
              <a:buNone/>
            </a:pPr>
            <a:r>
              <a:rPr lang="en-US" dirty="0"/>
              <a:t>       memory space.</a:t>
            </a:r>
          </a:p>
          <a:p>
            <a:pPr marL="514350" indent="-514350">
              <a:buNone/>
            </a:pPr>
            <a:endParaRPr lang="en-US" dirty="0"/>
          </a:p>
          <a:p>
            <a:pPr marL="514350" indent="-514350">
              <a:buNone/>
            </a:pPr>
            <a:r>
              <a:rPr lang="en-US" dirty="0">
                <a:solidFill>
                  <a:srgbClr val="FF0000"/>
                </a:solidFill>
              </a:rPr>
              <a:t>Disadvantages:-</a:t>
            </a:r>
          </a:p>
          <a:p>
            <a:pPr marL="514350" indent="-514350">
              <a:buAutoNum type="arabicPeriod"/>
            </a:pPr>
            <a:r>
              <a:rPr lang="en-US" dirty="0"/>
              <a:t>Cannot find solution </a:t>
            </a:r>
          </a:p>
          <a:p>
            <a:pPr marL="514350" indent="-514350">
              <a:buNone/>
            </a:pPr>
            <a:r>
              <a:rPr lang="en-US" dirty="0"/>
              <a:t>       in all cases( Not Complete).</a:t>
            </a:r>
          </a:p>
          <a:p>
            <a:pPr marL="514350" indent="-514350">
              <a:buNone/>
            </a:pPr>
            <a:r>
              <a:rPr lang="en-US" dirty="0"/>
              <a:t>2. 	Not guaranteed to provide optimal solution and may take lots of time to give the solution. ( Not optimal)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1524000"/>
            <a:ext cx="4572000" cy="3352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D77E-D9AB-4069-92A9-044FEA0CF3F6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Unit1 _ Introduction     Class : BE(B)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en-US" dirty="0"/>
              <a:t>Backtracking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6451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backtracking, </a:t>
            </a:r>
            <a:r>
              <a:rPr lang="en-US" b="1" dirty="0"/>
              <a:t>only one successor is generated at a time rather than all successors</a:t>
            </a:r>
            <a:r>
              <a:rPr lang="en-US" dirty="0"/>
              <a:t>, each partially expanded node remembers which successor to generate next.</a:t>
            </a:r>
          </a:p>
          <a:p>
            <a:endParaRPr lang="en-US" dirty="0"/>
          </a:p>
          <a:p>
            <a:r>
              <a:rPr lang="en-US" dirty="0"/>
              <a:t>Only O(m) memory is needed rather than O(</a:t>
            </a:r>
            <a:r>
              <a:rPr lang="en-US" dirty="0" err="1"/>
              <a:t>bm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b="1" dirty="0"/>
              <a:t>Drawback: </a:t>
            </a:r>
            <a:r>
              <a:rPr lang="en-US" dirty="0"/>
              <a:t>It can make a wrong choice and get stuck going down a very long (or even infinite) path when a different choice would lead to a solution near the root of the search tree.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E000-0411-4563-811A-2D07C155A953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Unit1 _ Introduction     Class : BE(B)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FE39440-E3D1-4098-AE2B-A87C806A05A6}" type="slidenum">
              <a:rPr lang="en-US"/>
              <a:pPr/>
              <a:t>62</a:t>
            </a:fld>
            <a:endParaRPr lang="en-US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2286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Depth limited Search /Depth Bounded DFS</a:t>
            </a:r>
            <a:br>
              <a:rPr lang="en-US" sz="4900" dirty="0"/>
            </a:br>
            <a:endParaRPr lang="en-US" sz="4900" dirty="0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228600" y="1752600"/>
            <a:ext cx="9067800" cy="4191000"/>
          </a:xfrm>
        </p:spPr>
        <p:txBody>
          <a:bodyPr/>
          <a:lstStyle/>
          <a:p>
            <a:pPr lvl="2" eaLnBrk="1" hangingPunct="1"/>
            <a:r>
              <a:rPr lang="en-US" sz="2400" dirty="0"/>
              <a:t>Select some limit in depth to explore the problem using DFS.</a:t>
            </a:r>
          </a:p>
          <a:p>
            <a:pPr lvl="2" eaLnBrk="1" hangingPunct="1"/>
            <a:endParaRPr lang="en-US" sz="2400" dirty="0"/>
          </a:p>
          <a:p>
            <a:pPr lvl="2" eaLnBrk="1" hangingPunct="1"/>
            <a:r>
              <a:rPr lang="en-US" sz="2400" dirty="0"/>
              <a:t>How do we select the limit?</a:t>
            </a:r>
          </a:p>
          <a:p>
            <a:pPr lvl="2" eaLnBrk="1" hangingPunct="1"/>
            <a:endParaRPr lang="en-US" sz="2400" dirty="0"/>
          </a:p>
          <a:p>
            <a:pPr lvl="2" eaLnBrk="1" hangingPunct="1"/>
            <a:r>
              <a:rPr lang="en-US" sz="2400" dirty="0"/>
              <a:t>This depth limit solves infinite path problems.</a:t>
            </a:r>
          </a:p>
          <a:p>
            <a:pPr lvl="2" eaLnBrk="1" hangingPunct="1"/>
            <a:endParaRPr lang="en-US" sz="2400" dirty="0"/>
          </a:p>
          <a:p>
            <a:pPr lvl="2" eaLnBrk="1" hangingPunct="1"/>
            <a:r>
              <a:rPr lang="en-US" sz="2400" dirty="0"/>
              <a:t>DFS  can be viewed as a special case of depth-limited search with l=infinity.</a:t>
            </a:r>
            <a:br>
              <a:rPr lang="en-US" dirty="0"/>
            </a:b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Unit1 _ Introduction     Class : BE(B)</a:t>
            </a:r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67512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Continued…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 order to overcome the infinite length drawback of DFS, a limit on  the depth of DFS can be set.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The basic idea is to not allow the expansion of the tree after the given depth.</a:t>
            </a:r>
          </a:p>
          <a:p>
            <a:pPr>
              <a:buNone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Not Complete </a:t>
            </a:r>
            <a:r>
              <a:rPr lang="en-US" dirty="0"/>
              <a:t>– Since the solution may not be found in all cases. It is complete when depth limit is greater than that of the solution’s depth.</a:t>
            </a:r>
          </a:p>
          <a:p>
            <a:pPr>
              <a:buNone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Not Optimal.</a:t>
            </a: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Time Complexity </a:t>
            </a:r>
            <a:r>
              <a:rPr lang="en-US" dirty="0"/>
              <a:t>: O(b^ l) where l is the depth limit.</a:t>
            </a:r>
          </a:p>
          <a:p>
            <a:pPr>
              <a:buNone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Space Complexity </a:t>
            </a:r>
            <a:r>
              <a:rPr lang="en-US" dirty="0"/>
              <a:t>: O(b*l) 	[same as DFS].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D77E-D9AB-4069-92A9-044FEA0CF3F6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Unit1 _ Introduction     Class : BE(B)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89611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Iterative Deepening Search(IDS)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7244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It is an enhanced version of Depth Limited Search.</a:t>
            </a:r>
          </a:p>
          <a:p>
            <a:pPr algn="just">
              <a:buNone/>
            </a:pPr>
            <a:endParaRPr lang="en-US" dirty="0"/>
          </a:p>
          <a:p>
            <a:pPr algn="just"/>
            <a:r>
              <a:rPr lang="en-US" dirty="0"/>
              <a:t>Sometimes depth limit restricts DLS from finding solution, since solution may exist beyond prescribed depth limit.</a:t>
            </a:r>
          </a:p>
          <a:p>
            <a:pPr algn="just">
              <a:buNone/>
            </a:pPr>
            <a:endParaRPr lang="en-US" dirty="0"/>
          </a:p>
          <a:p>
            <a:pPr algn="just"/>
            <a:r>
              <a:rPr lang="en-US" dirty="0"/>
              <a:t> IDS is used to address such problems.</a:t>
            </a:r>
          </a:p>
          <a:p>
            <a:pPr algn="just">
              <a:buNone/>
            </a:pPr>
            <a:endParaRPr lang="en-US" dirty="0"/>
          </a:p>
          <a:p>
            <a:pPr algn="just"/>
            <a:r>
              <a:rPr lang="en-US" dirty="0"/>
              <a:t>If the solution is not found till the given depth limit then the </a:t>
            </a:r>
            <a:r>
              <a:rPr lang="en-US" dirty="0">
                <a:solidFill>
                  <a:srgbClr val="FF0000"/>
                </a:solidFill>
              </a:rPr>
              <a:t>depth limit is incremented by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1</a:t>
            </a:r>
            <a:r>
              <a:rPr lang="en-US" dirty="0"/>
              <a:t>. The solution is searched at this level. If the solution is still not found the depth limit is again incremented by 1 and the process goes 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D77E-D9AB-4069-92A9-044FEA0CF3F6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Unit1 _ Introduction     Class : BE(B)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44" t="18750" r="3125" b="51042"/>
          <a:stretch>
            <a:fillRect/>
          </a:stretch>
        </p:blipFill>
        <p:spPr bwMode="auto">
          <a:xfrm>
            <a:off x="553756" y="1981200"/>
            <a:ext cx="7999976" cy="29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1752600"/>
          </a:xfrm>
        </p:spPr>
        <p:txBody>
          <a:bodyPr>
            <a:normAutofit/>
          </a:bodyPr>
          <a:lstStyle/>
          <a:p>
            <a:r>
              <a:rPr lang="en-US" dirty="0"/>
              <a:t>Iterative deepening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71600" y="5257800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Failure</a:t>
            </a:r>
            <a:r>
              <a:rPr lang="en-US" dirty="0"/>
              <a:t> :  indicate no solution</a:t>
            </a:r>
          </a:p>
          <a:p>
            <a:r>
              <a:rPr lang="en-US" b="1" dirty="0"/>
              <a:t>Cutoff </a:t>
            </a:r>
            <a:r>
              <a:rPr lang="en-US" dirty="0"/>
              <a:t>  : No solution within the depth limit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E000-0411-4563-811A-2D07C155A953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Unit1 _ Introduction     Class : BE(B)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>
                <a:cs typeface="+mj-cs"/>
              </a:rPr>
              <a:t>Iterative deepening search </a:t>
            </a:r>
            <a:r>
              <a:rPr lang="en-US" sz="2800" i="1">
                <a:cs typeface="+mj-cs"/>
              </a:rPr>
              <a:t>l </a:t>
            </a:r>
            <a:r>
              <a:rPr lang="en-US" sz="2800">
                <a:cs typeface="+mj-cs"/>
              </a:rPr>
              <a:t>=0</a:t>
            </a:r>
          </a:p>
        </p:txBody>
      </p:sp>
      <p:pic>
        <p:nvPicPr>
          <p:cNvPr id="2355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438400"/>
            <a:ext cx="4410075" cy="136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E000-0411-4563-811A-2D07C155A953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Unit1 _ Introduction     Class : BE(B)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>
                <a:cs typeface="+mj-cs"/>
              </a:rPr>
              <a:t>Iterative deepening search </a:t>
            </a:r>
            <a:r>
              <a:rPr lang="en-US" sz="2800" i="1">
                <a:cs typeface="+mj-cs"/>
              </a:rPr>
              <a:t>l </a:t>
            </a:r>
            <a:r>
              <a:rPr lang="en-US" sz="2800">
                <a:cs typeface="+mj-cs"/>
              </a:rPr>
              <a:t>=1</a:t>
            </a:r>
          </a:p>
        </p:txBody>
      </p:sp>
      <p:pic>
        <p:nvPicPr>
          <p:cNvPr id="2365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6288" y="2209800"/>
            <a:ext cx="759142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E000-0411-4563-811A-2D07C155A953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Unit1 _ Introduction     Class : BE(B)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>
                <a:cs typeface="+mj-cs"/>
              </a:rPr>
              <a:t>Iterative deepening search </a:t>
            </a:r>
            <a:r>
              <a:rPr lang="en-US" sz="2800" i="1">
                <a:cs typeface="+mj-cs"/>
              </a:rPr>
              <a:t>l </a:t>
            </a:r>
            <a:r>
              <a:rPr lang="en-US" sz="2800">
                <a:cs typeface="+mj-cs"/>
              </a:rPr>
              <a:t>=2</a:t>
            </a:r>
          </a:p>
        </p:txBody>
      </p:sp>
      <p:pic>
        <p:nvPicPr>
          <p:cNvPr id="2375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75" y="2057400"/>
            <a:ext cx="771525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E000-0411-4563-811A-2D07C155A953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Unit1 _ Introduction     Class : BE(B)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>
                <a:cs typeface="+mj-cs"/>
              </a:rPr>
              <a:t>Iterative deepening search </a:t>
            </a:r>
            <a:r>
              <a:rPr lang="en-US" sz="2800" i="1">
                <a:cs typeface="+mj-cs"/>
              </a:rPr>
              <a:t>l </a:t>
            </a:r>
            <a:r>
              <a:rPr lang="en-US" sz="2800">
                <a:cs typeface="+mj-cs"/>
              </a:rPr>
              <a:t>=3</a:t>
            </a:r>
          </a:p>
        </p:txBody>
      </p:sp>
      <p:pic>
        <p:nvPicPr>
          <p:cNvPr id="68610" name="Picture 3" descr="ids-progress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52600"/>
            <a:ext cx="76200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E000-0411-4563-811A-2D07C155A953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Unit1 _ Introduction     Class : BE(B)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What is Intelligence?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Intelligent behavior compromises of:</a:t>
            </a:r>
          </a:p>
          <a:p>
            <a:endParaRPr lang="en-US" dirty="0"/>
          </a:p>
          <a:p>
            <a:r>
              <a:rPr lang="en-US" dirty="0"/>
              <a:t>Ability to take </a:t>
            </a:r>
            <a:r>
              <a:rPr lang="en-US" dirty="0">
                <a:solidFill>
                  <a:srgbClr val="FF0000"/>
                </a:solidFill>
              </a:rPr>
              <a:t>decisions.</a:t>
            </a:r>
          </a:p>
          <a:p>
            <a:endParaRPr lang="en-US" dirty="0"/>
          </a:p>
          <a:p>
            <a:r>
              <a:rPr lang="en-US" dirty="0"/>
              <a:t>Ability to </a:t>
            </a:r>
            <a:r>
              <a:rPr lang="en-US" dirty="0">
                <a:solidFill>
                  <a:srgbClr val="FF0000"/>
                </a:solidFill>
              </a:rPr>
              <a:t>learn</a:t>
            </a:r>
            <a:r>
              <a:rPr lang="en-US" dirty="0"/>
              <a:t> from experiences.</a:t>
            </a:r>
          </a:p>
          <a:p>
            <a:endParaRPr lang="en-US" dirty="0"/>
          </a:p>
          <a:p>
            <a:r>
              <a:rPr lang="en-US" dirty="0"/>
              <a:t>Ability to </a:t>
            </a:r>
            <a:r>
              <a:rPr lang="en-US" dirty="0">
                <a:solidFill>
                  <a:srgbClr val="FF0000"/>
                </a:solidFill>
              </a:rPr>
              <a:t>think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represent the knowledge.</a:t>
            </a:r>
          </a:p>
          <a:p>
            <a:endParaRPr lang="en-US" dirty="0"/>
          </a:p>
          <a:p>
            <a:r>
              <a:rPr lang="en-US" dirty="0"/>
              <a:t>Ability to deduce </a:t>
            </a:r>
            <a:r>
              <a:rPr lang="en-US" dirty="0">
                <a:solidFill>
                  <a:srgbClr val="FF0000"/>
                </a:solidFill>
              </a:rPr>
              <a:t>inferences.</a:t>
            </a:r>
          </a:p>
          <a:p>
            <a:endParaRPr lang="en-US" dirty="0"/>
          </a:p>
          <a:p>
            <a:r>
              <a:rPr lang="en-US" dirty="0"/>
              <a:t>Ability to </a:t>
            </a:r>
            <a:r>
              <a:rPr lang="en-US" dirty="0">
                <a:solidFill>
                  <a:srgbClr val="FF0000"/>
                </a:solidFill>
              </a:rPr>
              <a:t>think </a:t>
            </a:r>
            <a:r>
              <a:rPr lang="en-US" dirty="0"/>
              <a:t>and</a:t>
            </a:r>
            <a:r>
              <a:rPr lang="en-US" dirty="0">
                <a:solidFill>
                  <a:srgbClr val="FF0000"/>
                </a:solidFill>
              </a:rPr>
              <a:t> act rationally.</a:t>
            </a: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Ability to </a:t>
            </a:r>
            <a:r>
              <a:rPr lang="en-US" dirty="0">
                <a:solidFill>
                  <a:srgbClr val="FF0000"/>
                </a:solidFill>
              </a:rPr>
              <a:t>perceive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reason, plan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act.</a:t>
            </a:r>
          </a:p>
          <a:p>
            <a:pPr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E000-0411-4563-811A-2D07C155A95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Unit1 _ Introduction     Class : BE(B)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 fontScale="90000"/>
          </a:bodyPr>
          <a:lstStyle/>
          <a:p>
            <a:r>
              <a:rPr lang="en-US" dirty="0"/>
              <a:t>Iterative Deepening Search(IDS)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r>
              <a:rPr lang="en-US" dirty="0"/>
              <a:t>Complete :  Yes</a:t>
            </a:r>
          </a:p>
          <a:p>
            <a:r>
              <a:rPr lang="en-US" dirty="0"/>
              <a:t>Optimal :  Yes</a:t>
            </a:r>
          </a:p>
          <a:p>
            <a:r>
              <a:rPr lang="en-US" dirty="0"/>
              <a:t>Time Complexity : O(</a:t>
            </a:r>
            <a:r>
              <a:rPr lang="en-US" dirty="0" err="1"/>
              <a:t>b^d</a:t>
            </a:r>
            <a:r>
              <a:rPr lang="en-US" dirty="0"/>
              <a:t>)</a:t>
            </a:r>
          </a:p>
          <a:p>
            <a:r>
              <a:rPr lang="en-US" dirty="0"/>
              <a:t>Space  Complexity : O(b*d)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Limitation :- </a:t>
            </a:r>
            <a:r>
              <a:rPr lang="en-US" dirty="0"/>
              <a:t>Regeneration of tree after reaching the depth limit.  All previous search results are discarded and we start from scratch.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IDS method is preferred when search space is large and depth factor is known.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D77E-D9AB-4069-92A9-044FEA0CF3F6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Unit1 _ Introduction     Class : BE(B)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Explain  uniformed search and its methods.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Differentiate between breadth first search and depth first search.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Discuss about time and space complexities of the uninformed search techniques.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Explain the following techniques with respect to their performance measures:-</a:t>
            </a:r>
          </a:p>
          <a:p>
            <a:pPr marL="514350" indent="-514350"/>
            <a:r>
              <a:rPr lang="en-US" dirty="0"/>
              <a:t>Depth First Search.</a:t>
            </a:r>
          </a:p>
          <a:p>
            <a:pPr marL="514350" indent="-514350"/>
            <a:r>
              <a:rPr lang="en-US" dirty="0"/>
              <a:t>Depth Limited Search.</a:t>
            </a:r>
          </a:p>
          <a:p>
            <a:pPr marL="514350" indent="-514350"/>
            <a:r>
              <a:rPr lang="en-US" dirty="0"/>
              <a:t>Iterative Deepening Search.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D77E-D9AB-4069-92A9-044FEA0CF3F6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Unit1 _ Introduction     Class : BE(B)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4800" dirty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en-US" sz="4800" dirty="0">
                <a:solidFill>
                  <a:srgbClr val="FF0000"/>
                </a:solidFill>
              </a:rPr>
              <a:t>HEURISTIC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E000-0411-4563-811A-2D07C155A953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Unit1 _ Introduction     Class : BE(B)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Informed Search/ Heuristic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Was developed to </a:t>
            </a:r>
            <a:r>
              <a:rPr lang="en-US" dirty="0">
                <a:solidFill>
                  <a:srgbClr val="FF0000"/>
                </a:solidFill>
              </a:rPr>
              <a:t>overcome </a:t>
            </a:r>
            <a:r>
              <a:rPr lang="en-US" dirty="0"/>
              <a:t>the drawbacks of uninformed search( High Time and Space Complexity)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Informed search </a:t>
            </a:r>
            <a:r>
              <a:rPr lang="en-US" dirty="0">
                <a:solidFill>
                  <a:srgbClr val="FF0000"/>
                </a:solidFill>
              </a:rPr>
              <a:t>uses the information about the domain or knowledge about the problem </a:t>
            </a:r>
            <a:r>
              <a:rPr lang="en-US" dirty="0"/>
              <a:t>to move towards the goal state.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These methods </a:t>
            </a:r>
            <a:r>
              <a:rPr lang="en-US" dirty="0">
                <a:solidFill>
                  <a:srgbClr val="FF0000"/>
                </a:solidFill>
              </a:rPr>
              <a:t>do not always find the best solution </a:t>
            </a:r>
            <a:r>
              <a:rPr lang="en-US" dirty="0"/>
              <a:t>but they guarantee to find a good solution in a </a:t>
            </a:r>
            <a:r>
              <a:rPr lang="en-US" dirty="0">
                <a:solidFill>
                  <a:srgbClr val="FF0000"/>
                </a:solidFill>
              </a:rPr>
              <a:t>reasonable amount of time. </a:t>
            </a:r>
            <a:r>
              <a:rPr lang="en-US" dirty="0"/>
              <a:t>(Not optimal)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These methods are generally </a:t>
            </a:r>
            <a:r>
              <a:rPr lang="en-US" dirty="0">
                <a:solidFill>
                  <a:srgbClr val="FF0000"/>
                </a:solidFill>
              </a:rPr>
              <a:t>used </a:t>
            </a:r>
            <a:r>
              <a:rPr lang="en-US" dirty="0"/>
              <a:t>to solve problem that require </a:t>
            </a:r>
            <a:r>
              <a:rPr lang="en-US" dirty="0">
                <a:solidFill>
                  <a:srgbClr val="FF0000"/>
                </a:solidFill>
              </a:rPr>
              <a:t>longer time</a:t>
            </a:r>
            <a:r>
              <a:rPr lang="en-US" dirty="0"/>
              <a:t> to find the solution.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D77E-D9AB-4069-92A9-044FEA0CF3F6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Unit1 _ Introduction     Class : BE(B)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Following are the Informed Search Methods:-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Best first search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Greedy methods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A* search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 Iterative Deepening A*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Heuristics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AO* Search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D77E-D9AB-4069-92A9-044FEA0CF3F6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Unit1 _ Introduction     Class : BE(B)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Heuristic Function h(n)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a function that </a:t>
            </a:r>
            <a:r>
              <a:rPr lang="en-US" dirty="0">
                <a:solidFill>
                  <a:srgbClr val="FF0000"/>
                </a:solidFill>
              </a:rPr>
              <a:t>guides the decision of selecting a path </a:t>
            </a:r>
            <a:r>
              <a:rPr lang="en-US" dirty="0"/>
              <a:t>while aiming to reach a goal node.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A heuristic function h(n) provides </a:t>
            </a:r>
            <a:r>
              <a:rPr lang="en-US" dirty="0">
                <a:solidFill>
                  <a:srgbClr val="FF0000"/>
                </a:solidFill>
              </a:rPr>
              <a:t>an estimate of the cost of the path from the given node (n)  to reach to the closest goal node.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Informed/Heuristic  search </a:t>
            </a:r>
            <a:r>
              <a:rPr lang="en-US" dirty="0"/>
              <a:t>algorithms use </a:t>
            </a:r>
            <a:r>
              <a:rPr lang="en-US" dirty="0">
                <a:solidFill>
                  <a:srgbClr val="FF0000"/>
                </a:solidFill>
              </a:rPr>
              <a:t>heuristic function </a:t>
            </a:r>
            <a:r>
              <a:rPr lang="en-US" dirty="0"/>
              <a:t>which guides them to reach goal state in less amount of time. 	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D77E-D9AB-4069-92A9-044FEA0CF3F6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Unit1 _ Introduction     Class : BE(B)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Search 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4864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4419600"/>
            <a:ext cx="55626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447800"/>
            <a:ext cx="8248650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D77E-D9AB-4069-92A9-044FEA0CF3F6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Unit1 _ Introduction     Class : BE(B)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3627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Best First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/>
          </a:bodyPr>
          <a:lstStyle/>
          <a:p>
            <a:r>
              <a:rPr lang="en-US" dirty="0"/>
              <a:t>Here nodes are expanded and explored one by one.</a:t>
            </a:r>
          </a:p>
          <a:p>
            <a:r>
              <a:rPr lang="en-US" dirty="0"/>
              <a:t>An evaluation function </a:t>
            </a:r>
            <a:r>
              <a:rPr lang="en-US" dirty="0">
                <a:solidFill>
                  <a:srgbClr val="FF0000"/>
                </a:solidFill>
              </a:rPr>
              <a:t>f(n)</a:t>
            </a:r>
            <a:r>
              <a:rPr lang="en-US" dirty="0"/>
              <a:t> is used to decide which node has to be expanded next.</a:t>
            </a:r>
          </a:p>
          <a:p>
            <a:r>
              <a:rPr lang="en-US" dirty="0"/>
              <a:t>The node which has </a:t>
            </a:r>
            <a:r>
              <a:rPr lang="en-US" dirty="0">
                <a:solidFill>
                  <a:srgbClr val="FF0000"/>
                </a:solidFill>
              </a:rPr>
              <a:t>lowest value </a:t>
            </a:r>
            <a:r>
              <a:rPr lang="en-US" dirty="0"/>
              <a:t>of evaluation is selected for expansion. </a:t>
            </a:r>
          </a:p>
          <a:p>
            <a:r>
              <a:rPr lang="en-US" dirty="0">
                <a:solidFill>
                  <a:srgbClr val="FF0000"/>
                </a:solidFill>
              </a:rPr>
              <a:t>Procedure:-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Start with the root node.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node having lowest value for f(n) is selected. Repeat the process till you get the goal node or till all nodes are explored.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D77E-D9AB-4069-92A9-044FEA0CF3F6}" type="slidenum">
              <a:rPr lang="en-US" smtClean="0"/>
              <a:pPr/>
              <a:t>77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Unit1 _ Introduction     Class : BE(B)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B7286A3-D8EC-4B82-BD2D-4B523D230E8B}" type="slidenum">
              <a:rPr lang="en-GB" smtClean="0"/>
              <a:pPr/>
              <a:t>78</a:t>
            </a:fld>
            <a:endParaRPr lang="en-GB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Best-First Search</a:t>
            </a:r>
          </a:p>
        </p:txBody>
      </p:sp>
      <p:sp>
        <p:nvSpPr>
          <p:cNvPr id="32772" name="Rectangle 39"/>
          <p:cNvSpPr>
            <a:spLocks noChangeArrowheads="1"/>
          </p:cNvSpPr>
          <p:nvPr/>
        </p:nvSpPr>
        <p:spPr bwMode="auto">
          <a:xfrm>
            <a:off x="6553200" y="3886200"/>
            <a:ext cx="304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>
                <a:latin typeface="Arial Unicode MS" pitchFamily="34" charset="-128"/>
              </a:rPr>
              <a:t>A</a:t>
            </a:r>
          </a:p>
        </p:txBody>
      </p:sp>
      <p:sp>
        <p:nvSpPr>
          <p:cNvPr id="32773" name="Rectangle 40"/>
          <p:cNvSpPr>
            <a:spLocks noChangeArrowheads="1"/>
          </p:cNvSpPr>
          <p:nvPr/>
        </p:nvSpPr>
        <p:spPr bwMode="auto">
          <a:xfrm>
            <a:off x="7391400" y="4495800"/>
            <a:ext cx="304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>
                <a:latin typeface="Arial Unicode MS" pitchFamily="34" charset="-128"/>
              </a:rPr>
              <a:t>D</a:t>
            </a:r>
          </a:p>
        </p:txBody>
      </p:sp>
      <p:sp>
        <p:nvSpPr>
          <p:cNvPr id="32774" name="Rectangle 41"/>
          <p:cNvSpPr>
            <a:spLocks noChangeArrowheads="1"/>
          </p:cNvSpPr>
          <p:nvPr/>
        </p:nvSpPr>
        <p:spPr bwMode="auto">
          <a:xfrm>
            <a:off x="6553200" y="4495800"/>
            <a:ext cx="304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>
                <a:latin typeface="Arial Unicode MS" pitchFamily="34" charset="-128"/>
              </a:rPr>
              <a:t>C</a:t>
            </a:r>
          </a:p>
        </p:txBody>
      </p:sp>
      <p:sp>
        <p:nvSpPr>
          <p:cNvPr id="32775" name="Rectangle 42"/>
          <p:cNvSpPr>
            <a:spLocks noChangeArrowheads="1"/>
          </p:cNvSpPr>
          <p:nvPr/>
        </p:nvSpPr>
        <p:spPr bwMode="auto">
          <a:xfrm>
            <a:off x="5715000" y="4495800"/>
            <a:ext cx="304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>
                <a:latin typeface="Arial Unicode MS" pitchFamily="34" charset="-128"/>
              </a:rPr>
              <a:t>B</a:t>
            </a:r>
          </a:p>
        </p:txBody>
      </p:sp>
      <p:cxnSp>
        <p:nvCxnSpPr>
          <p:cNvPr id="32776" name="AutoShape 43"/>
          <p:cNvCxnSpPr>
            <a:cxnSpLocks noChangeShapeType="1"/>
            <a:stCxn id="32775" idx="0"/>
            <a:endCxn id="32772" idx="2"/>
          </p:cNvCxnSpPr>
          <p:nvPr/>
        </p:nvCxnSpPr>
        <p:spPr bwMode="auto">
          <a:xfrm flipV="1">
            <a:off x="5867400" y="4191000"/>
            <a:ext cx="838200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777" name="AutoShape 44"/>
          <p:cNvCxnSpPr>
            <a:cxnSpLocks noChangeShapeType="1"/>
            <a:stCxn id="32772" idx="2"/>
            <a:endCxn id="32774" idx="0"/>
          </p:cNvCxnSpPr>
          <p:nvPr/>
        </p:nvCxnSpPr>
        <p:spPr bwMode="auto">
          <a:xfrm>
            <a:off x="6705600" y="4191000"/>
            <a:ext cx="0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778" name="AutoShape 45"/>
          <p:cNvCxnSpPr>
            <a:cxnSpLocks noChangeShapeType="1"/>
            <a:stCxn id="32772" idx="2"/>
            <a:endCxn id="32773" idx="0"/>
          </p:cNvCxnSpPr>
          <p:nvPr/>
        </p:nvCxnSpPr>
        <p:spPr bwMode="auto">
          <a:xfrm>
            <a:off x="6705600" y="4191000"/>
            <a:ext cx="838200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32779" name="Rectangle 46"/>
          <p:cNvSpPr>
            <a:spLocks noChangeArrowheads="1"/>
          </p:cNvSpPr>
          <p:nvPr/>
        </p:nvSpPr>
        <p:spPr bwMode="auto">
          <a:xfrm>
            <a:off x="7924800" y="5029200"/>
            <a:ext cx="304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>
                <a:latin typeface="Arial Unicode MS" pitchFamily="34" charset="-128"/>
              </a:rPr>
              <a:t>F</a:t>
            </a:r>
          </a:p>
        </p:txBody>
      </p:sp>
      <p:sp>
        <p:nvSpPr>
          <p:cNvPr id="32780" name="Rectangle 47"/>
          <p:cNvSpPr>
            <a:spLocks noChangeArrowheads="1"/>
          </p:cNvSpPr>
          <p:nvPr/>
        </p:nvSpPr>
        <p:spPr bwMode="auto">
          <a:xfrm>
            <a:off x="6934200" y="5029200"/>
            <a:ext cx="304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>
                <a:latin typeface="Arial Unicode MS" pitchFamily="34" charset="-128"/>
              </a:rPr>
              <a:t>E</a:t>
            </a:r>
          </a:p>
        </p:txBody>
      </p:sp>
      <p:cxnSp>
        <p:nvCxnSpPr>
          <p:cNvPr id="32781" name="AutoShape 48"/>
          <p:cNvCxnSpPr>
            <a:cxnSpLocks noChangeShapeType="1"/>
            <a:stCxn id="32773" idx="2"/>
            <a:endCxn id="32780" idx="0"/>
          </p:cNvCxnSpPr>
          <p:nvPr/>
        </p:nvCxnSpPr>
        <p:spPr bwMode="auto">
          <a:xfrm flipH="1">
            <a:off x="7086600" y="4800600"/>
            <a:ext cx="457200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782" name="AutoShape 49"/>
          <p:cNvCxnSpPr>
            <a:cxnSpLocks noChangeShapeType="1"/>
            <a:stCxn id="32773" idx="2"/>
            <a:endCxn id="32779" idx="0"/>
          </p:cNvCxnSpPr>
          <p:nvPr/>
        </p:nvCxnSpPr>
        <p:spPr bwMode="auto">
          <a:xfrm>
            <a:off x="7543800" y="4800600"/>
            <a:ext cx="533400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32783" name="Rectangle 50"/>
          <p:cNvSpPr>
            <a:spLocks noChangeArrowheads="1"/>
          </p:cNvSpPr>
          <p:nvPr/>
        </p:nvSpPr>
        <p:spPr bwMode="auto">
          <a:xfrm>
            <a:off x="6248400" y="5029200"/>
            <a:ext cx="304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>
                <a:latin typeface="Arial Unicode MS" pitchFamily="34" charset="-128"/>
              </a:rPr>
              <a:t>H</a:t>
            </a:r>
          </a:p>
        </p:txBody>
      </p:sp>
      <p:sp>
        <p:nvSpPr>
          <p:cNvPr id="32784" name="Rectangle 51"/>
          <p:cNvSpPr>
            <a:spLocks noChangeArrowheads="1"/>
          </p:cNvSpPr>
          <p:nvPr/>
        </p:nvSpPr>
        <p:spPr bwMode="auto">
          <a:xfrm>
            <a:off x="5257800" y="5029200"/>
            <a:ext cx="304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>
                <a:latin typeface="Arial Unicode MS" pitchFamily="34" charset="-128"/>
              </a:rPr>
              <a:t>G</a:t>
            </a:r>
          </a:p>
        </p:txBody>
      </p:sp>
      <p:cxnSp>
        <p:nvCxnSpPr>
          <p:cNvPr id="32785" name="AutoShape 52"/>
          <p:cNvCxnSpPr>
            <a:cxnSpLocks noChangeShapeType="1"/>
            <a:endCxn id="32784" idx="0"/>
          </p:cNvCxnSpPr>
          <p:nvPr/>
        </p:nvCxnSpPr>
        <p:spPr bwMode="auto">
          <a:xfrm flipH="1">
            <a:off x="5410200" y="4800600"/>
            <a:ext cx="457200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786" name="AutoShape 53"/>
          <p:cNvCxnSpPr>
            <a:cxnSpLocks noChangeShapeType="1"/>
            <a:stCxn id="32775" idx="2"/>
            <a:endCxn id="32783" idx="0"/>
          </p:cNvCxnSpPr>
          <p:nvPr/>
        </p:nvCxnSpPr>
        <p:spPr bwMode="auto">
          <a:xfrm>
            <a:off x="5867400" y="4800600"/>
            <a:ext cx="533400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32787" name="Rectangle 54"/>
          <p:cNvSpPr>
            <a:spLocks noChangeArrowheads="1"/>
          </p:cNvSpPr>
          <p:nvPr/>
        </p:nvSpPr>
        <p:spPr bwMode="auto">
          <a:xfrm>
            <a:off x="7467600" y="5562600"/>
            <a:ext cx="304800" cy="304800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>
                <a:latin typeface="Arial Unicode MS" pitchFamily="34" charset="-128"/>
              </a:rPr>
              <a:t>J</a:t>
            </a:r>
          </a:p>
        </p:txBody>
      </p:sp>
      <p:sp>
        <p:nvSpPr>
          <p:cNvPr id="32788" name="Rectangle 55"/>
          <p:cNvSpPr>
            <a:spLocks noChangeArrowheads="1"/>
          </p:cNvSpPr>
          <p:nvPr/>
        </p:nvSpPr>
        <p:spPr bwMode="auto">
          <a:xfrm>
            <a:off x="6477000" y="5562600"/>
            <a:ext cx="304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>
                <a:latin typeface="Arial Unicode MS" pitchFamily="34" charset="-128"/>
              </a:rPr>
              <a:t>I</a:t>
            </a:r>
          </a:p>
        </p:txBody>
      </p:sp>
      <p:cxnSp>
        <p:nvCxnSpPr>
          <p:cNvPr id="32789" name="AutoShape 56"/>
          <p:cNvCxnSpPr>
            <a:cxnSpLocks noChangeShapeType="1"/>
            <a:stCxn id="32780" idx="2"/>
            <a:endCxn id="32788" idx="0"/>
          </p:cNvCxnSpPr>
          <p:nvPr/>
        </p:nvCxnSpPr>
        <p:spPr bwMode="auto">
          <a:xfrm flipH="1">
            <a:off x="6629400" y="5334000"/>
            <a:ext cx="457200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790" name="AutoShape 57"/>
          <p:cNvCxnSpPr>
            <a:cxnSpLocks noChangeShapeType="1"/>
            <a:stCxn id="32780" idx="2"/>
            <a:endCxn id="32787" idx="0"/>
          </p:cNvCxnSpPr>
          <p:nvPr/>
        </p:nvCxnSpPr>
        <p:spPr bwMode="auto">
          <a:xfrm>
            <a:off x="7086600" y="5334000"/>
            <a:ext cx="533400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32791" name="Text Box 70"/>
          <p:cNvSpPr txBox="1">
            <a:spLocks noChangeArrowheads="1"/>
          </p:cNvSpPr>
          <p:nvPr/>
        </p:nvSpPr>
        <p:spPr bwMode="auto">
          <a:xfrm>
            <a:off x="6553200" y="48006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rgbClr val="0000FF"/>
                </a:solidFill>
                <a:latin typeface="Arial Unicode MS" pitchFamily="34" charset="-128"/>
              </a:rPr>
              <a:t>5</a:t>
            </a:r>
          </a:p>
        </p:txBody>
      </p:sp>
      <p:sp>
        <p:nvSpPr>
          <p:cNvPr id="32792" name="Text Box 71"/>
          <p:cNvSpPr txBox="1">
            <a:spLocks noChangeArrowheads="1"/>
          </p:cNvSpPr>
          <p:nvPr/>
        </p:nvSpPr>
        <p:spPr bwMode="auto">
          <a:xfrm>
            <a:off x="7924800" y="53340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rgbClr val="0000FF"/>
                </a:solidFill>
                <a:latin typeface="Arial Unicode MS" pitchFamily="34" charset="-128"/>
              </a:rPr>
              <a:t>6</a:t>
            </a:r>
          </a:p>
        </p:txBody>
      </p:sp>
      <p:sp>
        <p:nvSpPr>
          <p:cNvPr id="32793" name="Text Box 72"/>
          <p:cNvSpPr txBox="1">
            <a:spLocks noChangeArrowheads="1"/>
          </p:cNvSpPr>
          <p:nvPr/>
        </p:nvSpPr>
        <p:spPr bwMode="auto">
          <a:xfrm>
            <a:off x="5257800" y="53340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rgbClr val="0000FF"/>
                </a:solidFill>
                <a:latin typeface="Arial Unicode MS" pitchFamily="34" charset="-128"/>
              </a:rPr>
              <a:t>6</a:t>
            </a:r>
          </a:p>
        </p:txBody>
      </p:sp>
      <p:sp>
        <p:nvSpPr>
          <p:cNvPr id="32794" name="Text Box 73"/>
          <p:cNvSpPr txBox="1">
            <a:spLocks noChangeArrowheads="1"/>
          </p:cNvSpPr>
          <p:nvPr/>
        </p:nvSpPr>
        <p:spPr bwMode="auto">
          <a:xfrm>
            <a:off x="6248400" y="53340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rgbClr val="0000FF"/>
                </a:solidFill>
                <a:latin typeface="Arial Unicode MS" pitchFamily="34" charset="-128"/>
              </a:rPr>
              <a:t>5</a:t>
            </a:r>
          </a:p>
        </p:txBody>
      </p:sp>
      <p:sp>
        <p:nvSpPr>
          <p:cNvPr id="32795" name="Text Box 74"/>
          <p:cNvSpPr txBox="1">
            <a:spLocks noChangeArrowheads="1"/>
          </p:cNvSpPr>
          <p:nvPr/>
        </p:nvSpPr>
        <p:spPr bwMode="auto">
          <a:xfrm>
            <a:off x="6477000" y="58674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rgbClr val="0000FF"/>
                </a:solidFill>
                <a:latin typeface="Arial Unicode MS" pitchFamily="34" charset="-128"/>
              </a:rPr>
              <a:t>2</a:t>
            </a:r>
          </a:p>
        </p:txBody>
      </p:sp>
      <p:sp>
        <p:nvSpPr>
          <p:cNvPr id="32796" name="Text Box 75"/>
          <p:cNvSpPr txBox="1">
            <a:spLocks noChangeArrowheads="1"/>
          </p:cNvSpPr>
          <p:nvPr/>
        </p:nvSpPr>
        <p:spPr bwMode="auto">
          <a:xfrm>
            <a:off x="7467600" y="58674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rgbClr val="0000FF"/>
                </a:solidFill>
                <a:latin typeface="Arial Unicode MS" pitchFamily="34" charset="-128"/>
              </a:rPr>
              <a:t>1</a:t>
            </a:r>
          </a:p>
        </p:txBody>
      </p:sp>
      <p:sp>
        <p:nvSpPr>
          <p:cNvPr id="32797" name="Rectangle 76"/>
          <p:cNvSpPr>
            <a:spLocks noChangeArrowheads="1"/>
          </p:cNvSpPr>
          <p:nvPr/>
        </p:nvSpPr>
        <p:spPr bwMode="auto">
          <a:xfrm>
            <a:off x="2362200" y="3810000"/>
            <a:ext cx="304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>
                <a:latin typeface="Arial Unicode MS" pitchFamily="34" charset="-128"/>
              </a:rPr>
              <a:t>A</a:t>
            </a:r>
          </a:p>
        </p:txBody>
      </p:sp>
      <p:sp>
        <p:nvSpPr>
          <p:cNvPr id="32798" name="Rectangle 77"/>
          <p:cNvSpPr>
            <a:spLocks noChangeArrowheads="1"/>
          </p:cNvSpPr>
          <p:nvPr/>
        </p:nvSpPr>
        <p:spPr bwMode="auto">
          <a:xfrm>
            <a:off x="3200400" y="4419600"/>
            <a:ext cx="304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>
                <a:latin typeface="Arial Unicode MS" pitchFamily="34" charset="-128"/>
              </a:rPr>
              <a:t>D</a:t>
            </a:r>
          </a:p>
        </p:txBody>
      </p:sp>
      <p:sp>
        <p:nvSpPr>
          <p:cNvPr id="32799" name="Rectangle 78"/>
          <p:cNvSpPr>
            <a:spLocks noChangeArrowheads="1"/>
          </p:cNvSpPr>
          <p:nvPr/>
        </p:nvSpPr>
        <p:spPr bwMode="auto">
          <a:xfrm>
            <a:off x="2362200" y="4419600"/>
            <a:ext cx="304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>
                <a:latin typeface="Arial Unicode MS" pitchFamily="34" charset="-128"/>
              </a:rPr>
              <a:t>C</a:t>
            </a:r>
          </a:p>
        </p:txBody>
      </p:sp>
      <p:sp>
        <p:nvSpPr>
          <p:cNvPr id="32800" name="Rectangle 79"/>
          <p:cNvSpPr>
            <a:spLocks noChangeArrowheads="1"/>
          </p:cNvSpPr>
          <p:nvPr/>
        </p:nvSpPr>
        <p:spPr bwMode="auto">
          <a:xfrm>
            <a:off x="1524000" y="4419600"/>
            <a:ext cx="304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>
                <a:latin typeface="Arial Unicode MS" pitchFamily="34" charset="-128"/>
              </a:rPr>
              <a:t>B</a:t>
            </a:r>
          </a:p>
        </p:txBody>
      </p:sp>
      <p:cxnSp>
        <p:nvCxnSpPr>
          <p:cNvPr id="32801" name="AutoShape 80"/>
          <p:cNvCxnSpPr>
            <a:cxnSpLocks noChangeShapeType="1"/>
            <a:stCxn id="32800" idx="0"/>
            <a:endCxn id="32797" idx="2"/>
          </p:cNvCxnSpPr>
          <p:nvPr/>
        </p:nvCxnSpPr>
        <p:spPr bwMode="auto">
          <a:xfrm flipV="1">
            <a:off x="1676400" y="4114800"/>
            <a:ext cx="838200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802" name="AutoShape 81"/>
          <p:cNvCxnSpPr>
            <a:cxnSpLocks noChangeShapeType="1"/>
            <a:stCxn id="32797" idx="2"/>
            <a:endCxn id="32799" idx="0"/>
          </p:cNvCxnSpPr>
          <p:nvPr/>
        </p:nvCxnSpPr>
        <p:spPr bwMode="auto">
          <a:xfrm>
            <a:off x="2514600" y="4114800"/>
            <a:ext cx="0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803" name="AutoShape 82"/>
          <p:cNvCxnSpPr>
            <a:cxnSpLocks noChangeShapeType="1"/>
            <a:stCxn id="32797" idx="2"/>
            <a:endCxn id="32798" idx="0"/>
          </p:cNvCxnSpPr>
          <p:nvPr/>
        </p:nvCxnSpPr>
        <p:spPr bwMode="auto">
          <a:xfrm>
            <a:off x="2514600" y="4114800"/>
            <a:ext cx="838200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32804" name="Rectangle 83"/>
          <p:cNvSpPr>
            <a:spLocks noChangeArrowheads="1"/>
          </p:cNvSpPr>
          <p:nvPr/>
        </p:nvSpPr>
        <p:spPr bwMode="auto">
          <a:xfrm>
            <a:off x="3733800" y="4953000"/>
            <a:ext cx="304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>
                <a:latin typeface="Arial Unicode MS" pitchFamily="34" charset="-128"/>
              </a:rPr>
              <a:t>F</a:t>
            </a:r>
          </a:p>
        </p:txBody>
      </p:sp>
      <p:sp>
        <p:nvSpPr>
          <p:cNvPr id="32805" name="Rectangle 84"/>
          <p:cNvSpPr>
            <a:spLocks noChangeArrowheads="1"/>
          </p:cNvSpPr>
          <p:nvPr/>
        </p:nvSpPr>
        <p:spPr bwMode="auto">
          <a:xfrm>
            <a:off x="2743200" y="4953000"/>
            <a:ext cx="304800" cy="304800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>
                <a:latin typeface="Arial Unicode MS" pitchFamily="34" charset="-128"/>
              </a:rPr>
              <a:t>E</a:t>
            </a:r>
          </a:p>
        </p:txBody>
      </p:sp>
      <p:cxnSp>
        <p:nvCxnSpPr>
          <p:cNvPr id="32806" name="AutoShape 85"/>
          <p:cNvCxnSpPr>
            <a:cxnSpLocks noChangeShapeType="1"/>
            <a:stCxn id="32798" idx="2"/>
            <a:endCxn id="32805" idx="0"/>
          </p:cNvCxnSpPr>
          <p:nvPr/>
        </p:nvCxnSpPr>
        <p:spPr bwMode="auto">
          <a:xfrm flipH="1">
            <a:off x="2895600" y="4724400"/>
            <a:ext cx="457200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807" name="AutoShape 86"/>
          <p:cNvCxnSpPr>
            <a:cxnSpLocks noChangeShapeType="1"/>
            <a:stCxn id="32798" idx="2"/>
            <a:endCxn id="32804" idx="0"/>
          </p:cNvCxnSpPr>
          <p:nvPr/>
        </p:nvCxnSpPr>
        <p:spPr bwMode="auto">
          <a:xfrm>
            <a:off x="3352800" y="4724400"/>
            <a:ext cx="533400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32808" name="Rectangle 87"/>
          <p:cNvSpPr>
            <a:spLocks noChangeArrowheads="1"/>
          </p:cNvSpPr>
          <p:nvPr/>
        </p:nvSpPr>
        <p:spPr bwMode="auto">
          <a:xfrm>
            <a:off x="2057400" y="4953000"/>
            <a:ext cx="304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>
                <a:latin typeface="Arial Unicode MS" pitchFamily="34" charset="-128"/>
              </a:rPr>
              <a:t>H</a:t>
            </a:r>
          </a:p>
        </p:txBody>
      </p:sp>
      <p:sp>
        <p:nvSpPr>
          <p:cNvPr id="32809" name="Rectangle 88"/>
          <p:cNvSpPr>
            <a:spLocks noChangeArrowheads="1"/>
          </p:cNvSpPr>
          <p:nvPr/>
        </p:nvSpPr>
        <p:spPr bwMode="auto">
          <a:xfrm>
            <a:off x="1066800" y="4953000"/>
            <a:ext cx="304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>
                <a:latin typeface="Arial Unicode MS" pitchFamily="34" charset="-128"/>
              </a:rPr>
              <a:t>G</a:t>
            </a:r>
          </a:p>
        </p:txBody>
      </p:sp>
      <p:cxnSp>
        <p:nvCxnSpPr>
          <p:cNvPr id="32810" name="AutoShape 89"/>
          <p:cNvCxnSpPr>
            <a:cxnSpLocks noChangeShapeType="1"/>
            <a:endCxn id="32809" idx="0"/>
          </p:cNvCxnSpPr>
          <p:nvPr/>
        </p:nvCxnSpPr>
        <p:spPr bwMode="auto">
          <a:xfrm flipH="1">
            <a:off x="1219200" y="4724400"/>
            <a:ext cx="457200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811" name="AutoShape 90"/>
          <p:cNvCxnSpPr>
            <a:cxnSpLocks noChangeShapeType="1"/>
            <a:stCxn id="32800" idx="2"/>
            <a:endCxn id="32808" idx="0"/>
          </p:cNvCxnSpPr>
          <p:nvPr/>
        </p:nvCxnSpPr>
        <p:spPr bwMode="auto">
          <a:xfrm>
            <a:off x="1676400" y="4724400"/>
            <a:ext cx="533400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32812" name="Text Box 95"/>
          <p:cNvSpPr txBox="1">
            <a:spLocks noChangeArrowheads="1"/>
          </p:cNvSpPr>
          <p:nvPr/>
        </p:nvSpPr>
        <p:spPr bwMode="auto">
          <a:xfrm>
            <a:off x="2362200" y="47244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rgbClr val="0000FF"/>
                </a:solidFill>
                <a:latin typeface="Arial Unicode MS" pitchFamily="34" charset="-128"/>
              </a:rPr>
              <a:t>5</a:t>
            </a:r>
          </a:p>
        </p:txBody>
      </p:sp>
      <p:sp>
        <p:nvSpPr>
          <p:cNvPr id="32813" name="Text Box 96"/>
          <p:cNvSpPr txBox="1">
            <a:spLocks noChangeArrowheads="1"/>
          </p:cNvSpPr>
          <p:nvPr/>
        </p:nvSpPr>
        <p:spPr bwMode="auto">
          <a:xfrm>
            <a:off x="3733800" y="52578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rgbClr val="0000FF"/>
                </a:solidFill>
                <a:latin typeface="Arial Unicode MS" pitchFamily="34" charset="-128"/>
              </a:rPr>
              <a:t>6</a:t>
            </a:r>
          </a:p>
        </p:txBody>
      </p:sp>
      <p:sp>
        <p:nvSpPr>
          <p:cNvPr id="32814" name="Text Box 97"/>
          <p:cNvSpPr txBox="1">
            <a:spLocks noChangeArrowheads="1"/>
          </p:cNvSpPr>
          <p:nvPr/>
        </p:nvSpPr>
        <p:spPr bwMode="auto">
          <a:xfrm>
            <a:off x="1066800" y="52578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rgbClr val="0000FF"/>
                </a:solidFill>
                <a:latin typeface="Arial Unicode MS" pitchFamily="34" charset="-128"/>
              </a:rPr>
              <a:t>6</a:t>
            </a:r>
          </a:p>
        </p:txBody>
      </p:sp>
      <p:sp>
        <p:nvSpPr>
          <p:cNvPr id="32815" name="Text Box 98"/>
          <p:cNvSpPr txBox="1">
            <a:spLocks noChangeArrowheads="1"/>
          </p:cNvSpPr>
          <p:nvPr/>
        </p:nvSpPr>
        <p:spPr bwMode="auto">
          <a:xfrm>
            <a:off x="2057400" y="52578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rgbClr val="0000FF"/>
                </a:solidFill>
                <a:latin typeface="Arial Unicode MS" pitchFamily="34" charset="-128"/>
              </a:rPr>
              <a:t>5</a:t>
            </a:r>
          </a:p>
        </p:txBody>
      </p:sp>
      <p:sp>
        <p:nvSpPr>
          <p:cNvPr id="32816" name="Text Box 99"/>
          <p:cNvSpPr txBox="1">
            <a:spLocks noChangeArrowheads="1"/>
          </p:cNvSpPr>
          <p:nvPr/>
        </p:nvSpPr>
        <p:spPr bwMode="auto">
          <a:xfrm>
            <a:off x="2743200" y="52578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rgbClr val="0000FF"/>
                </a:solidFill>
                <a:latin typeface="Arial Unicode MS" pitchFamily="34" charset="-128"/>
              </a:rPr>
              <a:t>4</a:t>
            </a:r>
          </a:p>
        </p:txBody>
      </p:sp>
      <p:sp>
        <p:nvSpPr>
          <p:cNvPr id="32817" name="Rectangle 101"/>
          <p:cNvSpPr>
            <a:spLocks noChangeArrowheads="1"/>
          </p:cNvSpPr>
          <p:nvPr/>
        </p:nvSpPr>
        <p:spPr bwMode="auto">
          <a:xfrm>
            <a:off x="6477000" y="1828800"/>
            <a:ext cx="304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>
                <a:latin typeface="Arial Unicode MS" pitchFamily="34" charset="-128"/>
              </a:rPr>
              <a:t>A</a:t>
            </a:r>
          </a:p>
        </p:txBody>
      </p:sp>
      <p:sp>
        <p:nvSpPr>
          <p:cNvPr id="32818" name="Rectangle 102"/>
          <p:cNvSpPr>
            <a:spLocks noChangeArrowheads="1"/>
          </p:cNvSpPr>
          <p:nvPr/>
        </p:nvSpPr>
        <p:spPr bwMode="auto">
          <a:xfrm>
            <a:off x="7315200" y="2438400"/>
            <a:ext cx="304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>
                <a:latin typeface="Arial Unicode MS" pitchFamily="34" charset="-128"/>
              </a:rPr>
              <a:t>D</a:t>
            </a:r>
          </a:p>
        </p:txBody>
      </p:sp>
      <p:sp>
        <p:nvSpPr>
          <p:cNvPr id="32819" name="Rectangle 103"/>
          <p:cNvSpPr>
            <a:spLocks noChangeArrowheads="1"/>
          </p:cNvSpPr>
          <p:nvPr/>
        </p:nvSpPr>
        <p:spPr bwMode="auto">
          <a:xfrm>
            <a:off x="6477000" y="2438400"/>
            <a:ext cx="304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>
                <a:latin typeface="Arial Unicode MS" pitchFamily="34" charset="-128"/>
              </a:rPr>
              <a:t>C</a:t>
            </a:r>
          </a:p>
        </p:txBody>
      </p:sp>
      <p:sp>
        <p:nvSpPr>
          <p:cNvPr id="32820" name="Rectangle 104"/>
          <p:cNvSpPr>
            <a:spLocks noChangeArrowheads="1"/>
          </p:cNvSpPr>
          <p:nvPr/>
        </p:nvSpPr>
        <p:spPr bwMode="auto">
          <a:xfrm>
            <a:off x="5638800" y="2438400"/>
            <a:ext cx="304800" cy="304800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>
                <a:latin typeface="Arial Unicode MS" pitchFamily="34" charset="-128"/>
              </a:rPr>
              <a:t>B</a:t>
            </a:r>
          </a:p>
        </p:txBody>
      </p:sp>
      <p:cxnSp>
        <p:nvCxnSpPr>
          <p:cNvPr id="32821" name="AutoShape 105"/>
          <p:cNvCxnSpPr>
            <a:cxnSpLocks noChangeShapeType="1"/>
            <a:stCxn id="32820" idx="0"/>
            <a:endCxn id="32817" idx="2"/>
          </p:cNvCxnSpPr>
          <p:nvPr/>
        </p:nvCxnSpPr>
        <p:spPr bwMode="auto">
          <a:xfrm flipV="1">
            <a:off x="5791200" y="2133600"/>
            <a:ext cx="838200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822" name="AutoShape 106"/>
          <p:cNvCxnSpPr>
            <a:cxnSpLocks noChangeShapeType="1"/>
            <a:stCxn id="32817" idx="2"/>
            <a:endCxn id="32819" idx="0"/>
          </p:cNvCxnSpPr>
          <p:nvPr/>
        </p:nvCxnSpPr>
        <p:spPr bwMode="auto">
          <a:xfrm>
            <a:off x="6629400" y="2133600"/>
            <a:ext cx="0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823" name="AutoShape 107"/>
          <p:cNvCxnSpPr>
            <a:cxnSpLocks noChangeShapeType="1"/>
            <a:stCxn id="32817" idx="2"/>
            <a:endCxn id="32818" idx="0"/>
          </p:cNvCxnSpPr>
          <p:nvPr/>
        </p:nvCxnSpPr>
        <p:spPr bwMode="auto">
          <a:xfrm>
            <a:off x="6629400" y="2133600"/>
            <a:ext cx="838200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32824" name="Rectangle 108"/>
          <p:cNvSpPr>
            <a:spLocks noChangeArrowheads="1"/>
          </p:cNvSpPr>
          <p:nvPr/>
        </p:nvSpPr>
        <p:spPr bwMode="auto">
          <a:xfrm>
            <a:off x="7848600" y="2971800"/>
            <a:ext cx="304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>
                <a:latin typeface="Arial Unicode MS" pitchFamily="34" charset="-128"/>
              </a:rPr>
              <a:t>F</a:t>
            </a:r>
          </a:p>
        </p:txBody>
      </p:sp>
      <p:sp>
        <p:nvSpPr>
          <p:cNvPr id="32825" name="Rectangle 109"/>
          <p:cNvSpPr>
            <a:spLocks noChangeArrowheads="1"/>
          </p:cNvSpPr>
          <p:nvPr/>
        </p:nvSpPr>
        <p:spPr bwMode="auto">
          <a:xfrm>
            <a:off x="6858000" y="2971800"/>
            <a:ext cx="304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>
                <a:latin typeface="Arial Unicode MS" pitchFamily="34" charset="-128"/>
              </a:rPr>
              <a:t>E</a:t>
            </a:r>
          </a:p>
        </p:txBody>
      </p:sp>
      <p:cxnSp>
        <p:nvCxnSpPr>
          <p:cNvPr id="32826" name="AutoShape 110"/>
          <p:cNvCxnSpPr>
            <a:cxnSpLocks noChangeShapeType="1"/>
            <a:stCxn id="32818" idx="2"/>
            <a:endCxn id="32825" idx="0"/>
          </p:cNvCxnSpPr>
          <p:nvPr/>
        </p:nvCxnSpPr>
        <p:spPr bwMode="auto">
          <a:xfrm flipH="1">
            <a:off x="7010400" y="2743200"/>
            <a:ext cx="457200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827" name="AutoShape 111"/>
          <p:cNvCxnSpPr>
            <a:cxnSpLocks noChangeShapeType="1"/>
            <a:stCxn id="32818" idx="2"/>
            <a:endCxn id="32824" idx="0"/>
          </p:cNvCxnSpPr>
          <p:nvPr/>
        </p:nvCxnSpPr>
        <p:spPr bwMode="auto">
          <a:xfrm>
            <a:off x="7467600" y="2743200"/>
            <a:ext cx="533400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32828" name="Text Box 116"/>
          <p:cNvSpPr txBox="1">
            <a:spLocks noChangeArrowheads="1"/>
          </p:cNvSpPr>
          <p:nvPr/>
        </p:nvSpPr>
        <p:spPr bwMode="auto">
          <a:xfrm>
            <a:off x="6477000" y="27432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rgbClr val="0000FF"/>
                </a:solidFill>
                <a:latin typeface="Arial Unicode MS" pitchFamily="34" charset="-128"/>
              </a:rPr>
              <a:t>5</a:t>
            </a:r>
          </a:p>
        </p:txBody>
      </p:sp>
      <p:sp>
        <p:nvSpPr>
          <p:cNvPr id="32829" name="Text Box 117"/>
          <p:cNvSpPr txBox="1">
            <a:spLocks noChangeArrowheads="1"/>
          </p:cNvSpPr>
          <p:nvPr/>
        </p:nvSpPr>
        <p:spPr bwMode="auto">
          <a:xfrm>
            <a:off x="7848600" y="32766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rgbClr val="0000FF"/>
                </a:solidFill>
                <a:latin typeface="Arial Unicode MS" pitchFamily="34" charset="-128"/>
              </a:rPr>
              <a:t>6</a:t>
            </a:r>
          </a:p>
        </p:txBody>
      </p:sp>
      <p:sp>
        <p:nvSpPr>
          <p:cNvPr id="32830" name="Text Box 119"/>
          <p:cNvSpPr txBox="1">
            <a:spLocks noChangeArrowheads="1"/>
          </p:cNvSpPr>
          <p:nvPr/>
        </p:nvSpPr>
        <p:spPr bwMode="auto">
          <a:xfrm>
            <a:off x="5638800" y="27432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rgbClr val="0000FF"/>
                </a:solidFill>
                <a:latin typeface="Arial Unicode MS" pitchFamily="34" charset="-128"/>
              </a:rPr>
              <a:t>3</a:t>
            </a:r>
          </a:p>
        </p:txBody>
      </p:sp>
      <p:sp>
        <p:nvSpPr>
          <p:cNvPr id="32831" name="Text Box 120"/>
          <p:cNvSpPr txBox="1">
            <a:spLocks noChangeArrowheads="1"/>
          </p:cNvSpPr>
          <p:nvPr/>
        </p:nvSpPr>
        <p:spPr bwMode="auto">
          <a:xfrm>
            <a:off x="6858000" y="32766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rgbClr val="0000FF"/>
                </a:solidFill>
                <a:latin typeface="Arial Unicode MS" pitchFamily="34" charset="-128"/>
              </a:rPr>
              <a:t>4</a:t>
            </a:r>
          </a:p>
        </p:txBody>
      </p:sp>
      <p:sp>
        <p:nvSpPr>
          <p:cNvPr id="32832" name="Rectangle 121"/>
          <p:cNvSpPr>
            <a:spLocks noChangeArrowheads="1"/>
          </p:cNvSpPr>
          <p:nvPr/>
        </p:nvSpPr>
        <p:spPr bwMode="auto">
          <a:xfrm>
            <a:off x="3352800" y="1828800"/>
            <a:ext cx="304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>
                <a:latin typeface="Arial Unicode MS" pitchFamily="34" charset="-128"/>
              </a:rPr>
              <a:t>A</a:t>
            </a:r>
          </a:p>
        </p:txBody>
      </p:sp>
      <p:sp>
        <p:nvSpPr>
          <p:cNvPr id="32833" name="Rectangle 122"/>
          <p:cNvSpPr>
            <a:spLocks noChangeArrowheads="1"/>
          </p:cNvSpPr>
          <p:nvPr/>
        </p:nvSpPr>
        <p:spPr bwMode="auto">
          <a:xfrm>
            <a:off x="4191000" y="2438400"/>
            <a:ext cx="304800" cy="304800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>
                <a:latin typeface="Arial Unicode MS" pitchFamily="34" charset="-128"/>
              </a:rPr>
              <a:t>D</a:t>
            </a:r>
          </a:p>
        </p:txBody>
      </p:sp>
      <p:sp>
        <p:nvSpPr>
          <p:cNvPr id="32834" name="Rectangle 123"/>
          <p:cNvSpPr>
            <a:spLocks noChangeArrowheads="1"/>
          </p:cNvSpPr>
          <p:nvPr/>
        </p:nvSpPr>
        <p:spPr bwMode="auto">
          <a:xfrm>
            <a:off x="3352800" y="2438400"/>
            <a:ext cx="304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>
                <a:latin typeface="Arial Unicode MS" pitchFamily="34" charset="-128"/>
              </a:rPr>
              <a:t>C</a:t>
            </a:r>
          </a:p>
        </p:txBody>
      </p:sp>
      <p:sp>
        <p:nvSpPr>
          <p:cNvPr id="32835" name="Rectangle 124"/>
          <p:cNvSpPr>
            <a:spLocks noChangeArrowheads="1"/>
          </p:cNvSpPr>
          <p:nvPr/>
        </p:nvSpPr>
        <p:spPr bwMode="auto">
          <a:xfrm>
            <a:off x="2514600" y="2438400"/>
            <a:ext cx="304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>
                <a:latin typeface="Arial Unicode MS" pitchFamily="34" charset="-128"/>
              </a:rPr>
              <a:t>B</a:t>
            </a:r>
          </a:p>
        </p:txBody>
      </p:sp>
      <p:cxnSp>
        <p:nvCxnSpPr>
          <p:cNvPr id="32836" name="AutoShape 125"/>
          <p:cNvCxnSpPr>
            <a:cxnSpLocks noChangeShapeType="1"/>
            <a:stCxn id="32835" idx="0"/>
            <a:endCxn id="32832" idx="2"/>
          </p:cNvCxnSpPr>
          <p:nvPr/>
        </p:nvCxnSpPr>
        <p:spPr bwMode="auto">
          <a:xfrm flipV="1">
            <a:off x="2667000" y="2133600"/>
            <a:ext cx="838200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837" name="AutoShape 126"/>
          <p:cNvCxnSpPr>
            <a:cxnSpLocks noChangeShapeType="1"/>
            <a:stCxn id="32832" idx="2"/>
            <a:endCxn id="32834" idx="0"/>
          </p:cNvCxnSpPr>
          <p:nvPr/>
        </p:nvCxnSpPr>
        <p:spPr bwMode="auto">
          <a:xfrm>
            <a:off x="3505200" y="2133600"/>
            <a:ext cx="0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838" name="AutoShape 127"/>
          <p:cNvCxnSpPr>
            <a:cxnSpLocks noChangeShapeType="1"/>
            <a:stCxn id="32832" idx="2"/>
            <a:endCxn id="32833" idx="0"/>
          </p:cNvCxnSpPr>
          <p:nvPr/>
        </p:nvCxnSpPr>
        <p:spPr bwMode="auto">
          <a:xfrm>
            <a:off x="3505200" y="2133600"/>
            <a:ext cx="838200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32839" name="Text Box 132"/>
          <p:cNvSpPr txBox="1">
            <a:spLocks noChangeArrowheads="1"/>
          </p:cNvSpPr>
          <p:nvPr/>
        </p:nvSpPr>
        <p:spPr bwMode="auto">
          <a:xfrm>
            <a:off x="3352800" y="27432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rgbClr val="0000FF"/>
                </a:solidFill>
                <a:latin typeface="Arial Unicode MS" pitchFamily="34" charset="-128"/>
              </a:rPr>
              <a:t>5</a:t>
            </a:r>
          </a:p>
        </p:txBody>
      </p:sp>
      <p:sp>
        <p:nvSpPr>
          <p:cNvPr id="32840" name="Text Box 134"/>
          <p:cNvSpPr txBox="1">
            <a:spLocks noChangeArrowheads="1"/>
          </p:cNvSpPr>
          <p:nvPr/>
        </p:nvSpPr>
        <p:spPr bwMode="auto">
          <a:xfrm>
            <a:off x="2514600" y="27432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rgbClr val="0000FF"/>
                </a:solidFill>
                <a:latin typeface="Arial Unicode MS" pitchFamily="34" charset="-128"/>
              </a:rPr>
              <a:t>3</a:t>
            </a:r>
          </a:p>
        </p:txBody>
      </p:sp>
      <p:sp>
        <p:nvSpPr>
          <p:cNvPr id="32841" name="Text Box 135"/>
          <p:cNvSpPr txBox="1">
            <a:spLocks noChangeArrowheads="1"/>
          </p:cNvSpPr>
          <p:nvPr/>
        </p:nvSpPr>
        <p:spPr bwMode="auto">
          <a:xfrm>
            <a:off x="4191000" y="27432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rgbClr val="0000FF"/>
                </a:solidFill>
                <a:latin typeface="Arial Unicode MS" pitchFamily="34" charset="-128"/>
              </a:rPr>
              <a:t>1</a:t>
            </a:r>
          </a:p>
        </p:txBody>
      </p:sp>
      <p:sp>
        <p:nvSpPr>
          <p:cNvPr id="32842" name="Rectangle 136"/>
          <p:cNvSpPr>
            <a:spLocks noChangeArrowheads="1"/>
          </p:cNvSpPr>
          <p:nvPr/>
        </p:nvSpPr>
        <p:spPr bwMode="auto">
          <a:xfrm>
            <a:off x="1066800" y="1828800"/>
            <a:ext cx="304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>
                <a:latin typeface="Arial Unicode MS" pitchFamily="34" charset="-128"/>
              </a:rPr>
              <a:t>A</a:t>
            </a:r>
          </a:p>
        </p:txBody>
      </p:sp>
      <p:sp>
        <p:nvSpPr>
          <p:cNvPr id="75" name="Footer Placeholder 7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Unit1 _ Introduction     Class : BE(B)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B353B22-CF6C-4A07-BB2D-570CDC4A40ED}" type="slidenum">
              <a:rPr lang="en-GB" smtClean="0"/>
              <a:pPr/>
              <a:t>79</a:t>
            </a:fld>
            <a:endParaRPr lang="en-GB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GB" dirty="0"/>
              <a:t>Best-First Search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752" y="1752600"/>
            <a:ext cx="8503920" cy="4346448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120000"/>
            </a:pPr>
            <a:r>
              <a:rPr lang="en-GB" dirty="0">
                <a:solidFill>
                  <a:srgbClr val="0000FF"/>
                </a:solidFill>
              </a:rPr>
              <a:t>OPEN</a:t>
            </a:r>
            <a:r>
              <a:rPr lang="en-GB" dirty="0"/>
              <a:t>: Nodes that have been generated, but have not examined.</a:t>
            </a:r>
          </a:p>
          <a:p>
            <a:pPr eaLnBrk="1" hangingPunct="1">
              <a:spcBef>
                <a:spcPct val="0"/>
              </a:spcBef>
              <a:buClr>
                <a:schemeClr val="tx1"/>
              </a:buClr>
              <a:buSzPct val="120000"/>
              <a:buFontTx/>
              <a:buNone/>
            </a:pPr>
            <a:r>
              <a:rPr lang="en-GB" dirty="0"/>
              <a:t>	This is organized as a </a:t>
            </a:r>
            <a:r>
              <a:rPr lang="en-GB" dirty="0">
                <a:solidFill>
                  <a:srgbClr val="0000FF"/>
                </a:solidFill>
              </a:rPr>
              <a:t>priority queue</a:t>
            </a:r>
            <a:r>
              <a:rPr lang="en-GB" dirty="0"/>
              <a:t>.</a:t>
            </a:r>
          </a:p>
          <a:p>
            <a:pPr eaLnBrk="1" hangingPunct="1">
              <a:spcBef>
                <a:spcPct val="0"/>
              </a:spcBef>
              <a:buClr>
                <a:schemeClr val="tx1"/>
              </a:buClr>
              <a:buSzPct val="120000"/>
              <a:buFontTx/>
              <a:buNone/>
            </a:pPr>
            <a:endParaRPr lang="en-GB" dirty="0"/>
          </a:p>
          <a:p>
            <a:pPr eaLnBrk="1" hangingPunct="1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120000"/>
            </a:pPr>
            <a:r>
              <a:rPr lang="en-GB" dirty="0">
                <a:solidFill>
                  <a:srgbClr val="0000FF"/>
                </a:solidFill>
              </a:rPr>
              <a:t>CLOSED</a:t>
            </a:r>
            <a:r>
              <a:rPr lang="en-GB" dirty="0"/>
              <a:t>: Nodes that have already been examined.</a:t>
            </a:r>
          </a:p>
          <a:p>
            <a:pPr eaLnBrk="1" hangingPunct="1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120000"/>
              <a:buFontTx/>
              <a:buNone/>
            </a:pPr>
            <a:r>
              <a:rPr lang="en-GB" dirty="0">
                <a:sym typeface="Symbol" pitchFamily="18" charset="2"/>
              </a:rPr>
              <a:t>	Whenever a new node is generated, </a:t>
            </a:r>
            <a:r>
              <a:rPr lang="en-GB" dirty="0">
                <a:solidFill>
                  <a:srgbClr val="0000FF"/>
                </a:solidFill>
                <a:sym typeface="Symbol" pitchFamily="18" charset="2"/>
              </a:rPr>
              <a:t>check</a:t>
            </a:r>
            <a:r>
              <a:rPr lang="en-GB" dirty="0">
                <a:sym typeface="Symbol" pitchFamily="18" charset="2"/>
              </a:rPr>
              <a:t> whether it has been </a:t>
            </a:r>
            <a:r>
              <a:rPr lang="en-GB" dirty="0">
                <a:solidFill>
                  <a:srgbClr val="0000FF"/>
                </a:solidFill>
                <a:sym typeface="Symbol" pitchFamily="18" charset="2"/>
              </a:rPr>
              <a:t>generated before</a:t>
            </a:r>
            <a:r>
              <a:rPr lang="en-GB" dirty="0"/>
              <a:t>.</a:t>
            </a:r>
          </a:p>
          <a:p>
            <a:pPr eaLnBrk="1" hangingPunct="1">
              <a:spcBef>
                <a:spcPct val="0"/>
              </a:spcBef>
              <a:buClr>
                <a:schemeClr val="tx1"/>
              </a:buClr>
              <a:buSzPct val="120000"/>
              <a:buFontTx/>
              <a:buNone/>
            </a:pP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Unit1 _ Introduction     Class : BE(B)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74FA-B557-4A81-AE4D-00CD600BC9CA}" type="slidenum">
              <a:rPr lang="en-US" altLang="en-US"/>
              <a:pPr/>
              <a:t>8</a:t>
            </a:fld>
            <a:endParaRPr lang="en-US" altLang="en-US" dirty="0"/>
          </a:p>
        </p:txBody>
      </p:sp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6858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WHAT IS INTELLIGENCE?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54102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Intelligence is a property of mind that includes many related mental abilities, such as the capabilities to </a:t>
            </a:r>
          </a:p>
          <a:p>
            <a:pPr lvl="1" algn="just"/>
            <a:r>
              <a:rPr lang="en-US" dirty="0"/>
              <a:t>     think </a:t>
            </a:r>
          </a:p>
          <a:p>
            <a:pPr lvl="1" algn="just"/>
            <a:r>
              <a:rPr lang="en-US" dirty="0"/>
              <a:t>     learn</a:t>
            </a:r>
          </a:p>
          <a:p>
            <a:pPr lvl="1" algn="just"/>
            <a:r>
              <a:rPr lang="en-US" dirty="0"/>
              <a:t>     reason</a:t>
            </a:r>
          </a:p>
          <a:p>
            <a:pPr lvl="1" algn="just"/>
            <a:r>
              <a:rPr lang="en-US" dirty="0"/>
              <a:t>     plan </a:t>
            </a:r>
          </a:p>
          <a:p>
            <a:pPr lvl="1" algn="just"/>
            <a:r>
              <a:rPr lang="en-US" dirty="0"/>
              <a:t>     solve problems</a:t>
            </a:r>
          </a:p>
          <a:p>
            <a:pPr lvl="1" algn="just">
              <a:buNone/>
            </a:pPr>
            <a:endParaRPr lang="en-US" dirty="0"/>
          </a:p>
          <a:p>
            <a:r>
              <a:rPr lang="en-US" dirty="0"/>
              <a:t>Relate to tasks involving higher mental process.</a:t>
            </a:r>
          </a:p>
          <a:p>
            <a:pPr>
              <a:buNone/>
            </a:pPr>
            <a:endParaRPr lang="en-US" dirty="0"/>
          </a:p>
          <a:p>
            <a:r>
              <a:rPr lang="en-US" dirty="0" err="1"/>
              <a:t>Eg</a:t>
            </a:r>
            <a:r>
              <a:rPr lang="en-US" dirty="0"/>
              <a:t>:- solving problems, learning, building analogies, creativity, etc.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Intelligence is the computational part of ability to achieve goals.</a:t>
            </a:r>
          </a:p>
          <a:p>
            <a:pPr lvl="1" algn="just">
              <a:buNone/>
            </a:pPr>
            <a:endParaRPr lang="en-US" dirty="0"/>
          </a:p>
          <a:p>
            <a:pPr lvl="1" algn="just">
              <a:buNone/>
            </a:pPr>
            <a:r>
              <a:rPr lang="en-US" dirty="0"/>
              <a:t> </a:t>
            </a:r>
          </a:p>
          <a:p>
            <a:pPr lvl="1" algn="just"/>
            <a:endParaRPr lang="en-US" dirty="0"/>
          </a:p>
          <a:p>
            <a:pPr lvl="1" algn="just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Unit1 _ Introduction     Class : BE(B)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FC2233B-5213-4786-88CE-5C692AFD955E}" type="slidenum">
              <a:rPr lang="en-GB" smtClean="0"/>
              <a:pPr/>
              <a:t>80</a:t>
            </a:fld>
            <a:endParaRPr lang="en-GB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GB" dirty="0"/>
              <a:t>Best-First Search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153400" cy="4572000"/>
          </a:xfrm>
        </p:spPr>
        <p:txBody>
          <a:bodyPr/>
          <a:lstStyle/>
          <a:p>
            <a:pPr marL="533400" indent="-533400" eaLnBrk="1" hangingPunct="1">
              <a:buFontTx/>
              <a:buNone/>
            </a:pPr>
            <a:r>
              <a:rPr lang="en-GB" dirty="0">
                <a:solidFill>
                  <a:srgbClr val="0000FF"/>
                </a:solidFill>
              </a:rPr>
              <a:t>Algorithm</a:t>
            </a:r>
          </a:p>
          <a:p>
            <a:pPr marL="533400" indent="-533400" eaLnBrk="1" hangingPunct="1">
              <a:spcBef>
                <a:spcPct val="0"/>
              </a:spcBef>
              <a:spcAft>
                <a:spcPct val="50000"/>
              </a:spcAft>
              <a:buFontTx/>
              <a:buAutoNum type="arabicPeriod"/>
            </a:pPr>
            <a:r>
              <a:rPr lang="en-GB" dirty="0"/>
              <a:t>OPEN = {initial state}.</a:t>
            </a:r>
          </a:p>
          <a:p>
            <a:pPr marL="533400" indent="-533400" eaLnBrk="1" hangingPunct="1">
              <a:spcBef>
                <a:spcPct val="0"/>
              </a:spcBef>
              <a:spcAft>
                <a:spcPct val="20000"/>
              </a:spcAft>
              <a:buFontTx/>
              <a:buAutoNum type="arabicPeriod"/>
            </a:pPr>
            <a:r>
              <a:rPr lang="en-GB" dirty="0"/>
              <a:t>Loop until a goal is found or there are no nodes left in OPEN:</a:t>
            </a:r>
          </a:p>
          <a:p>
            <a:pPr marL="533400" indent="-533400" eaLnBrk="1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SzPct val="120000"/>
              <a:buFontTx/>
              <a:buNone/>
            </a:pPr>
            <a:r>
              <a:rPr lang="en-GB" sz="2000" dirty="0"/>
              <a:t>		</a:t>
            </a:r>
            <a:r>
              <a:rPr lang="en-GB" sz="2000" dirty="0">
                <a:latin typeface="Symbol" pitchFamily="18" charset="2"/>
              </a:rPr>
              <a:t>-</a:t>
            </a:r>
            <a:r>
              <a:rPr lang="en-GB" sz="2000" dirty="0"/>
              <a:t> Pick the best node in OPEN</a:t>
            </a:r>
          </a:p>
          <a:p>
            <a:pPr marL="533400" indent="-533400" eaLnBrk="1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SzPct val="120000"/>
              <a:buFontTx/>
              <a:buNone/>
            </a:pPr>
            <a:r>
              <a:rPr lang="en-GB" sz="2000" dirty="0"/>
              <a:t>		</a:t>
            </a:r>
            <a:r>
              <a:rPr lang="en-GB" sz="2000" dirty="0">
                <a:latin typeface="Symbol" pitchFamily="18" charset="2"/>
              </a:rPr>
              <a:t>-</a:t>
            </a:r>
            <a:r>
              <a:rPr lang="en-GB" sz="2000" dirty="0"/>
              <a:t> Generate its successors</a:t>
            </a:r>
          </a:p>
          <a:p>
            <a:pPr marL="533400" indent="-533400" eaLnBrk="1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SzPct val="120000"/>
              <a:buFontTx/>
              <a:buNone/>
            </a:pPr>
            <a:r>
              <a:rPr lang="en-GB" sz="2000" dirty="0">
                <a:latin typeface="Symbol" pitchFamily="18" charset="2"/>
              </a:rPr>
              <a:t>		-</a:t>
            </a:r>
            <a:r>
              <a:rPr lang="en-GB" sz="2000" dirty="0"/>
              <a:t> For each successor:</a:t>
            </a:r>
          </a:p>
          <a:p>
            <a:pPr marL="533400" indent="-533400" eaLnBrk="1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SzPct val="120000"/>
              <a:buFontTx/>
              <a:buNone/>
            </a:pPr>
            <a:r>
              <a:rPr lang="en-GB" sz="2000" dirty="0"/>
              <a:t>			new </a:t>
            </a:r>
            <a:r>
              <a:rPr lang="en-GB" sz="2000" dirty="0">
                <a:sym typeface="Symbol" pitchFamily="18" charset="2"/>
              </a:rPr>
              <a:t> evaluate it, add it to OPEN, record its parent</a:t>
            </a:r>
          </a:p>
          <a:p>
            <a:pPr marL="533400" indent="-533400" eaLnBrk="1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SzPct val="120000"/>
              <a:buFontTx/>
              <a:buNone/>
            </a:pPr>
            <a:r>
              <a:rPr lang="en-GB" sz="2000" dirty="0">
                <a:sym typeface="Symbol" pitchFamily="18" charset="2"/>
              </a:rPr>
              <a:t>			generated before  change parent, update successor</a:t>
            </a:r>
            <a:r>
              <a:rPr lang="en-GB" sz="2000" dirty="0"/>
              <a:t>s</a:t>
            </a:r>
          </a:p>
          <a:p>
            <a:pPr marL="533400" indent="-533400" eaLnBrk="1" hangingPunct="1">
              <a:buFontTx/>
              <a:buAutoNum type="arabicPeriod"/>
            </a:pP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Unit1 _ Introduction     Class : BE(B)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229600" cy="59131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of Best First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Heuristic here is “ No. of tiles not in correct position”.</a:t>
            </a:r>
          </a:p>
          <a:p>
            <a:r>
              <a:rPr lang="en-US" dirty="0"/>
              <a:t>Here smaller value of heuristic leads closer towards the goal.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95400"/>
            <a:ext cx="8562975" cy="380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D77E-D9AB-4069-92A9-044FEA0CF3F6}" type="slidenum">
              <a:rPr lang="en-US" smtClean="0"/>
              <a:pPr/>
              <a:t>81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Unit1 _ Introduction     Class : BE(B)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437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38912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Not complete – </a:t>
            </a:r>
            <a:r>
              <a:rPr lang="en-US" dirty="0"/>
              <a:t>Can lead to an infinite path.</a:t>
            </a: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Not optimal –</a:t>
            </a:r>
          </a:p>
          <a:p>
            <a:pPr>
              <a:buNone/>
            </a:pPr>
            <a:r>
              <a:rPr lang="en-US" dirty="0"/>
              <a:t>   Heuristics considers best solution at that particular moment (</a:t>
            </a:r>
            <a:r>
              <a:rPr lang="en-US" dirty="0" err="1"/>
              <a:t>i.e</a:t>
            </a:r>
            <a:r>
              <a:rPr lang="en-US" dirty="0"/>
              <a:t> considers current best solution and not future best solution)</a:t>
            </a:r>
          </a:p>
          <a:p>
            <a:pPr>
              <a:buNone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Time Complexity – </a:t>
            </a:r>
            <a:r>
              <a:rPr lang="en-US" dirty="0"/>
              <a:t>O(</a:t>
            </a:r>
            <a:r>
              <a:rPr lang="en-US" dirty="0" err="1"/>
              <a:t>b^m</a:t>
            </a:r>
            <a:r>
              <a:rPr lang="en-US" dirty="0"/>
              <a:t>) where m ix the maximum depth</a:t>
            </a: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Space Complexity </a:t>
            </a:r>
            <a:r>
              <a:rPr lang="en-US" dirty="0"/>
              <a:t>– O(</a:t>
            </a:r>
            <a:r>
              <a:rPr lang="en-US" dirty="0" err="1"/>
              <a:t>b^m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D77E-D9AB-4069-92A9-044FEA0CF3F6}" type="slidenum">
              <a:rPr lang="en-US" smtClean="0"/>
              <a:pPr/>
              <a:t>82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Unit1 _ Introduction     Class : BE(B)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en-US" dirty="0"/>
              <a:t>Hill Climbing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This algorithm generally </a:t>
            </a:r>
            <a:r>
              <a:rPr lang="en-US" dirty="0">
                <a:solidFill>
                  <a:srgbClr val="FF0000"/>
                </a:solidFill>
              </a:rPr>
              <a:t>moves up </a:t>
            </a:r>
            <a:r>
              <a:rPr lang="en-US" dirty="0"/>
              <a:t>in the direction of increasing value -  that is, up-hill.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basic idea is to always  select a state that is better than the current state. </a:t>
            </a:r>
            <a:r>
              <a:rPr lang="en-US" dirty="0" err="1"/>
              <a:t>i.e</a:t>
            </a:r>
            <a:r>
              <a:rPr lang="en-US" dirty="0"/>
              <a:t> it always move to a neighbor which has better score.</a:t>
            </a:r>
          </a:p>
          <a:p>
            <a:pPr algn="just">
              <a:buNone/>
            </a:pPr>
            <a:endParaRPr lang="en-US" dirty="0"/>
          </a:p>
          <a:p>
            <a:pPr algn="just"/>
            <a:r>
              <a:rPr lang="en-US" dirty="0"/>
              <a:t>It </a:t>
            </a:r>
            <a:r>
              <a:rPr lang="en-US" dirty="0">
                <a:solidFill>
                  <a:srgbClr val="FF0000"/>
                </a:solidFill>
              </a:rPr>
              <a:t>terminates when it reaches a “peak” where no neighbor has a higher value/score.</a:t>
            </a:r>
          </a:p>
          <a:p>
            <a:pPr algn="just">
              <a:buNone/>
            </a:pPr>
            <a:endParaRPr lang="en-US" dirty="0">
              <a:solidFill>
                <a:srgbClr val="FF0000"/>
              </a:solidFill>
            </a:endParaRPr>
          </a:p>
          <a:p>
            <a:pPr algn="just"/>
            <a:r>
              <a:rPr lang="en-US" dirty="0"/>
              <a:t>This algorithm only looks out for </a:t>
            </a:r>
            <a:r>
              <a:rPr lang="en-US" dirty="0">
                <a:solidFill>
                  <a:srgbClr val="FF0000"/>
                </a:solidFill>
              </a:rPr>
              <a:t>immediate neighbors of current state.</a:t>
            </a:r>
          </a:p>
          <a:p>
            <a:pPr algn="just">
              <a:buNone/>
            </a:pPr>
            <a:endParaRPr lang="en-US" dirty="0">
              <a:solidFill>
                <a:srgbClr val="FF0000"/>
              </a:solidFill>
            </a:endParaRPr>
          </a:p>
          <a:p>
            <a:pPr algn="just"/>
            <a:r>
              <a:rPr lang="en-US" dirty="0"/>
              <a:t>It is similar to </a:t>
            </a:r>
            <a:r>
              <a:rPr lang="en-US" dirty="0">
                <a:solidFill>
                  <a:srgbClr val="FF0000"/>
                </a:solidFill>
              </a:rPr>
              <a:t>greedy local search </a:t>
            </a:r>
            <a:r>
              <a:rPr lang="en-US" dirty="0"/>
              <a:t>which means it only considers immediate neighbors of the current state.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D77E-D9AB-4069-92A9-044FEA0CF3F6}" type="slidenum">
              <a:rPr lang="en-US" smtClean="0"/>
              <a:pPr/>
              <a:t>83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Unit1 _ Introduction     Class : BE(B)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438912"/>
          </a:xfrm>
        </p:spPr>
        <p:txBody>
          <a:bodyPr>
            <a:normAutofit fontScale="90000"/>
          </a:bodyPr>
          <a:lstStyle/>
          <a:p>
            <a:r>
              <a:rPr lang="en-US" dirty="0"/>
              <a:t>Continued…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4864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It does </a:t>
            </a:r>
            <a:r>
              <a:rPr lang="en-US" dirty="0">
                <a:solidFill>
                  <a:srgbClr val="FF0000"/>
                </a:solidFill>
              </a:rPr>
              <a:t>not maintain a search tree</a:t>
            </a:r>
            <a:r>
              <a:rPr lang="en-US" dirty="0"/>
              <a:t> rather stores only the current </a:t>
            </a:r>
            <a:r>
              <a:rPr lang="en-US" dirty="0">
                <a:solidFill>
                  <a:srgbClr val="FF0000"/>
                </a:solidFill>
              </a:rPr>
              <a:t>node</a:t>
            </a:r>
            <a:r>
              <a:rPr lang="en-US" dirty="0"/>
              <a:t> data structure </a:t>
            </a:r>
            <a:r>
              <a:rPr lang="en-US" dirty="0" err="1"/>
              <a:t>i.e</a:t>
            </a:r>
            <a:r>
              <a:rPr lang="en-US" dirty="0"/>
              <a:t> stores the state and its objective function.</a:t>
            </a:r>
          </a:p>
          <a:p>
            <a:pPr algn="just">
              <a:buNone/>
            </a:pPr>
            <a:endParaRPr lang="en-US" dirty="0"/>
          </a:p>
          <a:p>
            <a:pPr algn="just"/>
            <a:r>
              <a:rPr lang="en-US" dirty="0"/>
              <a:t>Since it keeps no history, </a:t>
            </a:r>
            <a:r>
              <a:rPr lang="en-US" dirty="0">
                <a:solidFill>
                  <a:srgbClr val="FF0000"/>
                </a:solidFill>
              </a:rPr>
              <a:t>it cannot recover from failures</a:t>
            </a:r>
            <a:r>
              <a:rPr lang="en-US" dirty="0"/>
              <a:t> of its strategy.</a:t>
            </a:r>
          </a:p>
          <a:p>
            <a:pPr algn="just">
              <a:buNone/>
            </a:pPr>
            <a:endParaRPr lang="en-US" dirty="0"/>
          </a:p>
          <a:p>
            <a:pPr algn="just"/>
            <a:r>
              <a:rPr lang="en-US" dirty="0"/>
              <a:t>This method </a:t>
            </a:r>
            <a:r>
              <a:rPr lang="en-US" dirty="0">
                <a:solidFill>
                  <a:srgbClr val="FF0000"/>
                </a:solidFill>
              </a:rPr>
              <a:t>works in small</a:t>
            </a:r>
            <a:r>
              <a:rPr lang="en-US" dirty="0"/>
              <a:t> settings of specific </a:t>
            </a:r>
            <a:r>
              <a:rPr lang="en-US" dirty="0">
                <a:solidFill>
                  <a:srgbClr val="FF0000"/>
                </a:solidFill>
              </a:rPr>
              <a:t>environment.</a:t>
            </a:r>
          </a:p>
          <a:p>
            <a:pPr algn="just">
              <a:buNone/>
            </a:pPr>
            <a:endParaRPr lang="en-US" dirty="0"/>
          </a:p>
          <a:p>
            <a:pPr algn="just"/>
            <a:r>
              <a:rPr lang="en-US" dirty="0"/>
              <a:t>This strategy works very well but sometimes it </a:t>
            </a:r>
            <a:r>
              <a:rPr lang="en-US" dirty="0">
                <a:solidFill>
                  <a:srgbClr val="FF0000"/>
                </a:solidFill>
              </a:rPr>
              <a:t>may not be appropriate to be used in real life scenarios </a:t>
            </a:r>
            <a:r>
              <a:rPr lang="en-US" dirty="0"/>
              <a:t>due to shape of entire space. Basically </a:t>
            </a:r>
            <a:r>
              <a:rPr lang="en-US" dirty="0">
                <a:solidFill>
                  <a:srgbClr val="FF0000"/>
                </a:solidFill>
              </a:rPr>
              <a:t>heuristic</a:t>
            </a:r>
            <a:r>
              <a:rPr lang="en-US" dirty="0"/>
              <a:t> helps in deciding the direction of search.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D77E-D9AB-4069-92A9-044FEA0CF3F6}" type="slidenum">
              <a:rPr lang="en-US" smtClean="0"/>
              <a:pPr/>
              <a:t>84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Unit1 _ Introduction     Class : BE(B)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6675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Hill Climbing 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229600" cy="5486400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+mj-lt"/>
              </a:rPr>
              <a:t>1.  Start from initial node.</a:t>
            </a:r>
          </a:p>
          <a:p>
            <a:pPr>
              <a:buNone/>
            </a:pPr>
            <a:r>
              <a:rPr lang="en-US" dirty="0">
                <a:latin typeface="+mj-lt"/>
              </a:rPr>
              <a:t>2.  Consider all the neighbors of the current state</a:t>
            </a:r>
          </a:p>
          <a:p>
            <a:pPr>
              <a:buNone/>
            </a:pPr>
            <a:r>
              <a:rPr lang="en-US" dirty="0">
                <a:latin typeface="+mj-lt"/>
              </a:rPr>
              <a:t>3.  Choose the neighbor with the best quality and</a:t>
            </a:r>
          </a:p>
          <a:p>
            <a:pPr>
              <a:buNone/>
            </a:pPr>
            <a:r>
              <a:rPr lang="en-US" dirty="0">
                <a:latin typeface="+mj-lt"/>
              </a:rPr>
              <a:t>move to that state</a:t>
            </a:r>
          </a:p>
          <a:p>
            <a:pPr>
              <a:buNone/>
            </a:pPr>
            <a:r>
              <a:rPr lang="en-US" dirty="0">
                <a:latin typeface="+mj-lt"/>
              </a:rPr>
              <a:t>4.  Repeat 2 through 4 until all the neighboring states are</a:t>
            </a:r>
          </a:p>
          <a:p>
            <a:pPr>
              <a:buNone/>
            </a:pPr>
            <a:r>
              <a:rPr lang="en-US" dirty="0">
                <a:latin typeface="+mj-lt"/>
              </a:rPr>
              <a:t>of lower quality</a:t>
            </a:r>
          </a:p>
          <a:p>
            <a:pPr>
              <a:buNone/>
            </a:pPr>
            <a:r>
              <a:rPr lang="en-US" dirty="0">
                <a:latin typeface="+mj-lt"/>
              </a:rPr>
              <a:t>5.  Return the current state as the solution state.</a:t>
            </a:r>
          </a:p>
          <a:p>
            <a:pPr marL="514350" indent="-514350">
              <a:buNone/>
            </a:pPr>
            <a:endParaRPr lang="en-US" dirty="0">
              <a:latin typeface="+mj-lt"/>
            </a:endParaRPr>
          </a:p>
        </p:txBody>
      </p:sp>
      <p:pic>
        <p:nvPicPr>
          <p:cNvPr id="4" name="Picture 3" descr="hill-climbi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4800600"/>
            <a:ext cx="54864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D77E-D9AB-4069-92A9-044FEA0CF3F6}" type="slidenum">
              <a:rPr lang="en-US" smtClean="0"/>
              <a:pPr/>
              <a:t>85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Unit1 _ Introduction     Class : BE(B)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229600" cy="4221163"/>
          </a:xfrm>
        </p:spPr>
        <p:txBody>
          <a:bodyPr/>
          <a:lstStyle/>
          <a:p>
            <a:pPr eaLnBrk="1" hangingPunct="1"/>
            <a:r>
              <a:rPr lang="en-US" dirty="0"/>
              <a:t>"</a:t>
            </a:r>
            <a:r>
              <a:rPr lang="en-US" dirty="0">
                <a:solidFill>
                  <a:srgbClr val="FF0000"/>
                </a:solidFill>
              </a:rPr>
              <a:t>Like climbing Everest in thick fog with amnesia"</a:t>
            </a:r>
            <a:endParaRPr lang="en-US" dirty="0"/>
          </a:p>
          <a:p>
            <a:pPr eaLnBrk="1" hangingPunct="1"/>
            <a:endParaRPr lang="en-US" dirty="0"/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3"/>
          <a:srcRect l="17969" t="27083" r="13281" b="36459"/>
          <a:stretch>
            <a:fillRect/>
          </a:stretch>
        </p:blipFill>
        <p:spPr bwMode="auto">
          <a:xfrm>
            <a:off x="457200" y="1981201"/>
            <a:ext cx="82296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283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5638800"/>
            <a:ext cx="82296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/>
          <a:lstStyle/>
          <a:p>
            <a:r>
              <a:rPr lang="en-US" sz="3200" dirty="0"/>
              <a:t>Hill-climbing search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E000-0411-4563-811A-2D07C155A953}" type="slidenum">
              <a:rPr lang="en-US" smtClean="0"/>
              <a:pPr/>
              <a:t>86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Unit1 _ Introduction     Class : BE(B)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pPr algn="ctr"/>
            <a:r>
              <a:rPr lang="en-US" dirty="0"/>
              <a:t>Problems with Hill Climbing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534400" cy="4953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1) Local Maxima </a:t>
            </a:r>
            <a:r>
              <a:rPr lang="en-US" dirty="0"/>
              <a:t>– Can’t see higher peak.</a:t>
            </a:r>
          </a:p>
          <a:p>
            <a:r>
              <a:rPr lang="en-US" dirty="0"/>
              <a:t>This is a state better than the local region or neighboring states but not global maximum.</a:t>
            </a:r>
          </a:p>
          <a:p>
            <a:r>
              <a:rPr lang="en-US" dirty="0"/>
              <a:t>This occurs since a better solution exists but is not present in vicinity(near) the current state.</a:t>
            </a:r>
          </a:p>
          <a:p>
            <a:pPr>
              <a:buNone/>
            </a:pPr>
            <a:r>
              <a:rPr lang="en-US" dirty="0">
                <a:solidFill>
                  <a:srgbClr val="7030A0"/>
                </a:solidFill>
              </a:rPr>
              <a:t>   Solution – </a:t>
            </a:r>
            <a:r>
              <a:rPr lang="en-US" dirty="0">
                <a:solidFill>
                  <a:srgbClr val="FF0000"/>
                </a:solidFill>
              </a:rPr>
              <a:t>Backtrack</a:t>
            </a:r>
            <a:r>
              <a:rPr lang="en-US" dirty="0"/>
              <a:t> to some earlier node  and try to move in some </a:t>
            </a:r>
            <a:r>
              <a:rPr lang="en-US" dirty="0">
                <a:solidFill>
                  <a:srgbClr val="FF0000"/>
                </a:solidFill>
              </a:rPr>
              <a:t>other direction. 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2) Plateau –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It is a flat </a:t>
            </a:r>
            <a:r>
              <a:rPr lang="en-US" dirty="0"/>
              <a:t>area of search space  where all neighboring states has same value. Algorithm fails to determine best direction to move on.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7030A0"/>
                </a:solidFill>
              </a:rPr>
              <a:t>Solution -</a:t>
            </a:r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Big jump </a:t>
            </a:r>
            <a:r>
              <a:rPr lang="en-US" dirty="0"/>
              <a:t>has to be taken in some direction.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D77E-D9AB-4069-92A9-044FEA0CF3F6}" type="slidenum">
              <a:rPr lang="en-US" smtClean="0"/>
              <a:pPr/>
              <a:t>87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Unit1 _ Introduction     Class : BE(B)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Local Beam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Beam search is a heuristic search algorithm.</a:t>
            </a:r>
          </a:p>
          <a:p>
            <a:r>
              <a:rPr lang="en-US" dirty="0"/>
              <a:t>This algorithm expand the most promising (good) nodes from the limited set.</a:t>
            </a:r>
          </a:p>
          <a:p>
            <a:r>
              <a:rPr lang="en-US" dirty="0"/>
              <a:t>There can be more than one good node selected for expansion, say k nodes.</a:t>
            </a:r>
          </a:p>
          <a:p>
            <a:pPr>
              <a:buNone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Algorithm:-</a:t>
            </a:r>
          </a:p>
          <a:p>
            <a:pPr marL="514350" indent="-514350">
              <a:buAutoNum type="arabicPeriod"/>
            </a:pPr>
            <a:r>
              <a:rPr lang="en-US" dirty="0"/>
              <a:t>Maintain or select K best states instead of single state.</a:t>
            </a:r>
          </a:p>
          <a:p>
            <a:pPr marL="514350" indent="-514350">
              <a:buAutoNum type="arabicPeriod"/>
            </a:pPr>
            <a:r>
              <a:rPr lang="en-US" dirty="0"/>
              <a:t>The search begins with K randomly generated states.</a:t>
            </a:r>
          </a:p>
          <a:p>
            <a:pPr marL="514350" indent="-514350">
              <a:buAutoNum type="arabicPeriod"/>
            </a:pPr>
            <a:r>
              <a:rPr lang="en-US" dirty="0"/>
              <a:t>At each iteration, all possible successors of K randomly generated states are identified.</a:t>
            </a:r>
          </a:p>
          <a:p>
            <a:pPr marL="514350" indent="-514350">
              <a:buAutoNum type="arabicPeriod"/>
            </a:pPr>
            <a:r>
              <a:rPr lang="en-US" dirty="0"/>
              <a:t>If goal state is found, then halt, else select K best of successors.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D77E-D9AB-4069-92A9-044FEA0CF3F6}" type="slidenum">
              <a:rPr lang="en-US" smtClean="0">
                <a:latin typeface="+mj-lt"/>
              </a:rPr>
              <a:pPr/>
              <a:t>88</a:t>
            </a:fld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Unit1 _ Introduction     Class : BE(B)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Example:- Find best student from the  country. </a:t>
            </a:r>
          </a:p>
          <a:p>
            <a:pPr marL="514350" indent="-514350">
              <a:buAutoNum type="arabicPeriod"/>
            </a:pPr>
            <a:r>
              <a:rPr lang="en-US" dirty="0"/>
              <a:t>Select k states from country with  best  results. </a:t>
            </a:r>
          </a:p>
          <a:p>
            <a:pPr marL="514350" indent="-514350">
              <a:buAutoNum type="arabicPeriod" startAt="2"/>
            </a:pPr>
            <a:r>
              <a:rPr lang="en-US" dirty="0"/>
              <a:t>Select k cities with best results.</a:t>
            </a:r>
          </a:p>
          <a:p>
            <a:pPr marL="514350" indent="-514350">
              <a:buAutoNum type="arabicPeriod" startAt="2"/>
            </a:pPr>
            <a:r>
              <a:rPr lang="en-US" dirty="0"/>
              <a:t>Select k colleges with best results.</a:t>
            </a:r>
          </a:p>
          <a:p>
            <a:pPr marL="514350" indent="-514350">
              <a:buNone/>
            </a:pPr>
            <a:r>
              <a:rPr lang="en-US" dirty="0"/>
              <a:t>4.    Select k students who scored maximum marks.</a:t>
            </a:r>
          </a:p>
          <a:p>
            <a:pPr marL="514350" indent="-514350">
              <a:buNone/>
            </a:pPr>
            <a:r>
              <a:rPr lang="en-US" dirty="0"/>
              <a:t>5.    Select one student among them with highest marks.</a:t>
            </a:r>
          </a:p>
          <a:p>
            <a:pPr marL="514350" indent="-514350">
              <a:buNone/>
            </a:pPr>
            <a:endParaRPr lang="en-US" dirty="0"/>
          </a:p>
          <a:p>
            <a:pPr marL="514350" indent="-514350"/>
            <a:r>
              <a:rPr lang="en-US" dirty="0"/>
              <a:t>K is the number of </a:t>
            </a:r>
            <a:r>
              <a:rPr lang="en-US" dirty="0">
                <a:solidFill>
                  <a:srgbClr val="FF0000"/>
                </a:solidFill>
              </a:rPr>
              <a:t>best nodes</a:t>
            </a:r>
            <a:r>
              <a:rPr lang="en-US" dirty="0"/>
              <a:t> expanded at each level. So K is the width of the beam.</a:t>
            </a:r>
          </a:p>
          <a:p>
            <a:pPr marL="514350" indent="-514350"/>
            <a:r>
              <a:rPr lang="en-US" dirty="0"/>
              <a:t>Hill climbing is a special case of local beam search where K= </a:t>
            </a:r>
            <a:r>
              <a:rPr lang="en-US" dirty="0">
                <a:latin typeface="+mj-lt"/>
              </a:rPr>
              <a:t>1.</a:t>
            </a:r>
          </a:p>
          <a:p>
            <a:pPr marL="514350" indent="-514350"/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D77E-D9AB-4069-92A9-044FEA0CF3F6}" type="slidenum">
              <a:rPr lang="en-US" smtClean="0"/>
              <a:pPr/>
              <a:t>89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Unit1 _ Introduction     Class : BE(B)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What is Artificial Intelligence?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r>
              <a:rPr lang="en-US" dirty="0"/>
              <a:t>John McCarthy, who coined the term Artificial Intelligence in </a:t>
            </a:r>
            <a:r>
              <a:rPr lang="en-US" dirty="0">
                <a:latin typeface="+mj-lt"/>
              </a:rPr>
              <a:t>1956,</a:t>
            </a:r>
            <a:r>
              <a:rPr lang="en-US" dirty="0"/>
              <a:t> defines it as “ </a:t>
            </a:r>
            <a:r>
              <a:rPr lang="en-US" u="sng" dirty="0">
                <a:solidFill>
                  <a:srgbClr val="FF0000"/>
                </a:solidFill>
              </a:rPr>
              <a:t>the science and engineering of making intelligent machines</a:t>
            </a:r>
            <a:r>
              <a:rPr lang="en-US" dirty="0"/>
              <a:t>”.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AI is the intelligence of machines and branch of computer science that aims to create it.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AI is the study of : </a:t>
            </a:r>
            <a:r>
              <a:rPr lang="en-US" u="sng" dirty="0">
                <a:solidFill>
                  <a:srgbClr val="FF0000"/>
                </a:solidFill>
              </a:rPr>
              <a:t>How to make computers do things which at the moment people can do better.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1864-45C8-4F73-BFBE-33AE29AB247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Unit1 _ Introduction     Class : BE(B)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r>
              <a:rPr lang="en-US" dirty="0"/>
              <a:t>Local Beam Search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057400"/>
            <a:ext cx="5715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D77E-D9AB-4069-92A9-044FEA0CF3F6}" type="slidenum">
              <a:rPr lang="en-US" smtClean="0"/>
              <a:pPr/>
              <a:t>90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Unit1 _ Introduction     Class : BE(B)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r>
              <a:rPr lang="en-US" dirty="0"/>
              <a:t>Variable Neighborhood Descent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starts searching with sparse neighborhood function.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When it reaches an optimum, it switches to a denser function.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The hope is that most of the movement would be done in earlier rounds and that time required for searching will also be less.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Unit1 _ Introduction     Class : BE(B)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E000-0411-4563-811A-2D07C155A953}" type="slidenum">
              <a:rPr lang="en-US" smtClean="0"/>
              <a:pPr/>
              <a:t>91</a:t>
            </a:fld>
            <a:endParaRPr lang="en-US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Tabu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r>
              <a:rPr lang="en-US" dirty="0"/>
              <a:t>Basic idea here is that when there are no better choices instead of terminating as in local search; it tries to continue searching.</a:t>
            </a:r>
          </a:p>
          <a:p>
            <a:endParaRPr lang="en-US" dirty="0"/>
          </a:p>
          <a:p>
            <a:r>
              <a:rPr lang="en-US" dirty="0"/>
              <a:t>This </a:t>
            </a:r>
            <a:r>
              <a:rPr lang="en-US" dirty="0" err="1"/>
              <a:t>algo</a:t>
            </a:r>
            <a:r>
              <a:rPr lang="en-US" dirty="0"/>
              <a:t> does not terminate on reaching a maximum, instead it continues to search until some criterion is met.</a:t>
            </a:r>
          </a:p>
          <a:p>
            <a:endParaRPr lang="en-US" dirty="0"/>
          </a:p>
          <a:p>
            <a:r>
              <a:rPr lang="en-US" dirty="0"/>
              <a:t>Here, at each step worsening moves can also be accepted if no improving move is available.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Unit1 _ Introduction     Class : BE(B)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E000-0411-4563-811A-2D07C155A953}" type="slidenum">
              <a:rPr lang="en-US" smtClean="0"/>
              <a:pPr/>
              <a:t>92</a:t>
            </a:fld>
            <a:endParaRPr lang="en-US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Tabu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Additionally, prohibitions(</a:t>
            </a:r>
            <a:r>
              <a:rPr lang="en-US" dirty="0" err="1"/>
              <a:t>tabu</a:t>
            </a:r>
            <a:r>
              <a:rPr lang="en-US" dirty="0"/>
              <a:t> ) are introduced to discourage the search from coming back to previously visited solution </a:t>
            </a:r>
            <a:r>
              <a:rPr lang="en-US" dirty="0" err="1"/>
              <a:t>i.e</a:t>
            </a:r>
            <a:r>
              <a:rPr lang="en-US" dirty="0"/>
              <a:t> should not visit again/ not consider the solution again(</a:t>
            </a:r>
            <a:r>
              <a:rPr lang="en-US" dirty="0" err="1"/>
              <a:t>tabu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When a tabu(forbidden) move has a sufficiently attractive evaluation where it could result in a solution better than any visited so far, then its tabu classification may be overridden. A condition that allows such an override to occur is called an </a:t>
            </a:r>
            <a:r>
              <a:rPr lang="en-US" b="1" dirty="0">
                <a:solidFill>
                  <a:srgbClr val="FF0000"/>
                </a:solidFill>
              </a:rPr>
              <a:t>aspiration criterion.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Unit1 _ Introduction     Class : BE(B)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E000-0411-4563-811A-2D07C155A953}" type="slidenum">
              <a:rPr lang="en-US" smtClean="0"/>
              <a:pPr/>
              <a:t>93</a:t>
            </a:fld>
            <a:endParaRPr lang="en-US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Tabu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Tabulist</a:t>
            </a:r>
            <a:r>
              <a:rPr lang="en-US" dirty="0"/>
              <a:t> (list of recent history of search)is used for recently visited states and are temporarily excluded from being visited again.</a:t>
            </a:r>
          </a:p>
          <a:p>
            <a:endParaRPr lang="en-US" dirty="0"/>
          </a:p>
          <a:p>
            <a:r>
              <a:rPr lang="en-US" dirty="0"/>
              <a:t>It avoids getting stuck in local maxima.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E000-0411-4563-811A-2D07C155A953}" type="slidenum">
              <a:rPr lang="en-US" smtClean="0"/>
              <a:pPr/>
              <a:t>94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Unit1 _ Introduction     Class : BE(B)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4025-B3CC-424C-B55D-CF124B31B5CE}" type="slidenum">
              <a:rPr lang="zh-CN" altLang="en-US"/>
              <a:pPr/>
              <a:t>95</a:t>
            </a:fld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1800" dirty="0">
                <a:ea typeface="宋体" pitchFamily="2" charset="-122"/>
              </a:rPr>
              <a:t>A chief way to exploit memory in tabu search is to classify a subset of the moves in a neighborhood as forbidden (or </a:t>
            </a:r>
            <a:r>
              <a:rPr lang="en-US" altLang="zh-CN" sz="1800" b="1" i="1" dirty="0">
                <a:ea typeface="宋体" pitchFamily="2" charset="-122"/>
              </a:rPr>
              <a:t>tabu</a:t>
            </a:r>
            <a:r>
              <a:rPr lang="en-US" altLang="zh-CN" sz="1800" dirty="0">
                <a:ea typeface="宋体" pitchFamily="2" charset="-122"/>
              </a:rPr>
              <a:t>) [1].</a:t>
            </a:r>
          </a:p>
          <a:p>
            <a:pPr>
              <a:lnSpc>
                <a:spcPct val="80000"/>
              </a:lnSpc>
            </a:pPr>
            <a:endParaRPr lang="en-US" altLang="zh-CN" sz="1800" dirty="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800" dirty="0">
                <a:ea typeface="宋体" pitchFamily="2" charset="-122"/>
              </a:rPr>
              <a:t>A </a:t>
            </a:r>
            <a:r>
              <a:rPr lang="en-US" altLang="zh-CN" sz="1800" b="1" i="1" dirty="0">
                <a:ea typeface="宋体" pitchFamily="2" charset="-122"/>
              </a:rPr>
              <a:t>neighborhood</a:t>
            </a:r>
            <a:r>
              <a:rPr lang="en-US" altLang="zh-CN" sz="1800" dirty="0">
                <a:ea typeface="宋体" pitchFamily="2" charset="-122"/>
              </a:rPr>
              <a:t> is constructed to identify adjacent solutions that can be reached from current solution.</a:t>
            </a:r>
          </a:p>
          <a:p>
            <a:pPr>
              <a:lnSpc>
                <a:spcPct val="80000"/>
              </a:lnSpc>
            </a:pPr>
            <a:endParaRPr lang="en-US" altLang="zh-CN" sz="1800" dirty="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800" dirty="0">
                <a:ea typeface="宋体" pitchFamily="2" charset="-122"/>
              </a:rPr>
              <a:t>The classification depends on the history of the search, and particularly on the </a:t>
            </a:r>
            <a:r>
              <a:rPr lang="en-US" altLang="zh-CN" sz="1800" dirty="0" err="1">
                <a:ea typeface="宋体" pitchFamily="2" charset="-122"/>
              </a:rPr>
              <a:t>recency</a:t>
            </a:r>
            <a:r>
              <a:rPr lang="en-US" altLang="zh-CN" sz="1800" dirty="0">
                <a:ea typeface="宋体" pitchFamily="2" charset="-122"/>
              </a:rPr>
              <a:t> or frequency that certain move or solution components, called </a:t>
            </a:r>
            <a:r>
              <a:rPr lang="en-US" altLang="zh-CN" sz="1800" b="1" i="1" dirty="0">
                <a:ea typeface="宋体" pitchFamily="2" charset="-122"/>
              </a:rPr>
              <a:t>attributes</a:t>
            </a:r>
            <a:r>
              <a:rPr lang="en-US" altLang="zh-CN" sz="1800" dirty="0">
                <a:ea typeface="宋体" pitchFamily="2" charset="-122"/>
              </a:rPr>
              <a:t>, have participated in generating past solutions [1].</a:t>
            </a:r>
          </a:p>
          <a:p>
            <a:pPr>
              <a:lnSpc>
                <a:spcPct val="80000"/>
              </a:lnSpc>
            </a:pPr>
            <a:endParaRPr lang="en-US" altLang="zh-CN" sz="1800" dirty="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800" dirty="0">
                <a:ea typeface="宋体" pitchFamily="2" charset="-122"/>
              </a:rPr>
              <a:t>A </a:t>
            </a:r>
            <a:r>
              <a:rPr lang="en-US" altLang="zh-CN" sz="1800" b="1" i="1" dirty="0">
                <a:ea typeface="宋体" pitchFamily="2" charset="-122"/>
              </a:rPr>
              <a:t>tabu list</a:t>
            </a:r>
            <a:r>
              <a:rPr lang="en-US" altLang="zh-CN" sz="1800" dirty="0">
                <a:ea typeface="宋体" pitchFamily="2" charset="-122"/>
              </a:rPr>
              <a:t> records forbidden moves, which are referred to as </a:t>
            </a:r>
            <a:r>
              <a:rPr lang="en-US" altLang="zh-CN" sz="1800" b="1" i="1" dirty="0">
                <a:ea typeface="宋体" pitchFamily="2" charset="-122"/>
              </a:rPr>
              <a:t>tabu moves</a:t>
            </a:r>
            <a:r>
              <a:rPr lang="en-US" altLang="zh-CN" sz="1800" dirty="0">
                <a:ea typeface="宋体" pitchFamily="2" charset="-122"/>
              </a:rPr>
              <a:t> [5].</a:t>
            </a:r>
          </a:p>
          <a:p>
            <a:pPr>
              <a:lnSpc>
                <a:spcPct val="80000"/>
              </a:lnSpc>
            </a:pPr>
            <a:endParaRPr lang="en-US" altLang="zh-CN" sz="1800" dirty="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800" dirty="0">
                <a:ea typeface="宋体" pitchFamily="2" charset="-122"/>
              </a:rPr>
              <a:t>Tabu restrictions are subject to an important exception.  When a tabu move has a sufficiently attractive evaluation where it would result in a solution better than any visited so far, then its tabu classification may be overridden.  A condition that allows such an override to occur is called an </a:t>
            </a:r>
            <a:r>
              <a:rPr lang="en-US" altLang="zh-CN" sz="1800" b="1" i="1" dirty="0">
                <a:ea typeface="宋体" pitchFamily="2" charset="-122"/>
              </a:rPr>
              <a:t>aspiration criterion</a:t>
            </a:r>
            <a:r>
              <a:rPr lang="en-US" altLang="zh-CN" sz="1800" dirty="0">
                <a:ea typeface="宋体" pitchFamily="2" charset="-122"/>
              </a:rPr>
              <a:t>[1].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ea typeface="宋体" pitchFamily="2" charset="-122"/>
              </a:rPr>
              <a:t>Basic Ingredients of Tabu Search</a:t>
            </a:r>
          </a:p>
        </p:txBody>
      </p:sp>
      <p:sp>
        <p:nvSpPr>
          <p:cNvPr id="15364" name="AutoShape 4"/>
          <p:cNvSpPr>
            <a:spLocks noChangeArrowheads="1"/>
          </p:cNvSpPr>
          <p:nvPr/>
        </p:nvSpPr>
        <p:spPr bwMode="auto">
          <a:xfrm rot="5785724">
            <a:off x="1290638" y="3962400"/>
            <a:ext cx="381000" cy="762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Unit1 _ Introduction     Class : BE(B)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E6F2C-8227-47E0-A109-C4C49ED67F7C}" type="slidenum">
              <a:rPr lang="zh-CN" altLang="en-US"/>
              <a:pPr/>
              <a:t>96</a:t>
            </a:fld>
            <a:endParaRPr lang="en-US" altLang="zh-CN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000" dirty="0">
                <a:ea typeface="宋体" pitchFamily="2" charset="-122"/>
              </a:rPr>
              <a:t>Flowchart of a Standard Tabu Search Algorithm </a:t>
            </a:r>
            <a:r>
              <a:rPr lang="en-US" altLang="zh-CN" sz="2400" dirty="0">
                <a:ea typeface="宋体" pitchFamily="2" charset="-122"/>
              </a:rPr>
              <a:t>[7]</a:t>
            </a: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304800" y="2057400"/>
            <a:ext cx="2209800" cy="762000"/>
          </a:xfrm>
          <a:prstGeom prst="flowChartInputOutpu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ea typeface="宋体" pitchFamily="2" charset="-122"/>
              </a:rPr>
              <a:t>Initial solution </a:t>
            </a:r>
          </a:p>
          <a:p>
            <a:pPr algn="ctr"/>
            <a:r>
              <a:rPr lang="en-US" altLang="zh-CN">
                <a:ea typeface="宋体" pitchFamily="2" charset="-122"/>
              </a:rPr>
              <a:t>(i in S)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3352800" y="2057400"/>
            <a:ext cx="21336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ea typeface="宋体" pitchFamily="2" charset="-122"/>
              </a:rPr>
              <a:t>Create a candidate </a:t>
            </a:r>
          </a:p>
          <a:p>
            <a:pPr algn="ctr"/>
            <a:r>
              <a:rPr lang="en-US" altLang="zh-CN">
                <a:ea typeface="宋体" pitchFamily="2" charset="-122"/>
              </a:rPr>
              <a:t>list of solutions</a:t>
            </a: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6324600" y="2057400"/>
            <a:ext cx="21336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ea typeface="宋体" pitchFamily="2" charset="-122"/>
              </a:rPr>
              <a:t>Evaluate solutions</a:t>
            </a: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6324600" y="3886200"/>
            <a:ext cx="21336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ea typeface="宋体" pitchFamily="2" charset="-122"/>
              </a:rPr>
              <a:t>Choose the best </a:t>
            </a:r>
          </a:p>
          <a:p>
            <a:pPr algn="ctr"/>
            <a:r>
              <a:rPr lang="en-US" altLang="zh-CN">
                <a:ea typeface="宋体" pitchFamily="2" charset="-122"/>
              </a:rPr>
              <a:t>admissible solution</a:t>
            </a: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3048000" y="3429000"/>
            <a:ext cx="2743200" cy="17526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ea typeface="宋体" pitchFamily="2" charset="-122"/>
              </a:rPr>
              <a:t>Stopping conditions </a:t>
            </a:r>
          </a:p>
          <a:p>
            <a:pPr algn="ctr"/>
            <a:r>
              <a:rPr lang="en-US" altLang="zh-CN">
                <a:ea typeface="宋体" pitchFamily="2" charset="-122"/>
              </a:rPr>
              <a:t>satisfied ?</a:t>
            </a:r>
          </a:p>
        </p:txBody>
      </p:sp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304800" y="3733800"/>
            <a:ext cx="21336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dirty="0">
                <a:ea typeface="宋体" pitchFamily="2" charset="-122"/>
              </a:rPr>
              <a:t>Update Tabu &amp; </a:t>
            </a:r>
          </a:p>
          <a:p>
            <a:pPr algn="ctr"/>
            <a:r>
              <a:rPr lang="en-US" altLang="zh-CN" dirty="0">
                <a:ea typeface="宋体" pitchFamily="2" charset="-122"/>
              </a:rPr>
              <a:t>Aspiration</a:t>
            </a:r>
          </a:p>
          <a:p>
            <a:pPr algn="ctr"/>
            <a:r>
              <a:rPr lang="en-US" altLang="zh-CN" dirty="0">
                <a:ea typeface="宋体" pitchFamily="2" charset="-122"/>
              </a:rPr>
              <a:t>Conditions</a:t>
            </a: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3276600" y="5562600"/>
            <a:ext cx="2209800" cy="762000"/>
          </a:xfrm>
          <a:prstGeom prst="flowChartInputOutpu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ea typeface="宋体" pitchFamily="2" charset="-122"/>
              </a:rPr>
              <a:t>Final solution</a:t>
            </a:r>
          </a:p>
        </p:txBody>
      </p:sp>
      <p:cxnSp>
        <p:nvCxnSpPr>
          <p:cNvPr id="3086" name="AutoShape 14"/>
          <p:cNvCxnSpPr>
            <a:cxnSpLocks noChangeShapeType="1"/>
            <a:stCxn id="3076" idx="5"/>
            <a:endCxn id="3077" idx="1"/>
          </p:cNvCxnSpPr>
          <p:nvPr/>
        </p:nvCxnSpPr>
        <p:spPr bwMode="auto">
          <a:xfrm>
            <a:off x="2289175" y="2438400"/>
            <a:ext cx="10636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087" name="AutoShape 15"/>
          <p:cNvCxnSpPr>
            <a:cxnSpLocks noChangeShapeType="1"/>
            <a:stCxn id="3077" idx="3"/>
            <a:endCxn id="3079" idx="1"/>
          </p:cNvCxnSpPr>
          <p:nvPr/>
        </p:nvCxnSpPr>
        <p:spPr bwMode="auto">
          <a:xfrm>
            <a:off x="5486400" y="24384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088" name="AutoShape 16"/>
          <p:cNvCxnSpPr>
            <a:cxnSpLocks noChangeShapeType="1"/>
            <a:stCxn id="3079" idx="2"/>
            <a:endCxn id="3081" idx="0"/>
          </p:cNvCxnSpPr>
          <p:nvPr/>
        </p:nvCxnSpPr>
        <p:spPr bwMode="auto">
          <a:xfrm>
            <a:off x="7391400" y="2819400"/>
            <a:ext cx="0" cy="1066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090" name="AutoShape 18"/>
          <p:cNvCxnSpPr>
            <a:cxnSpLocks noChangeShapeType="1"/>
            <a:stCxn id="3081" idx="1"/>
            <a:endCxn id="3082" idx="3"/>
          </p:cNvCxnSpPr>
          <p:nvPr/>
        </p:nvCxnSpPr>
        <p:spPr bwMode="auto">
          <a:xfrm rot="10800000" flipV="1">
            <a:off x="5791200" y="4267200"/>
            <a:ext cx="533400" cy="381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3091" name="AutoShape 19"/>
          <p:cNvCxnSpPr>
            <a:cxnSpLocks noChangeShapeType="1"/>
            <a:stCxn id="3082" idx="2"/>
            <a:endCxn id="3085" idx="1"/>
          </p:cNvCxnSpPr>
          <p:nvPr/>
        </p:nvCxnSpPr>
        <p:spPr bwMode="auto">
          <a:xfrm flipH="1">
            <a:off x="4381500" y="5181600"/>
            <a:ext cx="381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096" name="AutoShape 24"/>
          <p:cNvCxnSpPr>
            <a:cxnSpLocks noChangeShapeType="1"/>
            <a:stCxn id="3082" idx="1"/>
            <a:endCxn id="3084" idx="3"/>
          </p:cNvCxnSpPr>
          <p:nvPr/>
        </p:nvCxnSpPr>
        <p:spPr bwMode="auto">
          <a:xfrm flipH="1">
            <a:off x="2438400" y="4305300"/>
            <a:ext cx="6096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099" name="AutoShape 27"/>
          <p:cNvCxnSpPr>
            <a:cxnSpLocks noChangeShapeType="1"/>
            <a:stCxn id="3084" idx="0"/>
          </p:cNvCxnSpPr>
          <p:nvPr/>
        </p:nvCxnSpPr>
        <p:spPr bwMode="auto">
          <a:xfrm flipV="1">
            <a:off x="1371600" y="2438400"/>
            <a:ext cx="1447800" cy="1295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100" name="Text Box 28"/>
          <p:cNvSpPr txBox="1">
            <a:spLocks noChangeArrowheads="1"/>
          </p:cNvSpPr>
          <p:nvPr/>
        </p:nvSpPr>
        <p:spPr bwMode="auto">
          <a:xfrm>
            <a:off x="2590800" y="3810000"/>
            <a:ext cx="47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No</a:t>
            </a:r>
          </a:p>
        </p:txBody>
      </p:sp>
      <p:sp>
        <p:nvSpPr>
          <p:cNvPr id="3101" name="Text Box 29"/>
          <p:cNvSpPr txBox="1">
            <a:spLocks noChangeArrowheads="1"/>
          </p:cNvSpPr>
          <p:nvPr/>
        </p:nvSpPr>
        <p:spPr bwMode="auto">
          <a:xfrm>
            <a:off x="4419600" y="5105400"/>
            <a:ext cx="577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Yes</a:t>
            </a: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Unit1 _ Introduction     Class : BE(B)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5400" dirty="0">
                <a:ea typeface="宋体" pitchFamily="2" charset="-122"/>
              </a:rPr>
              <a:t>Tabu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Advantage :-</a:t>
            </a:r>
          </a:p>
          <a:p>
            <a:pPr marL="514350" indent="-514350">
              <a:buAutoNum type="arabicPeriod"/>
            </a:pPr>
            <a:r>
              <a:rPr lang="en-US" dirty="0"/>
              <a:t>It allows to exit from sub-optimal regions by making non-improving solution to be accepted.</a:t>
            </a:r>
          </a:p>
          <a:p>
            <a:pPr marL="514350" indent="-514350">
              <a:buAutoNum type="arabicPeriod"/>
            </a:pPr>
            <a:r>
              <a:rPr lang="en-US" dirty="0"/>
              <a:t>Use of tabu list improves efficiency.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None/>
            </a:pPr>
            <a:endParaRPr lang="en-US" dirty="0"/>
          </a:p>
          <a:p>
            <a:pPr marL="514350" indent="-514350"/>
            <a:r>
              <a:rPr lang="en-US" dirty="0">
                <a:solidFill>
                  <a:srgbClr val="FF0000"/>
                </a:solidFill>
              </a:rPr>
              <a:t>Disadvantage:-</a:t>
            </a:r>
          </a:p>
          <a:p>
            <a:pPr marL="514350" indent="-514350">
              <a:buNone/>
            </a:pPr>
            <a:r>
              <a:rPr lang="en-US" dirty="0"/>
              <a:t>1. Cannot find global optimum in some cases.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Unit1 _ Introduction     Class : BE(B)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E000-0411-4563-811A-2D07C155A953}" type="slidenum">
              <a:rPr lang="en-US" smtClean="0"/>
              <a:pPr/>
              <a:t>97</a:t>
            </a:fld>
            <a:endParaRPr lang="en-US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3429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4800" dirty="0">
                <a:solidFill>
                  <a:srgbClr val="FF0000"/>
                </a:solidFill>
              </a:rPr>
              <a:t>OPTIMAL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E000-0411-4563-811A-2D07C155A953}" type="slidenum">
              <a:rPr lang="en-US" smtClean="0"/>
              <a:pPr/>
              <a:t>98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Unit1 _ Introduction     Class : BE(B)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A*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A*  is combination of :</a:t>
            </a:r>
            <a:endParaRPr lang="en-US" sz="2400" dirty="0"/>
          </a:p>
          <a:p>
            <a:pPr lvl="0"/>
            <a:r>
              <a:rPr lang="en-US" sz="2800" dirty="0">
                <a:solidFill>
                  <a:srgbClr val="FF0000"/>
                </a:solidFill>
              </a:rPr>
              <a:t>Uniform cost search</a:t>
            </a:r>
            <a:endParaRPr lang="en-US" sz="2400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dirty="0"/>
              <a:t>g(n): Exact path cost from </a:t>
            </a:r>
            <a:r>
              <a:rPr lang="en-US" dirty="0">
                <a:solidFill>
                  <a:srgbClr val="FF0000"/>
                </a:solidFill>
              </a:rPr>
              <a:t>start state </a:t>
            </a:r>
            <a:r>
              <a:rPr lang="en-US" dirty="0"/>
              <a:t>to </a:t>
            </a:r>
            <a:r>
              <a:rPr lang="en-US" dirty="0">
                <a:solidFill>
                  <a:srgbClr val="FF0000"/>
                </a:solidFill>
              </a:rPr>
              <a:t>node n</a:t>
            </a:r>
            <a:endParaRPr lang="en-US" sz="2000" dirty="0">
              <a:solidFill>
                <a:srgbClr val="FF0000"/>
              </a:solidFill>
            </a:endParaRPr>
          </a:p>
          <a:p>
            <a:pPr lvl="0"/>
            <a:r>
              <a:rPr lang="en-US" sz="2800" dirty="0">
                <a:solidFill>
                  <a:srgbClr val="FF0000"/>
                </a:solidFill>
              </a:rPr>
              <a:t>Greedy search</a:t>
            </a:r>
            <a:endParaRPr lang="en-US" sz="2400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dirty="0"/>
              <a:t>h(n): Heuristic path cost from </a:t>
            </a:r>
            <a:r>
              <a:rPr lang="en-US" dirty="0">
                <a:solidFill>
                  <a:srgbClr val="FF0000"/>
                </a:solidFill>
              </a:rPr>
              <a:t>node n</a:t>
            </a:r>
            <a:r>
              <a:rPr lang="en-US" dirty="0"/>
              <a:t> to a </a:t>
            </a:r>
            <a:r>
              <a:rPr lang="en-US" dirty="0">
                <a:solidFill>
                  <a:srgbClr val="FF0000"/>
                </a:solidFill>
              </a:rPr>
              <a:t>goal state </a:t>
            </a:r>
            <a:endParaRPr lang="en-US" sz="2000" dirty="0">
              <a:solidFill>
                <a:srgbClr val="FF0000"/>
              </a:solidFill>
            </a:endParaRPr>
          </a:p>
          <a:p>
            <a:pPr lvl="0"/>
            <a:r>
              <a:rPr lang="en-US" sz="2800" dirty="0"/>
              <a:t>Heuristic function for A*</a:t>
            </a:r>
            <a:endParaRPr lang="en-US" sz="2400" dirty="0"/>
          </a:p>
          <a:p>
            <a:r>
              <a:rPr lang="en-US" sz="2800" dirty="0">
                <a:solidFill>
                  <a:srgbClr val="FF0000"/>
                </a:solidFill>
              </a:rPr>
              <a:t>f(n) = g(n) + h(n) </a:t>
            </a:r>
          </a:p>
          <a:p>
            <a:pPr>
              <a:buNone/>
            </a:pPr>
            <a:r>
              <a:rPr lang="en-US" sz="2800" dirty="0"/>
              <a:t>Where g(n) = is actual cost </a:t>
            </a:r>
          </a:p>
          <a:p>
            <a:pPr>
              <a:buNone/>
            </a:pPr>
            <a:r>
              <a:rPr lang="en-US" sz="2800" dirty="0"/>
              <a:t>h(n) = estimated cost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D77E-D9AB-4069-92A9-044FEA0CF3F6}" type="slidenum">
              <a:rPr lang="en-US" smtClean="0"/>
              <a:pPr/>
              <a:t>99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Unit1 _ Introduction     Class : BE(B)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345</TotalTime>
  <Words>5396</Words>
  <Application>Microsoft Office PowerPoint</Application>
  <PresentationFormat>On-screen Show (4:3)</PresentationFormat>
  <Paragraphs>1016</Paragraphs>
  <Slides>109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109</vt:i4>
      </vt:variant>
    </vt:vector>
  </HeadingPairs>
  <TitlesOfParts>
    <vt:vector size="110" baseType="lpstr">
      <vt:lpstr>Flow</vt:lpstr>
      <vt:lpstr>Artificial Intelligence and Robotics</vt:lpstr>
      <vt:lpstr>PowerPoint Presentation</vt:lpstr>
      <vt:lpstr>Units</vt:lpstr>
      <vt:lpstr>Course Outcomes: </vt:lpstr>
      <vt:lpstr>Unit 1 : Introduction </vt:lpstr>
      <vt:lpstr>Contents:</vt:lpstr>
      <vt:lpstr>What is Intelligence?</vt:lpstr>
      <vt:lpstr>WHAT IS INTELLIGENCE?</vt:lpstr>
      <vt:lpstr>What is Artificial Intelligence?</vt:lpstr>
      <vt:lpstr>What is AI? </vt:lpstr>
      <vt:lpstr>Definitions of AI</vt:lpstr>
      <vt:lpstr>Artificial intelligence</vt:lpstr>
      <vt:lpstr>  Definitions of AI</vt:lpstr>
      <vt:lpstr>Understanding AI</vt:lpstr>
      <vt:lpstr>AI Applications</vt:lpstr>
      <vt:lpstr>AI Applications</vt:lpstr>
      <vt:lpstr>AI Applications</vt:lpstr>
      <vt:lpstr>AI Applications</vt:lpstr>
      <vt:lpstr>AI Applications</vt:lpstr>
      <vt:lpstr>Applications Of AI</vt:lpstr>
      <vt:lpstr>PowerPoint Presentation</vt:lpstr>
      <vt:lpstr>Disadvantages of Artificial Intelligence</vt:lpstr>
      <vt:lpstr>Goals / Approaches Of AI</vt:lpstr>
      <vt:lpstr>Cognitive Science : Think like a human </vt:lpstr>
      <vt:lpstr>Law of Thought : Think Rationally</vt:lpstr>
      <vt:lpstr>Law of Thought : Think Rationally</vt:lpstr>
      <vt:lpstr>Turing Test: Act Human Like</vt:lpstr>
      <vt:lpstr>Turing Test</vt:lpstr>
      <vt:lpstr>Rational Agent : Act Rationally</vt:lpstr>
      <vt:lpstr>History Of AI</vt:lpstr>
      <vt:lpstr>History Of AI</vt:lpstr>
      <vt:lpstr>History Of AI</vt:lpstr>
      <vt:lpstr>Foundations Of AI</vt:lpstr>
      <vt:lpstr>AI Agents</vt:lpstr>
      <vt:lpstr>PowerPoint Presentation</vt:lpstr>
      <vt:lpstr>PowerPoint Presentation</vt:lpstr>
      <vt:lpstr>General Search  </vt:lpstr>
      <vt:lpstr>Control Strategies</vt:lpstr>
      <vt:lpstr>Control Strategies</vt:lpstr>
      <vt:lpstr>Parameters For Search Evaluation</vt:lpstr>
      <vt:lpstr>Types of Search Methods</vt:lpstr>
      <vt:lpstr>Uninformed Search</vt:lpstr>
      <vt:lpstr>Breadth First Search </vt:lpstr>
      <vt:lpstr>Properties Of BFS </vt:lpstr>
      <vt:lpstr>Depth First Search Tree</vt:lpstr>
      <vt:lpstr>Depth First 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Depth First Search</vt:lpstr>
      <vt:lpstr>Depth First Search</vt:lpstr>
      <vt:lpstr>Depth First Search</vt:lpstr>
      <vt:lpstr>Properties Of DFS </vt:lpstr>
      <vt:lpstr>BFS</vt:lpstr>
      <vt:lpstr>DFS </vt:lpstr>
      <vt:lpstr>Backtracking Search</vt:lpstr>
      <vt:lpstr>Depth limited Search /Depth Bounded DFS </vt:lpstr>
      <vt:lpstr> Continued…</vt:lpstr>
      <vt:lpstr>Iterative Deepening Search(IDS)</vt:lpstr>
      <vt:lpstr>Iterative deepening </vt:lpstr>
      <vt:lpstr>Iterative deepening search l =0</vt:lpstr>
      <vt:lpstr>Iterative deepening search l =1</vt:lpstr>
      <vt:lpstr>Iterative deepening search l =2</vt:lpstr>
      <vt:lpstr>Iterative deepening search l =3</vt:lpstr>
      <vt:lpstr>Iterative Deepening Search(IDS)</vt:lpstr>
      <vt:lpstr>Questions</vt:lpstr>
      <vt:lpstr>PowerPoint Presentation</vt:lpstr>
      <vt:lpstr>Informed Search/ Heuristic Search</vt:lpstr>
      <vt:lpstr>PowerPoint Presentation</vt:lpstr>
      <vt:lpstr>Heuristic Function h(n)</vt:lpstr>
      <vt:lpstr>Search Notations</vt:lpstr>
      <vt:lpstr>Best First Search</vt:lpstr>
      <vt:lpstr>Best-First Search</vt:lpstr>
      <vt:lpstr>Best-First Search</vt:lpstr>
      <vt:lpstr>Best-First Search</vt:lpstr>
      <vt:lpstr>Example of Best First Search</vt:lpstr>
      <vt:lpstr>Properties</vt:lpstr>
      <vt:lpstr>Hill Climbing Search</vt:lpstr>
      <vt:lpstr>Continued…</vt:lpstr>
      <vt:lpstr>Hill Climbing  Procedure</vt:lpstr>
      <vt:lpstr>Hill-climbing search</vt:lpstr>
      <vt:lpstr>Problems with Hill Climbing</vt:lpstr>
      <vt:lpstr>Local Beam Search</vt:lpstr>
      <vt:lpstr>PowerPoint Presentation</vt:lpstr>
      <vt:lpstr>Local Beam Search</vt:lpstr>
      <vt:lpstr>Variable Neighborhood Descent</vt:lpstr>
      <vt:lpstr>Tabu Search</vt:lpstr>
      <vt:lpstr>Tabu Search</vt:lpstr>
      <vt:lpstr>Tabu Search</vt:lpstr>
      <vt:lpstr>Basic Ingredients of Tabu Search</vt:lpstr>
      <vt:lpstr>Flowchart of a Standard Tabu Search Algorithm [7]</vt:lpstr>
      <vt:lpstr>Tabu Search</vt:lpstr>
      <vt:lpstr>PowerPoint Presentation</vt:lpstr>
      <vt:lpstr>A* Search</vt:lpstr>
      <vt:lpstr>PowerPoint Presentation</vt:lpstr>
      <vt:lpstr>A* Search</vt:lpstr>
      <vt:lpstr>Memory-Bounded Search</vt:lpstr>
      <vt:lpstr>Iterative Deepening A* (IDA*)</vt:lpstr>
      <vt:lpstr>Iterative Deepening A* (IDA*) Algo:</vt:lpstr>
      <vt:lpstr>Example</vt:lpstr>
      <vt:lpstr>Recursive Best-First Search</vt:lpstr>
      <vt:lpstr>Example</vt:lpstr>
      <vt:lpstr>Example</vt:lpstr>
      <vt:lpstr>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and Robotics</dc:title>
  <dc:creator>admin</dc:creator>
  <cp:lastModifiedBy>Unknown User</cp:lastModifiedBy>
  <cp:revision>90</cp:revision>
  <dcterms:created xsi:type="dcterms:W3CDTF">2018-06-18T04:09:39Z</dcterms:created>
  <dcterms:modified xsi:type="dcterms:W3CDTF">2020-06-09T03:57:26Z</dcterms:modified>
</cp:coreProperties>
</file>