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1"/>
  </p:notesMasterIdLst>
  <p:sldIdLst>
    <p:sldId id="271" r:id="rId2"/>
    <p:sldId id="273" r:id="rId3"/>
    <p:sldId id="274" r:id="rId4"/>
    <p:sldId id="257" r:id="rId5"/>
    <p:sldId id="258" r:id="rId6"/>
    <p:sldId id="259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62" r:id="rId84"/>
    <p:sldId id="354" r:id="rId85"/>
    <p:sldId id="355" r:id="rId86"/>
    <p:sldId id="356" r:id="rId87"/>
    <p:sldId id="357" r:id="rId88"/>
    <p:sldId id="358" r:id="rId89"/>
    <p:sldId id="361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tableStyles" Target="tableStyle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viewProps" Target="view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6B17-4CB3-4995-B0F8-3E873838DAA1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61EA-F6C7-44EA-9A52-3EAFCC0C0E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9783DC-9D78-4EA6-8572-58E1EE76DCA9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BF925-241B-4E7E-AD93-2427F0E3EE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jpeg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7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85800"/>
            <a:ext cx="749808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3600"/>
            <a:ext cx="7498080" cy="4114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>
                <a:solidFill>
                  <a:schemeClr val="tx2"/>
                </a:solidFill>
              </a:rPr>
              <a:t>PROBLEM DECOMPOSITION AND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73151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and Backward Reasoning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Knowledge base architecture consists of set of rules, set of facts and inference engine.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a set of rules, there are new ways to generate new knowledge:</a:t>
            </a:r>
          </a:p>
          <a:p>
            <a:pPr marL="596646" indent="-514350"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 Chaining  -</a:t>
            </a:r>
          </a:p>
          <a:p>
            <a:pPr marL="596646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Also called as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driven.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start with facts, and sees what rules apply.</a:t>
            </a:r>
          </a:p>
          <a:p>
            <a:pPr marL="596646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  Backward Chaining –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Goal Driven</a:t>
            </a:r>
          </a:p>
          <a:p>
            <a:pPr marL="596646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It start with goal state. </a:t>
            </a:r>
          </a:p>
          <a:p>
            <a:pPr marL="596646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Chaining/Reasoning/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Driven </a:t>
            </a:r>
            <a:r>
              <a:rPr lang="en-US" dirty="0">
                <a:solidFill>
                  <a:srgbClr val="FF0000"/>
                </a:solidFill>
              </a:rPr>
              <a:t>Rule-based Expert Systems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 starts with start states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given facts.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At each iteration, the next level is generated with selection of rule, whose left side matches with the root.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 is from left to right evaluation of a rule.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 is continued till goal is achieved.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572000"/>
            <a:ext cx="457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990600"/>
            <a:ext cx="4876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3200400"/>
            <a:ext cx="1981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66800" y="3886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657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is :  Should sprinklers be switched 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Backward Reasoning/ </a:t>
            </a:r>
            <a:r>
              <a:rPr lang="en-US" b="1" dirty="0">
                <a:solidFill>
                  <a:srgbClr val="FF0000"/>
                </a:solidFill>
              </a:rPr>
              <a:t>Goal-driven Rule-based Expert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Reverse of forward Reasoning.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rules start with the goal 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rules whose right side matches with the root are considered.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process of selection is from right to left.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Once a rule is applied, its left side is then looked upon searched in the right side again. This is continued till the initial state is reached.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Backward Reasoning/ 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1" y="914401"/>
            <a:ext cx="69056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114800"/>
            <a:ext cx="38385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real life example</a:t>
            </a:r>
          </a:p>
          <a:p>
            <a:r>
              <a:rPr lang="en-US" dirty="0"/>
              <a:t>When planning is requires?</a:t>
            </a:r>
          </a:p>
          <a:p>
            <a:r>
              <a:rPr lang="en-US" dirty="0"/>
              <a:t>How planning helps in achieving goal?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38600"/>
            <a:ext cx="7482281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Planning is the process of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deciding sequence of actions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will lead to achieve goal.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Lots of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may exist during planning. Still the goal has to be achieved.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Planning involves the steps to be taken to reach the goal optimally.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Thus, we can say that it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determines how and when to do the necessary steps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given the set of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Planning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Intelligent systems needs to be aware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to be done 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be done.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Planning allows to explore(to find out) different possibilities that exist in order to solve a problem.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makes the intelligent system more flexible and increases their decision making capabilities.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order to plan, problem needs to be well understood.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Planning needs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 representation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what has to be achieved.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Planning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involves reasoning.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Departmental Vision –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Empowering the students to be professionally competent &amp; socially responsible for techno-economic development of society. 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IN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Departmental Mission –</a:t>
            </a:r>
          </a:p>
          <a:p>
            <a:pPr marL="457200" indent="-457200">
              <a:buAutoNum type="alphaLcParenR"/>
            </a:pP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quality education enabling students for higher studies, research and entrepreneurship. 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b) To inculcate professionalism and ethical values through day to day practices.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Problem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Planning problem is defined with</a:t>
            </a:r>
          </a:p>
          <a:p>
            <a:pPr>
              <a:buNone/>
            </a:pPr>
            <a:r>
              <a:rPr lang="en-US" sz="2400" dirty="0"/>
              <a:t>1)</a:t>
            </a:r>
            <a:r>
              <a:rPr lang="en-US" sz="2400" dirty="0">
                <a:solidFill>
                  <a:srgbClr val="FF0000"/>
                </a:solidFill>
              </a:rPr>
              <a:t> Domain model </a:t>
            </a:r>
            <a:r>
              <a:rPr lang="en-US" sz="2400" dirty="0"/>
              <a:t>consists of:-</a:t>
            </a:r>
          </a:p>
          <a:p>
            <a:r>
              <a:rPr lang="en-US" sz="2400" dirty="0"/>
              <a:t>Objects</a:t>
            </a:r>
          </a:p>
          <a:p>
            <a:r>
              <a:rPr lang="en-US" sz="2400" dirty="0"/>
              <a:t>Actions</a:t>
            </a:r>
          </a:p>
          <a:p>
            <a:r>
              <a:rPr lang="en-US" sz="2400" dirty="0"/>
              <a:t>Operators – They describe action.</a:t>
            </a:r>
          </a:p>
          <a:p>
            <a:r>
              <a:rPr lang="en-US" sz="2400" dirty="0"/>
              <a:t>State Constraints.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2) </a:t>
            </a:r>
            <a:r>
              <a:rPr lang="en-US" sz="2400" dirty="0">
                <a:solidFill>
                  <a:srgbClr val="FF0000"/>
                </a:solidFill>
              </a:rPr>
              <a:t>Initial State</a:t>
            </a:r>
            <a:r>
              <a:rPr lang="en-US" sz="2400" dirty="0"/>
              <a:t> – State where action is yet to take place.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3) </a:t>
            </a:r>
            <a:r>
              <a:rPr lang="en-US" sz="2400" dirty="0">
                <a:solidFill>
                  <a:srgbClr val="FF0000"/>
                </a:solidFill>
              </a:rPr>
              <a:t>Final/ Goal State</a:t>
            </a:r>
            <a:r>
              <a:rPr lang="en-US" sz="2400" dirty="0"/>
              <a:t> – State which plan is intended to achieve</a:t>
            </a:r>
          </a:p>
          <a:p>
            <a:endParaRPr lang="en-US" sz="2400" dirty="0"/>
          </a:p>
          <a:p>
            <a:r>
              <a:rPr lang="en-US" sz="2400" dirty="0"/>
              <a:t>Planning problem is actually question that </a:t>
            </a:r>
            <a:r>
              <a:rPr lang="en-US" sz="2400" b="1" dirty="0">
                <a:solidFill>
                  <a:srgbClr val="FF0000"/>
                </a:solidFill>
              </a:rPr>
              <a:t>how to go to next state from current state</a:t>
            </a:r>
          </a:p>
        </p:txBody>
      </p:sp>
      <p:pic>
        <p:nvPicPr>
          <p:cNvPr id="4" name="Picture 3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371600"/>
            <a:ext cx="2971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Planning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components of planning system are: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1.Selection of best rule/action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use of heuristic.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Taking the action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applying the rule.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Understanding and recognizing when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 is reached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the solution is found.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Understanding and recognizing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dead ends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Understanding and recognizing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partial solution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is correct and making efforts to make it entirely accurate.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52688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order to plan, one should represent the problem properly.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Representation of the planning problem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involves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mapping of states, actions and goals.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language used for representation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must be concrete, understandable and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expressive.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different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like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propositional, first order, state variable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index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505200"/>
            <a:ext cx="28956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Sate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represented as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conjunction of positive literals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 first order logic.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Literals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FOL should be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ground terms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without any function).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the world that are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mentioned are assumed to be false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Close world assumption).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 At(Ram, Lanka) – Correct.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At(Son-of(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Dashrath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Ayodhya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Incorrect.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the function(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son_of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not allowed.)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Representing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partially specified test.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represented as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conjunction of positive ground literals.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 or proposition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said to be achieved or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satisfied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if-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consists of all the objects required for goal or may be some other too.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:- If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goal is kind ^ hardworking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 has kind^ hardworking ^ pretty.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 it fulfils/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satisfy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Representing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we decide to something, we are aware of the states we are in and what are the possible effects after taking the action.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an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action is represented using 2 components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596646" indent="-514350">
              <a:buAutoNum type="arabicParenR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Preconditions-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should hold before the action can be executed.</a:t>
            </a:r>
          </a:p>
          <a:p>
            <a:pPr marL="596646" indent="-514350">
              <a:buAutoNum type="arabicParenR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Effects/ Post conditions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are the output that will come after executing an action.</a:t>
            </a:r>
          </a:p>
          <a:p>
            <a:pPr marL="596646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Action: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Buy(x)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Precondition: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At(p), Sells(p, x)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Effect: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Have(x)</a:t>
            </a:r>
          </a:p>
          <a:p>
            <a:pPr marL="596646" indent="-51435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5029200"/>
            <a:ext cx="18097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planning agent is one that makes use of knowledge and problem solving to get the goal.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Defining the goal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Taking action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3200"/>
            <a:ext cx="2133600" cy="2143125"/>
          </a:xfrm>
          <a:prstGeom prst="rect">
            <a:avLst/>
          </a:prstGeom>
        </p:spPr>
      </p:pic>
      <p:pic>
        <p:nvPicPr>
          <p:cNvPr id="5" name="Picture 4" descr="goal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667000"/>
            <a:ext cx="2705099" cy="1051983"/>
          </a:xfrm>
          <a:prstGeom prst="rect">
            <a:avLst/>
          </a:prstGeom>
        </p:spPr>
      </p:pic>
      <p:pic>
        <p:nvPicPr>
          <p:cNvPr id="6" name="Picture 5" descr="act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876800"/>
            <a:ext cx="2847975" cy="1609725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flipV="1">
            <a:off x="4419600" y="3810000"/>
            <a:ext cx="16002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flipH="1" flipV="1">
            <a:off x="6934200" y="5105400"/>
            <a:ext cx="609600" cy="1295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Standard Research Institute Problem Solver </a:t>
            </a:r>
            <a:r>
              <a:rPr lang="en-US" dirty="0"/>
              <a:t>(STRIPS)</a:t>
            </a:r>
          </a:p>
          <a:p>
            <a:r>
              <a:rPr lang="en-US" dirty="0"/>
              <a:t>Action Description Language (ADL)</a:t>
            </a:r>
          </a:p>
          <a:p>
            <a:r>
              <a:rPr lang="en-US" dirty="0"/>
              <a:t>Planning Domain Description Language (PDDL)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960438"/>
          </a:xfrm>
        </p:spPr>
        <p:txBody>
          <a:bodyPr>
            <a:normAutofit fontScale="90000"/>
          </a:bodyPr>
          <a:lstStyle/>
          <a:p>
            <a:r>
              <a:rPr lang="en-US" dirty="0"/>
              <a:t>Stanford Research Institute Problem Solver (STRIPS)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anford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esearch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nstitute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roblem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olver was developed in 1970’s at Stanford for first intelligent robot.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makes use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order predicates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free literals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 literals in states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Poor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Unknown</a:t>
            </a:r>
          </a:p>
          <a:p>
            <a:pPr>
              <a:lnSpc>
                <a:spcPct val="80000"/>
              </a:lnSpc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Closed world assumption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Unmentioned literals are false</a:t>
            </a:r>
          </a:p>
          <a:p>
            <a:pPr>
              <a:lnSpc>
                <a:spcPct val="80000"/>
              </a:lnSpc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Goals are conjunctions: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Rich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Famous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Effects are conjunction.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 support for equality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 support for different data types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26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 Consider car driving case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Action - 	      (drive(c, from, to))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Pre condition  :  at(c, from) ^ car(c)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Post condition :Add list - at(c, to)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       : Delete list - ~ at(c, from)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 list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List of things that becomes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after performing the action.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Delete List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List of things that becomes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after performing the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29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Outcomes: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CO1 : Able to  identify and apply the concept of AI and various search strategies  in various AI applications.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CO2 : Able to apply Artificial Intelligence techniques for problem solving.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CO3: Able to design a knowledge based system.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CO4 :  Able to apply the methods to new NLP problems and to solve the problems outside NLP.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CO5 : Able to understand and design robot system control.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CO6 : To understand and analyze various types of robots in practice.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Unit1 _ Introduction     Class : BE(B)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E000-0411-4563-811A-2D07C155A9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Standard Research Institute Problem Solver (STRIPS)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Developed in 1970 at </a:t>
            </a:r>
            <a:r>
              <a:rPr lang="en-US" sz="2400" dirty="0" err="1"/>
              <a:t>Standfort</a:t>
            </a:r>
            <a:r>
              <a:rPr lang="en-US" sz="2400" dirty="0"/>
              <a:t> for first intelligent robot.</a:t>
            </a:r>
          </a:p>
          <a:p>
            <a:r>
              <a:rPr lang="en-US" sz="2400" dirty="0"/>
              <a:t>Uses FOL</a:t>
            </a:r>
          </a:p>
          <a:p>
            <a:r>
              <a:rPr lang="en-US" sz="2400" dirty="0"/>
              <a:t>Example: agent with environment having a cup of tea, guest and two rooms. </a:t>
            </a:r>
          </a:p>
          <a:p>
            <a:r>
              <a:rPr lang="en-US" sz="2400" dirty="0"/>
              <a:t>Goal: robot should get the tea and give it to guest .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19200" y="4267200"/>
            <a:ext cx="2819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76800" y="4267200"/>
            <a:ext cx="3124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495800"/>
            <a:ext cx="1485899" cy="1546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88620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388620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2</a:t>
            </a:r>
          </a:p>
        </p:txBody>
      </p:sp>
      <p:pic>
        <p:nvPicPr>
          <p:cNvPr id="9" name="Picture 8" descr="bo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95800"/>
            <a:ext cx="1087557" cy="1676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114800" y="48768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State Representation:</a:t>
            </a:r>
          </a:p>
          <a:p>
            <a:pPr lvl="1"/>
            <a:r>
              <a:rPr lang="en-US" sz="2000" dirty="0"/>
              <a:t>In(agent,room1) ^ in(tea, room2) ^in(guest,room2)</a:t>
            </a:r>
          </a:p>
          <a:p>
            <a:pPr lvl="1"/>
            <a:r>
              <a:rPr lang="en-US" sz="2000" dirty="0"/>
              <a:t>In(agent,room1) ^ in(tea, room1) ^in(guest,room1)</a:t>
            </a:r>
          </a:p>
          <a:p>
            <a:pPr lvl="1"/>
            <a:r>
              <a:rPr lang="en-US" sz="2000" dirty="0"/>
              <a:t>In(agent,room2) ^ in(tea, room1) ^in(guest,room1) and so on…</a:t>
            </a:r>
          </a:p>
          <a:p>
            <a:endParaRPr lang="en-US" sz="2400" dirty="0"/>
          </a:p>
          <a:p>
            <a:r>
              <a:rPr lang="en-US" sz="2400" dirty="0"/>
              <a:t>Action Representation</a:t>
            </a:r>
          </a:p>
          <a:p>
            <a:pPr lvl="1"/>
            <a:r>
              <a:rPr lang="en-US" sz="2000" dirty="0"/>
              <a:t>Action have name , pre and post condition</a:t>
            </a:r>
          </a:p>
          <a:p>
            <a:pPr lvl="1"/>
            <a:r>
              <a:rPr lang="en-US" sz="2000" b="1" dirty="0"/>
              <a:t>Action 1: </a:t>
            </a:r>
            <a:r>
              <a:rPr lang="en-US" sz="2000" dirty="0"/>
              <a:t> MOVE-TO-ROOM2</a:t>
            </a:r>
          </a:p>
          <a:p>
            <a:pPr lvl="1"/>
            <a:r>
              <a:rPr lang="en-US" sz="2000" b="1" dirty="0"/>
              <a:t>Pre-condition: </a:t>
            </a:r>
            <a:r>
              <a:rPr lang="en-US" sz="2000" dirty="0"/>
              <a:t>in(agent, room1)</a:t>
            </a:r>
          </a:p>
          <a:p>
            <a:pPr lvl="1"/>
            <a:r>
              <a:rPr lang="en-US" sz="2000" b="1" dirty="0"/>
              <a:t>Post-condition: </a:t>
            </a:r>
            <a:r>
              <a:rPr lang="en-US" sz="2000" dirty="0"/>
              <a:t>add-list (agent, room2)</a:t>
            </a:r>
          </a:p>
          <a:p>
            <a:pPr lvl="2">
              <a:buNone/>
            </a:pPr>
            <a:r>
              <a:rPr lang="en-US" sz="1600" b="1" dirty="0"/>
              <a:t>		             </a:t>
            </a:r>
            <a:r>
              <a:rPr lang="en-US" sz="2000" dirty="0"/>
              <a:t>delete-list: (agent, room1)</a:t>
            </a:r>
          </a:p>
          <a:p>
            <a:pPr lvl="2">
              <a:buNone/>
            </a:pPr>
            <a:endParaRPr lang="en-US" sz="2000" dirty="0"/>
          </a:p>
          <a:p>
            <a:r>
              <a:rPr lang="en-US" dirty="0"/>
              <a:t>Language is restricted.</a:t>
            </a:r>
          </a:p>
          <a:p>
            <a:r>
              <a:rPr lang="en-US" dirty="0"/>
              <a:t>It assumes propositions in limited numbers.</a:t>
            </a:r>
          </a:p>
          <a:p>
            <a:pPr lvl="2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a robot is in Room 1 and guest and tea are in room 2 and 3. So progressing planning for it will be:-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626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Advantage:-</a:t>
            </a:r>
          </a:p>
          <a:p>
            <a:pPr marL="596646" indent="-514350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Easy to understand.</a:t>
            </a:r>
          </a:p>
          <a:p>
            <a:pPr marL="596646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propositional logic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makes implementation and building of Knowledge base easy. Hence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inference and reasoning becomes simple.</a:t>
            </a:r>
          </a:p>
          <a:p>
            <a:pPr marL="596646" indent="-51435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96646" indent="-514350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Disadvantages:-</a:t>
            </a:r>
          </a:p>
          <a:p>
            <a:pPr marL="596646" indent="-514350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language is restricted.</a:t>
            </a:r>
          </a:p>
          <a:p>
            <a:pPr marL="596646" indent="-514350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Cannot handle large number of propositions.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 Description Language (ADL)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It allow negative literals</a:t>
            </a:r>
          </a:p>
          <a:p>
            <a:pPr lvl="1"/>
            <a:r>
              <a:rPr lang="en-US" dirty="0"/>
              <a:t>Make use of quantifiers</a:t>
            </a:r>
          </a:p>
          <a:p>
            <a:pPr lvl="1"/>
            <a:r>
              <a:rPr lang="en-US" dirty="0"/>
              <a:t>Conditional post-conditional are allowed</a:t>
            </a:r>
          </a:p>
          <a:p>
            <a:pPr lvl="1"/>
            <a:r>
              <a:rPr lang="en-US" dirty="0"/>
              <a:t>Variable with different types at the same time are allowed and also equality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Planning Domain Description Language (PDDL)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Superset of STRIPS and ADL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Object can have type specification</a:t>
            </a:r>
          </a:p>
          <a:p>
            <a:pPr lvl="1"/>
            <a:r>
              <a:rPr lang="en-US" dirty="0"/>
              <a:t>It can have negative pre-condition</a:t>
            </a:r>
          </a:p>
          <a:p>
            <a:pPr lvl="1"/>
            <a:r>
              <a:rPr lang="en-US" dirty="0"/>
              <a:t>The add and delete lists can be conditional</a:t>
            </a:r>
          </a:p>
          <a:p>
            <a:pPr lvl="1"/>
            <a:r>
              <a:rPr lang="en-US" dirty="0"/>
              <a:t>In some cases, it also allow numeric values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Domain file:</a:t>
            </a:r>
          </a:p>
          <a:p>
            <a:pPr>
              <a:buNone/>
            </a:pPr>
            <a:r>
              <a:rPr lang="en-US" dirty="0"/>
              <a:t>	(define (domain&lt;</a:t>
            </a:r>
            <a:r>
              <a:rPr lang="en-US" dirty="0" err="1"/>
              <a:t>domain_name</a:t>
            </a:r>
            <a:r>
              <a:rPr lang="en-US" dirty="0"/>
              <a:t>&gt;)</a:t>
            </a:r>
          </a:p>
          <a:p>
            <a:pPr>
              <a:buNone/>
            </a:pPr>
            <a:r>
              <a:rPr lang="en-US" dirty="0"/>
              <a:t>	&lt;PDDL code for predicates&gt;</a:t>
            </a:r>
          </a:p>
          <a:p>
            <a:pPr>
              <a:buNone/>
            </a:pPr>
            <a:r>
              <a:rPr lang="en-US" dirty="0"/>
              <a:t>	&lt;PDDL code for actions&gt;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Problem file:</a:t>
            </a:r>
          </a:p>
          <a:p>
            <a:pPr>
              <a:buNone/>
            </a:pPr>
            <a:r>
              <a:rPr lang="en-US" dirty="0"/>
              <a:t>	(define (problem&lt;</a:t>
            </a:r>
            <a:r>
              <a:rPr lang="en-US" dirty="0" err="1"/>
              <a:t>problem_name</a:t>
            </a:r>
            <a:r>
              <a:rPr lang="en-US" dirty="0"/>
              <a:t>&gt;)</a:t>
            </a:r>
          </a:p>
          <a:p>
            <a:pPr>
              <a:buNone/>
            </a:pPr>
            <a:r>
              <a:rPr lang="en-US" dirty="0"/>
              <a:t>(:domain&lt;</a:t>
            </a:r>
            <a:r>
              <a:rPr lang="en-US" dirty="0" err="1"/>
              <a:t>doman_name</a:t>
            </a:r>
            <a:r>
              <a:rPr lang="en-US" dirty="0"/>
              <a:t>&gt;)</a:t>
            </a:r>
          </a:p>
          <a:p>
            <a:pPr>
              <a:buNone/>
            </a:pPr>
            <a:r>
              <a:rPr lang="en-US" dirty="0"/>
              <a:t>	&lt;PDDL code for objects&gt;</a:t>
            </a:r>
          </a:p>
          <a:p>
            <a:pPr>
              <a:buNone/>
            </a:pPr>
            <a:r>
              <a:rPr lang="en-US" dirty="0"/>
              <a:t>	&lt;PDDL code for initial states&gt;</a:t>
            </a:r>
          </a:p>
          <a:p>
            <a:pPr>
              <a:buNone/>
            </a:pPr>
            <a:r>
              <a:rPr lang="en-US" dirty="0"/>
              <a:t> 	&lt;PDDL code for goal specification&gt;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Word Problem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5486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5181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19238" indent="-1519238">
              <a:spcBef>
                <a:spcPct val="50000"/>
              </a:spcBef>
            </a:pPr>
            <a:r>
              <a:rPr lang="en-GB" dirty="0">
                <a:latin typeface="Arial Unicode MS" pitchFamily="34" charset="-128"/>
              </a:rPr>
              <a:t>Planning = generating a </a:t>
            </a:r>
            <a:r>
              <a:rPr lang="en-GB" dirty="0">
                <a:solidFill>
                  <a:srgbClr val="0000FF"/>
                </a:solidFill>
                <a:latin typeface="Arial Unicode MS" pitchFamily="34" charset="-128"/>
              </a:rPr>
              <a:t>sequence of actions</a:t>
            </a:r>
            <a:r>
              <a:rPr lang="en-GB" dirty="0">
                <a:latin typeface="Arial Unicode MS" pitchFamily="34" charset="-128"/>
              </a:rPr>
              <a:t> to achieve the goal from the start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447800"/>
            <a:ext cx="7696200" cy="4800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Predicates used here are: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On(A, table)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Block A is on table.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On(B, table) 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Block B is on table.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On(B,A)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       Block B is on block A.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Clear(A)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    Block A has nothing on it.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Clear(B) :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Block B has nothing on it.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Holding (B):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Robot’s hand is holding block B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Empty Hand 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Robot’s hand is  not holding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Representation can be as follows:</a:t>
            </a:r>
          </a:p>
          <a:p>
            <a:pPr marL="539496" indent="-457200">
              <a:buAutoNum type="arabicPeriod"/>
            </a:pPr>
            <a:r>
              <a:rPr lang="en-US" sz="2000" dirty="0"/>
              <a:t>On(A, table)^ On(B, table)^ Clear(A)^ Clear(B) ^ Empty Hand  </a:t>
            </a:r>
            <a:r>
              <a:rPr lang="en-US" sz="2000" dirty="0">
                <a:solidFill>
                  <a:srgbClr val="FF0000"/>
                </a:solidFill>
              </a:rPr>
              <a:t>	(Initial State)</a:t>
            </a:r>
          </a:p>
          <a:p>
            <a:pPr marL="539496" indent="-457200">
              <a:buAutoNum type="arabicPeriod"/>
            </a:pPr>
            <a:r>
              <a:rPr lang="en-US" sz="2000" dirty="0"/>
              <a:t> On(A, table)^ Holding(B) ^ Clear(A)</a:t>
            </a:r>
          </a:p>
          <a:p>
            <a:pPr marL="539496" indent="-457200">
              <a:buAutoNum type="arabicPeriod"/>
            </a:pPr>
            <a:r>
              <a:rPr lang="en-US" sz="2000" dirty="0"/>
              <a:t>On(A, table)^ On(B, A)^ Clear(B)^Empty Hand	</a:t>
            </a:r>
            <a:r>
              <a:rPr lang="en-US" sz="2000" dirty="0">
                <a:solidFill>
                  <a:srgbClr val="FF0000"/>
                </a:solidFill>
              </a:rPr>
              <a:t>(Final State)</a:t>
            </a:r>
          </a:p>
          <a:p>
            <a:pPr marL="539496" indent="-457200">
              <a:buNone/>
            </a:pPr>
            <a:endParaRPr lang="en-US" sz="2000" dirty="0"/>
          </a:p>
          <a:p>
            <a:pPr marL="539496" indent="-45720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962400"/>
            <a:ext cx="35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take place are given below –</a:t>
            </a:r>
          </a:p>
          <a:p>
            <a:pPr marL="596646" indent="-514350"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Unstack(B,A)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lift/pop block B from A.</a:t>
            </a:r>
          </a:p>
          <a:p>
            <a:pPr marL="596646" indent="-514350"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Stack(B,A)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:to push/add block B on A.</a:t>
            </a:r>
          </a:p>
          <a:p>
            <a:pPr marL="596646" indent="-514350"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Lift B: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lift block B from table.</a:t>
            </a:r>
          </a:p>
          <a:p>
            <a:pPr marL="596646" indent="-514350"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Place B: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put block B 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343400"/>
            <a:ext cx="35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Rule-based 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known as </a:t>
            </a:r>
            <a:r>
              <a:rPr lang="en-US" dirty="0">
                <a:solidFill>
                  <a:srgbClr val="FF0000"/>
                </a:solidFill>
              </a:rPr>
              <a:t>production systems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expert systems.</a:t>
            </a:r>
          </a:p>
          <a:p>
            <a:endParaRPr lang="en-US" dirty="0"/>
          </a:p>
          <a:p>
            <a:r>
              <a:rPr lang="en-US" dirty="0"/>
              <a:t>Rules are the popular paradigm for </a:t>
            </a:r>
            <a:r>
              <a:rPr lang="en-US" dirty="0">
                <a:solidFill>
                  <a:srgbClr val="FF0000"/>
                </a:solidFill>
              </a:rPr>
              <a:t>representing knowledge. </a:t>
            </a:r>
          </a:p>
          <a:p>
            <a:endParaRPr lang="en-US" dirty="0"/>
          </a:p>
          <a:p>
            <a:r>
              <a:rPr lang="en-US" dirty="0"/>
              <a:t>Rules are expressed as a set of if-then statements (called </a:t>
            </a:r>
            <a:r>
              <a:rPr lang="en-US" dirty="0">
                <a:solidFill>
                  <a:srgbClr val="FF0000"/>
                </a:solidFill>
              </a:rPr>
              <a:t>IF-THEN rules </a:t>
            </a:r>
            <a:r>
              <a:rPr lang="en-US" dirty="0"/>
              <a:t>or production rules)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rule based expert system</a:t>
            </a:r>
            <a:r>
              <a:rPr lang="en-US" dirty="0"/>
              <a:t> is one whose </a:t>
            </a:r>
            <a:r>
              <a:rPr lang="en-US" dirty="0">
                <a:solidFill>
                  <a:srgbClr val="FF0000"/>
                </a:solidFill>
              </a:rPr>
              <a:t>knowledge base contains </a:t>
            </a:r>
            <a:r>
              <a:rPr lang="en-US" dirty="0"/>
              <a:t>the domain </a:t>
            </a:r>
            <a:r>
              <a:rPr lang="en-US" dirty="0">
                <a:solidFill>
                  <a:srgbClr val="FF0000"/>
                </a:solidFill>
              </a:rPr>
              <a:t>knowledge coded in the form of rules.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Blocks World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r>
              <a:rPr lang="en-GB">
                <a:solidFill>
                  <a:srgbClr val="0000FF"/>
                </a:solidFill>
              </a:rPr>
              <a:t>Conditions and results:</a:t>
            </a:r>
            <a:r>
              <a:rPr lang="en-GB"/>
              <a:t> </a:t>
            </a:r>
          </a:p>
          <a:p>
            <a:pPr>
              <a:spcBef>
                <a:spcPct val="0"/>
              </a:spcBef>
              <a:buSzPct val="120000"/>
            </a:pPr>
            <a:endParaRPr lang="en-GB"/>
          </a:p>
          <a:p>
            <a:pPr>
              <a:spcBef>
                <a:spcPct val="0"/>
              </a:spcBef>
              <a:buSzPct val="120000"/>
            </a:pPr>
            <a:r>
              <a:rPr lang="en-GB"/>
              <a:t>ON(A, B)</a:t>
            </a:r>
          </a:p>
          <a:p>
            <a:pPr>
              <a:spcBef>
                <a:spcPct val="0"/>
              </a:spcBef>
              <a:buSzPct val="120000"/>
            </a:pPr>
            <a:endParaRPr lang="en-GB"/>
          </a:p>
          <a:p>
            <a:pPr>
              <a:spcBef>
                <a:spcPct val="0"/>
              </a:spcBef>
              <a:buSzPct val="120000"/>
            </a:pPr>
            <a:r>
              <a:rPr lang="en-GB"/>
              <a:t>ONTABLE(A)</a:t>
            </a:r>
          </a:p>
          <a:p>
            <a:pPr>
              <a:spcBef>
                <a:spcPct val="0"/>
              </a:spcBef>
              <a:buSzPct val="120000"/>
            </a:pPr>
            <a:endParaRPr lang="en-GB"/>
          </a:p>
          <a:p>
            <a:pPr>
              <a:spcBef>
                <a:spcPct val="0"/>
              </a:spcBef>
              <a:buSzPct val="120000"/>
            </a:pPr>
            <a:r>
              <a:rPr lang="en-GB"/>
              <a:t>CLEAR(A)</a:t>
            </a:r>
          </a:p>
          <a:p>
            <a:pPr>
              <a:spcBef>
                <a:spcPct val="0"/>
              </a:spcBef>
              <a:buSzPct val="120000"/>
            </a:pPr>
            <a:endParaRPr lang="en-GB"/>
          </a:p>
          <a:p>
            <a:pPr>
              <a:spcBef>
                <a:spcPct val="0"/>
              </a:spcBef>
              <a:buSzPct val="120000"/>
            </a:pPr>
            <a:r>
              <a:rPr lang="en-GB"/>
              <a:t>HOLDING(A)</a:t>
            </a:r>
          </a:p>
          <a:p>
            <a:pPr>
              <a:spcBef>
                <a:spcPct val="0"/>
              </a:spcBef>
              <a:buSzPct val="120000"/>
            </a:pPr>
            <a:endParaRPr lang="en-GB"/>
          </a:p>
          <a:p>
            <a:pPr>
              <a:spcBef>
                <a:spcPct val="0"/>
              </a:spcBef>
              <a:buSzPct val="120000"/>
            </a:pPr>
            <a:r>
              <a:rPr lang="en-GB"/>
              <a:t>ARMEMPTY			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62D2-3A7A-4633-A0EF-604A3B8945F1}" type="slidenum">
              <a:rPr lang="en-GB"/>
              <a:pPr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Blocks World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r>
              <a:rPr lang="en-GB">
                <a:solidFill>
                  <a:srgbClr val="0000FF"/>
                </a:solidFill>
              </a:rPr>
              <a:t>Specification of actions:</a:t>
            </a:r>
            <a:r>
              <a:rPr lang="en-GB"/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</a:pPr>
            <a:endParaRPr lang="en-GB"/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</a:pPr>
            <a:r>
              <a:rPr lang="en-GB"/>
              <a:t>PRECONDITION: list of predicates that </a:t>
            </a:r>
            <a:r>
              <a:rPr lang="en-GB">
                <a:solidFill>
                  <a:srgbClr val="A50021"/>
                </a:solidFill>
              </a:rPr>
              <a:t>must be true</a:t>
            </a:r>
            <a:r>
              <a:rPr lang="en-GB"/>
              <a:t> for an operator to be applied.</a:t>
            </a: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</a:pP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</a:pPr>
            <a:r>
              <a:rPr lang="en-GB"/>
              <a:t>ADD: list of new predicates that an operator causes to </a:t>
            </a:r>
            <a:r>
              <a:rPr lang="en-GB">
                <a:solidFill>
                  <a:srgbClr val="A50021"/>
                </a:solidFill>
              </a:rPr>
              <a:t>become true</a:t>
            </a:r>
            <a:r>
              <a:rPr lang="en-GB"/>
              <a:t>.</a:t>
            </a: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</a:pP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</a:pPr>
            <a:r>
              <a:rPr lang="en-GB"/>
              <a:t>DELETE: list of old predicates that an operator causes to </a:t>
            </a:r>
            <a:r>
              <a:rPr lang="en-GB">
                <a:solidFill>
                  <a:srgbClr val="A50021"/>
                </a:solidFill>
              </a:rPr>
              <a:t>become false</a:t>
            </a:r>
            <a:r>
              <a:rPr lang="en-GB"/>
              <a:t>.</a:t>
            </a: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</a:pP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</a:pPr>
            <a:r>
              <a:rPr lang="en-GB"/>
              <a:t>Predicates not in ADD nor DELETE are </a:t>
            </a:r>
            <a:r>
              <a:rPr lang="en-GB">
                <a:solidFill>
                  <a:srgbClr val="A50021"/>
                </a:solidFill>
              </a:rPr>
              <a:t>unaffacted</a:t>
            </a:r>
            <a:r>
              <a:rPr lang="en-GB"/>
              <a:t>.</a:t>
            </a:r>
            <a:endParaRPr lang="en-GB" sz="2000"/>
          </a:p>
          <a:p>
            <a:pPr>
              <a:lnSpc>
                <a:spcPct val="90000"/>
              </a:lnSpc>
              <a:spcBef>
                <a:spcPct val="0"/>
              </a:spcBef>
              <a:buSzPct val="120000"/>
              <a:buFontTx/>
              <a:buNone/>
            </a:pPr>
            <a:endParaRPr lang="en-GB" sz="20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6F64-0034-4C5A-9069-9A1B33B3625A}" type="slidenum">
              <a:rPr lang="en-GB"/>
              <a:pPr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Blocks World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00200"/>
            <a:ext cx="7315200" cy="4495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Specification of actions:</a:t>
            </a:r>
            <a:r>
              <a:rPr lang="en-GB" dirty="0"/>
              <a:t> </a:t>
            </a:r>
            <a:endParaRPr lang="en-GB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olidFill>
                  <a:srgbClr val="A50021"/>
                </a:solidFill>
              </a:rPr>
              <a:t>STACK(x, y):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P</a:t>
            </a:r>
            <a:r>
              <a:rPr lang="en-GB" sz="2000" dirty="0"/>
              <a:t>: CLEAR(y)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HOLDING(x)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D</a:t>
            </a:r>
            <a:r>
              <a:rPr lang="en-GB" sz="2000" dirty="0"/>
              <a:t>: CLEAR(y)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HOLDING(x)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ym typeface="Symbol" pitchFamily="18" charset="2"/>
              </a:rPr>
              <a:t>		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: ARMEMPTY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ON(x, y)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000" dirty="0"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000" dirty="0"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olidFill>
                  <a:srgbClr val="A50021"/>
                </a:solidFill>
              </a:rPr>
              <a:t>UNSTACK(x, y):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P</a:t>
            </a:r>
            <a:r>
              <a:rPr lang="en-GB" sz="2000" dirty="0"/>
              <a:t>: ON(x, y)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/>
              <a:t>CLEAR(x)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ARMEMPTY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D</a:t>
            </a:r>
            <a:r>
              <a:rPr lang="en-GB" sz="2000" dirty="0"/>
              <a:t>: ON(x, y)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ARMEMPTY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ym typeface="Symbol" pitchFamily="18" charset="2"/>
              </a:rPr>
              <a:t>		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: HOLDING(x)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CLEAR(y)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F64A-7F98-4C88-9406-86994E15D2F1}" type="slidenum">
              <a:rPr lang="en-GB"/>
              <a:pPr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Blocks World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391400" cy="46482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Specification of actions: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olidFill>
                  <a:srgbClr val="A50021"/>
                </a:solidFill>
              </a:rPr>
              <a:t>PICKUP(x):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P</a:t>
            </a:r>
            <a:r>
              <a:rPr lang="en-GB" sz="2000" dirty="0"/>
              <a:t>: CLEAR(x)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ONTABLE(x)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ARMEMPTY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D</a:t>
            </a:r>
            <a:r>
              <a:rPr lang="en-GB" sz="2000" dirty="0"/>
              <a:t>: ONTABLE(x)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ARMEMPTY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ym typeface="Symbol" pitchFamily="18" charset="2"/>
              </a:rPr>
              <a:t>		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: HOLDING(x)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000" dirty="0"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000" dirty="0"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olidFill>
                  <a:srgbClr val="A50021"/>
                </a:solidFill>
              </a:rPr>
              <a:t>PUTDOWN(x):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P</a:t>
            </a:r>
            <a:r>
              <a:rPr lang="en-GB" sz="2000" dirty="0"/>
              <a:t>: HOLDING(x)</a:t>
            </a:r>
            <a:endParaRPr lang="en-GB" sz="2000" dirty="0"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D</a:t>
            </a:r>
            <a:r>
              <a:rPr lang="en-GB" sz="2000" dirty="0"/>
              <a:t>: HOLDING(x)</a:t>
            </a:r>
            <a:endParaRPr lang="en-GB" sz="2000" dirty="0"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>
                <a:sym typeface="Symbol" pitchFamily="18" charset="2"/>
              </a:rPr>
              <a:t>		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: ONTABLE(x) </a:t>
            </a:r>
            <a:r>
              <a:rPr lang="en-GB" sz="2000" b="1" dirty="0">
                <a:sym typeface="Symbol" pitchFamily="18" charset="2"/>
              </a:rPr>
              <a:t></a:t>
            </a:r>
            <a:r>
              <a:rPr lang="en-GB" sz="2000" dirty="0">
                <a:sym typeface="Symbol" pitchFamily="18" charset="2"/>
              </a:rPr>
              <a:t> ARMEMPTY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BEF0-AB67-4605-85DE-0CBD4FB43046}" type="slidenum">
              <a:rPr lang="en-GB"/>
              <a:pPr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Blocks World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CCF0-228D-4953-A54C-3F85630C32F4}" type="slidenum">
              <a:rPr lang="en-GB"/>
              <a:pPr/>
              <a:t>44</a:t>
            </a:fld>
            <a:endParaRPr lang="en-GB"/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16764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A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1676400" y="25146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B</a:t>
            </a:r>
          </a:p>
        </p:txBody>
      </p:sp>
      <p:sp>
        <p:nvSpPr>
          <p:cNvPr id="573445" name="Line 5"/>
          <p:cNvSpPr>
            <a:spLocks noChangeShapeType="1"/>
          </p:cNvSpPr>
          <p:nvPr/>
        </p:nvSpPr>
        <p:spPr bwMode="auto">
          <a:xfrm>
            <a:off x="1371600" y="3581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2057400" y="3810000"/>
            <a:ext cx="22098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ON(B, 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ONTABLE(C)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ONTABLE(D) </a:t>
            </a:r>
            <a:r>
              <a:rPr lang="en-GB" sz="2000" b="1">
                <a:sym typeface="Symbol" pitchFamily="18" charset="2"/>
              </a:rPr>
              <a:t>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ARMEMPTY </a:t>
            </a:r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24384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C</a:t>
            </a:r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32004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D</a:t>
            </a:r>
          </a:p>
        </p:txBody>
      </p:sp>
      <p:sp>
        <p:nvSpPr>
          <p:cNvPr id="573449" name="Text Box 9"/>
          <p:cNvSpPr txBox="1">
            <a:spLocks noChangeArrowheads="1"/>
          </p:cNvSpPr>
          <p:nvPr/>
        </p:nvSpPr>
        <p:spPr bwMode="auto">
          <a:xfrm>
            <a:off x="12954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start:</a:t>
            </a:r>
          </a:p>
        </p:txBody>
      </p:sp>
      <p:sp>
        <p:nvSpPr>
          <p:cNvPr id="573450" name="Rectangle 10"/>
          <p:cNvSpPr>
            <a:spLocks noChangeArrowheads="1"/>
          </p:cNvSpPr>
          <p:nvPr/>
        </p:nvSpPr>
        <p:spPr bwMode="auto">
          <a:xfrm>
            <a:off x="54102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A</a:t>
            </a:r>
          </a:p>
        </p:txBody>
      </p:sp>
      <p:sp>
        <p:nvSpPr>
          <p:cNvPr id="573451" name="Rectangle 11"/>
          <p:cNvSpPr>
            <a:spLocks noChangeArrowheads="1"/>
          </p:cNvSpPr>
          <p:nvPr/>
        </p:nvSpPr>
        <p:spPr bwMode="auto">
          <a:xfrm>
            <a:off x="5410200" y="25146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C</a:t>
            </a:r>
          </a:p>
        </p:txBody>
      </p:sp>
      <p:sp>
        <p:nvSpPr>
          <p:cNvPr id="573452" name="Line 12"/>
          <p:cNvSpPr>
            <a:spLocks noChangeShapeType="1"/>
          </p:cNvSpPr>
          <p:nvPr/>
        </p:nvSpPr>
        <p:spPr bwMode="auto">
          <a:xfrm>
            <a:off x="5105400" y="3581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53" name="Text Box 13"/>
          <p:cNvSpPr txBox="1">
            <a:spLocks noChangeArrowheads="1"/>
          </p:cNvSpPr>
          <p:nvPr/>
        </p:nvSpPr>
        <p:spPr bwMode="auto">
          <a:xfrm>
            <a:off x="5791200" y="3810000"/>
            <a:ext cx="22098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ON(C, 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ON(B, D)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ONTABLE(D) </a:t>
            </a:r>
            <a:r>
              <a:rPr lang="en-GB" sz="2000" b="1">
                <a:sym typeface="Symbol" pitchFamily="18" charset="2"/>
              </a:rPr>
              <a:t></a:t>
            </a:r>
            <a:endParaRPr lang="en-GB" sz="2000" b="1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endParaRPr lang="en-GB" sz="2000">
              <a:latin typeface="Arial Unicode MS" pitchFamily="34" charset="-128"/>
              <a:sym typeface="Symbol" pitchFamily="18" charset="2"/>
            </a:endParaRPr>
          </a:p>
        </p:txBody>
      </p:sp>
      <p:sp>
        <p:nvSpPr>
          <p:cNvPr id="573454" name="Rectangle 14"/>
          <p:cNvSpPr>
            <a:spLocks noChangeArrowheads="1"/>
          </p:cNvSpPr>
          <p:nvPr/>
        </p:nvSpPr>
        <p:spPr bwMode="auto">
          <a:xfrm>
            <a:off x="61722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D</a:t>
            </a:r>
          </a:p>
        </p:txBody>
      </p:sp>
      <p:sp>
        <p:nvSpPr>
          <p:cNvPr id="573455" name="Rectangle 15"/>
          <p:cNvSpPr>
            <a:spLocks noChangeArrowheads="1"/>
          </p:cNvSpPr>
          <p:nvPr/>
        </p:nvSpPr>
        <p:spPr bwMode="auto">
          <a:xfrm>
            <a:off x="6172200" y="25146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B</a:t>
            </a:r>
          </a:p>
        </p:txBody>
      </p:sp>
      <p:sp>
        <p:nvSpPr>
          <p:cNvPr id="573456" name="Text Box 16"/>
          <p:cNvSpPr txBox="1">
            <a:spLocks noChangeArrowheads="1"/>
          </p:cNvSpPr>
          <p:nvPr/>
        </p:nvSpPr>
        <p:spPr bwMode="auto">
          <a:xfrm>
            <a:off x="50292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goal: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Approaches to perform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two approaches to planning:</a:t>
            </a:r>
          </a:p>
          <a:p>
            <a:pPr marL="596646" indent="-514350"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 Space Planning- </a:t>
            </a:r>
          </a:p>
          <a:p>
            <a:pPr marL="596646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Also called as planning as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 space search.</a:t>
            </a:r>
          </a:p>
          <a:p>
            <a:pPr marL="596646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It works on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 and operators.</a:t>
            </a:r>
          </a:p>
          <a:p>
            <a:pPr marL="596646" indent="-514350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takes place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both direction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96646" indent="-51435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Plan Space Planning – </a:t>
            </a:r>
          </a:p>
          <a:p>
            <a:pPr marL="596646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Search is carried out through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 of plans.</a:t>
            </a:r>
          </a:p>
          <a:p>
            <a:pPr marL="596646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We begin with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plan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may be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incorrect or incomplete.</a:t>
            </a:r>
          </a:p>
          <a:p>
            <a:pPr marL="596646" indent="-514350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Ordering of actions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done to get correct plan.</a:t>
            </a:r>
          </a:p>
          <a:p>
            <a:pPr marL="596646" indent="-514350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may be added or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Space Search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  state space search/Progression Planning.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Planning can be from initial sate to goal state.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96646" indent="-51435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Backward state space search/Regression Planning.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Planning  starts from goal state to initial state.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  state space search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planning starts with initial state and proceeds with search.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problem is given as:-</a:t>
            </a:r>
          </a:p>
          <a:p>
            <a:pPr marL="596646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Start Sate</a:t>
            </a:r>
          </a:p>
          <a:p>
            <a:pPr marL="596646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Goal Check</a:t>
            </a:r>
          </a:p>
          <a:p>
            <a:pPr marL="596646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Actions</a:t>
            </a:r>
          </a:p>
          <a:p>
            <a:pPr marL="596646" indent="-51435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Cost – Cost associated with every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a robot is in Room 1 and guest and tea are in room 2 and 3. So progressing planning for it will be:-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626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  state space search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Advantages:-</a:t>
            </a:r>
          </a:p>
          <a:p>
            <a:pPr marL="596646" indent="-514350">
              <a:buAutoNum type="arabicPeriod"/>
            </a:pPr>
            <a:r>
              <a:rPr lang="en-US" dirty="0"/>
              <a:t>Complete </a:t>
            </a:r>
          </a:p>
          <a:p>
            <a:pPr marL="596646" indent="-514350">
              <a:buNone/>
            </a:pPr>
            <a:endParaRPr lang="en-US" dirty="0"/>
          </a:p>
          <a:p>
            <a:pPr marL="596646" indent="-514350"/>
            <a:r>
              <a:rPr lang="en-US" dirty="0">
                <a:solidFill>
                  <a:srgbClr val="FF0000"/>
                </a:solidFill>
              </a:rPr>
              <a:t>Disadvantages:-</a:t>
            </a:r>
          </a:p>
          <a:p>
            <a:pPr marL="596646" indent="-514350"/>
            <a:r>
              <a:rPr lang="en-US" dirty="0"/>
              <a:t> If number of propositions increases it can’t be handled properly.</a:t>
            </a:r>
          </a:p>
          <a:p>
            <a:pPr marL="596646" indent="-514350"/>
            <a:r>
              <a:rPr lang="en-US" dirty="0"/>
              <a:t>Possibility of getting irrelevant actions not leading to goal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rule based system uses rules as the knowledge representation.</a:t>
            </a:r>
          </a:p>
          <a:p>
            <a:endParaRPr lang="en-US" dirty="0"/>
          </a:p>
          <a:p>
            <a:r>
              <a:rPr lang="en-US" dirty="0"/>
              <a:t>Instead of representing knowledge in a declarative, static way rule-based system </a:t>
            </a:r>
            <a:r>
              <a:rPr lang="en-US" dirty="0">
                <a:solidFill>
                  <a:srgbClr val="FF0000"/>
                </a:solidFill>
              </a:rPr>
              <a:t>represent knowledge</a:t>
            </a:r>
            <a:r>
              <a:rPr lang="en-US" dirty="0"/>
              <a:t> in terms of a set of </a:t>
            </a:r>
            <a:r>
              <a:rPr lang="en-US" dirty="0">
                <a:solidFill>
                  <a:srgbClr val="FF0000"/>
                </a:solidFill>
              </a:rPr>
              <a:t>rules</a:t>
            </a:r>
            <a:r>
              <a:rPr lang="en-US" dirty="0"/>
              <a:t> that tells </a:t>
            </a:r>
            <a:r>
              <a:rPr lang="en-US" dirty="0">
                <a:solidFill>
                  <a:srgbClr val="FF0000"/>
                </a:solidFill>
              </a:rPr>
              <a:t>what to do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what to conclude in different situations.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rule-based system can be simply created by using a set of assertions and a set of rules that specify how to act on the assertion set.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Backward state space search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plan search is started from goal sate to initial sate.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main advantage of backward search is that relevant actions are considered.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Backward state space search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Goal State is – Robot, guest and tea are in room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90800"/>
            <a:ext cx="5410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Stack Planning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BD589-011E-4770-9D0E-D0EE8C33AD09}" type="slidenum">
              <a:rPr lang="en-GB"/>
              <a:pPr/>
              <a:t>52</a:t>
            </a:fld>
            <a:endParaRPr lang="en-GB"/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1676400" y="2743200"/>
            <a:ext cx="1905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Goals</a:t>
            </a:r>
          </a:p>
          <a:p>
            <a:pPr algn="ctr"/>
            <a:endParaRPr lang="en-GB" sz="2000">
              <a:latin typeface="Arial Unicode MS" pitchFamily="34" charset="-128"/>
            </a:endParaRPr>
          </a:p>
          <a:p>
            <a:pPr algn="ctr"/>
            <a:endParaRPr lang="en-GB" sz="2000">
              <a:latin typeface="Arial Unicode MS" pitchFamily="34" charset="-128"/>
            </a:endParaRPr>
          </a:p>
          <a:p>
            <a:pPr algn="ctr"/>
            <a:endParaRPr lang="en-GB" sz="2000">
              <a:latin typeface="Arial Unicode MS" pitchFamily="34" charset="-128"/>
            </a:endParaRPr>
          </a:p>
          <a:p>
            <a:pPr algn="ctr"/>
            <a:r>
              <a:rPr lang="en-GB" sz="2000">
                <a:latin typeface="Arial Unicode MS" pitchFamily="34" charset="-128"/>
              </a:rPr>
              <a:t>Operators to 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satisfy 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the Goals</a:t>
            </a:r>
          </a:p>
        </p:txBody>
      </p:sp>
      <p:sp>
        <p:nvSpPr>
          <p:cNvPr id="551943" name="Rectangle 7"/>
          <p:cNvSpPr>
            <a:spLocks noChangeArrowheads="1"/>
          </p:cNvSpPr>
          <p:nvPr/>
        </p:nvSpPr>
        <p:spPr bwMode="auto">
          <a:xfrm>
            <a:off x="5181600" y="2743200"/>
            <a:ext cx="2286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latin typeface="Arial Unicode MS" pitchFamily="34" charset="-128"/>
              </a:rPr>
              <a:t>Current situation</a:t>
            </a:r>
          </a:p>
          <a:p>
            <a:pPr algn="ctr"/>
            <a:endParaRPr lang="en-GB" sz="2000">
              <a:latin typeface="Arial Unicode MS" pitchFamily="34" charset="-128"/>
            </a:endParaRPr>
          </a:p>
          <a:p>
            <a:pPr algn="ctr"/>
            <a:endParaRPr lang="en-GB" sz="2000">
              <a:latin typeface="Arial Unicode MS" pitchFamily="34" charset="-128"/>
            </a:endParaRPr>
          </a:p>
          <a:p>
            <a:pPr algn="ctr"/>
            <a:endParaRPr lang="en-GB" sz="2000">
              <a:latin typeface="Arial Unicode MS" pitchFamily="34" charset="-128"/>
            </a:endParaRPr>
          </a:p>
          <a:p>
            <a:pPr algn="ctr"/>
            <a:r>
              <a:rPr lang="en-GB" sz="2000">
                <a:latin typeface="Arial Unicode MS" pitchFamily="34" charset="-128"/>
              </a:rPr>
              <a:t>Specification of </a:t>
            </a:r>
          </a:p>
          <a:p>
            <a:pPr algn="ctr"/>
            <a:r>
              <a:rPr lang="en-GB" sz="2000">
                <a:latin typeface="Arial Unicode MS" pitchFamily="34" charset="-128"/>
              </a:rPr>
              <a:t>Operators/Actions</a:t>
            </a:r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2133600" y="2209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 Unicode MS" pitchFamily="34" charset="-128"/>
              </a:rPr>
              <a:t>Stack</a:t>
            </a:r>
          </a:p>
        </p:txBody>
      </p:sp>
      <p:sp>
        <p:nvSpPr>
          <p:cNvPr id="551945" name="Text Box 9"/>
          <p:cNvSpPr txBox="1">
            <a:spLocks noChangeArrowheads="1"/>
          </p:cNvSpPr>
          <p:nvPr/>
        </p:nvSpPr>
        <p:spPr bwMode="auto">
          <a:xfrm>
            <a:off x="5562600" y="220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 Unicode MS" pitchFamily="34" charset="-128"/>
              </a:rPr>
              <a:t>Database</a:t>
            </a:r>
          </a:p>
        </p:txBody>
      </p:sp>
      <p:sp>
        <p:nvSpPr>
          <p:cNvPr id="551946" name="Text Box 10"/>
          <p:cNvSpPr txBox="1">
            <a:spLocks noChangeArrowheads="1"/>
          </p:cNvSpPr>
          <p:nvPr/>
        </p:nvSpPr>
        <p:spPr bwMode="auto">
          <a:xfrm>
            <a:off x="4038600" y="3505200"/>
            <a:ext cx="6858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7200" b="1">
                <a:solidFill>
                  <a:srgbClr val="A50021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Stack Planning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r>
              <a:rPr lang="en-GB">
                <a:solidFill>
                  <a:srgbClr val="0000FF"/>
                </a:solidFill>
              </a:rPr>
              <a:t>Push the original goal to the stack. Repeat until the </a:t>
            </a:r>
          </a:p>
          <a:p>
            <a:pPr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>
                <a:solidFill>
                  <a:srgbClr val="0000FF"/>
                </a:solidFill>
              </a:rPr>
              <a:t>stack is empty:</a:t>
            </a:r>
          </a:p>
          <a:p>
            <a:pPr lvl="1">
              <a:spcBef>
                <a:spcPct val="0"/>
              </a:spcBef>
              <a:spcAft>
                <a:spcPct val="50000"/>
              </a:spcAft>
              <a:buSzPct val="120000"/>
            </a:pPr>
            <a:r>
              <a:rPr lang="en-GB"/>
              <a:t>If stack top is a </a:t>
            </a:r>
            <a:r>
              <a:rPr lang="en-GB">
                <a:solidFill>
                  <a:srgbClr val="A50021"/>
                </a:solidFill>
              </a:rPr>
              <a:t>compound goal</a:t>
            </a:r>
            <a:r>
              <a:rPr lang="en-GB"/>
              <a:t>, push its unsatisfied subgoals to the stack.</a:t>
            </a:r>
          </a:p>
          <a:p>
            <a:pPr lvl="1">
              <a:spcBef>
                <a:spcPct val="0"/>
              </a:spcBef>
              <a:spcAft>
                <a:spcPct val="50000"/>
              </a:spcAft>
              <a:buSzPct val="120000"/>
            </a:pPr>
            <a:r>
              <a:rPr lang="en-GB"/>
              <a:t>If stack top is a </a:t>
            </a:r>
            <a:r>
              <a:rPr lang="en-GB">
                <a:solidFill>
                  <a:srgbClr val="A50021"/>
                </a:solidFill>
              </a:rPr>
              <a:t>single unsatisfied goal</a:t>
            </a:r>
            <a:r>
              <a:rPr lang="en-GB"/>
              <a:t>, replace it by an operator that makes it satisfied and push the operator’s precondition to the stack.</a:t>
            </a:r>
          </a:p>
          <a:p>
            <a:pPr lvl="1">
              <a:spcBef>
                <a:spcPct val="0"/>
              </a:spcBef>
              <a:spcAft>
                <a:spcPct val="50000"/>
              </a:spcAft>
              <a:buSzPct val="120000"/>
            </a:pPr>
            <a:r>
              <a:rPr lang="en-GB"/>
              <a:t>If stack top is an </a:t>
            </a:r>
            <a:r>
              <a:rPr lang="en-GB">
                <a:solidFill>
                  <a:srgbClr val="A50021"/>
                </a:solidFill>
              </a:rPr>
              <a:t>operator</a:t>
            </a:r>
            <a:r>
              <a:rPr lang="en-GB"/>
              <a:t>, pop it from the stack, execute it and change the database by the operation’s affects.</a:t>
            </a:r>
          </a:p>
          <a:p>
            <a:pPr lvl="1">
              <a:spcBef>
                <a:spcPct val="0"/>
              </a:spcBef>
              <a:spcAft>
                <a:spcPct val="50000"/>
              </a:spcAft>
              <a:buSzPct val="120000"/>
            </a:pPr>
            <a:r>
              <a:rPr lang="en-GB"/>
              <a:t>If stack top is a </a:t>
            </a:r>
            <a:r>
              <a:rPr lang="en-GB">
                <a:solidFill>
                  <a:srgbClr val="A50021"/>
                </a:solidFill>
              </a:rPr>
              <a:t>satisfied goal</a:t>
            </a:r>
            <a:r>
              <a:rPr lang="en-GB"/>
              <a:t>, pop it from the stack.</a:t>
            </a:r>
          </a:p>
          <a:p>
            <a:pPr>
              <a:spcBef>
                <a:spcPct val="0"/>
              </a:spcBef>
              <a:buSzPct val="120000"/>
              <a:buFontTx/>
              <a:buNone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EEF1-A974-4DD0-B024-D26E5D643A36}" type="slidenum">
              <a:rPr lang="en-GB"/>
              <a:pPr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Stack Planning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169AD-F86C-422C-A1B9-3DF5D874A98C}" type="slidenum">
              <a:rPr lang="en-GB"/>
              <a:pPr/>
              <a:t>54</a:t>
            </a:fld>
            <a:endParaRPr lang="en-GB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16764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A</a:t>
            </a:r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1676400" y="25146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B</a:t>
            </a:r>
          </a:p>
        </p:txBody>
      </p:sp>
      <p:sp>
        <p:nvSpPr>
          <p:cNvPr id="553990" name="Line 6"/>
          <p:cNvSpPr>
            <a:spLocks noChangeShapeType="1"/>
          </p:cNvSpPr>
          <p:nvPr/>
        </p:nvSpPr>
        <p:spPr bwMode="auto">
          <a:xfrm>
            <a:off x="1371600" y="3581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2057400" y="3810000"/>
            <a:ext cx="22098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ON(B, 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ONTABLE(C)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ONTABLE(D) </a:t>
            </a:r>
            <a:r>
              <a:rPr lang="en-GB" sz="2000" b="1">
                <a:sym typeface="Symbol" pitchFamily="18" charset="2"/>
              </a:rPr>
              <a:t></a:t>
            </a:r>
            <a:endParaRPr lang="en-GB" sz="2000" b="1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ARMEMPTY </a:t>
            </a:r>
          </a:p>
        </p:txBody>
      </p:sp>
      <p:sp>
        <p:nvSpPr>
          <p:cNvPr id="553997" name="Rectangle 13"/>
          <p:cNvSpPr>
            <a:spLocks noChangeArrowheads="1"/>
          </p:cNvSpPr>
          <p:nvPr/>
        </p:nvSpPr>
        <p:spPr bwMode="auto">
          <a:xfrm>
            <a:off x="24384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C</a:t>
            </a:r>
          </a:p>
        </p:txBody>
      </p:sp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32004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D</a:t>
            </a:r>
          </a:p>
        </p:txBody>
      </p:sp>
      <p:sp>
        <p:nvSpPr>
          <p:cNvPr id="553999" name="Text Box 15"/>
          <p:cNvSpPr txBox="1">
            <a:spLocks noChangeArrowheads="1"/>
          </p:cNvSpPr>
          <p:nvPr/>
        </p:nvSpPr>
        <p:spPr bwMode="auto">
          <a:xfrm>
            <a:off x="12954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start: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54102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A</a:t>
            </a:r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5410200" y="25146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C</a:t>
            </a:r>
          </a:p>
        </p:txBody>
      </p:sp>
      <p:sp>
        <p:nvSpPr>
          <p:cNvPr id="554003" name="Line 19"/>
          <p:cNvSpPr>
            <a:spLocks noChangeShapeType="1"/>
          </p:cNvSpPr>
          <p:nvPr/>
        </p:nvSpPr>
        <p:spPr bwMode="auto">
          <a:xfrm>
            <a:off x="5105400" y="3581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004" name="Text Box 20"/>
          <p:cNvSpPr txBox="1">
            <a:spLocks noChangeArrowheads="1"/>
          </p:cNvSpPr>
          <p:nvPr/>
        </p:nvSpPr>
        <p:spPr bwMode="auto">
          <a:xfrm>
            <a:off x="5791200" y="3810000"/>
            <a:ext cx="22098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ON(C, 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ON(B, D)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ONTABLE(D) </a:t>
            </a:r>
            <a:r>
              <a:rPr lang="en-GB" sz="2000" b="1">
                <a:sym typeface="Symbol" pitchFamily="18" charset="2"/>
              </a:rPr>
              <a:t></a:t>
            </a:r>
            <a:endParaRPr lang="en-GB" sz="2000" b="1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endParaRPr lang="en-GB" sz="2000">
              <a:latin typeface="Arial Unicode MS" pitchFamily="34" charset="-128"/>
              <a:sym typeface="Symbol" pitchFamily="18" charset="2"/>
            </a:endParaRPr>
          </a:p>
        </p:txBody>
      </p:sp>
      <p:sp>
        <p:nvSpPr>
          <p:cNvPr id="554005" name="Rectangle 21"/>
          <p:cNvSpPr>
            <a:spLocks noChangeArrowheads="1"/>
          </p:cNvSpPr>
          <p:nvPr/>
        </p:nvSpPr>
        <p:spPr bwMode="auto">
          <a:xfrm>
            <a:off x="61722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D</a:t>
            </a:r>
          </a:p>
        </p:txBody>
      </p:sp>
      <p:sp>
        <p:nvSpPr>
          <p:cNvPr id="554006" name="Rectangle 22"/>
          <p:cNvSpPr>
            <a:spLocks noChangeArrowheads="1"/>
          </p:cNvSpPr>
          <p:nvPr/>
        </p:nvSpPr>
        <p:spPr bwMode="auto">
          <a:xfrm>
            <a:off x="6172200" y="25146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B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50292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goal: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Stack Planning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0968-1E99-44E4-9B1E-1F67A02B5AB4}" type="slidenum">
              <a:rPr lang="en-GB"/>
              <a:pPr/>
              <a:t>55</a:t>
            </a:fld>
            <a:endParaRPr lang="en-GB"/>
          </a:p>
        </p:txBody>
      </p:sp>
      <p:sp>
        <p:nvSpPr>
          <p:cNvPr id="555021" name="Text Box 13"/>
          <p:cNvSpPr txBox="1">
            <a:spLocks noChangeArrowheads="1"/>
          </p:cNvSpPr>
          <p:nvPr/>
        </p:nvSpPr>
        <p:spPr bwMode="auto">
          <a:xfrm>
            <a:off x="1219200" y="2286000"/>
            <a:ext cx="3810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ON(C, A) 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ON(B, D) 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ON(C, A)</a:t>
            </a:r>
            <a:r>
              <a:rPr lang="en-GB" sz="200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 </a:t>
            </a:r>
            <a:r>
              <a:rPr lang="en-GB" sz="2000">
                <a:latin typeface="Arial Unicode MS" pitchFamily="34" charset="-128"/>
                <a:sym typeface="Symbol" pitchFamily="18" charset="2"/>
              </a:rPr>
              <a:t>ON(B, D) </a:t>
            </a:r>
            <a:r>
              <a:rPr lang="en-GB" sz="2000" b="1">
                <a:sym typeface="Symbol" pitchFamily="18" charset="2"/>
              </a:rPr>
              <a:t></a:t>
            </a:r>
            <a:r>
              <a:rPr lang="en-GB" sz="2000">
                <a:latin typeface="Arial Unicode MS" pitchFamily="34" charset="-128"/>
                <a:sym typeface="Symbol" pitchFamily="18" charset="2"/>
              </a:rPr>
              <a:t> OTAD</a:t>
            </a:r>
          </a:p>
        </p:txBody>
      </p:sp>
      <p:sp>
        <p:nvSpPr>
          <p:cNvPr id="555025" name="Text Box 17"/>
          <p:cNvSpPr txBox="1">
            <a:spLocks noChangeArrowheads="1"/>
          </p:cNvSpPr>
          <p:nvPr/>
        </p:nvSpPr>
        <p:spPr bwMode="auto">
          <a:xfrm>
            <a:off x="1219200" y="4114800"/>
            <a:ext cx="3810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CLEAR(A)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HOLDING(C)</a:t>
            </a:r>
            <a:endParaRPr lang="en-GB" sz="2000">
              <a:latin typeface="Arial Unicode MS" pitchFamily="34" charset="-128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CLEAR(A)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  <a:r>
              <a:rPr lang="en-GB" sz="2000">
                <a:latin typeface="Arial Unicode MS" pitchFamily="34" charset="-128"/>
                <a:sym typeface="Symbol" pitchFamily="18" charset="2"/>
              </a:rPr>
              <a:t> HOLDING(C)</a:t>
            </a:r>
            <a:endParaRPr lang="en-GB" sz="2000">
              <a:latin typeface="Arial Unicode MS" pitchFamily="34" charset="-128"/>
            </a:endParaRPr>
          </a:p>
          <a:p>
            <a:pPr>
              <a:spcAft>
                <a:spcPct val="20000"/>
              </a:spcAft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STACK(C, A)</a:t>
            </a:r>
            <a:endParaRPr lang="en-GB" sz="2000">
              <a:solidFill>
                <a:srgbClr val="A50021"/>
              </a:solidFill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ON(B, D)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ON(C, A)</a:t>
            </a:r>
            <a:r>
              <a:rPr lang="en-GB" sz="200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  <a:r>
              <a:rPr lang="en-GB" sz="2000">
                <a:latin typeface="Arial Unicode MS" pitchFamily="34" charset="-128"/>
                <a:sym typeface="Symbol" pitchFamily="18" charset="2"/>
              </a:rPr>
              <a:t> ON(B, D) </a:t>
            </a:r>
            <a:r>
              <a:rPr lang="en-GB" sz="2000" b="1">
                <a:sym typeface="Symbol" pitchFamily="18" charset="2"/>
              </a:rPr>
              <a:t></a:t>
            </a:r>
            <a:r>
              <a:rPr lang="en-GB" sz="2000">
                <a:latin typeface="Arial Unicode MS" pitchFamily="34" charset="-128"/>
                <a:sym typeface="Symbol" pitchFamily="18" charset="2"/>
              </a:rPr>
              <a:t> OTAD</a:t>
            </a:r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6096000" y="2286000"/>
            <a:ext cx="22098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ON(B, A) 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OTACD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ARMEMPTY </a:t>
            </a:r>
          </a:p>
        </p:txBody>
      </p:sp>
      <p:sp>
        <p:nvSpPr>
          <p:cNvPr id="555027" name="Text Box 19"/>
          <p:cNvSpPr txBox="1">
            <a:spLocks noChangeArrowheads="1"/>
          </p:cNvSpPr>
          <p:nvPr/>
        </p:nvSpPr>
        <p:spPr bwMode="auto">
          <a:xfrm>
            <a:off x="6096000" y="4191000"/>
            <a:ext cx="22098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ON(B, A) 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OTACD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ARMEMPTY </a:t>
            </a:r>
          </a:p>
        </p:txBody>
      </p:sp>
      <p:sp>
        <p:nvSpPr>
          <p:cNvPr id="555028" name="Text Box 20"/>
          <p:cNvSpPr txBox="1">
            <a:spLocks noChangeArrowheads="1"/>
          </p:cNvSpPr>
          <p:nvPr/>
        </p:nvSpPr>
        <p:spPr bwMode="auto">
          <a:xfrm>
            <a:off x="1219200" y="1676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 Unicode MS" pitchFamily="34" charset="-128"/>
              </a:rPr>
              <a:t>Stack</a:t>
            </a:r>
          </a:p>
        </p:txBody>
      </p:sp>
      <p:sp>
        <p:nvSpPr>
          <p:cNvPr id="555029" name="Text Box 21"/>
          <p:cNvSpPr txBox="1">
            <a:spLocks noChangeArrowheads="1"/>
          </p:cNvSpPr>
          <p:nvPr/>
        </p:nvSpPr>
        <p:spPr bwMode="auto">
          <a:xfrm>
            <a:off x="6096000" y="1752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 Unicode MS" pitchFamily="34" charset="-128"/>
              </a:rPr>
              <a:t>Database</a:t>
            </a:r>
          </a:p>
        </p:txBody>
      </p:sp>
      <p:sp>
        <p:nvSpPr>
          <p:cNvPr id="555030" name="AutoShape 22"/>
          <p:cNvSpPr>
            <a:spLocks noChangeArrowheads="1"/>
          </p:cNvSpPr>
          <p:nvPr/>
        </p:nvSpPr>
        <p:spPr bwMode="auto">
          <a:xfrm>
            <a:off x="2667000" y="3505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Stack Planning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8AC7-D05F-4AC2-AC47-891F7359B139}" type="slidenum">
              <a:rPr lang="en-GB"/>
              <a:pPr/>
              <a:t>56</a:t>
            </a:fld>
            <a:endParaRPr lang="en-GB"/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1219200" y="2286000"/>
            <a:ext cx="3810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1. UNSTACK(B, A) 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2. STACK(B, D) 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3. PICKUP(C)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4. STACK(C, A)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1219200" y="1676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 Unicode MS" pitchFamily="34" charset="-128"/>
              </a:rPr>
              <a:t>Plan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Stack Planning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3753-87CE-4281-A3D2-7BC197C9DA95}" type="slidenum">
              <a:rPr lang="en-GB"/>
              <a:pPr/>
              <a:t>57</a:t>
            </a:fld>
            <a:endParaRPr lang="en-GB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20574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A</a:t>
            </a: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2057400" y="25146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C</a:t>
            </a:r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>
            <a:off x="1371600" y="3581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2057400" y="3810000"/>
            <a:ext cx="22098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ON(C, 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ONTABLE(A)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ONTABLE(B)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ARMEMPTY </a:t>
            </a: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28194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B</a:t>
            </a: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12954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start:</a:t>
            </a:r>
          </a:p>
        </p:txBody>
      </p:sp>
      <p:sp>
        <p:nvSpPr>
          <p:cNvPr id="556043" name="Rectangle 11"/>
          <p:cNvSpPr>
            <a:spLocks noChangeArrowheads="1"/>
          </p:cNvSpPr>
          <p:nvPr/>
        </p:nvSpPr>
        <p:spPr bwMode="auto">
          <a:xfrm>
            <a:off x="6172200" y="19812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A</a:t>
            </a:r>
          </a:p>
        </p:txBody>
      </p:sp>
      <p:sp>
        <p:nvSpPr>
          <p:cNvPr id="556044" name="Line 12"/>
          <p:cNvSpPr>
            <a:spLocks noChangeShapeType="1"/>
          </p:cNvSpPr>
          <p:nvPr/>
        </p:nvSpPr>
        <p:spPr bwMode="auto">
          <a:xfrm>
            <a:off x="5105400" y="3581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6045" name="Text Box 13"/>
          <p:cNvSpPr txBox="1">
            <a:spLocks noChangeArrowheads="1"/>
          </p:cNvSpPr>
          <p:nvPr/>
        </p:nvSpPr>
        <p:spPr bwMode="auto">
          <a:xfrm>
            <a:off x="5791200" y="38100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ON(A, B) </a:t>
            </a:r>
            <a:r>
              <a:rPr lang="en-GB" sz="2000" b="1">
                <a:latin typeface="Arial Unicode MS" pitchFamily="34" charset="-128"/>
                <a:sym typeface="Symbol" pitchFamily="18" charset="2"/>
              </a:rPr>
              <a:t>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ON(B, C) </a:t>
            </a:r>
          </a:p>
        </p:txBody>
      </p:sp>
      <p:sp>
        <p:nvSpPr>
          <p:cNvPr id="556046" name="Rectangle 14"/>
          <p:cNvSpPr>
            <a:spLocks noChangeArrowheads="1"/>
          </p:cNvSpPr>
          <p:nvPr/>
        </p:nvSpPr>
        <p:spPr bwMode="auto">
          <a:xfrm>
            <a:off x="6172200" y="30480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C</a:t>
            </a:r>
          </a:p>
        </p:txBody>
      </p:sp>
      <p:sp>
        <p:nvSpPr>
          <p:cNvPr id="556047" name="Rectangle 15"/>
          <p:cNvSpPr>
            <a:spLocks noChangeArrowheads="1"/>
          </p:cNvSpPr>
          <p:nvPr/>
        </p:nvSpPr>
        <p:spPr bwMode="auto">
          <a:xfrm>
            <a:off x="6172200" y="2514600"/>
            <a:ext cx="5334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>
                <a:latin typeface="Arial Unicode MS" pitchFamily="34" charset="-128"/>
              </a:rPr>
              <a:t>B</a:t>
            </a:r>
          </a:p>
        </p:txBody>
      </p:sp>
      <p:sp>
        <p:nvSpPr>
          <p:cNvPr id="556048" name="Text Box 16"/>
          <p:cNvSpPr txBox="1">
            <a:spLocks noChangeArrowheads="1"/>
          </p:cNvSpPr>
          <p:nvPr/>
        </p:nvSpPr>
        <p:spPr bwMode="auto">
          <a:xfrm>
            <a:off x="5029200" y="3810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goal:</a:t>
            </a:r>
          </a:p>
        </p:txBody>
      </p:sp>
      <p:sp>
        <p:nvSpPr>
          <p:cNvPr id="556049" name="Text Box 17"/>
          <p:cNvSpPr txBox="1">
            <a:spLocks noChangeArrowheads="1"/>
          </p:cNvSpPr>
          <p:nvPr/>
        </p:nvSpPr>
        <p:spPr bwMode="auto">
          <a:xfrm>
            <a:off x="2819400" y="55626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 Unicode MS" pitchFamily="34" charset="-128"/>
              </a:rPr>
              <a:t>Sussman Anomaly (1975)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Stack Planning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06-73E2-44D5-BE8F-6769A631507E}" type="slidenum">
              <a:rPr lang="en-GB"/>
              <a:pPr/>
              <a:t>58</a:t>
            </a:fld>
            <a:endParaRPr lang="en-GB"/>
          </a:p>
        </p:txBody>
      </p:sp>
      <p:sp>
        <p:nvSpPr>
          <p:cNvPr id="558083" name="Text Box 3"/>
          <p:cNvSpPr txBox="1">
            <a:spLocks noChangeArrowheads="1"/>
          </p:cNvSpPr>
          <p:nvPr/>
        </p:nvSpPr>
        <p:spPr bwMode="auto">
          <a:xfrm>
            <a:off x="1219200" y="2286000"/>
            <a:ext cx="38100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1.    UNSTACK(C, A) 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2.    PUTDOWN(C) 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3.    PICKUP(A)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4.    STACK(A, B)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5.    UNSTACK(A, B)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6.    PUTDOWN(A)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7.    PICKUP(B)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8.    STACK(B, C)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9.    PICKUP(A)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10.  STACK(A, B)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1219200" y="1676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 Unicode MS" pitchFamily="34" charset="-128"/>
              </a:rPr>
              <a:t>Plan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 Stack Planning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7ECE-CA7F-4884-BCDE-668B9736ECAA}" type="slidenum">
              <a:rPr lang="en-GB"/>
              <a:pPr/>
              <a:t>59</a:t>
            </a:fld>
            <a:endParaRPr lang="en-GB"/>
          </a:p>
        </p:txBody>
      </p:sp>
      <p:sp>
        <p:nvSpPr>
          <p:cNvPr id="559107" name="Text Box 3"/>
          <p:cNvSpPr txBox="1">
            <a:spLocks noChangeArrowheads="1"/>
          </p:cNvSpPr>
          <p:nvPr/>
        </p:nvSpPr>
        <p:spPr bwMode="auto">
          <a:xfrm>
            <a:off x="1219200" y="2286000"/>
            <a:ext cx="38100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1.    UNSTACK(C, A) 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  <a:sym typeface="Symbol" pitchFamily="18" charset="2"/>
              </a:rPr>
              <a:t>2.    PUTDOWN(C) </a:t>
            </a:r>
          </a:p>
          <a:p>
            <a:pPr>
              <a:spcAft>
                <a:spcPct val="20000"/>
              </a:spcAft>
            </a:pPr>
            <a:r>
              <a:rPr lang="en-GB" sz="2000">
                <a:solidFill>
                  <a:srgbClr val="FF9900"/>
                </a:solidFill>
                <a:latin typeface="Arial Unicode MS" pitchFamily="34" charset="-128"/>
              </a:rPr>
              <a:t>3.    PICKUP(A)</a:t>
            </a:r>
          </a:p>
          <a:p>
            <a:pPr>
              <a:spcAft>
                <a:spcPct val="20000"/>
              </a:spcAft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4.    STACK(A, B)</a:t>
            </a:r>
          </a:p>
          <a:p>
            <a:pPr>
              <a:spcAft>
                <a:spcPct val="20000"/>
              </a:spcAft>
            </a:pPr>
            <a:r>
              <a:rPr lang="en-GB" sz="2000">
                <a:solidFill>
                  <a:srgbClr val="A50021"/>
                </a:solidFill>
                <a:latin typeface="Arial Unicode MS" pitchFamily="34" charset="-128"/>
              </a:rPr>
              <a:t>5.    UNSTACK(A, B)</a:t>
            </a:r>
          </a:p>
          <a:p>
            <a:pPr>
              <a:spcAft>
                <a:spcPct val="20000"/>
              </a:spcAft>
            </a:pPr>
            <a:r>
              <a:rPr lang="en-GB" sz="2000">
                <a:solidFill>
                  <a:srgbClr val="FF9900"/>
                </a:solidFill>
                <a:latin typeface="Arial Unicode MS" pitchFamily="34" charset="-128"/>
              </a:rPr>
              <a:t>6.    PUTDOWN(A)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7.    PICKUP(B)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8.    STACK(B, C)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9.    PICKUP(A)</a:t>
            </a:r>
          </a:p>
          <a:p>
            <a:pPr>
              <a:spcAft>
                <a:spcPct val="20000"/>
              </a:spcAft>
            </a:pPr>
            <a:r>
              <a:rPr lang="en-GB" sz="2000">
                <a:latin typeface="Arial Unicode MS" pitchFamily="34" charset="-128"/>
              </a:rPr>
              <a:t>10.  STACK(A, B)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1219200" y="1676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  <a:latin typeface="Arial Unicode MS" pitchFamily="34" charset="-128"/>
              </a:rPr>
              <a:t>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r>
              <a:rPr lang="en-US" dirty="0"/>
              <a:t>A rule-based system consists of a set of IF-THEN rules, a set of facts and some interpreter controlling the application of the rules, given the facts.</a:t>
            </a:r>
          </a:p>
          <a:p>
            <a:endParaRPr lang="en-US" dirty="0"/>
          </a:p>
          <a:p>
            <a:r>
              <a:rPr lang="en-US" dirty="0"/>
              <a:t>IF P THEN Q which is also equivalent to: P⇒Q. </a:t>
            </a:r>
          </a:p>
          <a:p>
            <a:endParaRPr lang="en-US" dirty="0"/>
          </a:p>
          <a:p>
            <a:r>
              <a:rPr lang="en-US" dirty="0"/>
              <a:t>The idea of an expert system is to use the knowledge from an expert system and to encode it into a set of rules.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Plan Space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State-space search</a:t>
            </a:r>
          </a:p>
          <a:p>
            <a:pPr lvl="1">
              <a:defRPr/>
            </a:pPr>
            <a:r>
              <a:rPr lang="en-US" sz="2000" dirty="0"/>
              <a:t>Yields totally ordered plans (linear plans)</a:t>
            </a:r>
          </a:p>
          <a:p>
            <a:pPr lvl="1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POP </a:t>
            </a:r>
          </a:p>
          <a:p>
            <a:pPr lvl="1">
              <a:defRPr/>
            </a:pPr>
            <a:r>
              <a:rPr lang="en-US" sz="2000" dirty="0"/>
              <a:t>Partial Ordering Planning  is the planning as plan space search.</a:t>
            </a:r>
          </a:p>
          <a:p>
            <a:pPr lvl="1">
              <a:defRPr/>
            </a:pPr>
            <a:r>
              <a:rPr lang="en-US" sz="2000" dirty="0"/>
              <a:t>Works on sub problems independently, then combines sub plans.</a:t>
            </a:r>
          </a:p>
          <a:p>
            <a:pPr lvl="1">
              <a:defRPr/>
            </a:pPr>
            <a:r>
              <a:rPr lang="en-US" sz="2000" dirty="0"/>
              <a:t>Least Common Strategy  - Decision or choices are not made unless required.</a:t>
            </a:r>
          </a:p>
          <a:p>
            <a:pPr lvl="1">
              <a:buNone/>
              <a:defRPr/>
            </a:pPr>
            <a:endParaRPr lang="en-US" sz="2000" dirty="0"/>
          </a:p>
          <a:p>
            <a:pPr lvl="1"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Advantage : -  </a:t>
            </a:r>
            <a:r>
              <a:rPr lang="en-US" sz="2000" dirty="0"/>
              <a:t>It avoids rework to be done.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 Planning (POP)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Totally ordered planning:</a:t>
            </a:r>
          </a:p>
          <a:p>
            <a:pPr lvl="1"/>
            <a:r>
              <a:rPr lang="en-US" dirty="0"/>
              <a:t>Maintain solution </a:t>
            </a:r>
          </a:p>
          <a:p>
            <a:pPr lvl="1"/>
            <a:r>
              <a:rPr lang="en-US" dirty="0"/>
              <a:t>Ordered steps</a:t>
            </a:r>
          </a:p>
          <a:p>
            <a:pPr lvl="1"/>
            <a:r>
              <a:rPr lang="en-US" dirty="0"/>
              <a:t>Also known as linear planner</a:t>
            </a:r>
          </a:p>
          <a:p>
            <a:pPr lvl="1"/>
            <a:r>
              <a:rPr lang="en-US" dirty="0"/>
              <a:t>Progression and regression planning(forward and backward state space search)</a:t>
            </a:r>
          </a:p>
          <a:p>
            <a:pPr lvl="1"/>
            <a:endParaRPr lang="en-US" dirty="0"/>
          </a:p>
          <a:p>
            <a:r>
              <a:rPr lang="en-US" dirty="0"/>
              <a:t>Least commitment strategy: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decisions or choices are delayed</a:t>
            </a:r>
          </a:p>
          <a:p>
            <a:pPr lvl="1"/>
            <a:r>
              <a:rPr lang="en-US" dirty="0"/>
              <a:t>‘do not make decision unless required’</a:t>
            </a:r>
          </a:p>
          <a:p>
            <a:pPr lvl="1"/>
            <a:r>
              <a:rPr lang="en-US" dirty="0"/>
              <a:t>Avoid rework</a:t>
            </a:r>
          </a:p>
          <a:p>
            <a:pPr lvl="1"/>
            <a:r>
              <a:rPr lang="en-US" dirty="0"/>
              <a:t>Example: submission of assignments</a:t>
            </a:r>
          </a:p>
          <a:p>
            <a:pPr lvl="1"/>
            <a:r>
              <a:rPr lang="en-US" dirty="0"/>
              <a:t>Allow to make choices relevant to current solvable part of problems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147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1" y="2119312"/>
            <a:ext cx="5751512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is represented in form of graphs.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Temporal Constraints –</a:t>
            </a:r>
          </a:p>
          <a:p>
            <a:pPr>
              <a:buNone/>
            </a:pPr>
            <a:r>
              <a:rPr lang="en-US" dirty="0"/>
              <a:t>State1 should occur before State2 </a:t>
            </a:r>
          </a:p>
          <a:p>
            <a:pPr>
              <a:buNone/>
            </a:pPr>
            <a:r>
              <a:rPr lang="en-US" dirty="0"/>
              <a:t>Representation:   State1&lt; State2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267200"/>
            <a:ext cx="381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of a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457200" indent="-457200">
              <a:buFont typeface="Helvetica" pitchFamily="34" charset="0"/>
              <a:buAutoNum type="arabicPeriod"/>
            </a:pPr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actions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ordering constraints 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dirty="0">
                <a:latin typeface="MT Extra" pitchFamily="18" charset="2"/>
              </a:rPr>
              <a:t>p </a:t>
            </a:r>
            <a:r>
              <a:rPr lang="en-US" sz="2000" dirty="0"/>
              <a:t>B reads “A before B”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Cycles A </a:t>
            </a:r>
            <a:r>
              <a:rPr lang="en-US" sz="2000" dirty="0">
                <a:latin typeface="MT Extra" pitchFamily="18" charset="2"/>
              </a:rPr>
              <a:t>p </a:t>
            </a:r>
            <a:r>
              <a:rPr lang="en-US" sz="2000" dirty="0"/>
              <a:t>B and B </a:t>
            </a:r>
            <a:r>
              <a:rPr lang="en-US" sz="2000" dirty="0">
                <a:latin typeface="MT Extra" pitchFamily="18" charset="2"/>
              </a:rPr>
              <a:t>p </a:t>
            </a:r>
            <a:r>
              <a:rPr lang="en-US" sz="2000" dirty="0"/>
              <a:t>A should not exist.</a:t>
            </a:r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causal links </a:t>
            </a:r>
            <a:r>
              <a:rPr lang="en-US" sz="2400" dirty="0"/>
              <a:t>(protection intervals) between actions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A     B reads “A achieves </a:t>
            </a:r>
            <a:r>
              <a:rPr lang="en-US" sz="2000" i="1" dirty="0"/>
              <a:t>p</a:t>
            </a:r>
            <a:r>
              <a:rPr lang="en-US" sz="2000" dirty="0"/>
              <a:t> for B”.</a:t>
            </a:r>
          </a:p>
          <a:p>
            <a:pPr lvl="1">
              <a:lnSpc>
                <a:spcPct val="90000"/>
              </a:lnSpc>
              <a:buNone/>
            </a:pPr>
            <a:endParaRPr lang="en-US" altLang="ko-KR" sz="2000" dirty="0">
              <a:ea typeface="굴림" charset="-127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ko-KR" sz="2000" dirty="0">
                <a:ea typeface="굴림" charset="-127"/>
              </a:rPr>
              <a:t>4.  A set of open preconditions.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If precondition is not achieved by action in the plan. </a:t>
            </a:r>
          </a:p>
          <a:p>
            <a:pPr marL="859536" lvl="1" indent="-457200"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4953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/>
              <a:t>Begin with initial plan.</a:t>
            </a:r>
          </a:p>
          <a:p>
            <a:pPr marL="596646" indent="-514350">
              <a:buNone/>
            </a:pPr>
            <a:r>
              <a:rPr lang="en-US" dirty="0"/>
              <a:t>          It consists of start and finish steps.</a:t>
            </a:r>
          </a:p>
          <a:p>
            <a:pPr marL="596646" indent="-514350">
              <a:buNone/>
            </a:pPr>
            <a:r>
              <a:rPr lang="en-US" dirty="0"/>
              <a:t>2. Repeat the steps till the solution plan is achieved:</a:t>
            </a:r>
          </a:p>
          <a:p>
            <a:pPr marL="596646" indent="-514350">
              <a:buAutoNum type="alphaLcParenR"/>
            </a:pPr>
            <a:r>
              <a:rPr lang="en-US" dirty="0"/>
              <a:t>Add an pre- condition if it exists.</a:t>
            </a:r>
          </a:p>
          <a:p>
            <a:pPr marL="596646" indent="-514350">
              <a:buAutoNum type="alphaLcParenR"/>
            </a:pPr>
            <a:r>
              <a:rPr lang="en-US" dirty="0"/>
              <a:t>Resolve the threats by applying promotion and demotion.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Order Planning (POP)</a:t>
            </a:r>
            <a:br>
              <a:rPr lang="en-US" dirty="0"/>
            </a:br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in form of graph</a:t>
            </a:r>
          </a:p>
        </p:txBody>
      </p:sp>
      <p:pic>
        <p:nvPicPr>
          <p:cNvPr id="5" name="Picture 4" descr="plan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304962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Partial Order Planning(POP)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State-space search</a:t>
            </a:r>
          </a:p>
          <a:p>
            <a:pPr lvl="1">
              <a:defRPr/>
            </a:pPr>
            <a:r>
              <a:rPr lang="en-US" sz="2000" dirty="0"/>
              <a:t>Yields totally ordered plans (linear plans)</a:t>
            </a:r>
          </a:p>
          <a:p>
            <a:pPr lvl="1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POP </a:t>
            </a:r>
          </a:p>
          <a:p>
            <a:pPr lvl="1">
              <a:defRPr/>
            </a:pPr>
            <a:r>
              <a:rPr lang="en-US" sz="2000" dirty="0"/>
              <a:t>POP is the planning as plan space search.</a:t>
            </a:r>
          </a:p>
          <a:p>
            <a:pPr lvl="1">
              <a:defRPr/>
            </a:pPr>
            <a:r>
              <a:rPr lang="en-US" sz="2000" dirty="0"/>
              <a:t>Works on sub problems independently, then combines sub plans.</a:t>
            </a:r>
          </a:p>
          <a:p>
            <a:pPr lvl="1">
              <a:defRPr/>
            </a:pPr>
            <a:r>
              <a:rPr lang="en-US" sz="2000" dirty="0"/>
              <a:t>Least Common Strategy  - Decision or choices are not made unless required.</a:t>
            </a:r>
          </a:p>
          <a:p>
            <a:pPr lvl="1">
              <a:buNone/>
              <a:defRPr/>
            </a:pPr>
            <a:endParaRPr lang="en-US" sz="2000" dirty="0"/>
          </a:p>
          <a:p>
            <a:pPr lvl="1"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Advantage : -  </a:t>
            </a:r>
            <a:r>
              <a:rPr lang="en-US" sz="2000" dirty="0"/>
              <a:t>It avoids rework to be done.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147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1" y="2119312"/>
            <a:ext cx="5751512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is represented in form of graphs.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Temporal Constraints –</a:t>
            </a:r>
          </a:p>
          <a:p>
            <a:pPr>
              <a:buNone/>
            </a:pPr>
            <a:r>
              <a:rPr lang="en-US" dirty="0"/>
              <a:t>State1 should occur before State2 </a:t>
            </a:r>
          </a:p>
          <a:p>
            <a:pPr>
              <a:buNone/>
            </a:pPr>
            <a:r>
              <a:rPr lang="en-US" dirty="0"/>
              <a:t>Representation:   State1&lt; State2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267200"/>
            <a:ext cx="381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Expert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An expert system is typically composed of at least three primary components. These are the </a:t>
            </a:r>
            <a:r>
              <a:rPr lang="en-US" sz="2000" b="1" dirty="0"/>
              <a:t>inference engine</a:t>
            </a:r>
            <a:r>
              <a:rPr lang="en-US" sz="2000" dirty="0"/>
              <a:t>, the </a:t>
            </a:r>
            <a:r>
              <a:rPr lang="en-US" sz="2000" b="1" dirty="0"/>
              <a:t>knowledge base</a:t>
            </a:r>
            <a:r>
              <a:rPr lang="en-US" sz="2000" dirty="0"/>
              <a:t>, and the </a:t>
            </a:r>
            <a:r>
              <a:rPr lang="en-US" sz="2000" b="1" dirty="0"/>
              <a:t>User interface</a:t>
            </a:r>
            <a:r>
              <a:rPr lang="en-US" sz="2000" dirty="0"/>
              <a:t>. </a:t>
            </a:r>
          </a:p>
          <a:p>
            <a:pPr marL="539496" indent="-457200" algn="just"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Knowledge Base </a:t>
            </a:r>
            <a:r>
              <a:rPr lang="en-US" sz="2000" dirty="0">
                <a:solidFill>
                  <a:srgbClr val="FF0000"/>
                </a:solidFill>
              </a:rPr>
              <a:t>- </a:t>
            </a:r>
            <a:r>
              <a:rPr lang="en-US" sz="2000" dirty="0"/>
              <a:t>The knowledge base is a collection of rules or other information structures derived from the human expert. Rules are typically structured as If/Then statements of the form:</a:t>
            </a:r>
          </a:p>
          <a:p>
            <a:pPr marL="539496" indent="-457200" algn="ctr">
              <a:buNone/>
            </a:pPr>
            <a:r>
              <a:rPr lang="en-US" sz="2000" dirty="0"/>
              <a:t>IF &lt;antecedent&gt; THEN &lt;consequent&gt;</a:t>
            </a:r>
          </a:p>
          <a:p>
            <a:pPr algn="just">
              <a:buNone/>
            </a:pPr>
            <a:r>
              <a:rPr lang="en-US" sz="2000" b="1" dirty="0"/>
              <a:t>	 Agenda - </a:t>
            </a:r>
            <a:r>
              <a:rPr lang="en-US" sz="2000" dirty="0"/>
              <a:t>When </a:t>
            </a:r>
            <a:r>
              <a:rPr lang="en-US" sz="2000" dirty="0">
                <a:solidFill>
                  <a:srgbClr val="FF0000"/>
                </a:solidFill>
              </a:rPr>
              <a:t>rules are satisfied by the program, they are            added to a queue called the </a:t>
            </a:r>
            <a:r>
              <a:rPr lang="en-US" sz="2000" b="1" dirty="0">
                <a:solidFill>
                  <a:srgbClr val="FF0000"/>
                </a:solidFill>
              </a:rPr>
              <a:t>agenda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r>
              <a:rPr lang="en-US" sz="2000" dirty="0"/>
              <a:t>The agenda is an unordered list of all the rules whose antecedents/conditions  are 	currently satisfied.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2</a:t>
            </a:r>
            <a:r>
              <a:rPr lang="en-US" sz="2000" b="1" dirty="0"/>
              <a:t>. </a:t>
            </a:r>
            <a:r>
              <a:rPr lang="en-US" sz="2000" b="1" dirty="0">
                <a:solidFill>
                  <a:srgbClr val="FF0000"/>
                </a:solidFill>
              </a:rPr>
              <a:t>Inference Engine </a:t>
            </a:r>
            <a:r>
              <a:rPr lang="en-US" sz="2000" dirty="0"/>
              <a:t>- It  is the main processing element of the expert system. The inference engine </a:t>
            </a:r>
            <a:r>
              <a:rPr lang="en-US" sz="2000" dirty="0">
                <a:solidFill>
                  <a:srgbClr val="FF0000"/>
                </a:solidFill>
              </a:rPr>
              <a:t>chooses rules from the agenda to fire.</a:t>
            </a:r>
            <a:r>
              <a:rPr lang="en-US" sz="2000" dirty="0"/>
              <a:t> If there are no rules on the agenda, the inference engine must obtain information from the user in order to add more rules to the agenda. </a:t>
            </a:r>
          </a:p>
          <a:p>
            <a:pPr>
              <a:buNone/>
            </a:pPr>
            <a:endParaRPr lang="en-US" sz="2000" dirty="0"/>
          </a:p>
          <a:p>
            <a:pPr marL="539496" indent="-457200">
              <a:buNone/>
            </a:pP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of a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457200" indent="-457200">
              <a:buFont typeface="Helvetica" pitchFamily="34" charset="0"/>
              <a:buAutoNum type="arabicPeriod"/>
            </a:pPr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actions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ordering constraints 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dirty="0">
                <a:latin typeface="MT Extra" pitchFamily="18" charset="2"/>
              </a:rPr>
              <a:t>p </a:t>
            </a:r>
            <a:r>
              <a:rPr lang="en-US" sz="2000" dirty="0"/>
              <a:t>B reads “A before B”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Cycles A </a:t>
            </a:r>
            <a:r>
              <a:rPr lang="en-US" sz="2000" dirty="0">
                <a:latin typeface="MT Extra" pitchFamily="18" charset="2"/>
              </a:rPr>
              <a:t>p </a:t>
            </a:r>
            <a:r>
              <a:rPr lang="en-US" sz="2000" dirty="0"/>
              <a:t>B and B </a:t>
            </a:r>
            <a:r>
              <a:rPr lang="en-US" sz="2000" dirty="0">
                <a:latin typeface="MT Extra" pitchFamily="18" charset="2"/>
              </a:rPr>
              <a:t>p </a:t>
            </a:r>
            <a:r>
              <a:rPr lang="en-US" sz="2000" dirty="0"/>
              <a:t>A should not exist.</a:t>
            </a:r>
          </a:p>
          <a:p>
            <a:pPr marL="859536" lvl="1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causal links </a:t>
            </a:r>
            <a:r>
              <a:rPr lang="en-US" sz="2400" dirty="0"/>
              <a:t>(protection intervals) between actions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000" dirty="0"/>
              <a:t>A     B reads “A achieves </a:t>
            </a:r>
            <a:r>
              <a:rPr lang="en-US" sz="2000" i="1" dirty="0"/>
              <a:t>p</a:t>
            </a:r>
            <a:r>
              <a:rPr lang="en-US" sz="2000" dirty="0"/>
              <a:t> for B”.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70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4953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US" dirty="0"/>
              <a:t>Begin with initial plan.</a:t>
            </a:r>
          </a:p>
          <a:p>
            <a:pPr marL="596646" indent="-514350">
              <a:buNone/>
            </a:pPr>
            <a:r>
              <a:rPr lang="en-US" dirty="0"/>
              <a:t>          It consists of start and finish steps.</a:t>
            </a:r>
          </a:p>
          <a:p>
            <a:pPr marL="596646" indent="-514350">
              <a:buNone/>
            </a:pPr>
            <a:r>
              <a:rPr lang="en-US" dirty="0"/>
              <a:t>2. Repeat the steps till the solution plan is achieved:</a:t>
            </a:r>
          </a:p>
          <a:p>
            <a:pPr marL="596646" indent="-514350">
              <a:buAutoNum type="alphaLcParenR"/>
            </a:pPr>
            <a:r>
              <a:rPr lang="en-US" dirty="0"/>
              <a:t>Add an pre- condition if it exists.</a:t>
            </a:r>
          </a:p>
          <a:p>
            <a:pPr marL="596646" indent="-514350">
              <a:buAutoNum type="alphaLcParenR"/>
            </a:pPr>
            <a:r>
              <a:rPr lang="en-US" dirty="0"/>
              <a:t>Resolve the threats by applying promotion and demotion.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59055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 2</a:t>
            </a:r>
            <a:br>
              <a:rPr lang="en-US" dirty="0"/>
            </a:br>
            <a:endParaRPr lang="en-US" dirty="0"/>
          </a:p>
        </p:txBody>
      </p:sp>
      <p:pic>
        <p:nvPicPr>
          <p:cNvPr id="145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133600"/>
            <a:ext cx="63246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9144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Login into office email id is the precondition for checking office mails. So add this precondition.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pic>
        <p:nvPicPr>
          <p:cNvPr id="146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54848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4478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Ordering constraints are added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- Clobbering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ax and ay as action and e as effect.</a:t>
            </a:r>
          </a:p>
          <a:p>
            <a:pPr lvl="5">
              <a:buNone/>
            </a:pPr>
            <a:r>
              <a:rPr lang="en-US" dirty="0"/>
              <a:t>   ax	      ay</a:t>
            </a:r>
          </a:p>
          <a:p>
            <a:pPr lvl="5">
              <a:buNone/>
            </a:pPr>
            <a:endParaRPr lang="en-US" dirty="0"/>
          </a:p>
          <a:p>
            <a:pPr lvl="5">
              <a:buNone/>
            </a:pPr>
            <a:endParaRPr lang="en-US" dirty="0"/>
          </a:p>
          <a:p>
            <a:pPr lvl="5">
              <a:buNone/>
            </a:pPr>
            <a:endParaRPr lang="en-US" dirty="0"/>
          </a:p>
          <a:p>
            <a:pPr lvl="5">
              <a:buNone/>
            </a:pPr>
            <a:endParaRPr lang="en-US" dirty="0"/>
          </a:p>
          <a:p>
            <a:pPr lvl="5">
              <a:buNone/>
            </a:pPr>
            <a:endParaRPr lang="en-US" dirty="0"/>
          </a:p>
          <a:p>
            <a:pPr lvl="5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C481-5FFC-425D-A312-A5526D1EBFCC}" type="slidenum">
              <a:rPr lang="en-US" smtClean="0"/>
              <a:pPr/>
              <a:t>75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52800" y="2743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28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32766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Buying an apple</a:t>
            </a:r>
          </a:p>
        </p:txBody>
      </p:sp>
      <p:cxnSp>
        <p:nvCxnSpPr>
          <p:cNvPr id="11" name="Straight Arrow Connector 10"/>
          <p:cNvCxnSpPr>
            <a:stCxn id="9" idx="3"/>
            <a:endCxn id="15" idx="1"/>
          </p:cNvCxnSpPr>
          <p:nvPr/>
        </p:nvCxnSpPr>
        <p:spPr>
          <a:xfrm>
            <a:off x="4267200" y="35433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91200" y="3200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Cut an apple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3124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Eat an apple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295400" y="4191000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>
              <a:buNone/>
            </a:pPr>
            <a:r>
              <a:rPr lang="en-US" sz="2800" dirty="0"/>
              <a:t>Now consider if there is an action </a:t>
            </a:r>
            <a:r>
              <a:rPr lang="en-US" sz="2800" dirty="0" err="1"/>
              <a:t>az</a:t>
            </a:r>
            <a:r>
              <a:rPr lang="en-US" sz="2800" dirty="0"/>
              <a:t> that could have an effect ~e.  Then it will create a threat.</a:t>
            </a:r>
          </a:p>
          <a:p>
            <a:pPr lvl="5">
              <a:buNone/>
            </a:pPr>
            <a:r>
              <a:rPr lang="en-US" sz="2800" dirty="0"/>
              <a:t>This is resolved by-</a:t>
            </a:r>
          </a:p>
          <a:p>
            <a:pPr lvl="5">
              <a:buNone/>
            </a:pPr>
            <a:r>
              <a:rPr lang="en-US" sz="2800" dirty="0"/>
              <a:t>Ordering </a:t>
            </a:r>
            <a:r>
              <a:rPr lang="en-US" sz="2800" dirty="0" err="1"/>
              <a:t>az</a:t>
            </a:r>
            <a:r>
              <a:rPr lang="en-US" sz="2800" dirty="0"/>
              <a:t> after ay ( </a:t>
            </a:r>
            <a:r>
              <a:rPr lang="en-US" sz="2800" dirty="0">
                <a:solidFill>
                  <a:srgbClr val="FF0000"/>
                </a:solidFill>
              </a:rPr>
              <a:t>Promotion</a:t>
            </a:r>
            <a:r>
              <a:rPr lang="en-US" sz="2800" dirty="0"/>
              <a:t>)</a:t>
            </a:r>
          </a:p>
          <a:p>
            <a:pPr lvl="5">
              <a:buNone/>
            </a:pPr>
            <a:r>
              <a:rPr lang="en-US" sz="2800" dirty="0"/>
              <a:t>Or ordering </a:t>
            </a:r>
            <a:r>
              <a:rPr lang="en-US" sz="2800" dirty="0" err="1"/>
              <a:t>az</a:t>
            </a:r>
            <a:r>
              <a:rPr lang="en-US" sz="2800" dirty="0"/>
              <a:t> before ax( </a:t>
            </a:r>
            <a:r>
              <a:rPr lang="en-US" sz="2800" dirty="0">
                <a:solidFill>
                  <a:srgbClr val="FF0000"/>
                </a:solidFill>
              </a:rPr>
              <a:t>Demotion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4648200"/>
            <a:ext cx="20097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Constraint Satisfaction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Constraints are the natural medium for people to express problems in many fields.</a:t>
            </a:r>
          </a:p>
          <a:p>
            <a:r>
              <a:rPr lang="en-US" dirty="0"/>
              <a:t>Many real problems in AI can be modeled as Constraint Satisfaction Problems and are solved through search.</a:t>
            </a:r>
          </a:p>
          <a:p>
            <a:r>
              <a:rPr lang="en-US" dirty="0"/>
              <a:t>Examples Of Constraint:</a:t>
            </a:r>
          </a:p>
          <a:p>
            <a:pPr>
              <a:buNone/>
            </a:pPr>
            <a:r>
              <a:rPr lang="en-US" dirty="0"/>
              <a:t>	The sum of three angles of a triangle is </a:t>
            </a:r>
            <a:r>
              <a:rPr lang="en-US" dirty="0">
                <a:latin typeface="+mj-lt"/>
              </a:rPr>
              <a:t>180</a:t>
            </a:r>
            <a:r>
              <a:rPr lang="en-US" dirty="0"/>
              <a:t> degrees. </a:t>
            </a:r>
          </a:p>
          <a:p>
            <a:pPr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Constraint is a logical relation among variables.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Constraint Satisfaction is a process of finding a solution to a set of constraints.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Variety/ Types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Unary constraints </a:t>
            </a:r>
            <a:r>
              <a:rPr lang="en-US" dirty="0"/>
              <a:t>involve a single variable.</a:t>
            </a:r>
          </a:p>
          <a:p>
            <a:pPr lvl="1"/>
            <a:r>
              <a:rPr lang="en-US" dirty="0"/>
              <a:t>e.g. </a:t>
            </a:r>
            <a:r>
              <a:rPr lang="en-US" i="1" dirty="0"/>
              <a:t>South Africa </a:t>
            </a:r>
            <a:r>
              <a:rPr lang="en-US" i="1" dirty="0">
                <a:sym typeface="Symbol" pitchFamily="18" charset="2"/>
              </a:rPr>
              <a:t></a:t>
            </a:r>
            <a:r>
              <a:rPr lang="en-US" i="1" dirty="0"/>
              <a:t> green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Binary constraints </a:t>
            </a:r>
            <a:r>
              <a:rPr lang="en-US" dirty="0"/>
              <a:t>involve pairs of variables.</a:t>
            </a:r>
          </a:p>
          <a:p>
            <a:pPr lvl="1"/>
            <a:r>
              <a:rPr lang="en-US" dirty="0"/>
              <a:t>e.g. </a:t>
            </a:r>
            <a:r>
              <a:rPr lang="en-US" i="1" dirty="0"/>
              <a:t>South Africa </a:t>
            </a:r>
            <a:r>
              <a:rPr lang="en-US" sz="2100" i="1" dirty="0">
                <a:sym typeface="Symbol" pitchFamily="18" charset="2"/>
              </a:rPr>
              <a:t> </a:t>
            </a:r>
            <a:r>
              <a:rPr lang="en-US" i="1" dirty="0"/>
              <a:t>Washington</a:t>
            </a:r>
          </a:p>
          <a:p>
            <a:pPr lvl="1"/>
            <a:endParaRPr lang="en-US" i="1" dirty="0"/>
          </a:p>
          <a:p>
            <a:r>
              <a:rPr lang="en-US" dirty="0">
                <a:solidFill>
                  <a:srgbClr val="FF0000"/>
                </a:solidFill>
              </a:rPr>
              <a:t>Higher-order constraints </a:t>
            </a:r>
            <a:r>
              <a:rPr lang="en-US" dirty="0"/>
              <a:t>involve 3 or more variables.</a:t>
            </a:r>
          </a:p>
          <a:p>
            <a:pPr lvl="1"/>
            <a:r>
              <a:rPr lang="en-US" dirty="0"/>
              <a:t>Professors A, B and C cannot be on a committee together</a:t>
            </a:r>
          </a:p>
          <a:p>
            <a:pPr lvl="1"/>
            <a:r>
              <a:rPr lang="en-US" dirty="0"/>
              <a:t>Can always be represented by multiple binary constraints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Preference (soft  constraints) </a:t>
            </a:r>
          </a:p>
          <a:p>
            <a:pPr lvl="1"/>
            <a:r>
              <a:rPr lang="en-US" dirty="0"/>
              <a:t>e.g. </a:t>
            </a:r>
            <a:r>
              <a:rPr lang="en-US" i="1" dirty="0"/>
              <a:t>red</a:t>
            </a:r>
            <a:r>
              <a:rPr lang="en-US" dirty="0"/>
              <a:t> is better than </a:t>
            </a:r>
            <a:r>
              <a:rPr lang="en-US" i="1" dirty="0"/>
              <a:t>green</a:t>
            </a:r>
            <a:r>
              <a:rPr lang="en-US" dirty="0"/>
              <a:t> often can be represented by a cost for each variable assignment 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Constraint Satisfaction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CSP in AI are:-</a:t>
            </a:r>
          </a:p>
          <a:p>
            <a:pPr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8 queens problem- </a:t>
            </a:r>
            <a:r>
              <a:rPr lang="en-US" dirty="0"/>
              <a:t>The constraint is no queen should threaten each other. A queen threatens other queen if present on same row, column, diagonal. 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Map Coloring problem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05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Map Coloring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Given a map and number of colors, the problem is to assign colors to those area in map such </a:t>
            </a:r>
            <a:r>
              <a:rPr lang="en-US" dirty="0">
                <a:solidFill>
                  <a:srgbClr val="FF0000"/>
                </a:solidFill>
              </a:rPr>
              <a:t>that no adjacent nodes have same color.</a:t>
            </a:r>
          </a:p>
          <a:p>
            <a:r>
              <a:rPr lang="en-US" dirty="0"/>
              <a:t>Variables: </a:t>
            </a:r>
            <a:r>
              <a:rPr lang="en-US" i="1" dirty="0"/>
              <a:t>WA, NT, Q, NSW, V, SA, T</a:t>
            </a:r>
          </a:p>
          <a:p>
            <a:r>
              <a:rPr lang="en-US" dirty="0"/>
              <a:t>Domains: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i="1" dirty="0"/>
              <a:t>={red,green,blue}</a:t>
            </a:r>
            <a:endParaRPr lang="en-US" dirty="0"/>
          </a:p>
          <a:p>
            <a:r>
              <a:rPr lang="en-US" dirty="0"/>
              <a:t>Constraints: adjacent regions must have different colors.</a:t>
            </a:r>
          </a:p>
          <a:p>
            <a:pPr lvl="2"/>
            <a:r>
              <a:rPr lang="en-US" dirty="0"/>
              <a:t>E.g. </a:t>
            </a:r>
            <a:r>
              <a:rPr lang="en-US" i="1" dirty="0"/>
              <a:t>WA </a:t>
            </a:r>
            <a:r>
              <a:rPr lang="en-US" i="1" dirty="0">
                <a:sym typeface="Symbol" pitchFamily="18" charset="2"/>
              </a:rPr>
              <a:t></a:t>
            </a:r>
            <a:r>
              <a:rPr lang="en-US" i="1" dirty="0"/>
              <a:t> NT</a:t>
            </a:r>
            <a:r>
              <a:rPr lang="en-US" dirty="0"/>
              <a:t>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81400" y="4114800"/>
            <a:ext cx="4800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User Interface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 user interface is the method by which the expert system interacts with a user. 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4. Working Memory</a:t>
            </a:r>
          </a:p>
          <a:p>
            <a:r>
              <a:rPr lang="en-US" sz="2000" dirty="0"/>
              <a:t> Working memory </a:t>
            </a:r>
            <a:r>
              <a:rPr lang="en-US" sz="2000" dirty="0">
                <a:solidFill>
                  <a:srgbClr val="FF0000"/>
                </a:solidFill>
              </a:rPr>
              <a:t>contains the data that is received from the user</a:t>
            </a:r>
            <a:r>
              <a:rPr lang="en-US" sz="2000" dirty="0"/>
              <a:t> during the expert system session. </a:t>
            </a:r>
          </a:p>
          <a:p>
            <a:r>
              <a:rPr lang="en-US" sz="2000" dirty="0"/>
              <a:t> Values in working memory are used to evaluate antecedents in the knowledge base. </a:t>
            </a:r>
          </a:p>
          <a:p>
            <a:r>
              <a:rPr lang="en-US" sz="2000" dirty="0"/>
              <a:t>Consequences from rules in the knowledge base may create new values in working memory, update old values, or remove existing values.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43000" y="1752600"/>
            <a:ext cx="6758735" cy="4389437"/>
          </a:xfrm>
          <a:noFill/>
          <a:ln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6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1"/>
            <a:ext cx="78581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1181100" y="285750"/>
            <a:ext cx="7715250" cy="428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>
                <a:solidFill>
                  <a:srgbClr val="8CF4EA"/>
                </a:solidFill>
                <a:latin typeface="Times New Roman" pitchFamily="18" charset="0"/>
              </a:rPr>
              <a:t> N-Queens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00125" y="857250"/>
            <a:ext cx="7715250" cy="5786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  <a:p>
            <a:pPr marL="341313" indent="-341313" algn="just">
              <a:lnSpc>
                <a:spcPct val="150000"/>
              </a:lnSpc>
              <a:spcBef>
                <a:spcPts val="65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63" y="857250"/>
            <a:ext cx="7858125" cy="5572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latin typeface="Times New Roman" pitchFamily="16" charset="0"/>
              </a:rPr>
              <a:t>The N-Queens puzzle is a classic chess problem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latin typeface="Times New Roman" pitchFamily="16" charset="0"/>
              </a:rPr>
              <a:t>Given a chessboard of size n by n, can you place n queens so that no two queens attack each other?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latin typeface="Times New Roman" pitchFamily="16" charset="0"/>
              </a:rPr>
              <a:t>That is, can you place the queens with no two queens are on the same row, column, or diagonal?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latin typeface="Times New Roman" pitchFamily="16" charset="0"/>
              </a:rPr>
              <a:t>The n-Queens puzzle has long been known to be simple to solve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latin typeface="Times New Roman" pitchFamily="16" charset="0"/>
              </a:rPr>
              <a:t>You can solve the problem for all n except 2 and 3, and solutions for all other n can be described in a few lines. 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latin typeface="Times New Roman" pitchFamily="16" charset="0"/>
              </a:rPr>
              <a:t>This very simplicity has led to repeated controversy in Artificial Intelligence (AI).</a:t>
            </a:r>
            <a:r>
              <a:rPr lang="en-US" sz="2800" dirty="0">
                <a:latin typeface="Times New Roman" pitchFamily="16" charset="0"/>
              </a:rPr>
              <a:t>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800" dirty="0">
              <a:latin typeface="Times New Roman" pitchFamily="16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800" dirty="0"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6538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1181100" y="0"/>
            <a:ext cx="7715250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Constraint Propagation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143000" y="1214438"/>
            <a:ext cx="7572375" cy="488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63538" indent="-282575" algn="just">
              <a:spcBef>
                <a:spcPts val="6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63" y="857250"/>
            <a:ext cx="7858125" cy="5572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200" dirty="0">
                <a:latin typeface="Times New Roman" pitchFamily="16" charset="0"/>
              </a:rPr>
              <a:t>A constraint is simply a logical relation among several unknowns (or variables), each taking a value in a given domain.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200" dirty="0">
                <a:latin typeface="Times New Roman" pitchFamily="16" charset="0"/>
              </a:rPr>
              <a:t>A constraint thus restricts the possible values that variables can take; it represents some partial information about the variables of interest.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200" dirty="0">
                <a:latin typeface="Times New Roman" pitchFamily="16" charset="0"/>
              </a:rPr>
              <a:t>For instance, “the circle is inside the square” relates two objects without precisely specifying their positions, i.e., their co-ordinates.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200" dirty="0">
                <a:latin typeface="Times New Roman" pitchFamily="16" charset="0"/>
              </a:rPr>
              <a:t>Now, one may move the square or the circle and he or she is still able to maintain the relation between these two objects.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200" dirty="0">
                <a:latin typeface="Times New Roman" pitchFamily="16" charset="0"/>
              </a:rPr>
              <a:t> Also, one may want to add another object, say triangle, and to introduce another constraint, say “square is to the left of the triangle”.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200" dirty="0">
                <a:latin typeface="Times New Roman" pitchFamily="16" charset="0"/>
              </a:rPr>
              <a:t>From the user (human) point of view, everything remains absolutely transparent. </a:t>
            </a:r>
            <a:r>
              <a:rPr lang="en-US" sz="2200" dirty="0">
                <a:latin typeface="Times New Roman" pitchFamily="16" charset="0"/>
              </a:rPr>
              <a:t>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1181100" y="0"/>
            <a:ext cx="7715250" cy="78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dirty="0">
                <a:solidFill>
                  <a:srgbClr val="7CFFF7"/>
                </a:solidFill>
                <a:latin typeface="Times New Roman" pitchFamily="18" charset="0"/>
                <a:cs typeface="Times New Roman" pitchFamily="18" charset="0"/>
              </a:rPr>
              <a:t>Constraint Propagation-Properties </a:t>
            </a:r>
            <a:endParaRPr lang="en-US" sz="3600" dirty="0">
              <a:solidFill>
                <a:srgbClr val="7CFFF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1143000" y="1214438"/>
            <a:ext cx="7572375" cy="4881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/>
          <a:lstStyle/>
          <a:p>
            <a:pPr marL="363538" indent="-282575" algn="just">
              <a:spcBef>
                <a:spcPts val="6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75" y="857250"/>
            <a:ext cx="8215313" cy="5572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It may specify partial information, i.e., the constraint need not uniquely specify the values of its variables, (constraint X&gt;2 does not specify the exact value of variable X, so X can be equal to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     3, 4, 5 etc.)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Constraints are heterogeneous, i.e., they can specify the relation between variables with different domains (for example X = length(Y))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Constraints are non-directional, typically a constraint on (say) two variables X, Y can be used to infer a constraint on X given a constraint on Y and vice versa, (X=Y+2 can be used to compute the variable X using X:=Y+2 as well as the variable Y using Y:=X-2)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Constraints are declarative, i.e., they specify what relationship must hold without specifying a computational procedure to enforce that relationship,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Constraints are additive, i.e., the order of imposition of constraints does not matter, all that matters at the end is that the conjunction of constraints is in effect. </a:t>
            </a: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Constraints are rarely independent, typically constraints in the constraint store share variables.</a:t>
            </a:r>
            <a:r>
              <a:rPr lang="en-US" sz="2000" dirty="0">
                <a:latin typeface="Times New Roman" pitchFamily="16" charset="0"/>
              </a:rPr>
              <a:t> </a:t>
            </a:r>
            <a:endParaRPr lang="en-IN" sz="2000" dirty="0">
              <a:latin typeface="Times New Roman" pitchFamily="16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1181100" y="357188"/>
            <a:ext cx="7715250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8CF4E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>
                <a:solidFill>
                  <a:srgbClr val="8CF4EA"/>
                </a:solidFill>
                <a:latin typeface="Times New Roman" pitchFamily="18" charset="0"/>
                <a:cs typeface="Times New Roman" pitchFamily="18" charset="0"/>
              </a:rPr>
              <a:t>Scene Labeling</a:t>
            </a:r>
            <a:endParaRPr lang="en-GB" sz="3200">
              <a:solidFill>
                <a:srgbClr val="8CF4E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57288" y="1357313"/>
            <a:ext cx="7791450" cy="47386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eaLnBrk="1" hangingPunct="1">
              <a:spcBef>
                <a:spcPts val="6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63" y="1143000"/>
            <a:ext cx="7858125" cy="5286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IMAGE understanding is a task of primary importance for a  wide range of practical applications. </a:t>
            </a: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One </a:t>
            </a:r>
            <a:r>
              <a:rPr lang="en-IN" dirty="0">
                <a:latin typeface="Times New Roman" pitchFamily="16" charset="0"/>
              </a:rPr>
              <a:t>important</a:t>
            </a:r>
            <a:r>
              <a:rPr lang="en-I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 step toward understanding an image is to perform a full-scene </a:t>
            </a:r>
            <a:r>
              <a:rPr lang="en-I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labeling</a:t>
            </a:r>
            <a:r>
              <a:rPr lang="en-I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, also known as a scene parsing</a:t>
            </a: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which consists of </a:t>
            </a:r>
            <a:r>
              <a:rPr lang="en-I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labeling</a:t>
            </a:r>
            <a:r>
              <a:rPr lang="en-I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 every pixel in the image with the category of the object to which it belongs.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 </a:t>
            </a: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1181100" y="357188"/>
            <a:ext cx="7715250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8CF4E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>
                <a:solidFill>
                  <a:srgbClr val="8CF4EA"/>
                </a:solidFill>
                <a:latin typeface="Times New Roman" pitchFamily="18" charset="0"/>
                <a:cs typeface="Times New Roman" pitchFamily="18" charset="0"/>
              </a:rPr>
              <a:t>Scene Labeling - Example</a:t>
            </a:r>
            <a:endParaRPr lang="en-GB" sz="3200">
              <a:solidFill>
                <a:srgbClr val="8CF4E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57288" y="1357313"/>
            <a:ext cx="7791450" cy="47386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eaLnBrk="1" hangingPunct="1">
              <a:spcBef>
                <a:spcPts val="6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63" y="1143000"/>
            <a:ext cx="7858125" cy="5072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Figure 1, below, illustrates schematically a room interior. The set of objects are denoted by regional boundaries and the set of possible labels is {Door(D), Wall(W), Ceiling(C), Floor(F), Bin(B) }.</a:t>
            </a:r>
            <a:r>
              <a:rPr lang="en-US" sz="2000" dirty="0">
                <a:latin typeface="Times New Roman" pitchFamily="16" charset="0"/>
              </a:rPr>
              <a:t> </a:t>
            </a:r>
            <a:endParaRPr lang="en-IN" sz="2000" dirty="0">
              <a:latin typeface="Times New Roman" pitchFamily="16" charset="0"/>
            </a:endParaRP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3071813"/>
            <a:ext cx="74295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1181100" y="0"/>
            <a:ext cx="7715250" cy="857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8CF4E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>
                <a:solidFill>
                  <a:srgbClr val="8CF4EA"/>
                </a:solidFill>
                <a:latin typeface="Times New Roman" pitchFamily="18" charset="0"/>
                <a:cs typeface="Times New Roman" pitchFamily="18" charset="0"/>
              </a:rPr>
              <a:t>Scene Labeling - Example</a:t>
            </a:r>
            <a:endParaRPr lang="en-GB" sz="3200">
              <a:solidFill>
                <a:srgbClr val="8CF4E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57288" y="1357313"/>
            <a:ext cx="7791450" cy="47386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eaLnBrk="1" hangingPunct="1">
              <a:spcBef>
                <a:spcPts val="6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1563" y="785813"/>
            <a:ext cx="7858125" cy="5929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solidFill>
                  <a:srgbClr val="FFFFFF"/>
                </a:solidFill>
                <a:latin typeface="Times New Roman" pitchFamily="16" charset="0"/>
              </a:rPr>
              <a:t>Unary Constraints</a:t>
            </a:r>
          </a:p>
          <a:p>
            <a:pPr marL="1084263" lvl="1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A Ceiling is the highest single region in the image</a:t>
            </a:r>
          </a:p>
          <a:p>
            <a:pPr marL="1084263" lvl="1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A Floor is chequered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b="1" dirty="0">
                <a:latin typeface="Times New Roman" pitchFamily="16" charset="0"/>
              </a:rPr>
              <a:t>Binary Constraints </a:t>
            </a:r>
          </a:p>
          <a:p>
            <a:pPr marL="1084263" lvl="1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A Wall is adjacent to a Floor and a Ceiling.</a:t>
            </a:r>
          </a:p>
          <a:p>
            <a:pPr marL="1084263" lvl="1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A Door is adjacent to a Floor and a Wall.</a:t>
            </a:r>
          </a:p>
          <a:p>
            <a:pPr marL="1084263" lvl="1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A Bin is adjacent to a Floor.</a:t>
            </a:r>
          </a:p>
          <a:p>
            <a:pPr marL="1084263" lvl="1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6" charset="0"/>
              </a:rPr>
              <a:t>A Bin is smaller than a Door.</a:t>
            </a:r>
            <a:endParaRPr lang="en-IN" sz="2000" dirty="0">
              <a:latin typeface="Times New Roman" pitchFamily="16" charset="0"/>
            </a:endParaRP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dirty="0">
                <a:latin typeface="Times New Roman" pitchFamily="16" charset="0"/>
              </a:rPr>
              <a:t>Initially we start with the complete s</a:t>
            </a:r>
            <a:r>
              <a:rPr lang="en-IN" sz="2000" dirty="0">
                <a:solidFill>
                  <a:srgbClr val="FFFFFF"/>
                </a:solidFill>
                <a:latin typeface="Times New Roman" pitchFamily="16" charset="0"/>
              </a:rPr>
              <a:t>et of possible labels for all the </a:t>
            </a:r>
            <a:r>
              <a:rPr lang="en-IN" sz="2000" dirty="0">
                <a:latin typeface="Times New Roman" pitchFamily="16" charset="0"/>
              </a:rPr>
              <a:t>regions (2D), or surfaces (3D), in the image. Applying the unary constraints leads to a reduction in the number of possible </a:t>
            </a:r>
            <a:r>
              <a:rPr lang="en-IN" sz="2000" dirty="0" err="1">
                <a:latin typeface="Times New Roman" pitchFamily="16" charset="0"/>
              </a:rPr>
              <a:t>labellings</a:t>
            </a:r>
            <a:r>
              <a:rPr lang="en-IN" sz="2000" dirty="0">
                <a:latin typeface="Times New Roman" pitchFamily="16" charset="0"/>
              </a:rPr>
              <a:t>, but there is still ambiguity in at least 4 cases. These can be resolved by the binary constraints.</a:t>
            </a:r>
            <a:endParaRPr lang="en-US" sz="2000" dirty="0">
              <a:latin typeface="Times New Roman" pitchFamily="16" charset="0"/>
            </a:endParaRP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  <a:p>
            <a:pPr marL="341313" indent="-341313" algn="just">
              <a:lnSpc>
                <a:spcPct val="150000"/>
              </a:lnSpc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181100" y="685799"/>
            <a:ext cx="7715250" cy="838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44280" rIns="90360" bIns="4428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dirty="0">
                <a:latin typeface="Times New Roman" pitchFamily="18" charset="0"/>
              </a:rPr>
              <a:t>Assignment Questions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71563" y="1676399"/>
            <a:ext cx="7643812" cy="4752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Times New Roman" pitchFamily="16" charset="0"/>
              </a:rPr>
              <a:t>Explain </a:t>
            </a:r>
            <a:r>
              <a:rPr lang="en-IN" dirty="0">
                <a:latin typeface="Times New Roman" pitchFamily="16" charset="0"/>
              </a:rPr>
              <a:t>Constraint Satisfaction Problem(CSP) by using example?</a:t>
            </a:r>
          </a:p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Times New Roman" pitchFamily="16" charset="0"/>
              </a:rPr>
              <a:t> Explain </a:t>
            </a:r>
            <a:r>
              <a:rPr lang="en-IN" dirty="0">
                <a:latin typeface="Times New Roman" pitchFamily="16" charset="0"/>
              </a:rPr>
              <a:t>CSP as a search Problem using example also show graph representation of a search problem?</a:t>
            </a:r>
          </a:p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Times New Roman" pitchFamily="16" charset="0"/>
              </a:rPr>
              <a:t>Explain </a:t>
            </a:r>
            <a:r>
              <a:rPr lang="en-IN" dirty="0">
                <a:latin typeface="Times New Roman" pitchFamily="16" charset="0"/>
              </a:rPr>
              <a:t>N-Queens Problem ? </a:t>
            </a:r>
          </a:p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Times New Roman" pitchFamily="16" charset="0"/>
              </a:rPr>
              <a:t>What is </a:t>
            </a:r>
            <a:r>
              <a:rPr lang="en-IN" dirty="0">
                <a:latin typeface="Times New Roman" pitchFamily="16" charset="0"/>
              </a:rPr>
              <a:t>Problem Decomposition explain Goal Trees with example?</a:t>
            </a:r>
          </a:p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latin typeface="Times New Roman" pitchFamily="16" charset="0"/>
              </a:rPr>
              <a:t>Define Rule Based Systems with proper diagram?</a:t>
            </a:r>
          </a:p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latin typeface="Times New Roman" pitchFamily="16" charset="0"/>
              </a:rPr>
              <a:t>What is </a:t>
            </a:r>
            <a:r>
              <a:rPr lang="en-IN" dirty="0">
                <a:latin typeface="Times New Roman" pitchFamily="16" charset="0"/>
              </a:rPr>
              <a:t>Planning? Explain STRIPS with example</a:t>
            </a:r>
          </a:p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latin typeface="Times New Roman" pitchFamily="16" charset="0"/>
              </a:rPr>
              <a:t>Explain Forward and Backward State Space Planning with example </a:t>
            </a:r>
          </a:p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buFont typeface="Monotype Sort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latin typeface="Times New Roman" pitchFamily="16" charset="0"/>
              </a:rPr>
              <a:t>Explain Goal Stack Planning with example</a:t>
            </a:r>
          </a:p>
          <a:p>
            <a:pPr marL="341313" indent="-341313">
              <a:spcBef>
                <a:spcPts val="500"/>
              </a:spcBef>
              <a:buClr>
                <a:srgbClr val="8CF4EA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Times New Roman" pitchFamily="16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dirty="0">
              <a:latin typeface="Times New Roman" pitchFamily="16" charset="0"/>
            </a:endParaRPr>
          </a:p>
          <a:p>
            <a:pPr marL="341313" indent="-341313" algn="just">
              <a:spcBef>
                <a:spcPts val="700"/>
              </a:spcBef>
              <a:buClr>
                <a:srgbClr val="8CF4EA"/>
              </a:buClr>
              <a:buSzPct val="75000"/>
              <a:buFont typeface="Monotype Sort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dirty="0"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791200"/>
          </a:xfrm>
        </p:spPr>
        <p:txBody>
          <a:bodyPr>
            <a:normAutofit/>
          </a:bodyPr>
          <a:lstStyle/>
          <a:p>
            <a:r>
              <a:rPr lang="en-US" dirty="0"/>
              <a:t>Facts can be seen as a collection of </a:t>
            </a:r>
            <a:r>
              <a:rPr lang="en-US" dirty="0">
                <a:solidFill>
                  <a:srgbClr val="FF0000"/>
                </a:solidFill>
              </a:rPr>
              <a:t>data and conditions.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Data associates the value of characteristics with a thing and conditions perform tests of the values of characteristics to determine if something is of interest.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For instance, if we have the fact:              				temperature &lt; 0</a:t>
            </a:r>
          </a:p>
          <a:p>
            <a:pPr>
              <a:buNone/>
            </a:pPr>
            <a:r>
              <a:rPr lang="en-US" dirty="0"/>
              <a:t>   then temperature is the data and the condition is &lt; 0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365</TotalTime>
  <Words>4010</Words>
  <Application>Microsoft Office PowerPoint</Application>
  <PresentationFormat>On-screen Show (4:3)</PresentationFormat>
  <Paragraphs>767</Paragraphs>
  <Slides>89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Flow</vt:lpstr>
      <vt:lpstr>UNIT 2</vt:lpstr>
      <vt:lpstr>PowerPoint Presentation</vt:lpstr>
      <vt:lpstr>Course Outcomes: </vt:lpstr>
      <vt:lpstr>Rule-based Expert Systems</vt:lpstr>
      <vt:lpstr>PowerPoint Presentation</vt:lpstr>
      <vt:lpstr>PowerPoint Presentation</vt:lpstr>
      <vt:lpstr>Components of Expert Systems </vt:lpstr>
      <vt:lpstr>PowerPoint Presentation</vt:lpstr>
      <vt:lpstr>Knowledge Base</vt:lpstr>
      <vt:lpstr>PowerPoint Presentation</vt:lpstr>
      <vt:lpstr>Forward and Backward Reasoning </vt:lpstr>
      <vt:lpstr>Forward Chaining/Reasoning/ Data Driven Rule-based Expert Systems  </vt:lpstr>
      <vt:lpstr>PowerPoint Presentation</vt:lpstr>
      <vt:lpstr>Backward Reasoning/ Goal-driven Rule-based Expert Systems </vt:lpstr>
      <vt:lpstr>Backward Reasoning/ Chaining </vt:lpstr>
      <vt:lpstr>Planning</vt:lpstr>
      <vt:lpstr>Introduction</vt:lpstr>
      <vt:lpstr>Planning</vt:lpstr>
      <vt:lpstr>Role of Planning in AI</vt:lpstr>
      <vt:lpstr>Planning Problem </vt:lpstr>
      <vt:lpstr>Components Of Planning System</vt:lpstr>
      <vt:lpstr>Representation Of Planning</vt:lpstr>
      <vt:lpstr>1) Sate Representation</vt:lpstr>
      <vt:lpstr>2) Representing Goals</vt:lpstr>
      <vt:lpstr>3) Representing Actions</vt:lpstr>
      <vt:lpstr>Planning agent</vt:lpstr>
      <vt:lpstr>Planning Languages</vt:lpstr>
      <vt:lpstr>Stanford Research Institute Problem Solver (STRIPS) </vt:lpstr>
      <vt:lpstr>STRIPS</vt:lpstr>
      <vt:lpstr>Standard Research Institute Problem Solver (STRIPS) </vt:lpstr>
      <vt:lpstr>PowerPoint Presentation</vt:lpstr>
      <vt:lpstr>Example</vt:lpstr>
      <vt:lpstr>STRIPS</vt:lpstr>
      <vt:lpstr>Action Description Language (ADL) </vt:lpstr>
      <vt:lpstr>Planning Domain Description Language (PDDL) </vt:lpstr>
      <vt:lpstr>Block Word Problem</vt:lpstr>
      <vt:lpstr>PowerPoint Presentation</vt:lpstr>
      <vt:lpstr>PowerPoint Presentation</vt:lpstr>
      <vt:lpstr>PowerPoint Presentation</vt:lpstr>
      <vt:lpstr>The Blocks World</vt:lpstr>
      <vt:lpstr>The Blocks World</vt:lpstr>
      <vt:lpstr>The Blocks World</vt:lpstr>
      <vt:lpstr>The Blocks World</vt:lpstr>
      <vt:lpstr>The Blocks World</vt:lpstr>
      <vt:lpstr>Approaches to perform Planning</vt:lpstr>
      <vt:lpstr>State Space Search Planning</vt:lpstr>
      <vt:lpstr>Forward  state space search Planning</vt:lpstr>
      <vt:lpstr>Example</vt:lpstr>
      <vt:lpstr>Forward  state space search Planning</vt:lpstr>
      <vt:lpstr>Backward state space search Planning</vt:lpstr>
      <vt:lpstr>Backward state space search Planning</vt:lpstr>
      <vt:lpstr>Goal Stack Planning</vt:lpstr>
      <vt:lpstr>Goal Stack Planning</vt:lpstr>
      <vt:lpstr>Goal Stack Planning</vt:lpstr>
      <vt:lpstr>Goal Stack Planning</vt:lpstr>
      <vt:lpstr>Goal Stack Planning</vt:lpstr>
      <vt:lpstr>Goal Stack Planning</vt:lpstr>
      <vt:lpstr>Goal Stack Planning</vt:lpstr>
      <vt:lpstr>Goal Stack Planning</vt:lpstr>
      <vt:lpstr>Plan Space Planning</vt:lpstr>
      <vt:lpstr>Partial Order Planning (POP)</vt:lpstr>
      <vt:lpstr>Example</vt:lpstr>
      <vt:lpstr>POP Representation</vt:lpstr>
      <vt:lpstr>Components of a Plan</vt:lpstr>
      <vt:lpstr>POP algorithm</vt:lpstr>
      <vt:lpstr>Partial Order Planning (POP) Representation</vt:lpstr>
      <vt:lpstr>Partial Order Planning(POP)</vt:lpstr>
      <vt:lpstr>Example</vt:lpstr>
      <vt:lpstr>POP Representation</vt:lpstr>
      <vt:lpstr>Components of a Plan</vt:lpstr>
      <vt:lpstr>POP algorithm</vt:lpstr>
      <vt:lpstr>Example</vt:lpstr>
      <vt:lpstr>Step 2 </vt:lpstr>
      <vt:lpstr>Step 3</vt:lpstr>
      <vt:lpstr>Threat - Clobbering</vt:lpstr>
      <vt:lpstr>Constraint Satisfaction Problems</vt:lpstr>
      <vt:lpstr>Variety/ Types Of Constraints</vt:lpstr>
      <vt:lpstr>Constraint Satisfaction Problems</vt:lpstr>
      <vt:lpstr>Map Coloring Problem</vt:lpstr>
      <vt:lpstr>Solution</vt:lpstr>
      <vt:lpstr>Example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Unknown User</cp:lastModifiedBy>
  <cp:revision>70</cp:revision>
  <dcterms:created xsi:type="dcterms:W3CDTF">2018-07-04T06:57:46Z</dcterms:created>
  <dcterms:modified xsi:type="dcterms:W3CDTF">2020-07-02T06:49:55Z</dcterms:modified>
</cp:coreProperties>
</file>