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sldIdLst>
    <p:sldId id="256" r:id="rId2"/>
    <p:sldId id="258" r:id="rId3"/>
    <p:sldId id="317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8" r:id="rId60"/>
    <p:sldId id="31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37E9C-B7F6-4EEB-8966-B5D099099C1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C0E0D-6FB0-4124-AC7E-B32DD6FB5D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8318-414A-41E9-B9C3-73967DF60A7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algorithm returns substitution to make x and y </a:t>
            </a:r>
            <a:r>
              <a:rPr lang="en-US" smtClean="0"/>
              <a:t>look identical.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8318-414A-41E9-B9C3-73967DF60A7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7818A-F910-4A04-967C-D7F0178A39D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A219A-AC40-4B74-9358-1B3949DBF3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7818A-F910-4A04-967C-D7F0178A39D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A219A-AC40-4B74-9358-1B3949DBF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7818A-F910-4A04-967C-D7F0178A39D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A219A-AC40-4B74-9358-1B3949DBF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7818A-F910-4A04-967C-D7F0178A39D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A219A-AC40-4B74-9358-1B3949DBF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7818A-F910-4A04-967C-D7F0178A39D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A219A-AC40-4B74-9358-1B3949DBF3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7818A-F910-4A04-967C-D7F0178A39D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A219A-AC40-4B74-9358-1B3949DBF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7818A-F910-4A04-967C-D7F0178A39D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A219A-AC40-4B74-9358-1B3949DBF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7818A-F910-4A04-967C-D7F0178A39D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A219A-AC40-4B74-9358-1B3949DBF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7818A-F910-4A04-967C-D7F0178A39D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A219A-AC40-4B74-9358-1B3949DBF3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7818A-F910-4A04-967C-D7F0178A39D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A219A-AC40-4B74-9358-1B3949DBF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7818A-F910-4A04-967C-D7F0178A39D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A219A-AC40-4B74-9358-1B3949DBF3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337818A-F910-4A04-967C-D7F0178A39D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C1A219A-AC40-4B74-9358-1B3949DBF39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LOGIC AND REASONING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pPr algn="ctr"/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proposition is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statement,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in English would be a declarative statement.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 The sky is blue , the snow is white, 2+2 =4.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proposition is either true or false.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Propositions are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sentences that are either true or false but not both.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Propositional logic is fundamental to all other types of logic.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Propositional logic is also called as Propositional Calculus,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Sentential calculus or Boolean Algebra.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1" y="3202994"/>
            <a:ext cx="7499351" cy="365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95400" y="1066800"/>
            <a:ext cx="762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sentence is a smallest unit in propositional logic.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proposition is true, then truth value is true.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proposition is false, then truth value is false.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Propositional Logic(PL)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Syntax –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syntax of PL defines allowable sentence.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atomic sentence consist of  a single proposition symbol.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Each such symbol stands for propositions that can be true or false.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Statement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can be simple or compound.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Simple statements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are either TRUE or FALSE.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Compound or complex statements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are constructed from simple statements connected by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connectives.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solidFill>
                <a:srgbClr val="FF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ea typeface="ＭＳ Ｐゴシック" pitchFamily="34" charset="-128"/>
              </a:rPr>
              <a:t>Literal</a:t>
            </a:r>
            <a:r>
              <a:rPr lang="en-US" sz="2800" dirty="0" smtClean="0">
                <a:ea typeface="ＭＳ Ｐゴシック" pitchFamily="34" charset="-128"/>
              </a:rPr>
              <a:t>: atomic sentence or negated atomic sentence  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 smtClean="0">
                <a:ea typeface="ＭＳ Ｐゴシック" pitchFamily="34" charset="-128"/>
              </a:rPr>
              <a:t>     </a:t>
            </a:r>
            <a:r>
              <a:rPr lang="en-US" sz="2800" dirty="0" err="1" smtClean="0">
                <a:ea typeface="ＭＳ Ｐゴシック" pitchFamily="34" charset="-128"/>
              </a:rPr>
              <a:t>Eg</a:t>
            </a:r>
            <a:r>
              <a:rPr lang="en-US" sz="2800" dirty="0" smtClean="0">
                <a:ea typeface="ＭＳ Ｐゴシック" pitchFamily="34" charset="-128"/>
              </a:rPr>
              <a:t>:- </a:t>
            </a:r>
            <a:r>
              <a:rPr lang="en-US" dirty="0" smtClean="0">
                <a:ea typeface="ＭＳ Ｐゴシック" pitchFamily="34" charset="-128"/>
              </a:rPr>
              <a:t>P, 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 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23C073-A9D8-4147-82E9-4122AAABDE89}" type="slidenum">
              <a:rPr lang="en-US"/>
              <a:pPr/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symbols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848600" cy="47625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Expressions only evaluate to either “true” or “false.”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		“P is true”</a:t>
            </a:r>
          </a:p>
          <a:p>
            <a:r>
              <a:rPr lang="en-US" dirty="0" smtClean="0"/>
              <a:t>¬P		“P is false”				</a:t>
            </a:r>
            <a:r>
              <a:rPr lang="en-US" dirty="0" smtClean="0">
                <a:solidFill>
                  <a:srgbClr val="0066FF"/>
                </a:solidFill>
              </a:rPr>
              <a:t>negation</a:t>
            </a:r>
          </a:p>
          <a:p>
            <a:r>
              <a:rPr lang="en-US" dirty="0" smtClean="0"/>
              <a:t>P V Q	“either P is true or Q is true or both”	</a:t>
            </a:r>
            <a:r>
              <a:rPr lang="en-US" dirty="0" smtClean="0">
                <a:solidFill>
                  <a:srgbClr val="0066FF"/>
                </a:solidFill>
              </a:rPr>
              <a:t>disjunction</a:t>
            </a:r>
          </a:p>
          <a:p>
            <a:r>
              <a:rPr lang="en-US" dirty="0" smtClean="0"/>
              <a:t>P ^ Q	“both P and Q are true”	          </a:t>
            </a:r>
            <a:r>
              <a:rPr lang="en-US" dirty="0" smtClean="0">
                <a:solidFill>
                  <a:srgbClr val="0066FF"/>
                </a:solidFill>
              </a:rPr>
              <a:t>conjunction</a:t>
            </a:r>
          </a:p>
          <a:p>
            <a:r>
              <a:rPr lang="en-US" dirty="0" smtClean="0"/>
              <a:t>P =&gt; Q	“if P is true, then Q is true”		</a:t>
            </a:r>
            <a:r>
              <a:rPr lang="en-US" dirty="0" smtClean="0">
                <a:solidFill>
                  <a:srgbClr val="0066FF"/>
                </a:solidFill>
              </a:rPr>
              <a:t>implication</a:t>
            </a:r>
          </a:p>
          <a:p>
            <a:r>
              <a:rPr lang="en-US" dirty="0" smtClean="0"/>
              <a:t>P </a:t>
            </a:r>
            <a:r>
              <a:rPr lang="en-US" dirty="0" smtClean="0">
                <a:sym typeface="Wingdings" pitchFamily="2" charset="2"/>
              </a:rPr>
              <a:t> Q	“P and Q are either both true or both false” 							</a:t>
            </a:r>
            <a:r>
              <a:rPr lang="en-US" dirty="0" smtClean="0">
                <a:solidFill>
                  <a:srgbClr val="0066FF"/>
                </a:solidFill>
                <a:sym typeface="Wingdings" pitchFamily="2" charset="2"/>
              </a:rPr>
              <a:t>equivalence</a:t>
            </a:r>
            <a:endParaRPr lang="en-US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Connectives Or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/>
          <a:lstStyle/>
          <a:p>
            <a:r>
              <a:rPr lang="en-US" sz="2400" dirty="0" smtClean="0"/>
              <a:t>Connectives join simple statements into compound statement.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Semantic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Semantic tells about the rules to determine the truth of a sentence. 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1"/>
            <a:ext cx="64008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a typeface="ＭＳ Ｐゴシック" pitchFamily="34" charset="-128"/>
              </a:rPr>
              <a:t>Examples of PL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Let Q represent </a:t>
            </a:r>
            <a:r>
              <a:rPr lang="en-US" sz="3200" dirty="0" smtClean="0">
                <a:ea typeface="ＭＳ Ｐゴシック" pitchFamily="34" charset="-128"/>
              </a:rPr>
              <a:t>“It is humid.”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Let P represent “ It is hot”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Let R  represent “ It is raining”</a:t>
            </a:r>
          </a:p>
          <a:p>
            <a:pPr>
              <a:lnSpc>
                <a:spcPct val="90000"/>
              </a:lnSpc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(P 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</a:t>
            </a:r>
            <a:r>
              <a:rPr lang="en-US" dirty="0" smtClean="0">
                <a:ea typeface="ＭＳ Ｐゴシック" pitchFamily="34" charset="-128"/>
              </a:rPr>
              <a:t> Q) 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dirty="0" smtClean="0">
                <a:ea typeface="ＭＳ Ｐゴシック" pitchFamily="34" charset="-128"/>
              </a:rPr>
              <a:t> 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200" dirty="0" smtClean="0">
                <a:ea typeface="ＭＳ Ｐゴシック" pitchFamily="34" charset="-128"/>
              </a:rPr>
              <a:t>“If it is hot and humid, then it is raining”</a:t>
            </a: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Q 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dirty="0" smtClean="0">
                <a:ea typeface="ＭＳ Ｐゴシック" pitchFamily="34" charset="-128"/>
              </a:rPr>
              <a:t> P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200" dirty="0" smtClean="0">
                <a:ea typeface="ＭＳ Ｐゴシック" pitchFamily="34" charset="-128"/>
              </a:rPr>
              <a:t>“If it is humid, then it is hot”</a:t>
            </a:r>
            <a:endParaRPr lang="en-US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1C75BF-BA88-48A9-8108-E8A266B0C9B7}" type="slidenum">
              <a:rPr lang="en-US"/>
              <a:pPr/>
              <a:t>18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Propositional logic: basic manipulation rules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¬(¬A) = A				Double negation</a:t>
            </a:r>
          </a:p>
          <a:p>
            <a:r>
              <a:rPr lang="en-US" dirty="0" smtClean="0"/>
              <a:t>¬(A ^ B) = (¬A) V (¬B)		Negated “and”</a:t>
            </a:r>
          </a:p>
          <a:p>
            <a:r>
              <a:rPr lang="en-US" dirty="0" smtClean="0"/>
              <a:t>¬(A V B) = (¬A) ^ (¬B)		Negated “or”</a:t>
            </a:r>
          </a:p>
          <a:p>
            <a:endParaRPr lang="en-US" dirty="0" smtClean="0"/>
          </a:p>
          <a:p>
            <a:r>
              <a:rPr lang="en-US" dirty="0" smtClean="0"/>
              <a:t>A ^ (B V C) = (A ^ B) V (A ^ C)	</a:t>
            </a:r>
            <a:r>
              <a:rPr lang="en-US" dirty="0" err="1" smtClean="0"/>
              <a:t>Distributivity</a:t>
            </a:r>
            <a:r>
              <a:rPr lang="en-US" dirty="0" smtClean="0"/>
              <a:t> of ^ on V</a:t>
            </a:r>
          </a:p>
          <a:p>
            <a:r>
              <a:rPr lang="en-US" dirty="0" smtClean="0"/>
              <a:t>A =&gt; B = (¬A) V B			by definition</a:t>
            </a:r>
          </a:p>
          <a:p>
            <a:r>
              <a:rPr lang="en-US" dirty="0" smtClean="0"/>
              <a:t>¬(A =&gt; B) = A ^ (¬B)		using negated or</a:t>
            </a:r>
          </a:p>
          <a:p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 B = (A =&gt; B) ^ (B =&gt; A)	by definition</a:t>
            </a:r>
          </a:p>
          <a:p>
            <a:r>
              <a:rPr lang="en-US" dirty="0" smtClean="0"/>
              <a:t>¬(A </a:t>
            </a:r>
            <a:r>
              <a:rPr lang="en-US" dirty="0" smtClean="0">
                <a:sym typeface="Wingdings" pitchFamily="2" charset="2"/>
              </a:rPr>
              <a:t> B) = (A ^ (</a:t>
            </a:r>
            <a:r>
              <a:rPr lang="en-US" dirty="0" smtClean="0"/>
              <a:t>¬B))V(B ^ (¬A))	using negated and &amp; or</a:t>
            </a:r>
          </a:p>
          <a:p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9CAD6F-EB8D-44B0-9C2F-0811B709F793}" type="slidenum">
              <a:rPr lang="en-US"/>
              <a:pPr/>
              <a:t>19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320"/>
            <a:ext cx="7498080" cy="944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Propositional inference: normal forms</a:t>
            </a: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609600" y="1295400"/>
            <a:ext cx="8229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5943600" y="3489325"/>
            <a:ext cx="3055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FF"/>
                </a:solidFill>
                <a:latin typeface="Tahoma" pitchFamily="34" charset="0"/>
              </a:rPr>
              <a:t>“sum of products of </a:t>
            </a:r>
          </a:p>
          <a:p>
            <a:r>
              <a:rPr lang="en-US" sz="2000">
                <a:solidFill>
                  <a:srgbClr val="0066FF"/>
                </a:solidFill>
                <a:latin typeface="Tahoma" pitchFamily="34" charset="0"/>
              </a:rPr>
              <a:t>simple variables or</a:t>
            </a:r>
          </a:p>
          <a:p>
            <a:r>
              <a:rPr lang="en-US" sz="2000">
                <a:solidFill>
                  <a:srgbClr val="0066FF"/>
                </a:solidFill>
                <a:latin typeface="Tahoma" pitchFamily="34" charset="0"/>
              </a:rPr>
              <a:t>negated simple variables”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5943600" y="2057400"/>
            <a:ext cx="3055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FF"/>
                </a:solidFill>
                <a:latin typeface="Tahoma" pitchFamily="34" charset="0"/>
              </a:rPr>
              <a:t>“product of sums of </a:t>
            </a:r>
          </a:p>
          <a:p>
            <a:r>
              <a:rPr lang="en-US" sz="2000">
                <a:solidFill>
                  <a:srgbClr val="0066FF"/>
                </a:solidFill>
                <a:latin typeface="Tahoma" pitchFamily="34" charset="0"/>
              </a:rPr>
              <a:t>simple variables or</a:t>
            </a:r>
          </a:p>
          <a:p>
            <a:r>
              <a:rPr lang="en-US" sz="2000">
                <a:solidFill>
                  <a:srgbClr val="0066FF"/>
                </a:solidFill>
                <a:latin typeface="Tahoma" pitchFamily="34" charset="0"/>
              </a:rPr>
              <a:t>negated simple variables”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Departmental Vision –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Empowering </a:t>
            </a: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students to be professionally competent &amp; socially </a:t>
            </a:r>
            <a:r>
              <a:rPr lang="en-I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</a:t>
            </a: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techno-economic development of society. </a:t>
            </a:r>
            <a:endParaRPr lang="en-I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IN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Departmental Mission –</a:t>
            </a:r>
          </a:p>
          <a:p>
            <a:pPr marL="457200" indent="-457200">
              <a:buAutoNum type="alphaLcParenR"/>
            </a:pPr>
            <a:r>
              <a:rPr lang="en-I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quality education enabling students for higher studies, research and entrepreneurship. </a:t>
            </a:r>
            <a:endParaRPr lang="en-I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To inculcate professionalism and ethical values through day to day practices.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5C5EA3-C169-4DC8-AAD9-276FEF622792}" type="slidenum">
              <a:rPr lang="en-US"/>
              <a:pPr/>
              <a:t>20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50838"/>
            <a:ext cx="81534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Inference Rules</a:t>
            </a:r>
          </a:p>
        </p:txBody>
      </p:sp>
      <p:pic>
        <p:nvPicPr>
          <p:cNvPr id="46085" name="Picture 3" descr="IR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1627188"/>
            <a:ext cx="8883650" cy="46878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Inference in 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6705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800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6172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Resolution : An Inference technique in 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Resolution in 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5867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16200000" flipH="1">
            <a:off x="4267200" y="4953000"/>
            <a:ext cx="228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419600" y="49530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6781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6629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716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Syllabus: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Knowledge Based Reasoning : Agents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Logic and Inferences:</a:t>
            </a:r>
          </a:p>
          <a:p>
            <a:pPr lvl="1"/>
            <a:r>
              <a:rPr lang="en-US" dirty="0" smtClean="0"/>
              <a:t>Formal Logic</a:t>
            </a:r>
          </a:p>
          <a:p>
            <a:pPr lvl="1"/>
            <a:r>
              <a:rPr lang="en-US" dirty="0" smtClean="0"/>
              <a:t>Propositional Logic and First Order Logic.</a:t>
            </a:r>
          </a:p>
          <a:p>
            <a:pPr lvl="1"/>
            <a:r>
              <a:rPr lang="en-US" dirty="0" smtClean="0"/>
              <a:t>Resolution in </a:t>
            </a:r>
            <a:r>
              <a:rPr lang="en-US" dirty="0" smtClean="0"/>
              <a:t>Propositional Logic and First Order </a:t>
            </a:r>
            <a:r>
              <a:rPr lang="en-US" dirty="0" smtClean="0"/>
              <a:t>Logic.</a:t>
            </a:r>
          </a:p>
          <a:p>
            <a:pPr lvl="1"/>
            <a:r>
              <a:rPr lang="en-US" dirty="0" smtClean="0"/>
              <a:t>Deductive Retrieval </a:t>
            </a:r>
          </a:p>
          <a:p>
            <a:pPr lvl="1"/>
            <a:r>
              <a:rPr lang="en-US" dirty="0" smtClean="0"/>
              <a:t>Backward Chaining</a:t>
            </a:r>
          </a:p>
          <a:p>
            <a:pPr lvl="1"/>
            <a:r>
              <a:rPr lang="en-US" dirty="0" smtClean="0"/>
              <a:t>Second Order Logic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Knowledge </a:t>
            </a:r>
            <a:r>
              <a:rPr lang="en-US" dirty="0" smtClean="0"/>
              <a:t>Representation : Conceptual Dependencies, Frames, Semantic Nets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943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4000"/>
            <a:ext cx="6400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7391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43529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447800"/>
            <a:ext cx="411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3340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Of Propositional Logic:-</a:t>
            </a:r>
          </a:p>
          <a:p>
            <a:pPr marL="596646" indent="-514350"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Simple knowledge representation language.</a:t>
            </a:r>
          </a:p>
          <a:p>
            <a:pPr marL="596646" indent="-514350"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Allows inference to be made.</a:t>
            </a:r>
          </a:p>
          <a:p>
            <a:pPr marL="596646" indent="-514350">
              <a:buAutoNum type="arabicPeriod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/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 Of Propositional Logic:-</a:t>
            </a:r>
          </a:p>
          <a:p>
            <a:pPr marL="596646" indent="-514350"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Cannot express complex AI problems.</a:t>
            </a:r>
          </a:p>
          <a:p>
            <a:pPr marL="596646" indent="-514350"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cannot identify entity as individual .</a:t>
            </a:r>
          </a:p>
          <a:p>
            <a:pPr marL="596646" indent="-514350"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cannot represent properties of individual entities or relations between them.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:- Jay is tall.</a:t>
            </a:r>
          </a:p>
          <a:p>
            <a:pPr marL="596646" indent="-514350"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Cannot represent generalization, specialization, etc.</a:t>
            </a:r>
          </a:p>
          <a:p>
            <a:pPr marL="596646" indent="-514350">
              <a:buAutoNum type="arabicPeriod"/>
            </a:pPr>
            <a:endParaRPr lang="en-US" dirty="0" smtClean="0"/>
          </a:p>
          <a:p>
            <a:pPr marL="596646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Predicate/ First Order Logic(FOL)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 is more expressive than PL.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Predicate logic allows to describe the objects and their relationships.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All kids are naughty, Suzy is a kid.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 can represent information using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relations, variables, quantifiers.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565150" lvl="2" indent="-220663"/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Every elephant is gray: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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x (elephant(x) → gray(x))</a:t>
            </a:r>
          </a:p>
          <a:p>
            <a:pPr marL="565150" lvl="2" indent="-220663"/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There is a white alligator: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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x (alligator(X) ^ white(X))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sentence is in predicate logic is made up of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constants, predicates and functions.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Every complete sentence is made up of 2 parts: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subject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what(or whom) the sentence is about.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Predicate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tells something about object.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:- Judy{runs} so subject is Judy and Predicate is runs.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car is blue  so {is blue} is a predicate that represents some property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will be represented as B(x) where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is blue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and x is an object. i.e B(car) is read as car is blue.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a typeface="ＭＳ Ｐゴシック" pitchFamily="34" charset="-128"/>
              </a:rPr>
              <a:t>First Order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GB" sz="2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Constants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are objects: john, apples</a:t>
            </a:r>
          </a:p>
          <a:p>
            <a:pPr>
              <a:lnSpc>
                <a:spcPct val="90000"/>
              </a:lnSpc>
              <a:buNone/>
            </a:pPr>
            <a:endParaRPr lang="en-GB" sz="26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Predicates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are properties and relations:</a:t>
            </a:r>
          </a:p>
          <a:p>
            <a:pPr lvl="1">
              <a:lnSpc>
                <a:spcPct val="90000"/>
              </a:lnSpc>
            </a:pPr>
            <a:r>
              <a:rPr lang="en-GB" sz="2600" b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likes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(john, apples)</a:t>
            </a:r>
          </a:p>
          <a:p>
            <a:pPr lvl="1">
              <a:lnSpc>
                <a:spcPct val="90000"/>
              </a:lnSpc>
              <a:buNone/>
            </a:pPr>
            <a:endParaRPr lang="en-GB" sz="26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Functions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transform objects: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likes(john, </a:t>
            </a:r>
            <a:r>
              <a:rPr lang="en-GB" sz="2600" b="1" dirty="0" err="1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fruit_of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</a:t>
            </a:r>
            <a:r>
              <a:rPr lang="en-GB" sz="26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apple_tree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))</a:t>
            </a:r>
          </a:p>
          <a:p>
            <a:pPr lvl="1">
              <a:lnSpc>
                <a:spcPct val="90000"/>
              </a:lnSpc>
              <a:buNone/>
            </a:pPr>
            <a:endParaRPr lang="en-GB" sz="26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Variables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represent any object:  likes(X, apples)</a:t>
            </a:r>
          </a:p>
          <a:p>
            <a:pPr>
              <a:lnSpc>
                <a:spcPct val="90000"/>
              </a:lnSpc>
              <a:buNone/>
            </a:pPr>
            <a:endParaRPr lang="en-GB" sz="26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Quantifiers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qualify values of variables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True for all objects (</a:t>
            </a:r>
            <a:r>
              <a:rPr lang="en-GB" sz="26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Universal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):        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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X. likes(X, apples)</a:t>
            </a:r>
          </a:p>
          <a:p>
            <a:pPr lvl="1">
              <a:lnSpc>
                <a:spcPct val="90000"/>
              </a:lnSpc>
            </a:pP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Exists at least one object (</a:t>
            </a:r>
            <a:r>
              <a:rPr lang="en-GB" sz="26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Existential)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  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</a:t>
            </a:r>
            <a:r>
              <a:rPr lang="en-GB" sz="26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X. likes(X, apples)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76199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6705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KNOWLEDGE BASED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257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knowledge based agent needs the knowledge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how to act.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knowledge-based agent includes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knowledge base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 an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inference system.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knowledge base(KB)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is a set of representations of facts or information of the world. 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Each individual representation is called 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sentence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sentences are expressed in a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knowledge representation language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agent operates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as follows: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1. It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TELLs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the knowledge base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what it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perceives.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2. It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ASKs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the knowledge base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what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action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it should perform.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3. It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performs</a:t>
            </a:r>
            <a:r>
              <a:rPr lang="en-US" sz="24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chosen action.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781799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00200"/>
            <a:ext cx="5791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0678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Unification and Lifting : Inference in FOL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790688" cy="5257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FOL quantifiers are present. But in order to find the inference,  quantifiers has to be removed.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the basic idea to infer in FOL is 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rules of Knowledge Base are converted to propositional logic and then propositional inference is used.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 for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inferring from quantifiers it has basically 2 rules i.e </a:t>
            </a:r>
          </a:p>
          <a:p>
            <a:pPr>
              <a:buNone/>
            </a:pPr>
            <a:r>
              <a:rPr lang="en-US" dirty="0" smtClean="0"/>
              <a:t>1)Rule of Universal Instantiation. </a:t>
            </a:r>
          </a:p>
          <a:p>
            <a:pPr>
              <a:buNone/>
            </a:pPr>
            <a:r>
              <a:rPr lang="en-US" dirty="0" smtClean="0"/>
              <a:t>2)Rule of Existential Instantiation.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KB contains the axiom “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kings who are greedy are evil”.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can be represented as –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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x 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King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x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) 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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Greedy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x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) 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 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Evil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x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).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Georgia" pitchFamily="18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Georgia" pitchFamily="18" charset="0"/>
                <a:ea typeface="ＭＳ Ｐゴシック" pitchFamily="34" charset="-128"/>
              </a:rPr>
              <a:t>Consider we want to infer it for John and Richard, we would have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King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John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) 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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Greedy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John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) 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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  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Evil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John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),     </a:t>
            </a:r>
            <a:endParaRPr lang="en-US" sz="2000" b="1" i="1" dirty="0" smtClean="0">
              <a:latin typeface="Georgia" pitchFamily="18" charset="0"/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King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Richard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) 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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Greedy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Richard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) 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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Evil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2000" i="1" dirty="0" smtClean="0">
                <a:latin typeface="Georgia" pitchFamily="18" charset="0"/>
                <a:ea typeface="ＭＳ Ｐゴシック" pitchFamily="34" charset="-128"/>
              </a:rPr>
              <a:t>Richard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).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latin typeface="Georgia" pitchFamily="18" charset="0"/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Rule of Instantiation is used for </a:t>
            </a:r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  <a:ea typeface="ＭＳ Ｐゴシック" pitchFamily="34" charset="-128"/>
              </a:rPr>
              <a:t>substitution.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latin typeface="Georgia" pitchFamily="18" charset="0"/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    </a:t>
            </a:r>
            <a:endParaRPr lang="en-US" sz="2000" b="1" i="1" dirty="0" smtClean="0">
              <a:latin typeface="Georgia" pitchFamily="18" charset="0"/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100" dirty="0" smtClean="0">
                <a:latin typeface="Georgia" pitchFamily="18" charset="0"/>
                <a:ea typeface="ＭＳ Ｐゴシック" pitchFamily="34" charset="-128"/>
              </a:rPr>
              <a:t>Let </a:t>
            </a:r>
            <a:r>
              <a:rPr lang="en-US" sz="2100" dirty="0" err="1" smtClean="0">
                <a:ea typeface="ＭＳ Ｐゴシック" pitchFamily="34" charset="-128"/>
              </a:rPr>
              <a:t>Subst</a:t>
            </a:r>
            <a:r>
              <a:rPr lang="en-US" sz="2100" dirty="0" smtClean="0">
                <a:ea typeface="ＭＳ Ｐゴシック" pitchFamily="34" charset="-128"/>
              </a:rPr>
              <a:t>(</a:t>
            </a:r>
            <a:r>
              <a:rPr lang="el-GR" sz="2100" dirty="0" smtClean="0">
                <a:ea typeface="ＭＳ Ｐゴシック" pitchFamily="34" charset="-128"/>
              </a:rPr>
              <a:t>θ</a:t>
            </a:r>
            <a:r>
              <a:rPr lang="en-US" sz="2100" dirty="0" smtClean="0">
                <a:ea typeface="ＭＳ Ｐゴシック" pitchFamily="34" charset="-128"/>
              </a:rPr>
              <a:t>, S) denote the final outcome after applying substitution, where </a:t>
            </a:r>
            <a:r>
              <a:rPr lang="el-GR" sz="2100" dirty="0" smtClean="0">
                <a:ea typeface="ＭＳ Ｐゴシック" pitchFamily="34" charset="-128"/>
              </a:rPr>
              <a:t>θ</a:t>
            </a:r>
            <a:r>
              <a:rPr lang="en-US" sz="2100" dirty="0" smtClean="0">
                <a:ea typeface="ＭＳ Ｐゴシック" pitchFamily="34" charset="-128"/>
              </a:rPr>
              <a:t> is the substitution applied to sentence S.</a:t>
            </a:r>
            <a:endParaRPr lang="en-US" sz="2100" dirty="0" smtClean="0">
              <a:latin typeface="Georgia" pitchFamily="18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1600" dirty="0" smtClean="0">
              <a:latin typeface="Georgia" pitchFamily="18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Notation:  </a:t>
            </a:r>
            <a:r>
              <a:rPr lang="en-US" sz="1600" dirty="0" err="1" smtClean="0">
                <a:latin typeface="Georgia" pitchFamily="18" charset="0"/>
                <a:ea typeface="ＭＳ Ｐゴシック" pitchFamily="34" charset="-128"/>
              </a:rPr>
              <a:t>Subst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({v/t, 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) means </a:t>
            </a:r>
            <a:r>
              <a:rPr lang="en-US" sz="1600" dirty="0" smtClean="0">
                <a:solidFill>
                  <a:srgbClr val="FF0000"/>
                </a:solidFill>
                <a:latin typeface="Georgia" pitchFamily="18" charset="0"/>
                <a:ea typeface="ＭＳ Ｐゴシック" pitchFamily="34" charset="-128"/>
              </a:rPr>
              <a:t>the result of substituting  t for v in sentence </a:t>
            </a:r>
            <a:r>
              <a:rPr lang="en-US" sz="1600" dirty="0" smtClean="0">
                <a:solidFill>
                  <a:srgbClr val="FF0000"/>
                </a:solidFill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S</a:t>
            </a:r>
            <a:endParaRPr lang="en-US" dirty="0" smtClean="0">
              <a:solidFill>
                <a:srgbClr val="FF0000"/>
              </a:solidFill>
              <a:latin typeface="Georgia" pitchFamily="18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Georgia" pitchFamily="18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Every instantiation of a universally quantified sentence is entailed by it:
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14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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 v S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/>
            </a:r>
            <a:br>
              <a:rPr lang="en-US" sz="14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</a:br>
            <a:r>
              <a:rPr lang="en-US" sz="1400" dirty="0" err="1" smtClean="0">
                <a:latin typeface="Georgia" pitchFamily="18" charset="0"/>
                <a:ea typeface="ＭＳ Ｐゴシック" pitchFamily="34" charset="-128"/>
              </a:rPr>
              <a:t>Subst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({v/t}, 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)</a:t>
            </a:r>
            <a:r>
              <a:rPr lang="en-US" sz="2000" dirty="0" smtClean="0">
                <a:latin typeface="Georgia" pitchFamily="18" charset="0"/>
                <a:ea typeface="ＭＳ Ｐゴシック" pitchFamily="34" charset="-128"/>
              </a:rPr>
              <a:t>
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	for any variable </a:t>
            </a:r>
            <a:r>
              <a:rPr lang="en-US" sz="1600" i="1" dirty="0" smtClean="0">
                <a:latin typeface="Georgia" pitchFamily="18" charset="0"/>
                <a:ea typeface="ＭＳ Ｐゴシック" pitchFamily="34" charset="-128"/>
              </a:rPr>
              <a:t>v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 and ground term </a:t>
            </a:r>
            <a:r>
              <a:rPr lang="en-US" sz="1600" i="1" dirty="0" smtClean="0">
                <a:latin typeface="Georgia" pitchFamily="18" charset="0"/>
                <a:ea typeface="ＭＳ Ｐゴシック" pitchFamily="34" charset="-128"/>
              </a:rPr>
              <a:t>t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
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E.g., 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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x </a:t>
            </a:r>
            <a:r>
              <a:rPr lang="en-US" sz="1600" i="1" dirty="0" smtClean="0">
                <a:latin typeface="Georgia" pitchFamily="18" charset="0"/>
                <a:ea typeface="ＭＳ Ｐゴシック" pitchFamily="34" charset="-128"/>
              </a:rPr>
              <a:t>King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600" i="1" dirty="0" smtClean="0">
                <a:latin typeface="Georgia" pitchFamily="18" charset="0"/>
                <a:ea typeface="ＭＳ Ｐゴシック" pitchFamily="34" charset="-128"/>
              </a:rPr>
              <a:t>x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) 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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en-US" sz="1600" i="1" dirty="0" smtClean="0">
                <a:latin typeface="Georgia" pitchFamily="18" charset="0"/>
                <a:ea typeface="ＭＳ Ｐゴシック" pitchFamily="34" charset="-128"/>
              </a:rPr>
              <a:t>Greedy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600" i="1" dirty="0" smtClean="0">
                <a:latin typeface="Georgia" pitchFamily="18" charset="0"/>
                <a:ea typeface="ＭＳ Ｐゴシック" pitchFamily="34" charset="-128"/>
              </a:rPr>
              <a:t>x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) 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 </a:t>
            </a:r>
            <a:r>
              <a:rPr lang="en-US" sz="1600" i="1" dirty="0" smtClean="0">
                <a:latin typeface="Georgia" pitchFamily="18" charset="0"/>
                <a:ea typeface="ＭＳ Ｐゴシック" pitchFamily="34" charset="-128"/>
              </a:rPr>
              <a:t>Evil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600" i="1" dirty="0" smtClean="0">
                <a:latin typeface="Georgia" pitchFamily="18" charset="0"/>
                <a:ea typeface="ＭＳ Ｐゴシック" pitchFamily="34" charset="-128"/>
              </a:rPr>
              <a:t>x</a:t>
            </a:r>
            <a:r>
              <a:rPr lang="en-US" sz="1600" dirty="0" smtClean="0">
                <a:latin typeface="Georgia" pitchFamily="18" charset="0"/>
                <a:ea typeface="ＭＳ Ｐゴシック" pitchFamily="34" charset="-128"/>
              </a:rPr>
              <a:t>) yields</a:t>
            </a:r>
          </a:p>
          <a:p>
            <a:pPr>
              <a:lnSpc>
                <a:spcPct val="90000"/>
              </a:lnSpc>
            </a:pPr>
            <a:endParaRPr lang="en-US" sz="1600" dirty="0" smtClean="0">
              <a:latin typeface="Georgia" pitchFamily="18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None/>
            </a:pPr>
            <a:endParaRPr lang="en-US" sz="1600" dirty="0" smtClean="0">
              <a:latin typeface="Georgia" pitchFamily="18" charset="0"/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King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John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) 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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Greedy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John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) 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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  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Evil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John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), </a:t>
            </a:r>
            <a:r>
              <a:rPr lang="en-US" sz="1200" dirty="0" smtClean="0">
                <a:latin typeface="Georgia" pitchFamily="18" charset="0"/>
                <a:ea typeface="ＭＳ Ｐゴシック" pitchFamily="34" charset="-128"/>
              </a:rPr>
              <a:t>    </a:t>
            </a:r>
            <a:r>
              <a:rPr lang="en-US" sz="1400" b="1" i="1" dirty="0" smtClean="0">
                <a:latin typeface="Georgia" pitchFamily="18" charset="0"/>
                <a:ea typeface="ＭＳ Ｐゴシック" pitchFamily="34" charset="-128"/>
              </a:rPr>
              <a:t>{x/John}</a:t>
            </a:r>
          </a:p>
          <a:p>
            <a:pPr lvl="1">
              <a:lnSpc>
                <a:spcPct val="90000"/>
              </a:lnSpc>
              <a:buNone/>
            </a:pPr>
            <a:endParaRPr lang="en-US" i="1" dirty="0" smtClean="0">
              <a:latin typeface="Georgia" pitchFamily="18" charset="0"/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King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Richard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) 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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Greedy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Richard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) 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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Evil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Richard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),     </a:t>
            </a:r>
            <a:r>
              <a:rPr lang="en-US" sz="1400" b="1" i="1" dirty="0" smtClean="0">
                <a:latin typeface="Georgia" pitchFamily="18" charset="0"/>
                <a:ea typeface="ＭＳ Ｐゴシック" pitchFamily="34" charset="-128"/>
              </a:rPr>
              <a:t>{x/Richard}</a:t>
            </a:r>
          </a:p>
          <a:p>
            <a:pPr lvl="1">
              <a:lnSpc>
                <a:spcPct val="90000"/>
              </a:lnSpc>
              <a:buNone/>
            </a:pPr>
            <a:endParaRPr lang="en-US" sz="1400" dirty="0" smtClean="0">
              <a:latin typeface="Georgia" pitchFamily="18" charset="0"/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King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Father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John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)) 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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Greedy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Father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John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)) 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  <a:sym typeface="Symbol" pitchFamily="18" charset="2"/>
              </a:rPr>
              <a:t>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Evil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Father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(</a:t>
            </a:r>
            <a:r>
              <a:rPr lang="en-US" sz="1400" i="1" dirty="0" smtClean="0">
                <a:latin typeface="Georgia" pitchFamily="18" charset="0"/>
                <a:ea typeface="ＭＳ Ｐゴシック" pitchFamily="34" charset="-128"/>
              </a:rPr>
              <a:t>John</a:t>
            </a:r>
            <a:r>
              <a:rPr lang="en-US" sz="1400" dirty="0" smtClean="0">
                <a:latin typeface="Georgia" pitchFamily="18" charset="0"/>
                <a:ea typeface="ＭＳ Ｐゴシック" pitchFamily="34" charset="-128"/>
              </a:rPr>
              <a:t>)),      </a:t>
            </a:r>
            <a:r>
              <a:rPr lang="en-US" sz="1400" b="1" i="1" dirty="0" smtClean="0">
                <a:latin typeface="Georgia" pitchFamily="18" charset="0"/>
                <a:ea typeface="ＭＳ Ｐゴシック" pitchFamily="34" charset="-128"/>
              </a:rPr>
              <a:t>{x/Father(John)}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33528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Existential instantiation 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For any sentence S, variable </a:t>
            </a:r>
            <a:r>
              <a:rPr lang="en-US" sz="20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and constant symbol </a:t>
            </a:r>
            <a:r>
              <a:rPr lang="en-US" sz="20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 (</a:t>
            </a:r>
            <a:r>
              <a:rPr lang="en-US" sz="2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that does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not</a:t>
            </a:r>
            <a:r>
              <a:rPr lang="en-US" sz="2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appear elsewhere in the knowledge base):</a:t>
            </a:r>
          </a:p>
          <a:p>
            <a:pPr>
              <a:lnSpc>
                <a:spcPct val="60000"/>
              </a:lnSpc>
            </a:pPr>
            <a:endParaRPr lang="en-US" sz="18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algn="ctr">
              <a:lnSpc>
                <a:spcPct val="60000"/>
              </a:lnSpc>
              <a:buNone/>
            </a:pPr>
            <a:r>
              <a:rPr lang="el-GR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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S</a:t>
            </a:r>
          </a:p>
          <a:p>
            <a:pPr algn="ctr">
              <a:lnSpc>
                <a:spcPct val="60000"/>
              </a:lnSpc>
              <a:buNone/>
            </a:pPr>
            <a:r>
              <a:rPr lang="en-US" sz="18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Subst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({v/k}, 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
</a:t>
            </a:r>
          </a:p>
          <a:p>
            <a:pPr lvl="4">
              <a:lnSpc>
                <a:spcPct val="60000"/>
              </a:lnSpc>
            </a:pPr>
            <a:endParaRPr lang="en-US" sz="18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60000"/>
              </a:lnSpc>
            </a:pPr>
            <a:endParaRPr lang="en-US" sz="18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60000"/>
              </a:lnSpc>
            </a:pP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E.g., </a:t>
            </a:r>
            <a:r>
              <a:rPr lang="el-GR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</a:t>
            </a:r>
            <a:r>
              <a:rPr lang="en-US" sz="1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Crown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OnHead 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x, John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  yields:    </a:t>
            </a:r>
          </a:p>
          <a:p>
            <a:pPr>
              <a:lnSpc>
                <a:spcPct val="60000"/>
              </a:lnSpc>
              <a:buNone/>
            </a:pPr>
            <a:r>
              <a:rPr lang="en-US" sz="1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		   Crown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</a:t>
            </a:r>
            <a:r>
              <a:rPr lang="en-US" sz="1800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OnHead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</a:t>
            </a:r>
            <a:r>
              <a:rPr lang="en-US" sz="1800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</a:t>
            </a:r>
            <a:r>
              <a:rPr lang="en-US" sz="1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,John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
</a:t>
            </a:r>
          </a:p>
          <a:p>
            <a:pPr lvl="4">
              <a:lnSpc>
                <a:spcPct val="60000"/>
              </a:lnSpc>
            </a:pPr>
            <a:endParaRPr lang="en-US" sz="18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	where </a:t>
            </a:r>
            <a:r>
              <a:rPr lang="en-US" sz="18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</a:t>
            </a:r>
            <a:r>
              <a:rPr lang="en-US" sz="1800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a new constant symbol, called a </a:t>
            </a:r>
            <a:r>
              <a:rPr lang="en-US" sz="1800" dirty="0" err="1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Skolem</a:t>
            </a: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constant</a:t>
            </a:r>
          </a:p>
          <a:p>
            <a:pPr>
              <a:lnSpc>
                <a:spcPct val="60000"/>
              </a:lnSpc>
              <a:buNone/>
            </a:pPr>
            <a:endParaRPr lang="en-US" sz="1800" dirty="0" smtClean="0">
              <a:solidFill>
                <a:schemeClr val="accent2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60000"/>
              </a:lnSpc>
              <a:buNone/>
            </a:pPr>
            <a:endParaRPr lang="en-US" sz="1800" dirty="0" smtClean="0">
              <a:solidFill>
                <a:schemeClr val="accent2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Existential and universal instantiation allows to </a:t>
            </a:r>
            <a:r>
              <a:rPr lang="ja-JP" altLang="en-US" sz="20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“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propositionalize</a:t>
            </a:r>
            <a:r>
              <a:rPr lang="ja-JP" altLang="en-US" sz="20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”</a:t>
            </a:r>
            <a:r>
              <a:rPr lang="en-US" altLang="ja-JP" sz="2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any FOL sentence or KB </a:t>
            </a:r>
          </a:p>
          <a:p>
            <a:pPr lvl="1"/>
            <a:r>
              <a:rPr lang="en-US" sz="2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EI can be substituted by one instantiation.</a:t>
            </a:r>
          </a:p>
          <a:p>
            <a:pPr lvl="1"/>
            <a:r>
              <a:rPr lang="en-US" sz="2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Whereas UI can be substituted or replaced by all 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possible substitutions.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25146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Propositionalization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60000"/>
              </a:lnSpc>
              <a:buFont typeface="Georgia" pitchFamily="18" charset="0"/>
              <a:buAutoNum type="arabicPeriod"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Propositionalization generates lots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irrelevant sentences	</a:t>
            </a:r>
          </a:p>
          <a:p>
            <a:pPr lvl="1">
              <a:lnSpc>
                <a:spcPct val="6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So inference may be very inefficient. E.g., consider KB</a:t>
            </a:r>
            <a:b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 King(x)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Greedy(x) 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Evil(x)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King(John)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Greedy(John)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Brother(Richard, John)
</a:t>
            </a:r>
          </a:p>
          <a:p>
            <a:pPr lvl="1"/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It seems obvious that </a:t>
            </a:r>
            <a:r>
              <a:rPr lang="en-US" sz="24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Evil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John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 is correct inference, but propositionalization produces lots of facts such as </a:t>
            </a:r>
            <a:r>
              <a:rPr lang="en-US" sz="24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Greedy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Richard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 that are irrelevant.</a:t>
            </a:r>
          </a:p>
          <a:p>
            <a:pPr lvl="1"/>
            <a:endParaRPr lang="en-US" sz="20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Alternative: do inference directly with FOL sentences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is the process of finding substitutions that make different logical sentences look identical.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smtClean="0">
                <a:ea typeface="ＭＳ Ｐゴシック" pitchFamily="34" charset="-128"/>
              </a:rPr>
              <a:t>Recall: </a:t>
            </a:r>
            <a:r>
              <a:rPr lang="en-US" dirty="0" err="1" smtClean="0">
                <a:ea typeface="ＭＳ Ｐゴシック" pitchFamily="34" charset="-128"/>
              </a:rPr>
              <a:t>Subst</a:t>
            </a:r>
            <a:r>
              <a:rPr lang="en-US" dirty="0" smtClean="0">
                <a:ea typeface="ＭＳ Ｐゴシック" pitchFamily="34" charset="-128"/>
              </a:rPr>
              <a:t>(</a:t>
            </a:r>
            <a:r>
              <a:rPr lang="el-GR" dirty="0" smtClean="0">
                <a:ea typeface="ＭＳ Ｐゴシック" pitchFamily="34" charset="-128"/>
              </a:rPr>
              <a:t>θ</a:t>
            </a:r>
            <a:r>
              <a:rPr lang="en-US" dirty="0" smtClean="0">
                <a:ea typeface="ＭＳ Ｐゴシック" pitchFamily="34" charset="-128"/>
              </a:rPr>
              <a:t>, S) = result of substituting </a:t>
            </a:r>
            <a:r>
              <a:rPr lang="el-GR" dirty="0" smtClean="0">
                <a:ea typeface="ＭＳ Ｐゴシック" pitchFamily="34" charset="-128"/>
              </a:rPr>
              <a:t>θ</a:t>
            </a:r>
            <a:r>
              <a:rPr lang="en-US" dirty="0" smtClean="0">
                <a:ea typeface="ＭＳ Ｐゴシック" pitchFamily="34" charset="-128"/>
              </a:rPr>
              <a:t> into sentence S</a:t>
            </a:r>
          </a:p>
          <a:p>
            <a:pPr>
              <a:lnSpc>
                <a:spcPct val="120000"/>
              </a:lnSpc>
              <a:buNone/>
            </a:pPr>
            <a:endParaRPr lang="en-US" sz="34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9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Unify algorithm: takes 2 sentences p and q and returns a unifier if one exists</a:t>
            </a:r>
          </a:p>
          <a:p>
            <a:pPr>
              <a:lnSpc>
                <a:spcPct val="7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None/>
            </a:pPr>
            <a:r>
              <a:rPr lang="en-US" dirty="0" smtClean="0">
                <a:ea typeface="ＭＳ Ｐゴシック" pitchFamily="34" charset="-128"/>
              </a:rPr>
              <a:t>         Unify(p, q) = </a:t>
            </a:r>
            <a:r>
              <a:rPr lang="el-GR" dirty="0" smtClean="0">
                <a:ea typeface="ＭＳ Ｐゴシック" pitchFamily="34" charset="-128"/>
              </a:rPr>
              <a:t>θ</a:t>
            </a:r>
            <a:r>
              <a:rPr lang="en-US" dirty="0" smtClean="0">
                <a:ea typeface="ＭＳ Ｐゴシック" pitchFamily="34" charset="-128"/>
              </a:rPr>
              <a:t>   where </a:t>
            </a:r>
            <a:r>
              <a:rPr lang="en-US" dirty="0" err="1" smtClean="0">
                <a:ea typeface="ＭＳ Ｐゴシック" pitchFamily="34" charset="-128"/>
              </a:rPr>
              <a:t>Subst</a:t>
            </a:r>
            <a:r>
              <a:rPr lang="en-US" dirty="0" smtClean="0">
                <a:ea typeface="ＭＳ Ｐゴシック" pitchFamily="34" charset="-128"/>
              </a:rPr>
              <a:t>(</a:t>
            </a:r>
            <a:r>
              <a:rPr lang="el-GR" dirty="0" smtClean="0">
                <a:ea typeface="ＭＳ Ｐゴシック" pitchFamily="34" charset="-128"/>
              </a:rPr>
              <a:t>θ</a:t>
            </a:r>
            <a:r>
              <a:rPr lang="en-US" dirty="0" smtClean="0">
                <a:ea typeface="ＭＳ Ｐゴシック" pitchFamily="34" charset="-128"/>
              </a:rPr>
              <a:t>, p) = </a:t>
            </a:r>
            <a:r>
              <a:rPr lang="en-US" dirty="0" err="1" smtClean="0">
                <a:ea typeface="ＭＳ Ｐゴシック" pitchFamily="34" charset="-128"/>
              </a:rPr>
              <a:t>Subst</a:t>
            </a:r>
            <a:r>
              <a:rPr lang="en-US" dirty="0" smtClean="0">
                <a:ea typeface="ＭＳ Ｐゴシック" pitchFamily="34" charset="-128"/>
              </a:rPr>
              <a:t>(</a:t>
            </a:r>
            <a:r>
              <a:rPr lang="el-GR" dirty="0" smtClean="0">
                <a:ea typeface="ＭＳ Ｐゴシック" pitchFamily="34" charset="-128"/>
              </a:rPr>
              <a:t>θ</a:t>
            </a:r>
            <a:r>
              <a:rPr lang="en-US" dirty="0" smtClean="0">
                <a:ea typeface="ＭＳ Ｐゴシック" pitchFamily="34" charset="-128"/>
              </a:rPr>
              <a:t>, q)
</a:t>
            </a:r>
          </a:p>
          <a:p>
            <a:pPr>
              <a:lnSpc>
                <a:spcPct val="70000"/>
              </a:lnSpc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r>
              <a:rPr lang="en-US" dirty="0" smtClean="0">
                <a:ea typeface="ＭＳ Ｐゴシック" pitchFamily="34" charset="-128"/>
              </a:rPr>
              <a:t>Example: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>
                <a:ea typeface="ＭＳ Ｐゴシック" pitchFamily="34" charset="-128"/>
              </a:rPr>
              <a:t>       p = Knows(</a:t>
            </a:r>
            <a:r>
              <a:rPr lang="en-US" dirty="0" err="1" smtClean="0">
                <a:ea typeface="ＭＳ Ｐゴシック" pitchFamily="34" charset="-128"/>
              </a:rPr>
              <a:t>John,x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>
              <a:lnSpc>
                <a:spcPct val="70000"/>
              </a:lnSpc>
              <a:buNone/>
            </a:pPr>
            <a:r>
              <a:rPr lang="en-US" dirty="0" smtClean="0">
                <a:ea typeface="ＭＳ Ｐゴシック" pitchFamily="34" charset="-128"/>
              </a:rPr>
              <a:t>       q = Knows(John, Jane)</a:t>
            </a:r>
          </a:p>
          <a:p>
            <a:pPr>
              <a:lnSpc>
                <a:spcPct val="70000"/>
              </a:lnSpc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None/>
            </a:pPr>
            <a:r>
              <a:rPr lang="en-US" sz="1050" dirty="0" smtClean="0">
                <a:ea typeface="ＭＳ Ｐゴシック" pitchFamily="34" charset="-128"/>
              </a:rPr>
              <a:t>           </a:t>
            </a:r>
            <a:r>
              <a:rPr lang="en-US" dirty="0" smtClean="0">
                <a:ea typeface="ＭＳ Ｐゴシック" pitchFamily="34" charset="-128"/>
              </a:rPr>
              <a:t>Unify(p, q) = {x/Jane}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Architecture Of </a:t>
            </a:r>
            <a:r>
              <a:rPr lang="en-US" dirty="0" smtClean="0">
                <a:ea typeface="ＭＳ Ｐゴシック" pitchFamily="34" charset="-128"/>
              </a:rPr>
              <a:t>a</a:t>
            </a:r>
            <a:r>
              <a:rPr lang="en-US" dirty="0" smtClean="0">
                <a:ea typeface="ＭＳ Ｐゴシック" pitchFamily="34" charset="-128"/>
              </a:rPr>
              <a:t> KB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Knowledge Level</a:t>
            </a:r>
            <a:endParaRPr lang="en-US" sz="26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454025" lvl="1" indent="-222250"/>
            <a: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most abstract level: describe agent by saying</a:t>
            </a:r>
            <a:b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what it knows </a:t>
            </a:r>
          </a:p>
          <a:p>
            <a:pPr marL="454025" lvl="1" indent="-222250"/>
            <a: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Ex: A taxi agent might know that the Golden Gate Bridge connects San Francisco with the Marin County</a:t>
            </a:r>
          </a:p>
          <a:p>
            <a:pPr marL="454025" lvl="1" indent="-222250">
              <a:buNone/>
            </a:pPr>
            <a:endParaRPr lang="en-US" sz="22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sz="2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Logical Level</a:t>
            </a:r>
            <a:endParaRPr lang="en-US" sz="26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454025" lvl="1" indent="-222250"/>
            <a: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level at which the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knowledge is encoded into </a:t>
            </a:r>
            <a:r>
              <a:rPr lang="en-US" sz="2200" i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sentences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.</a:t>
            </a:r>
          </a:p>
          <a:p>
            <a:pPr marL="454025" lvl="1" indent="-222250"/>
            <a: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Ex: links(</a:t>
            </a:r>
            <a:r>
              <a:rPr lang="en-US" sz="22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GoldenGateBridge</a:t>
            </a:r>
            <a: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 </a:t>
            </a:r>
            <a:r>
              <a:rPr lang="en-US" sz="22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SanFrancisco</a:t>
            </a:r>
            <a: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 </a:t>
            </a:r>
            <a:r>
              <a:rPr lang="en-US" sz="22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MarinCounty</a:t>
            </a:r>
            <a: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</a:t>
            </a:r>
          </a:p>
          <a:p>
            <a:pPr marL="454025" lvl="1" indent="-222250">
              <a:buNone/>
            </a:pPr>
            <a:endParaRPr lang="en-US" sz="22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sz="2600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Implementation Level</a:t>
            </a:r>
            <a:endParaRPr lang="en-US" sz="26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454025" lvl="1" indent="-222250"/>
            <a: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physical representation of the sentences in the logical level</a:t>
            </a:r>
          </a:p>
          <a:p>
            <a:pPr marL="454025" lvl="1" indent="-222250"/>
            <a:r>
              <a:rPr lang="en-US" sz="22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Ex: 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‘(links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goldengatebridge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sanfrancisco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marincounty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228600"/>
            <a:ext cx="169703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762000"/>
            <a:ext cx="7498080" cy="60960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Eg</a:t>
            </a:r>
            <a:r>
              <a:rPr lang="en-US" sz="2200" dirty="0" smtClean="0"/>
              <a:t>:- Let us try to answer the query Friend(Rita, x) – who all are friends of Rita?</a:t>
            </a:r>
          </a:p>
          <a:p>
            <a:r>
              <a:rPr lang="en-US" sz="2200" dirty="0" smtClean="0"/>
              <a:t>Assume we have following sentences in KB</a:t>
            </a:r>
          </a:p>
          <a:p>
            <a:pPr>
              <a:buNone/>
            </a:pPr>
            <a:r>
              <a:rPr lang="en-US" sz="2200" dirty="0" smtClean="0"/>
              <a:t>Friends(Rita, </a:t>
            </a:r>
            <a:r>
              <a:rPr lang="en-US" sz="2200" dirty="0" err="1" smtClean="0"/>
              <a:t>Seema</a:t>
            </a:r>
            <a:r>
              <a:rPr lang="en-US" sz="2200" dirty="0" smtClean="0"/>
              <a:t>)</a:t>
            </a:r>
          </a:p>
          <a:p>
            <a:pPr>
              <a:buNone/>
            </a:pPr>
            <a:r>
              <a:rPr lang="en-US" sz="2200" dirty="0" smtClean="0"/>
              <a:t>Friends(x, Maya)</a:t>
            </a:r>
          </a:p>
          <a:p>
            <a:pPr>
              <a:buNone/>
            </a:pPr>
            <a:r>
              <a:rPr lang="en-US" sz="2200" dirty="0" smtClean="0"/>
              <a:t>Friends(y, </a:t>
            </a:r>
            <a:r>
              <a:rPr lang="en-US" sz="2200" dirty="0" err="1" smtClean="0"/>
              <a:t>Neha</a:t>
            </a:r>
            <a:r>
              <a:rPr lang="en-US" sz="2200" dirty="0" smtClean="0"/>
              <a:t>)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Applying unification, we get,</a:t>
            </a:r>
          </a:p>
          <a:p>
            <a:pPr marL="539496" indent="-457200">
              <a:buAutoNum type="arabicParenR"/>
            </a:pPr>
            <a:r>
              <a:rPr lang="en-US" sz="2200" dirty="0" smtClean="0"/>
              <a:t>Unify(Friends(</a:t>
            </a:r>
            <a:r>
              <a:rPr lang="en-US" sz="2200" dirty="0" err="1" smtClean="0"/>
              <a:t>Rita,x</a:t>
            </a:r>
            <a:r>
              <a:rPr lang="en-US" sz="2200" dirty="0" smtClean="0"/>
              <a:t>), Friends(Rita, </a:t>
            </a:r>
            <a:r>
              <a:rPr lang="en-US" sz="2200" dirty="0" err="1" smtClean="0"/>
              <a:t>Seema</a:t>
            </a:r>
            <a:r>
              <a:rPr lang="en-US" sz="2200" dirty="0" smtClean="0"/>
              <a:t>)) = {x/</a:t>
            </a:r>
            <a:r>
              <a:rPr lang="en-US" sz="2200" dirty="0" err="1" smtClean="0"/>
              <a:t>Seema</a:t>
            </a:r>
            <a:r>
              <a:rPr lang="en-US" sz="2200" dirty="0" smtClean="0"/>
              <a:t>} </a:t>
            </a:r>
          </a:p>
          <a:p>
            <a:pPr marL="539496" indent="-457200">
              <a:buFont typeface="Wingdings 2"/>
              <a:buAutoNum type="arabicParenR"/>
            </a:pPr>
            <a:r>
              <a:rPr lang="en-US" sz="2200" dirty="0" smtClean="0"/>
              <a:t>Unify(Friends(</a:t>
            </a:r>
            <a:r>
              <a:rPr lang="en-US" sz="2200" dirty="0" err="1" smtClean="0"/>
              <a:t>Rita,x</a:t>
            </a:r>
            <a:r>
              <a:rPr lang="en-US" sz="2200" dirty="0" smtClean="0"/>
              <a:t>), Friends(y, </a:t>
            </a:r>
            <a:r>
              <a:rPr lang="en-US" sz="2200" dirty="0" err="1" smtClean="0"/>
              <a:t>Neha</a:t>
            </a:r>
            <a:r>
              <a:rPr lang="en-US" sz="2200" dirty="0" smtClean="0"/>
              <a:t>)) = {x/</a:t>
            </a:r>
            <a:r>
              <a:rPr lang="en-US" sz="2200" dirty="0" err="1" smtClean="0"/>
              <a:t>Neha</a:t>
            </a:r>
            <a:r>
              <a:rPr lang="en-US" sz="2200" dirty="0" smtClean="0"/>
              <a:t> , y/Rita} </a:t>
            </a:r>
          </a:p>
          <a:p>
            <a:pPr marL="539496" indent="-457200">
              <a:buFont typeface="Wingdings 2"/>
              <a:buAutoNum type="arabicParenR"/>
            </a:pPr>
            <a:r>
              <a:rPr lang="en-US" sz="2200" dirty="0" smtClean="0"/>
              <a:t>Unify(Friends(</a:t>
            </a:r>
            <a:r>
              <a:rPr lang="en-US" sz="2200" dirty="0" err="1" smtClean="0"/>
              <a:t>Rita,x</a:t>
            </a:r>
            <a:r>
              <a:rPr lang="en-US" sz="2200" dirty="0" smtClean="0"/>
              <a:t>), Friends(x, Maya)) = Fail because of the use of same variable name i.e. x cannot be Rita and Maya at the same time. </a:t>
            </a:r>
          </a:p>
          <a:p>
            <a:pPr marL="539496" indent="-457200">
              <a:buNone/>
            </a:pPr>
            <a:r>
              <a:rPr lang="en-US" sz="2200" dirty="0" smtClean="0"/>
              <a:t>So to unify the sentences we modify variable names as shown - </a:t>
            </a:r>
          </a:p>
          <a:p>
            <a:pPr marL="539496" indent="-457200">
              <a:buNone/>
            </a:pPr>
            <a:r>
              <a:rPr lang="en-US" sz="2200" dirty="0" smtClean="0"/>
              <a:t>    Unify(Friends(</a:t>
            </a:r>
            <a:r>
              <a:rPr lang="en-US" sz="2200" dirty="0" err="1" smtClean="0"/>
              <a:t>Rita,x</a:t>
            </a:r>
            <a:r>
              <a:rPr lang="en-US" sz="2200" dirty="0" smtClean="0"/>
              <a:t>), Friends(z, Maya)) = {x/Maya , z/Rita} </a:t>
            </a:r>
          </a:p>
          <a:p>
            <a:pPr marL="539496" indent="-457200">
              <a:buAutoNum type="arabicParenR"/>
            </a:pPr>
            <a:endParaRPr lang="en-US" sz="2200" dirty="0" smtClean="0"/>
          </a:p>
          <a:p>
            <a:pPr marL="539496" indent="-457200">
              <a:buAutoNum type="arabicParenR"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Unification Algorithm  (</a:t>
            </a:r>
            <a:r>
              <a:rPr lang="en-US" dirty="0" smtClean="0">
                <a:solidFill>
                  <a:srgbClr val="FF0000"/>
                </a:solidFill>
              </a:rPr>
              <a:t>Important)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8019288" cy="6705600"/>
          </a:xfrm>
        </p:spPr>
        <p:txBody>
          <a:bodyPr>
            <a:normAutofit lnSpcReduction="10000"/>
          </a:bodyPr>
          <a:lstStyle/>
          <a:p>
            <a:pPr marL="596646" indent="-514350"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x and y are variables or constants</a:t>
            </a:r>
          </a:p>
          <a:p>
            <a:pPr marL="596646" indent="-514350">
              <a:buAutoNum type="alphaLcParenR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x and y are identical return NULL</a:t>
            </a:r>
          </a:p>
          <a:p>
            <a:pPr marL="596646" indent="-514350">
              <a:buAutoNum type="alphaLcParenR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Else, if x is variable which occurs in y, then fail, else return {y/x}</a:t>
            </a:r>
          </a:p>
          <a:p>
            <a:pPr marL="596646" indent="-514350">
              <a:buFont typeface="Wingdings 2"/>
              <a:buAutoNum type="alphaLcParenR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Else, if y is variable which occurs in x, then fail, else return {x/y}</a:t>
            </a:r>
          </a:p>
          <a:p>
            <a:pPr marL="596646" indent="-514350">
              <a:buFont typeface="Wingdings 2"/>
              <a:buAutoNum type="alphaLcParenR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Else fail</a:t>
            </a:r>
          </a:p>
          <a:p>
            <a:pPr marL="596646" indent="-51435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 If the arguments mismatch, return fail.</a:t>
            </a:r>
          </a:p>
          <a:p>
            <a:pPr marL="596646" indent="-51435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3. If the predicates do not match, return fail.</a:t>
            </a:r>
          </a:p>
          <a:p>
            <a:pPr marL="596646" indent="-51435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4. Let Subs = {}</a:t>
            </a:r>
          </a:p>
          <a:p>
            <a:pPr marL="596646" indent="-51435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5. For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ctr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=1 to the no. of arguments</a:t>
            </a:r>
          </a:p>
          <a:p>
            <a:pPr marL="596646" indent="-514350">
              <a:buAutoNum type="alphaLcParenR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Go to step1 with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argument of x and y and add result to Sol.</a:t>
            </a:r>
          </a:p>
          <a:p>
            <a:pPr marL="596646" indent="-514350">
              <a:buAutoNum type="alphaLcParenR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Sol = fail , return fail.</a:t>
            </a:r>
          </a:p>
          <a:p>
            <a:pPr marL="596646" indent="-514350">
              <a:buAutoNum type="alphaLcParenR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Sol! = NULL</a:t>
            </a:r>
          </a:p>
          <a:p>
            <a:pPr marL="596646" indent="-51435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Again apply Sol to remaining part of x and y</a:t>
            </a:r>
          </a:p>
          <a:p>
            <a:pPr marL="596646" indent="-51435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 Sol : Subs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Sol+Subs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6. Return Subs</a:t>
            </a:r>
          </a:p>
          <a:p>
            <a:pPr marL="596646" indent="-514350">
              <a:buNone/>
            </a:pPr>
            <a:endParaRPr lang="en-US" dirty="0" smtClean="0"/>
          </a:p>
          <a:p>
            <a:pPr marL="596646" indent="-514350">
              <a:buAutoNum type="alphaLcParenR"/>
            </a:pPr>
            <a:endParaRPr lang="en-US" dirty="0" smtClean="0"/>
          </a:p>
          <a:p>
            <a:pPr marL="596646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Declarative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10000"/>
          </a:bodyPr>
          <a:lstStyle/>
          <a:p>
            <a:pPr marL="596646" indent="-514350">
              <a:buAutoNum type="arabicParenR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Declarative.</a:t>
            </a:r>
          </a:p>
          <a:p>
            <a:pPr marL="596646" indent="-5143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knowledge is specified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up to what extent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knowledge has to be specified.</a:t>
            </a:r>
          </a:p>
          <a:p>
            <a:pPr marL="596646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assertions are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declarative.</a:t>
            </a:r>
          </a:p>
          <a:p>
            <a:pPr marL="596646" indent="-514350"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96646" indent="-5143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generally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to represent facts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96646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order to use this representation,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program has to be added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specifies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to be done and how is to be done.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information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required to make use of knowledge 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the knowledge.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interpreter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required here to understand the instructions in knowledge.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also be used to get the results.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and Backward Reasoning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Knowledge base architecture consists of set of rules, set of facts and inference engine.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set of rules, there are new ways to generate new knowledge:</a:t>
            </a:r>
          </a:p>
          <a:p>
            <a:pPr marL="596646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Forward Chaining  -</a:t>
            </a:r>
          </a:p>
          <a:p>
            <a:pPr marL="596646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Also called as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driven.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start with facts, and sees what rules apply.</a:t>
            </a:r>
          </a:p>
          <a:p>
            <a:pPr marL="596646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  Backward Chaining –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Goal Driven</a:t>
            </a:r>
          </a:p>
          <a:p>
            <a:pPr marL="596646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It start with goal state. </a:t>
            </a:r>
          </a:p>
          <a:p>
            <a:pPr marL="596646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Chaining/Reasoning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process starts with start states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given facts.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each iteration, the next level is generated with selection of rule, whose left side matches with the root.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process is from left to right evaluation of a rule.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process is continued till goal is achieved.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48768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572000"/>
            <a:ext cx="457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3200400"/>
            <a:ext cx="1981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66800" y="3886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3657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is :  Should sprinklers be switched 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Backward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Reverse of forward Reasoning.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rules start with the goal 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rules whose right side matches with the root are considered.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process of selection is from right to left.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a rule is applied, its left side is then looked upon searched in the right side again. This is continued till the initial state is reached.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Backward Reasoning/ Chaining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1" y="914401"/>
            <a:ext cx="69056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114800"/>
            <a:ext cx="38385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System for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610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Categories are building blocks of knowledge representation schemes.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Categories can be </a:t>
            </a:r>
            <a:r>
              <a:rPr lang="en-US" dirty="0" smtClean="0">
                <a:solidFill>
                  <a:srgbClr val="FF0000"/>
                </a:solidFill>
              </a:rPr>
              <a:t>organized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reasoned</a:t>
            </a:r>
            <a:r>
              <a:rPr lang="en-US" dirty="0" smtClean="0"/>
              <a:t> using 2 approaches:-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  </a:t>
            </a:r>
            <a:r>
              <a:rPr lang="en-US" dirty="0" smtClean="0">
                <a:solidFill>
                  <a:srgbClr val="FF0000"/>
                </a:solidFill>
              </a:rPr>
              <a:t>Semantic networks</a:t>
            </a:r>
          </a:p>
          <a:p>
            <a:r>
              <a:rPr lang="en-US" dirty="0" smtClean="0"/>
              <a:t> Visualize knowledge-base</a:t>
            </a:r>
          </a:p>
          <a:p>
            <a:r>
              <a:rPr lang="en-US" dirty="0" smtClean="0"/>
              <a:t> Efficient algorithms for category  inference.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 </a:t>
            </a:r>
            <a:r>
              <a:rPr lang="en-US" dirty="0" smtClean="0">
                <a:solidFill>
                  <a:srgbClr val="FF0000"/>
                </a:solidFill>
              </a:rPr>
              <a:t>Description logics</a:t>
            </a:r>
          </a:p>
          <a:p>
            <a:r>
              <a:rPr lang="en-US" dirty="0" smtClean="0"/>
              <a:t> Formal language for constructing and combining</a:t>
            </a:r>
          </a:p>
          <a:p>
            <a:pPr>
              <a:buNone/>
            </a:pPr>
            <a:r>
              <a:rPr lang="en-US" dirty="0" smtClean="0"/>
              <a:t>     category definitions.</a:t>
            </a:r>
          </a:p>
          <a:p>
            <a:r>
              <a:rPr lang="en-US" dirty="0" smtClean="0"/>
              <a:t> Efficient algorithms to decide subset and superset</a:t>
            </a:r>
          </a:p>
          <a:p>
            <a:pPr>
              <a:buNone/>
            </a:pPr>
            <a:r>
              <a:rPr lang="en-US" dirty="0" smtClean="0"/>
              <a:t>    relationships between 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790688" cy="5334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Logics helps to understand the process of reasoning.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 is required for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representing knowledge.</a:t>
            </a:r>
          </a:p>
          <a:p>
            <a:pPr marL="231775" indent="-231775" algn="just"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Logics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are formal languages for representing information      such that conclusions can be drawn.</a:t>
            </a:r>
          </a:p>
          <a:p>
            <a:pPr marL="231775" indent="-231775"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Logic involves syntax, semantics and inference procedure.</a:t>
            </a:r>
          </a:p>
          <a:p>
            <a:pPr marL="231775" indent="-231775" algn="just"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Syntax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defines the sentences in the language.</a:t>
            </a:r>
          </a:p>
          <a:p>
            <a:pPr marL="231775" indent="-231775" algn="just"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Semantics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define the "meaning" of sentences.</a:t>
            </a:r>
          </a:p>
          <a:p>
            <a:pPr marL="573088" lvl="1"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i.e., define 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truth</a:t>
            </a: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of a sentence in a world</a:t>
            </a:r>
          </a:p>
          <a:p>
            <a:pPr marL="231775" indent="-231775"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E.g., the language of arithmetic</a:t>
            </a:r>
          </a:p>
          <a:p>
            <a:pPr marL="573088" lvl="1"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x+2 ≥ y is a sentence; x2+y &gt; { } is not a sentence.</a:t>
            </a:r>
          </a:p>
          <a:p>
            <a:pPr marL="573088" lvl="1"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x+2 ≥ y is true in a world where x = 7, y = 1</a:t>
            </a:r>
          </a:p>
          <a:p>
            <a:pPr marL="573088" lvl="1"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x+2 ≥ y is false in a world where x = 0, y = 6.</a:t>
            </a:r>
          </a:p>
          <a:p>
            <a:pPr marL="573088" lvl="1">
              <a:lnSpc>
                <a:spcPct val="90000"/>
              </a:lnSpc>
            </a:pPr>
            <a:endParaRPr lang="en-US" dirty="0" smtClean="0"/>
          </a:p>
          <a:p>
            <a:pPr marL="573088" lvl="1"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 marL="573088" lvl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573088" lvl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231775" indent="-231775"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Semantic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is represented as objects and relationship between objects.</a:t>
            </a:r>
          </a:p>
          <a:p>
            <a:r>
              <a:rPr lang="en-US" dirty="0" smtClean="0"/>
              <a:t>It consist of nodes, links and link labels.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200400"/>
            <a:ext cx="43529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Entailment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defines logical involvement between two sentences or facts.</a:t>
            </a:r>
          </a:p>
          <a:p>
            <a:r>
              <a:rPr lang="en-US" dirty="0" smtClean="0"/>
              <a:t>Assume x and y are two sentences whose relationship is to be determined. It can be given as-</a:t>
            </a:r>
          </a:p>
          <a:p>
            <a:pPr>
              <a:buNone/>
            </a:pPr>
            <a:r>
              <a:rPr lang="en-US" dirty="0" smtClean="0"/>
              <a:t>	x 	   y</a:t>
            </a:r>
          </a:p>
          <a:p>
            <a:r>
              <a:rPr lang="en-US" dirty="0" smtClean="0"/>
              <a:t>It indicates that if sentence x entails y which means that -</a:t>
            </a:r>
          </a:p>
          <a:p>
            <a:pPr>
              <a:buNone/>
            </a:pPr>
            <a:r>
              <a:rPr lang="en-US" dirty="0" smtClean="0"/>
              <a:t>  when x is true then y is also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134394" y="43426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0" y="43434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4419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Entailment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example,</a:t>
            </a:r>
          </a:p>
          <a:p>
            <a:pPr>
              <a:buNone/>
            </a:pPr>
            <a:r>
              <a:rPr lang="en-US" dirty="0" smtClean="0"/>
              <a:t>		KB = {p=5}</a:t>
            </a:r>
          </a:p>
          <a:p>
            <a:pPr>
              <a:buNone/>
            </a:pPr>
            <a:r>
              <a:rPr lang="en-US" dirty="0" smtClean="0"/>
              <a:t>	Then, KB  </a:t>
            </a:r>
            <a:r>
              <a:rPr lang="en-US" dirty="0" smtClean="0">
                <a:solidFill>
                  <a:srgbClr val="FF0000"/>
                </a:solidFill>
              </a:rPr>
              <a:t>I= </a:t>
            </a:r>
            <a:r>
              <a:rPr lang="en-US" dirty="0" smtClean="0"/>
              <a:t> {p +2 = 7}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3088" lvl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Logic is basically a 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formal notation </a:t>
            </a:r>
            <a:r>
              <a:rPr lang="en-US" dirty="0" smtClean="0">
                <a:ea typeface="ＭＳ Ｐゴシック" pitchFamily="34" charset="-128"/>
              </a:rPr>
              <a:t>to represent knowledge that allows to make inference and helps to solve a problem.</a:t>
            </a:r>
          </a:p>
          <a:p>
            <a:pPr marL="573088" lvl="1">
              <a:lnSpc>
                <a:spcPct val="90000"/>
              </a:lnSpc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573088" lvl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Main types of logic are:-</a:t>
            </a:r>
          </a:p>
          <a:p>
            <a:pPr marL="849694" lvl="1" indent="-514350">
              <a:lnSpc>
                <a:spcPct val="90000"/>
              </a:lnSpc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Propositional / Sentential Logic –</a:t>
            </a:r>
          </a:p>
          <a:p>
            <a:pPr marL="849694" lvl="1" indent="-514350">
              <a:lnSpc>
                <a:spcPct val="90000"/>
              </a:lnSpc>
              <a:buNone/>
            </a:pPr>
            <a:r>
              <a:rPr lang="en-US" dirty="0" smtClean="0">
                <a:ea typeface="ＭＳ Ｐゴシック" pitchFamily="34" charset="-128"/>
              </a:rPr>
              <a:t>      Study of statements and their connectivity.</a:t>
            </a:r>
          </a:p>
          <a:p>
            <a:pPr marL="849694" lvl="1" indent="-514350">
              <a:lnSpc>
                <a:spcPct val="90000"/>
              </a:lnSpc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849694" lvl="1" indent="-514350">
              <a:lnSpc>
                <a:spcPct val="90000"/>
              </a:lnSpc>
              <a:buAutoNum type="arabicPeriod" startAt="2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Predicate Logic/ First Order Logic(FOL) –</a:t>
            </a:r>
          </a:p>
          <a:p>
            <a:pPr marL="849694" lvl="1" indent="-514350">
              <a:lnSpc>
                <a:spcPct val="90000"/>
              </a:lnSpc>
              <a:buNone/>
            </a:pPr>
            <a:r>
              <a:rPr lang="en-US" dirty="0" smtClean="0">
                <a:ea typeface="ＭＳ Ｐゴシック" pitchFamily="34" charset="-128"/>
              </a:rPr>
              <a:t>	Study of individuals and their properties.</a:t>
            </a:r>
          </a:p>
          <a:p>
            <a:pPr marL="849694" lvl="1" indent="-514350">
              <a:lnSpc>
                <a:spcPct val="90000"/>
              </a:lnSpc>
              <a:buAutoNum type="arabicPeriod"/>
            </a:pPr>
            <a:endParaRPr lang="en-US" dirty="0" smtClean="0">
              <a:ea typeface="ＭＳ Ｐゴシック" pitchFamily="34" charset="-128"/>
            </a:endParaRPr>
          </a:p>
          <a:p>
            <a:pPr marL="849694" lvl="1" indent="-514350">
              <a:lnSpc>
                <a:spcPct val="90000"/>
              </a:lnSpc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</TotalTime>
  <Words>2136</Words>
  <Application>Microsoft Office PowerPoint</Application>
  <PresentationFormat>On-screen Show (4:3)</PresentationFormat>
  <Paragraphs>452</Paragraphs>
  <Slides>60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Solstice</vt:lpstr>
      <vt:lpstr>LOGIC AND REASONING</vt:lpstr>
      <vt:lpstr>Slide 2</vt:lpstr>
      <vt:lpstr>Syllabus:</vt:lpstr>
      <vt:lpstr>KNOWLEDGE BASED AGENTS</vt:lpstr>
      <vt:lpstr>Architecture Of a KB Agent</vt:lpstr>
      <vt:lpstr>Logic</vt:lpstr>
      <vt:lpstr>Entailment</vt:lpstr>
      <vt:lpstr>Entailment</vt:lpstr>
      <vt:lpstr>Logic</vt:lpstr>
      <vt:lpstr>Propositional Logic</vt:lpstr>
      <vt:lpstr>Propositional Logic</vt:lpstr>
      <vt:lpstr>Propositional Logic(PL)</vt:lpstr>
      <vt:lpstr>Basic symbols</vt:lpstr>
      <vt:lpstr>Connectives Or Operator</vt:lpstr>
      <vt:lpstr>Semantic</vt:lpstr>
      <vt:lpstr>Examples of PL sentences</vt:lpstr>
      <vt:lpstr>Example </vt:lpstr>
      <vt:lpstr>Propositional logic: basic manipulation rules</vt:lpstr>
      <vt:lpstr>Propositional inference: normal forms</vt:lpstr>
      <vt:lpstr>Inference Rules</vt:lpstr>
      <vt:lpstr>Inference in PL</vt:lpstr>
      <vt:lpstr>Slide 22</vt:lpstr>
      <vt:lpstr>Slide 23</vt:lpstr>
      <vt:lpstr>Resolution : An Inference technique in PL</vt:lpstr>
      <vt:lpstr>Resolution in PL</vt:lpstr>
      <vt:lpstr>Solution</vt:lpstr>
      <vt:lpstr>Slide 27</vt:lpstr>
      <vt:lpstr>Slide 28</vt:lpstr>
      <vt:lpstr>Slide 29</vt:lpstr>
      <vt:lpstr>Example 2 – </vt:lpstr>
      <vt:lpstr>Slide 31</vt:lpstr>
      <vt:lpstr>Slide 32</vt:lpstr>
      <vt:lpstr>Slide 33</vt:lpstr>
      <vt:lpstr>Slide 34</vt:lpstr>
      <vt:lpstr>Predicate/ First Order Logic(FOL)</vt:lpstr>
      <vt:lpstr>Predicate</vt:lpstr>
      <vt:lpstr>First Order Logic</vt:lpstr>
      <vt:lpstr>Predicate Logic</vt:lpstr>
      <vt:lpstr>Examples</vt:lpstr>
      <vt:lpstr>Examples</vt:lpstr>
      <vt:lpstr>Slide 41</vt:lpstr>
      <vt:lpstr>Slide 42</vt:lpstr>
      <vt:lpstr>Unification and Lifting : Inference in FOL</vt:lpstr>
      <vt:lpstr>Inference Rule for Quantifiers</vt:lpstr>
      <vt:lpstr>Universal instantiation (UI)</vt:lpstr>
      <vt:lpstr>Universal instantiation (UI)</vt:lpstr>
      <vt:lpstr>Existential instantiation (EI)</vt:lpstr>
      <vt:lpstr>Problems with Propositionalization</vt:lpstr>
      <vt:lpstr>Unification</vt:lpstr>
      <vt:lpstr>Unification</vt:lpstr>
      <vt:lpstr>Unification Algorithm  (Important)</vt:lpstr>
      <vt:lpstr>Declarative Knowledge</vt:lpstr>
      <vt:lpstr>Procedural Representation</vt:lpstr>
      <vt:lpstr>Forward and Backward Reasoning </vt:lpstr>
      <vt:lpstr>Forward Chaining/Reasoning </vt:lpstr>
      <vt:lpstr>Slide 56</vt:lpstr>
      <vt:lpstr>Backward Reasoning</vt:lpstr>
      <vt:lpstr>Backward Reasoning/ Chaining </vt:lpstr>
      <vt:lpstr>Reasoning System for Categories</vt:lpstr>
      <vt:lpstr>Semantic Network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</cp:revision>
  <dcterms:created xsi:type="dcterms:W3CDTF">2018-07-16T06:02:46Z</dcterms:created>
  <dcterms:modified xsi:type="dcterms:W3CDTF">2018-07-16T06:41:51Z</dcterms:modified>
</cp:coreProperties>
</file>