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65" r:id="rId4"/>
    <p:sldId id="267" r:id="rId5"/>
    <p:sldId id="268" r:id="rId6"/>
    <p:sldId id="269" r:id="rId7"/>
    <p:sldId id="257" r:id="rId8"/>
    <p:sldId id="258" r:id="rId9"/>
    <p:sldId id="259" r:id="rId10"/>
    <p:sldId id="260" r:id="rId11"/>
    <p:sldId id="261" r:id="rId12"/>
    <p:sldId id="262" r:id="rId13"/>
    <p:sldId id="263" r:id="rId14"/>
    <p:sldId id="270" r:id="rId15"/>
    <p:sldId id="264"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6"/>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4AD77-E8BF-4325-B5E7-36140976DFC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14AD77-E8BF-4325-B5E7-36140976DFC8}"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14AD77-E8BF-4325-B5E7-36140976DFC8}"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4AD77-E8BF-4325-B5E7-36140976DFC8}"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4AD77-E8BF-4325-B5E7-36140976DFC8}"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4AD77-E8BF-4325-B5E7-36140976DFC8}"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4AD77-E8BF-4325-B5E7-36140976DFC8}"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6C66-D675-4AE9-BDE3-709923AD16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4AD77-E8BF-4325-B5E7-36140976DFC8}" type="datetimeFigureOut">
              <a:rPr lang="en-US" smtClean="0"/>
              <a:t>5/28/2018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D6C66-D675-4AE9-BDE3-709923AD16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133600"/>
          <a:ext cx="8762999" cy="1981200"/>
        </p:xfrm>
        <a:graphic>
          <a:graphicData uri="http://schemas.openxmlformats.org/drawingml/2006/table">
            <a:tbl>
              <a:tblPr firstRow="1" bandRow="1">
                <a:tableStyleId>{5C22544A-7EE6-4342-B048-85BDC9FD1C3A}</a:tableStyleId>
              </a:tblPr>
              <a:tblGrid>
                <a:gridCol w="1688284"/>
                <a:gridCol w="5547220"/>
                <a:gridCol w="1527495"/>
              </a:tblGrid>
              <a:tr h="1254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8" charset="0"/>
                        <a:cs typeface="Times New Roman" pitchFamily="18" charset="0"/>
                      </a:endParaRPr>
                    </a:p>
                  </a:txBody>
                  <a:tcPr/>
                </a:tc>
                <a:tc>
                  <a:txBody>
                    <a:bodyPr/>
                    <a:lstStyle/>
                    <a:p>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Bhivrabai Sawant Institute of Technology &amp; Research,</a:t>
                      </a:r>
                    </a:p>
                    <a:p>
                      <a:pPr algn="ctr"/>
                      <a:r>
                        <a:rPr lang="en-US" dirty="0" smtClean="0">
                          <a:latin typeface="Times New Roman" pitchFamily="18" charset="0"/>
                          <a:cs typeface="Times New Roman" pitchFamily="18" charset="0"/>
                        </a:rPr>
                        <a:t>Gat No. 720/2, Nagar Road, Wagholi, Pune, Maharashtra 412207.</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r h="726772">
                <a:tc gridSpan="3">
                  <a:txBody>
                    <a:bodyPr/>
                    <a:lstStyle/>
                    <a:p>
                      <a:pPr algn="ctr"/>
                      <a:r>
                        <a:rPr lang="en-US" sz="3200" b="1" kern="1200" dirty="0" smtClean="0">
                          <a:solidFill>
                            <a:schemeClr val="tx1"/>
                          </a:solidFill>
                          <a:latin typeface="Times New Roman" pitchFamily="18" charset="0"/>
                          <a:ea typeface="+mn-ea"/>
                          <a:cs typeface="Times New Roman" pitchFamily="18" charset="0"/>
                        </a:rPr>
                        <a:t>Department Of Computer Engineering</a:t>
                      </a:r>
                    </a:p>
                  </a:txBody>
                  <a:tcPr/>
                </a:tc>
                <a:tc hMerge="1">
                  <a:txBody>
                    <a:bodyPr/>
                    <a:lstStyle/>
                    <a:p>
                      <a:endParaRPr lang="en-US" dirty="0"/>
                    </a:p>
                  </a:txBody>
                  <a:tcPr/>
                </a:tc>
                <a:tc hMerge="1">
                  <a:txBody>
                    <a:bodyPr/>
                    <a:lstStyle/>
                    <a:p>
                      <a:endParaRPr lang="en-US" dirty="0"/>
                    </a:p>
                  </a:txBody>
                  <a:tcPr/>
                </a:tc>
              </a:tr>
            </a:tbl>
          </a:graphicData>
        </a:graphic>
      </p:graphicFrame>
      <p:pic>
        <p:nvPicPr>
          <p:cNvPr id="6" name="Picture 2" descr="C:\Users\admin\Downloads\JSPM logo.png"/>
          <p:cNvPicPr>
            <a:picLocks noChangeAspect="1" noChangeArrowheads="1"/>
          </p:cNvPicPr>
          <p:nvPr/>
        </p:nvPicPr>
        <p:blipFill>
          <a:blip r:embed="rId2" cstate="print"/>
          <a:srcRect/>
          <a:stretch>
            <a:fillRect/>
          </a:stretch>
        </p:blipFill>
        <p:spPr bwMode="auto">
          <a:xfrm>
            <a:off x="7467600" y="2209800"/>
            <a:ext cx="1371600" cy="1143000"/>
          </a:xfrm>
          <a:prstGeom prst="rect">
            <a:avLst/>
          </a:prstGeom>
          <a:noFill/>
        </p:spPr>
      </p:pic>
      <p:pic>
        <p:nvPicPr>
          <p:cNvPr id="5122" name="Picture 2" descr="Image result for jspm logo"/>
          <p:cNvPicPr>
            <a:picLocks noChangeAspect="1" noChangeArrowheads="1"/>
          </p:cNvPicPr>
          <p:nvPr/>
        </p:nvPicPr>
        <p:blipFill>
          <a:blip r:embed="rId3"/>
          <a:srcRect/>
          <a:stretch>
            <a:fillRect/>
          </a:stretch>
        </p:blipFill>
        <p:spPr bwMode="auto">
          <a:xfrm>
            <a:off x="228600" y="2209800"/>
            <a:ext cx="1524000" cy="1143000"/>
          </a:xfrm>
          <a:prstGeom prst="rect">
            <a:avLst/>
          </a:prstGeom>
          <a:noFill/>
        </p:spPr>
      </p:pic>
    </p:spTree>
  </p:cSld>
  <p:clrMapOvr>
    <a:masterClrMapping/>
  </p:clrMapOvr>
  <p:transition advTm="5000">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365961"/>
          <a:ext cx="8762999" cy="5996835"/>
        </p:xfrm>
        <a:graphic>
          <a:graphicData uri="http://schemas.openxmlformats.org/drawingml/2006/table">
            <a:tbl>
              <a:tblPr firstRow="1" bandRow="1">
                <a:tableStyleId>{5C22544A-7EE6-4342-B048-85BDC9FD1C3A}</a:tableStyleId>
              </a:tblPr>
              <a:tblGrid>
                <a:gridCol w="649111"/>
                <a:gridCol w="811390"/>
                <a:gridCol w="7302498"/>
              </a:tblGrid>
              <a:tr h="31251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4404159">
                <a:tc>
                  <a:txBody>
                    <a:bodyPr/>
                    <a:lstStyle/>
                    <a:p>
                      <a:endParaRPr lang="en-US" sz="1400" dirty="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1.2.2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Current Analytical Architecture  :</a:t>
                      </a:r>
                    </a:p>
                    <a:p>
                      <a:r>
                        <a:rPr lang="en-US" sz="1400" kern="1200" dirty="0" smtClean="0">
                          <a:solidFill>
                            <a:schemeClr val="dk1"/>
                          </a:solidFill>
                          <a:latin typeface="Times New Roman" pitchFamily="18" charset="0"/>
                          <a:ea typeface="+mn-ea"/>
                          <a:cs typeface="Times New Roman" pitchFamily="18" charset="0"/>
                        </a:rPr>
                        <a:t>A typical data architecture and several of the challenges it presents to data scientists and others trying to do advanced analytics.</a:t>
                      </a: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p>
                      <a:endParaRPr lang="en-US" sz="1400" kern="1200" dirty="0" smtClean="0">
                        <a:solidFill>
                          <a:schemeClr val="dk1"/>
                        </a:solidFill>
                        <a:latin typeface="Times New Roman" pitchFamily="18" charset="0"/>
                        <a:ea typeface="+mn-ea"/>
                        <a:cs typeface="Times New Roman" pitchFamily="18" charset="0"/>
                      </a:endParaRP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1.2.3 </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Drivers of Big Data:</a:t>
                      </a:r>
                    </a:p>
                    <a:p>
                      <a:pPr algn="just"/>
                      <a:r>
                        <a:rPr lang="en-US" sz="1400" kern="1200" dirty="0" smtClean="0">
                          <a:solidFill>
                            <a:schemeClr val="dk1"/>
                          </a:solidFill>
                          <a:latin typeface="Times New Roman" pitchFamily="18" charset="0"/>
                          <a:ea typeface="+mn-ea"/>
                          <a:cs typeface="Times New Roman" pitchFamily="18" charset="0"/>
                        </a:rPr>
                        <a:t>The sources of Big Data generated by new applications and the scale and growth rate of the data. These applications, which generate data volumes that can be measured in Exabyte scale, provide  opportunities for new analytics and driving new value for organizations.</a:t>
                      </a:r>
                      <a:endParaRPr lang="en-US" sz="1400" kern="1200" dirty="0" smtClean="0">
                        <a:solidFill>
                          <a:schemeClr val="dk1"/>
                        </a:solidFill>
                        <a:latin typeface="Times New Roman" pitchFamily="18" charset="0"/>
                        <a:ea typeface="+mn-ea"/>
                        <a:cs typeface="Times New Roman" pitchFamily="18" charset="0"/>
                      </a:endParaRPr>
                    </a:p>
                  </a:txBody>
                  <a:tcPr/>
                </a:tc>
              </a:tr>
              <a:tr h="312516">
                <a:tc gridSpan="3">
                  <a:txBody>
                    <a:bodyPr/>
                    <a:lstStyle/>
                    <a:p>
                      <a:pPr algn="r"/>
                      <a:r>
                        <a:rPr lang="en-US" sz="1400" b="1" kern="1200" dirty="0" smtClean="0">
                          <a:solidFill>
                            <a:schemeClr val="dk1"/>
                          </a:solidFill>
                          <a:latin typeface="Times New Roman" pitchFamily="18" charset="0"/>
                          <a:ea typeface="+mn-ea"/>
                          <a:cs typeface="Times New Roman" pitchFamily="18" charset="0"/>
                        </a:rPr>
                        <a:t>Continue…</a:t>
                      </a:r>
                      <a:endParaRPr lang="en-US" sz="1400" b="1" kern="1200" dirty="0" smtClean="0">
                        <a:solidFill>
                          <a:schemeClr val="dk1"/>
                        </a:solidFill>
                        <a:latin typeface="Times New Roman" pitchFamily="18" charset="0"/>
                        <a:ea typeface="+mn-ea"/>
                        <a:cs typeface="Times New Roman" pitchFamily="18" charset="0"/>
                      </a:endParaRPr>
                    </a:p>
                  </a:txBody>
                  <a:tcPr/>
                </a:tc>
                <a:tc hMerge="1">
                  <a:txBody>
                    <a:bodyPr/>
                    <a:lstStyle/>
                    <a:p>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graphicFrame>
        <p:nvGraphicFramePr>
          <p:cNvPr id="5" name="Table 4"/>
          <p:cNvGraphicFramePr>
            <a:graphicFrameLocks noGrp="1"/>
          </p:cNvGraphicFramePr>
          <p:nvPr/>
        </p:nvGraphicFramePr>
        <p:xfrm>
          <a:off x="1981200" y="1524001"/>
          <a:ext cx="5638800" cy="3467678"/>
        </p:xfrm>
        <a:graphic>
          <a:graphicData uri="http://schemas.openxmlformats.org/drawingml/2006/table">
            <a:tbl>
              <a:tblPr firstRow="1" bandRow="1">
                <a:tableStyleId>{5C22544A-7EE6-4342-B048-85BDC9FD1C3A}</a:tableStyleId>
              </a:tblPr>
              <a:tblGrid>
                <a:gridCol w="5638800"/>
              </a:tblGrid>
              <a:tr h="2994081">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r>
              <a:tr h="358718">
                <a:tc>
                  <a:txBody>
                    <a:bodyPr/>
                    <a:lstStyle/>
                    <a:p>
                      <a:pPr algn="ctr"/>
                      <a:r>
                        <a:rPr lang="en-US" sz="1400" b="1" i="1" kern="1200" dirty="0" smtClean="0">
                          <a:solidFill>
                            <a:schemeClr val="dk1"/>
                          </a:solidFill>
                          <a:latin typeface="Times New Roman" pitchFamily="18" charset="0"/>
                          <a:ea typeface="+mn-ea"/>
                          <a:cs typeface="Times New Roman" pitchFamily="18" charset="0"/>
                        </a:rPr>
                        <a:t>Fig.1. Typical analytic architecture</a:t>
                      </a:r>
                    </a:p>
                  </a:txBody>
                  <a:tcPr/>
                </a:tc>
              </a:tr>
            </a:tbl>
          </a:graphicData>
        </a:graphic>
      </p:graphicFrame>
      <p:pic>
        <p:nvPicPr>
          <p:cNvPr id="1027" name="Picture 3"/>
          <p:cNvPicPr>
            <a:picLocks noChangeAspect="1" noChangeArrowheads="1"/>
          </p:cNvPicPr>
          <p:nvPr/>
        </p:nvPicPr>
        <p:blipFill>
          <a:blip r:embed="rId2"/>
          <a:srcRect/>
          <a:stretch>
            <a:fillRect/>
          </a:stretch>
        </p:blipFill>
        <p:spPr bwMode="auto">
          <a:xfrm>
            <a:off x="2057400" y="1600200"/>
            <a:ext cx="5486400" cy="29718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365960"/>
          <a:ext cx="8762999" cy="6187239"/>
        </p:xfrm>
        <a:graphic>
          <a:graphicData uri="http://schemas.openxmlformats.org/drawingml/2006/table">
            <a:tbl>
              <a:tblPr firstRow="1" bandRow="1">
                <a:tableStyleId>{5C22544A-7EE6-4342-B048-85BDC9FD1C3A}</a:tableStyleId>
              </a:tblPr>
              <a:tblGrid>
                <a:gridCol w="649111"/>
                <a:gridCol w="811390"/>
                <a:gridCol w="7302498"/>
              </a:tblGrid>
              <a:tr h="37810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5809130">
                <a:tc>
                  <a:txBody>
                    <a:bodyPr/>
                    <a:lstStyle/>
                    <a:p>
                      <a:endParaRPr lang="en-US" sz="1400" dirty="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1.2.4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Emerging Big Data Ecosystem and a New Approach to Analytics :</a:t>
                      </a:r>
                    </a:p>
                    <a:p>
                      <a:pPr algn="just"/>
                      <a:r>
                        <a:rPr lang="en-US" sz="1400" kern="1200" dirty="0" smtClean="0">
                          <a:solidFill>
                            <a:schemeClr val="dk1"/>
                          </a:solidFill>
                          <a:latin typeface="Times New Roman" pitchFamily="18" charset="0"/>
                          <a:ea typeface="+mn-ea"/>
                          <a:cs typeface="Times New Roman" pitchFamily="18" charset="0"/>
                        </a:rPr>
                        <a:t>Organizations and data collectors are realizing that the data they can gather from individuals contains intrinsic value and, as a result, a new economy is emerging. As this new digital economy continues to </a:t>
                      </a:r>
                      <a:r>
                        <a:rPr lang="en-US" sz="1400" kern="1200" dirty="0" err="1" smtClean="0">
                          <a:solidFill>
                            <a:schemeClr val="dk1"/>
                          </a:solidFill>
                          <a:latin typeface="Times New Roman" pitchFamily="18" charset="0"/>
                          <a:ea typeface="+mn-ea"/>
                          <a:cs typeface="Times New Roman" pitchFamily="18" charset="0"/>
                        </a:rPr>
                        <a:t>evol</a:t>
                      </a:r>
                      <a:r>
                        <a:rPr lang="en-US" sz="1400" kern="1200" dirty="0" smtClean="0">
                          <a:solidFill>
                            <a:schemeClr val="dk1"/>
                          </a:solidFill>
                          <a:latin typeface="Times New Roman" pitchFamily="18" charset="0"/>
                          <a:ea typeface="+mn-ea"/>
                          <a:cs typeface="Times New Roman" pitchFamily="18" charset="0"/>
                        </a:rPr>
                        <a:t> </a:t>
                      </a:r>
                      <a:r>
                        <a:rPr lang="en-US" sz="1400" kern="1200" dirty="0" err="1" smtClean="0">
                          <a:solidFill>
                            <a:schemeClr val="dk1"/>
                          </a:solidFill>
                          <a:latin typeface="Times New Roman" pitchFamily="18" charset="0"/>
                          <a:ea typeface="+mn-ea"/>
                          <a:cs typeface="Times New Roman" pitchFamily="18" charset="0"/>
                        </a:rPr>
                        <a:t>ve</a:t>
                      </a:r>
                      <a:r>
                        <a:rPr lang="en-US" sz="1400" kern="1200" dirty="0" smtClean="0">
                          <a:solidFill>
                            <a:schemeClr val="dk1"/>
                          </a:solidFill>
                          <a:latin typeface="Times New Roman" pitchFamily="18" charset="0"/>
                          <a:ea typeface="+mn-ea"/>
                          <a:cs typeface="Times New Roman" pitchFamily="18" charset="0"/>
                        </a:rPr>
                        <a:t>, the market sees the introduction of data vendors and data cleaners that use </a:t>
                      </a:r>
                      <a:r>
                        <a:rPr lang="en-US" sz="1400" kern="1200" dirty="0" err="1" smtClean="0">
                          <a:solidFill>
                            <a:schemeClr val="dk1"/>
                          </a:solidFill>
                          <a:latin typeface="Times New Roman" pitchFamily="18" charset="0"/>
                          <a:ea typeface="+mn-ea"/>
                          <a:cs typeface="Times New Roman" pitchFamily="18" charset="0"/>
                        </a:rPr>
                        <a:t>crowdsourcing</a:t>
                      </a:r>
                      <a:r>
                        <a:rPr lang="en-US" sz="1400" kern="1200" dirty="0" smtClean="0">
                          <a:solidFill>
                            <a:schemeClr val="dk1"/>
                          </a:solidFill>
                          <a:latin typeface="Times New Roman" pitchFamily="18" charset="0"/>
                          <a:ea typeface="+mn-ea"/>
                          <a:cs typeface="Times New Roman" pitchFamily="18" charset="0"/>
                        </a:rPr>
                        <a:t> (such as Mechanical Turk and </a:t>
                      </a:r>
                      <a:r>
                        <a:rPr lang="en-US" sz="1400" kern="1200" dirty="0" err="1" smtClean="0">
                          <a:solidFill>
                            <a:schemeClr val="dk1"/>
                          </a:solidFill>
                          <a:latin typeface="Times New Roman" pitchFamily="18" charset="0"/>
                          <a:ea typeface="+mn-ea"/>
                          <a:cs typeface="Times New Roman" pitchFamily="18" charset="0"/>
                        </a:rPr>
                        <a:t>Ga</a:t>
                      </a:r>
                      <a:r>
                        <a:rPr lang="en-US" sz="1400" kern="1200" dirty="0" smtClean="0">
                          <a:solidFill>
                            <a:schemeClr val="dk1"/>
                          </a:solidFill>
                          <a:latin typeface="Times New Roman" pitchFamily="18" charset="0"/>
                          <a:ea typeface="+mn-ea"/>
                          <a:cs typeface="Times New Roman" pitchFamily="18" charset="0"/>
                        </a:rPr>
                        <a:t> </a:t>
                      </a:r>
                      <a:r>
                        <a:rPr lang="en-US" sz="1400" kern="1200" dirty="0" err="1" smtClean="0">
                          <a:solidFill>
                            <a:schemeClr val="dk1"/>
                          </a:solidFill>
                          <a:latin typeface="Times New Roman" pitchFamily="18" charset="0"/>
                          <a:ea typeface="+mn-ea"/>
                          <a:cs typeface="Times New Roman" pitchFamily="18" charset="0"/>
                        </a:rPr>
                        <a:t>laxyZoo</a:t>
                      </a:r>
                      <a:r>
                        <a:rPr lang="en-US" sz="1400" kern="1200" dirty="0" smtClean="0">
                          <a:solidFill>
                            <a:schemeClr val="dk1"/>
                          </a:solidFill>
                          <a:latin typeface="Times New Roman" pitchFamily="18" charset="0"/>
                          <a:ea typeface="+mn-ea"/>
                          <a:cs typeface="Times New Roman" pitchFamily="18" charset="0"/>
                        </a:rPr>
                        <a:t>) to test the outcomes of machine learning techniques.</a:t>
                      </a: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800" kern="1200" baseline="0" dirty="0" smtClean="0">
                        <a:solidFill>
                          <a:schemeClr val="dk1"/>
                        </a:solidFill>
                        <a:latin typeface="+mn-lt"/>
                        <a:ea typeface="+mn-ea"/>
                        <a:cs typeface="+mn-cs"/>
                      </a:endParaRPr>
                    </a:p>
                    <a:p>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graphicFrame>
        <p:nvGraphicFramePr>
          <p:cNvPr id="6" name="Table 5"/>
          <p:cNvGraphicFramePr>
            <a:graphicFrameLocks noGrp="1"/>
          </p:cNvGraphicFramePr>
          <p:nvPr/>
        </p:nvGraphicFramePr>
        <p:xfrm>
          <a:off x="1905000" y="2209800"/>
          <a:ext cx="6096000" cy="4306623"/>
        </p:xfrm>
        <a:graphic>
          <a:graphicData uri="http://schemas.openxmlformats.org/drawingml/2006/table">
            <a:tbl>
              <a:tblPr firstRow="1" bandRow="1">
                <a:tableStyleId>{5C22544A-7EE6-4342-B048-85BDC9FD1C3A}</a:tableStyleId>
              </a:tblPr>
              <a:tblGrid>
                <a:gridCol w="6096000"/>
              </a:tblGrid>
              <a:tr h="3733800">
                <a:tc>
                  <a:txBody>
                    <a:bodyPr/>
                    <a:lstStyle/>
                    <a:p>
                      <a:endParaRPr lang="en-US" dirty="0"/>
                    </a:p>
                  </a:txBody>
                  <a:tcPr/>
                </a:tc>
              </a:tr>
              <a:tr h="572823">
                <a:tc>
                  <a:txBody>
                    <a:bodyPr/>
                    <a:lstStyle/>
                    <a:p>
                      <a:pPr algn="ctr"/>
                      <a:endParaRPr lang="en-US" sz="1400" b="1" i="1" kern="1200" dirty="0" smtClean="0">
                        <a:solidFill>
                          <a:schemeClr val="dk1"/>
                        </a:solidFill>
                        <a:latin typeface="Times New Roman" pitchFamily="18" charset="0"/>
                        <a:ea typeface="+mn-ea"/>
                        <a:cs typeface="Times New Roman" pitchFamily="18" charset="0"/>
                      </a:endParaRPr>
                    </a:p>
                    <a:p>
                      <a:pPr algn="ctr"/>
                      <a:r>
                        <a:rPr lang="en-US" sz="1400" b="1" i="1" kern="1200" dirty="0" smtClean="0">
                          <a:solidFill>
                            <a:schemeClr val="dk1"/>
                          </a:solidFill>
                          <a:latin typeface="Times New Roman" pitchFamily="18" charset="0"/>
                          <a:ea typeface="+mn-ea"/>
                          <a:cs typeface="Times New Roman" pitchFamily="18" charset="0"/>
                        </a:rPr>
                        <a:t>Fig.2 Emerging Big Data ecosystem</a:t>
                      </a:r>
                    </a:p>
                  </a:txBody>
                  <a:tcPr/>
                </a:tc>
              </a:tr>
            </a:tbl>
          </a:graphicData>
        </a:graphic>
      </p:graphicFrame>
      <p:pic>
        <p:nvPicPr>
          <p:cNvPr id="2050" name="Picture 2"/>
          <p:cNvPicPr>
            <a:picLocks noChangeAspect="1" noChangeArrowheads="1"/>
          </p:cNvPicPr>
          <p:nvPr/>
        </p:nvPicPr>
        <p:blipFill>
          <a:blip r:embed="rId2"/>
          <a:srcRect/>
          <a:stretch>
            <a:fillRect/>
          </a:stretch>
        </p:blipFill>
        <p:spPr bwMode="auto">
          <a:xfrm>
            <a:off x="1981200" y="2286000"/>
            <a:ext cx="5962881" cy="35814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1" y="365961"/>
          <a:ext cx="8001000" cy="6071650"/>
        </p:xfrm>
        <a:graphic>
          <a:graphicData uri="http://schemas.openxmlformats.org/drawingml/2006/table">
            <a:tbl>
              <a:tblPr firstRow="1" bandRow="1">
                <a:tableStyleId>{5C22544A-7EE6-4342-B048-85BDC9FD1C3A}</a:tableStyleId>
              </a:tblPr>
              <a:tblGrid>
                <a:gridCol w="592667"/>
                <a:gridCol w="740834"/>
                <a:gridCol w="6667499"/>
              </a:tblGrid>
              <a:tr h="33357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310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1.3</a:t>
                      </a:r>
                    </a:p>
                  </a:txBody>
                  <a:tcPr/>
                </a:tc>
                <a:tc>
                  <a:txBody>
                    <a:bodyPr/>
                    <a:lstStyle/>
                    <a:p>
                      <a:endParaRPr lang="en-US" sz="14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Data Analytic Life Cycle :</a:t>
                      </a:r>
                    </a:p>
                    <a:p>
                      <a:pPr algn="just"/>
                      <a:r>
                        <a:rPr lang="en-US" sz="1400" kern="1200" dirty="0" smtClean="0">
                          <a:solidFill>
                            <a:schemeClr val="dk1"/>
                          </a:solidFill>
                          <a:latin typeface="Times New Roman" pitchFamily="18" charset="0"/>
                          <a:ea typeface="+mn-ea"/>
                          <a:cs typeface="Times New Roman" pitchFamily="18" charset="0"/>
                        </a:rPr>
                        <a:t>Data science projects differ from most traditional Business Intelligence projects and many data analysis projects in that data science projects are more exploratory in nature. The Data Analytics Lifecycle is designed specifically for Big Data problems and data science projects. The lifecycle has six phases.</a:t>
                      </a: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txBody>
                  <a:tcPr/>
                </a:tc>
              </a:tr>
              <a:tr h="310930">
                <a:tc gridSpan="3">
                  <a:txBody>
                    <a:bodyPr/>
                    <a:lstStyle/>
                    <a:p>
                      <a:pPr algn="r"/>
                      <a:r>
                        <a:rPr lang="en-US" sz="1400" b="1" kern="1200" dirty="0" smtClean="0">
                          <a:solidFill>
                            <a:schemeClr val="dk1"/>
                          </a:solidFill>
                          <a:latin typeface="Times New Roman" pitchFamily="18" charset="0"/>
                          <a:ea typeface="+mn-ea"/>
                          <a:cs typeface="Times New Roman" pitchFamily="18" charset="0"/>
                        </a:rPr>
                        <a:t>Continue…</a:t>
                      </a:r>
                      <a:endParaRPr lang="en-US" sz="1400" b="1" kern="1200" dirty="0" smtClean="0">
                        <a:solidFill>
                          <a:schemeClr val="dk1"/>
                        </a:solidFill>
                        <a:latin typeface="Times New Roman" pitchFamily="18" charset="0"/>
                        <a:ea typeface="+mn-ea"/>
                        <a:cs typeface="Times New Roman" pitchFamily="18" charset="0"/>
                      </a:endParaRPr>
                    </a:p>
                  </a:txBody>
                  <a:tcPr/>
                </a:tc>
                <a:tc hMerge="1">
                  <a:txBody>
                    <a:bodyPr/>
                    <a:lstStyle/>
                    <a:p>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graphicFrame>
        <p:nvGraphicFramePr>
          <p:cNvPr id="3" name="Table 2"/>
          <p:cNvGraphicFramePr>
            <a:graphicFrameLocks noGrp="1"/>
          </p:cNvGraphicFramePr>
          <p:nvPr/>
        </p:nvGraphicFramePr>
        <p:xfrm>
          <a:off x="1905000" y="2209800"/>
          <a:ext cx="6096000" cy="4028440"/>
        </p:xfrm>
        <a:graphic>
          <a:graphicData uri="http://schemas.openxmlformats.org/drawingml/2006/table">
            <a:tbl>
              <a:tblPr firstRow="1" bandRow="1">
                <a:tableStyleId>{5C22544A-7EE6-4342-B048-85BDC9FD1C3A}</a:tableStyleId>
              </a:tblPr>
              <a:tblGrid>
                <a:gridCol w="6096000"/>
              </a:tblGrid>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r>
              <a:tr h="370840">
                <a:tc>
                  <a:txBody>
                    <a:bodyPr/>
                    <a:lstStyle/>
                    <a:p>
                      <a:pPr algn="ctr"/>
                      <a:r>
                        <a:rPr lang="en-US" sz="1400" b="1" i="1" kern="1200" dirty="0" smtClean="0">
                          <a:solidFill>
                            <a:schemeClr val="dk1"/>
                          </a:solidFill>
                          <a:latin typeface="Times New Roman" pitchFamily="18" charset="0"/>
                          <a:ea typeface="+mn-ea"/>
                          <a:cs typeface="Times New Roman" pitchFamily="18" charset="0"/>
                        </a:rPr>
                        <a:t>Fig.3 </a:t>
                      </a:r>
                      <a:r>
                        <a:rPr lang="en-US" sz="1400" b="1" i="1" kern="1200" dirty="0" smtClean="0">
                          <a:solidFill>
                            <a:schemeClr val="dk1"/>
                          </a:solidFill>
                          <a:latin typeface="Times New Roman" pitchFamily="18" charset="0"/>
                          <a:ea typeface="+mn-ea"/>
                          <a:cs typeface="Times New Roman" pitchFamily="18" charset="0"/>
                        </a:rPr>
                        <a:t>Data Analytic Life Cycle </a:t>
                      </a:r>
                      <a:endParaRPr lang="en-US" sz="1400" b="1" i="1" kern="1200" dirty="0" smtClean="0">
                        <a:solidFill>
                          <a:schemeClr val="dk1"/>
                        </a:solidFill>
                        <a:latin typeface="Times New Roman" pitchFamily="18" charset="0"/>
                        <a:ea typeface="+mn-ea"/>
                        <a:cs typeface="Times New Roman" pitchFamily="18" charset="0"/>
                      </a:endParaRPr>
                    </a:p>
                  </a:txBody>
                  <a:tcPr/>
                </a:tc>
              </a:tr>
            </a:tbl>
          </a:graphicData>
        </a:graphic>
      </p:graphicFrame>
      <p:pic>
        <p:nvPicPr>
          <p:cNvPr id="3074" name="Picture 2"/>
          <p:cNvPicPr>
            <a:picLocks noChangeAspect="1" noChangeArrowheads="1"/>
          </p:cNvPicPr>
          <p:nvPr/>
        </p:nvPicPr>
        <p:blipFill>
          <a:blip r:embed="rId2"/>
          <a:srcRect/>
          <a:stretch>
            <a:fillRect/>
          </a:stretch>
        </p:blipFill>
        <p:spPr bwMode="auto">
          <a:xfrm>
            <a:off x="2057400" y="2286000"/>
            <a:ext cx="5867400" cy="35052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399"/>
          <a:ext cx="8610599" cy="6226860"/>
        </p:xfrm>
        <a:graphic>
          <a:graphicData uri="http://schemas.openxmlformats.org/drawingml/2006/table">
            <a:tbl>
              <a:tblPr firstRow="1" bandRow="1">
                <a:tableStyleId>{5C22544A-7EE6-4342-B048-85BDC9FD1C3A}</a:tableStyleId>
              </a:tblPr>
              <a:tblGrid>
                <a:gridCol w="637823"/>
                <a:gridCol w="797278"/>
                <a:gridCol w="7175498"/>
              </a:tblGrid>
              <a:tr h="332047">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935770">
                <a:tc>
                  <a:txBody>
                    <a:bodyPr/>
                    <a:lstStyle/>
                    <a:p>
                      <a:endParaRPr lang="en-US" sz="1400" dirty="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1.3.1 </a:t>
                      </a:r>
                      <a:endParaRPr lang="en-US" sz="1400" dirty="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Data Analytics Lifecycle Overview :</a:t>
                      </a:r>
                    </a:p>
                    <a:p>
                      <a:pPr algn="just"/>
                      <a:r>
                        <a:rPr lang="en-US" sz="1400" kern="1200" dirty="0" smtClean="0">
                          <a:solidFill>
                            <a:schemeClr val="dk1"/>
                          </a:solidFill>
                          <a:latin typeface="Times New Roman" pitchFamily="18" charset="0"/>
                          <a:ea typeface="+mn-ea"/>
                          <a:cs typeface="Times New Roman" pitchFamily="18" charset="0"/>
                        </a:rPr>
                        <a:t>Data Analytics Lifecycle that includes six phases. Teams commonly learn new things in a phase that cause them to go back and refine the work done in prior phases based on new insights and information that have been uncovered</a:t>
                      </a:r>
                    </a:p>
                  </a:txBody>
                  <a:tcPr/>
                </a:tc>
              </a:tr>
              <a:tr h="935770">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1.3.2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1- Discovery:</a:t>
                      </a:r>
                    </a:p>
                    <a:p>
                      <a:pPr algn="just"/>
                      <a:r>
                        <a:rPr lang="en-US" sz="1400" kern="1200" dirty="0" smtClean="0">
                          <a:solidFill>
                            <a:schemeClr val="dk1"/>
                          </a:solidFill>
                          <a:latin typeface="Times New Roman" pitchFamily="18" charset="0"/>
                          <a:ea typeface="+mn-ea"/>
                          <a:cs typeface="Times New Roman" pitchFamily="18" charset="0"/>
                        </a:rPr>
                        <a:t>In Phase 1, the team learns the business domain, including relevant history such as whether the organization or business unit has attempted similar projects in the past from</a:t>
                      </a:r>
                    </a:p>
                    <a:p>
                      <a:pPr algn="just"/>
                      <a:r>
                        <a:rPr lang="en-US" sz="1400" kern="1200" dirty="0" smtClean="0">
                          <a:solidFill>
                            <a:schemeClr val="dk1"/>
                          </a:solidFill>
                          <a:latin typeface="Times New Roman" pitchFamily="18" charset="0"/>
                          <a:ea typeface="+mn-ea"/>
                          <a:cs typeface="Times New Roman" pitchFamily="18" charset="0"/>
                        </a:rPr>
                        <a:t>which they can learn.</a:t>
                      </a:r>
                    </a:p>
                  </a:txBody>
                  <a:tcPr/>
                </a:tc>
              </a:tr>
              <a:tr h="724467">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1.3.3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2- Data preparation :</a:t>
                      </a:r>
                    </a:p>
                    <a:p>
                      <a:pPr algn="just"/>
                      <a:r>
                        <a:rPr lang="en-US" sz="1400" kern="1200" dirty="0" smtClean="0">
                          <a:solidFill>
                            <a:schemeClr val="dk1"/>
                          </a:solidFill>
                          <a:latin typeface="Times New Roman" pitchFamily="18" charset="0"/>
                          <a:ea typeface="+mn-ea"/>
                          <a:cs typeface="Times New Roman" pitchFamily="18" charset="0"/>
                        </a:rPr>
                        <a:t>Phase 2 requires the presence of an analytic sandbox, in which the team can work with data and perform analytics for the duration of the project.</a:t>
                      </a:r>
                    </a:p>
                  </a:txBody>
                  <a:tcPr/>
                </a:tc>
              </a:tr>
              <a:tr h="724467">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1.3.4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3- Model Planning :</a:t>
                      </a:r>
                    </a:p>
                    <a:p>
                      <a:pPr algn="just"/>
                      <a:r>
                        <a:rPr lang="en-US" sz="1400" kern="1200" dirty="0" smtClean="0">
                          <a:solidFill>
                            <a:schemeClr val="dk1"/>
                          </a:solidFill>
                          <a:latin typeface="Times New Roman" pitchFamily="18" charset="0"/>
                          <a:ea typeface="+mn-ea"/>
                          <a:cs typeface="Times New Roman" pitchFamily="18" charset="0"/>
                        </a:rPr>
                        <a:t>Phase 3 is model planning, where the team determines the methods, techniques, and workflow it intends to follow for the subsequent model building phase.</a:t>
                      </a:r>
                    </a:p>
                  </a:txBody>
                  <a:tcPr/>
                </a:tc>
              </a:tr>
              <a:tr h="935770">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1.3.5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4- Model Building :</a:t>
                      </a:r>
                    </a:p>
                    <a:p>
                      <a:pPr algn="just"/>
                      <a:r>
                        <a:rPr lang="en-US" sz="1400" kern="1200" dirty="0" smtClean="0">
                          <a:solidFill>
                            <a:schemeClr val="dk1"/>
                          </a:solidFill>
                          <a:latin typeface="Times New Roman" pitchFamily="18" charset="0"/>
                          <a:ea typeface="+mn-ea"/>
                          <a:cs typeface="Times New Roman" pitchFamily="18" charset="0"/>
                        </a:rPr>
                        <a:t>In Phase 4, the team develops data sets for testing, training, and production purposes. In addition, in this phase the team builds and executes models based on the work done in the model planning phase.</a:t>
                      </a:r>
                    </a:p>
                  </a:txBody>
                  <a:tcPr/>
                </a:tc>
              </a:tr>
              <a:tr h="724467">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1.3.6 </a:t>
                      </a:r>
                      <a:endParaRPr lang="en-US" sz="1400" dirty="0">
                        <a:latin typeface="Times New Roman" pitchFamily="18" charset="0"/>
                        <a:cs typeface="Times New Roman" pitchFamily="18" charset="0"/>
                      </a:endParaRPr>
                    </a:p>
                  </a:txBody>
                  <a:tcPr/>
                </a:tc>
                <a:tc>
                  <a:txBody>
                    <a:bodyPr/>
                    <a:lstStyle/>
                    <a:p>
                      <a:pPr algn="just"/>
                      <a:r>
                        <a:rPr lang="en-US" sz="1400" kern="1200" dirty="0" smtClean="0">
                          <a:solidFill>
                            <a:schemeClr val="dk1"/>
                          </a:solidFill>
                          <a:latin typeface="Times New Roman" pitchFamily="18" charset="0"/>
                          <a:ea typeface="+mn-ea"/>
                          <a:cs typeface="Times New Roman" pitchFamily="18" charset="0"/>
                        </a:rPr>
                        <a:t>Phase 5- Communicate Results : </a:t>
                      </a:r>
                    </a:p>
                    <a:p>
                      <a:pPr algn="just"/>
                      <a:r>
                        <a:rPr lang="en-US" sz="1400" kern="1200" dirty="0" smtClean="0">
                          <a:solidFill>
                            <a:schemeClr val="dk1"/>
                          </a:solidFill>
                          <a:latin typeface="Times New Roman" pitchFamily="18" charset="0"/>
                          <a:ea typeface="+mn-ea"/>
                          <a:cs typeface="Times New Roman" pitchFamily="18" charset="0"/>
                        </a:rPr>
                        <a:t>In Phase 5, the team, in collaboration with major stakeholders, determines if the results of the project are a success or a failure based on the criteria developed in Phase 1</a:t>
                      </a:r>
                    </a:p>
                  </a:txBody>
                  <a:tcPr/>
                </a:tc>
              </a:tr>
              <a:tr h="862380">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1.3.7 </a:t>
                      </a:r>
                      <a:endParaRPr lang="en-US" sz="1400" dirty="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Phase 6- 0perationalize: I</a:t>
                      </a:r>
                    </a:p>
                    <a:p>
                      <a:r>
                        <a:rPr lang="en-US" sz="1400" kern="1200" dirty="0" smtClean="0">
                          <a:solidFill>
                            <a:schemeClr val="dk1"/>
                          </a:solidFill>
                          <a:latin typeface="Times New Roman" pitchFamily="18" charset="0"/>
                          <a:ea typeface="+mn-ea"/>
                          <a:cs typeface="Times New Roman" pitchFamily="18" charset="0"/>
                        </a:rPr>
                        <a:t>n Phase 6, the team delivers final reports, briefings, code, and technical documents. In addition, the team may run a pilot project to implement the models in a production environment.</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1" y="365961"/>
          <a:ext cx="8001000" cy="4267200"/>
        </p:xfrm>
        <a:graphic>
          <a:graphicData uri="http://schemas.openxmlformats.org/drawingml/2006/table">
            <a:tbl>
              <a:tblPr firstRow="1" bandRow="1">
                <a:tableStyleId>{5C22544A-7EE6-4342-B048-85BDC9FD1C3A}</a:tableStyleId>
              </a:tblPr>
              <a:tblGrid>
                <a:gridCol w="592667"/>
                <a:gridCol w="740834"/>
                <a:gridCol w="6667499"/>
              </a:tblGrid>
              <a:tr h="31251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213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1.4 </a:t>
                      </a:r>
                    </a:p>
                  </a:txBody>
                  <a:tcPr/>
                </a:tc>
                <a:tc>
                  <a:txBody>
                    <a:bodyPr/>
                    <a:lstStyle/>
                    <a:p>
                      <a:endParaRPr lang="en-US" sz="1400">
                        <a:latin typeface="Times New Roman" pitchFamily="18" charset="0"/>
                        <a:cs typeface="Times New Roman" pitchFamily="18" charset="0"/>
                      </a:endParaRPr>
                    </a:p>
                  </a:txBody>
                  <a:tcPr/>
                </a:tc>
                <a:tc>
                  <a:txBody>
                    <a:bodyPr/>
                    <a:lstStyle/>
                    <a:p>
                      <a:r>
                        <a:rPr lang="en-US" sz="1400" b="1" kern="1200" dirty="0" smtClean="0">
                          <a:solidFill>
                            <a:schemeClr val="dk1"/>
                          </a:solidFill>
                          <a:latin typeface="Times New Roman" pitchFamily="18" charset="0"/>
                          <a:ea typeface="+mn-ea"/>
                          <a:cs typeface="Times New Roman" pitchFamily="18" charset="0"/>
                        </a:rPr>
                        <a:t>Case Study: Global Innovation Network and Analysis (GINA )</a:t>
                      </a:r>
                    </a:p>
                    <a:p>
                      <a:endParaRPr lang="en-US" sz="1400" b="1" kern="1200" dirty="0" smtClean="0">
                        <a:solidFill>
                          <a:schemeClr val="dk1"/>
                        </a:solidFill>
                        <a:latin typeface="Times New Roman" pitchFamily="18" charset="0"/>
                        <a:ea typeface="+mn-ea"/>
                        <a:cs typeface="Times New Roman" pitchFamily="18" charset="0"/>
                      </a:endParaRPr>
                    </a:p>
                    <a:p>
                      <a:endParaRPr lang="en-US" sz="1400" b="1" kern="1200" dirty="0" smtClean="0">
                        <a:solidFill>
                          <a:schemeClr val="dk1"/>
                        </a:solidFill>
                        <a:latin typeface="Times New Roman" pitchFamily="18" charset="0"/>
                        <a:ea typeface="+mn-ea"/>
                        <a:cs typeface="Times New Roman" pitchFamily="18" charset="0"/>
                      </a:endParaRPr>
                    </a:p>
                    <a:p>
                      <a:pPr>
                        <a:buFont typeface="Wingdings" pitchFamily="2" charset="2"/>
                        <a:buChar char="§"/>
                      </a:pPr>
                      <a:r>
                        <a:rPr lang="en-US" sz="1400" kern="1200" dirty="0" smtClean="0">
                          <a:solidFill>
                            <a:schemeClr val="dk1"/>
                          </a:solidFill>
                          <a:latin typeface="Times New Roman" pitchFamily="18" charset="0"/>
                          <a:ea typeface="+mn-ea"/>
                          <a:cs typeface="Times New Roman" pitchFamily="18" charset="0"/>
                        </a:rPr>
                        <a:t>EMC's Global Innovation Network and Analytics (GINA) team is a group of senior technologists located in centers of excellence (COEs) around the world. This team's charter is to engage employees across global COEs to drive innovation, research, and university partnerships.</a:t>
                      </a:r>
                    </a:p>
                    <a:p>
                      <a:endParaRPr lang="en-US" sz="1400" kern="1200" dirty="0" smtClean="0">
                        <a:solidFill>
                          <a:schemeClr val="dk1"/>
                        </a:solidFill>
                        <a:latin typeface="Times New Roman" pitchFamily="18" charset="0"/>
                        <a:ea typeface="+mn-ea"/>
                        <a:cs typeface="Times New Roman" pitchFamily="18" charset="0"/>
                      </a:endParaRPr>
                    </a:p>
                    <a:p>
                      <a:pPr>
                        <a:buFont typeface="Wingdings" pitchFamily="2" charset="2"/>
                        <a:buChar char="§"/>
                      </a:pPr>
                      <a:r>
                        <a:rPr lang="en-US" sz="1400" kern="1200" dirty="0" smtClean="0">
                          <a:solidFill>
                            <a:schemeClr val="dk1"/>
                          </a:solidFill>
                          <a:latin typeface="Times New Roman" pitchFamily="18" charset="0"/>
                          <a:ea typeface="+mn-ea"/>
                          <a:cs typeface="Times New Roman" pitchFamily="18" charset="0"/>
                        </a:rPr>
                        <a:t>The GINA team thought its approach would provide a means to share ideas globally and increase knowledge sharing among GINA members who may be separated geographically. It planned to create a data repository containing both structured and unstructured data to accomplish three main goals.</a:t>
                      </a:r>
                    </a:p>
                    <a:p>
                      <a:r>
                        <a:rPr lang="en-US" sz="1400" kern="1200" dirty="0" smtClean="0">
                          <a:solidFill>
                            <a:schemeClr val="dk1"/>
                          </a:solidFill>
                          <a:latin typeface="Times New Roman" pitchFamily="18" charset="0"/>
                          <a:ea typeface="+mn-ea"/>
                          <a:cs typeface="Times New Roman" pitchFamily="18" charset="0"/>
                        </a:rPr>
                        <a:t>o Store formal and informal data.</a:t>
                      </a:r>
                    </a:p>
                    <a:p>
                      <a:r>
                        <a:rPr lang="en-US" sz="1400" kern="1200" dirty="0" smtClean="0">
                          <a:solidFill>
                            <a:schemeClr val="dk1"/>
                          </a:solidFill>
                          <a:latin typeface="Times New Roman" pitchFamily="18" charset="0"/>
                          <a:ea typeface="+mn-ea"/>
                          <a:cs typeface="Times New Roman" pitchFamily="18" charset="0"/>
                        </a:rPr>
                        <a:t>o Track research from global technologists.</a:t>
                      </a:r>
                    </a:p>
                    <a:p>
                      <a:r>
                        <a:rPr lang="en-US" sz="1400" kern="1200" dirty="0" smtClean="0">
                          <a:solidFill>
                            <a:schemeClr val="dk1"/>
                          </a:solidFill>
                          <a:latin typeface="Times New Roman" pitchFamily="18" charset="0"/>
                          <a:ea typeface="+mn-ea"/>
                          <a:cs typeface="Times New Roman" pitchFamily="18" charset="0"/>
                        </a:rPr>
                        <a:t>o Mine the data for patterns and insights to improve the team's operations and strategy.</a:t>
                      </a:r>
                    </a:p>
                    <a:p>
                      <a:endParaRPr lang="en-US" sz="1400" kern="1200" dirty="0" smtClean="0">
                        <a:solidFill>
                          <a:schemeClr val="dk1"/>
                        </a:solidFill>
                        <a:latin typeface="Times New Roman" pitchFamily="18" charset="0"/>
                        <a:ea typeface="+mn-ea"/>
                        <a:cs typeface="Times New Roman" pitchFamily="18" charset="0"/>
                      </a:endParaRPr>
                    </a:p>
                    <a:p>
                      <a:pPr>
                        <a:buFont typeface="Wingdings" pitchFamily="2" charset="2"/>
                        <a:buChar char="§"/>
                      </a:pPr>
                      <a:r>
                        <a:rPr lang="en-US" sz="1400" kern="1200" dirty="0" smtClean="0">
                          <a:solidFill>
                            <a:schemeClr val="dk1"/>
                          </a:solidFill>
                          <a:latin typeface="Times New Roman" pitchFamily="18" charset="0"/>
                          <a:ea typeface="+mn-ea"/>
                          <a:cs typeface="Times New Roman" pitchFamily="18" charset="0"/>
                        </a:rPr>
                        <a:t>The GINA case study provides an example of how a team applied the Data Analytics </a:t>
                      </a:r>
                      <a:r>
                        <a:rPr lang="en-US" sz="1400" kern="1200" dirty="0" err="1" smtClean="0">
                          <a:solidFill>
                            <a:schemeClr val="dk1"/>
                          </a:solidFill>
                          <a:latin typeface="Times New Roman" pitchFamily="18" charset="0"/>
                          <a:ea typeface="+mn-ea"/>
                          <a:cs typeface="Times New Roman" pitchFamily="18" charset="0"/>
                        </a:rPr>
                        <a:t>Ufecycle</a:t>
                      </a:r>
                      <a:r>
                        <a:rPr lang="en-US" sz="1400" kern="1200" dirty="0" smtClean="0">
                          <a:solidFill>
                            <a:schemeClr val="dk1"/>
                          </a:solidFill>
                          <a:latin typeface="Times New Roman" pitchFamily="18" charset="0"/>
                          <a:ea typeface="+mn-ea"/>
                          <a:cs typeface="Times New Roman" pitchFamily="18" charset="0"/>
                        </a:rPr>
                        <a:t> to analyze innovation data at EMC</a:t>
                      </a:r>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143000"/>
          <a:ext cx="8001000" cy="2773680"/>
        </p:xfrm>
        <a:graphic>
          <a:graphicData uri="http://schemas.openxmlformats.org/drawingml/2006/table">
            <a:tbl>
              <a:tblPr firstRow="1" bandRow="1">
                <a:tableStyleId>{5C22544A-7EE6-4342-B048-85BDC9FD1C3A}</a:tableStyleId>
              </a:tblPr>
              <a:tblGrid>
                <a:gridCol w="8001000"/>
              </a:tblGrid>
              <a:tr h="3334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r>
              <a:tr h="2425179">
                <a:tc>
                  <a:txBody>
                    <a:bodyPr/>
                    <a:lstStyle/>
                    <a:p>
                      <a:r>
                        <a:rPr lang="en-US" sz="1400" b="1" kern="1200" dirty="0" smtClean="0">
                          <a:solidFill>
                            <a:schemeClr val="dk1"/>
                          </a:solidFill>
                          <a:latin typeface="Times New Roman" pitchFamily="18" charset="0"/>
                          <a:ea typeface="+mn-ea"/>
                          <a:cs typeface="Times New Roman" pitchFamily="18" charset="0"/>
                        </a:rPr>
                        <a:t>Summary :</a:t>
                      </a:r>
                    </a:p>
                    <a:p>
                      <a:pPr algn="just"/>
                      <a:r>
                        <a:rPr lang="en-US" sz="1400" kern="1200" dirty="0" smtClean="0">
                          <a:solidFill>
                            <a:schemeClr val="dk1"/>
                          </a:solidFill>
                          <a:latin typeface="Times New Roman" pitchFamily="18" charset="0"/>
                          <a:ea typeface="+mn-ea"/>
                          <a:cs typeface="Times New Roman" pitchFamily="18" charset="0"/>
                        </a:rPr>
                        <a:t>Data Analytics Lifecycle, which is an approach to managing and executing analytical projects. This approach describes the process in six phases.</a:t>
                      </a:r>
                    </a:p>
                    <a:p>
                      <a:pPr algn="just"/>
                      <a:r>
                        <a:rPr lang="en-US" sz="1400" kern="1200" dirty="0" smtClean="0">
                          <a:solidFill>
                            <a:schemeClr val="dk1"/>
                          </a:solidFill>
                          <a:latin typeface="Times New Roman" pitchFamily="18" charset="0"/>
                          <a:ea typeface="+mn-ea"/>
                          <a:cs typeface="Times New Roman" pitchFamily="18" charset="0"/>
                        </a:rPr>
                        <a:t>1. Discovery</a:t>
                      </a:r>
                    </a:p>
                    <a:p>
                      <a:pPr algn="just"/>
                      <a:r>
                        <a:rPr lang="en-US" sz="1400" kern="1200" dirty="0" smtClean="0">
                          <a:solidFill>
                            <a:schemeClr val="dk1"/>
                          </a:solidFill>
                          <a:latin typeface="Times New Roman" pitchFamily="18" charset="0"/>
                          <a:ea typeface="+mn-ea"/>
                          <a:cs typeface="Times New Roman" pitchFamily="18" charset="0"/>
                        </a:rPr>
                        <a:t>2. Data preparation</a:t>
                      </a:r>
                    </a:p>
                    <a:p>
                      <a:pPr algn="just"/>
                      <a:r>
                        <a:rPr lang="en-US" sz="1400" kern="1200" dirty="0" smtClean="0">
                          <a:solidFill>
                            <a:schemeClr val="dk1"/>
                          </a:solidFill>
                          <a:latin typeface="Times New Roman" pitchFamily="18" charset="0"/>
                          <a:ea typeface="+mn-ea"/>
                          <a:cs typeface="Times New Roman" pitchFamily="18" charset="0"/>
                        </a:rPr>
                        <a:t>3. Model planning</a:t>
                      </a:r>
                    </a:p>
                    <a:p>
                      <a:pPr algn="just"/>
                      <a:r>
                        <a:rPr lang="en-US" sz="1400" kern="1200" dirty="0" smtClean="0">
                          <a:solidFill>
                            <a:schemeClr val="dk1"/>
                          </a:solidFill>
                          <a:latin typeface="Times New Roman" pitchFamily="18" charset="0"/>
                          <a:ea typeface="+mn-ea"/>
                          <a:cs typeface="Times New Roman" pitchFamily="18" charset="0"/>
                        </a:rPr>
                        <a:t>4. Model building</a:t>
                      </a:r>
                    </a:p>
                    <a:p>
                      <a:pPr algn="just"/>
                      <a:r>
                        <a:rPr lang="en-US" sz="1400" kern="1200" dirty="0" smtClean="0">
                          <a:solidFill>
                            <a:schemeClr val="dk1"/>
                          </a:solidFill>
                          <a:latin typeface="Times New Roman" pitchFamily="18" charset="0"/>
                          <a:ea typeface="+mn-ea"/>
                          <a:cs typeface="Times New Roman" pitchFamily="18" charset="0"/>
                        </a:rPr>
                        <a:t>5. Communicate results</a:t>
                      </a:r>
                    </a:p>
                    <a:p>
                      <a:pPr algn="just"/>
                      <a:r>
                        <a:rPr lang="en-US" sz="1400" kern="1200" dirty="0" smtClean="0">
                          <a:solidFill>
                            <a:schemeClr val="dk1"/>
                          </a:solidFill>
                          <a:latin typeface="Times New Roman" pitchFamily="18" charset="0"/>
                          <a:ea typeface="+mn-ea"/>
                          <a:cs typeface="Times New Roman" pitchFamily="18" charset="0"/>
                        </a:rPr>
                        <a:t>6 . Operationalize</a:t>
                      </a:r>
                    </a:p>
                    <a:p>
                      <a:pPr algn="just"/>
                      <a:r>
                        <a:rPr lang="en-US" sz="1400" kern="1200" dirty="0" smtClean="0">
                          <a:solidFill>
                            <a:schemeClr val="dk1"/>
                          </a:solidFill>
                          <a:latin typeface="Times New Roman" pitchFamily="18" charset="0"/>
                          <a:ea typeface="+mn-ea"/>
                          <a:cs typeface="Times New Roman" pitchFamily="18" charset="0"/>
                        </a:rPr>
                        <a:t>Through these steps, data science teams can identify problems and perform rigorous investigation of  the datasets needed for in-depth analysis</a:t>
                      </a:r>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95400"/>
          <a:ext cx="8001000" cy="1706880"/>
        </p:xfrm>
        <a:graphic>
          <a:graphicData uri="http://schemas.openxmlformats.org/drawingml/2006/table">
            <a:tbl>
              <a:tblPr firstRow="1" bandRow="1">
                <a:tableStyleId>{5C22544A-7EE6-4342-B048-85BDC9FD1C3A}</a:tableStyleId>
              </a:tblPr>
              <a:tblGrid>
                <a:gridCol w="8001000"/>
              </a:tblGrid>
              <a:tr h="3125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r>
              <a:tr h="213559">
                <a:tc>
                  <a:txBody>
                    <a:bodyPr/>
                    <a:lstStyle/>
                    <a:p>
                      <a:pPr algn="ctr"/>
                      <a:r>
                        <a:rPr lang="en-US" sz="1400" b="1" u="sng" kern="1200" dirty="0" smtClean="0">
                          <a:solidFill>
                            <a:schemeClr val="dk1"/>
                          </a:solidFill>
                          <a:latin typeface="Times New Roman" pitchFamily="18" charset="0"/>
                          <a:ea typeface="+mn-ea"/>
                          <a:cs typeface="Times New Roman" pitchFamily="18" charset="0"/>
                        </a:rPr>
                        <a:t>References </a:t>
                      </a:r>
                    </a:p>
                    <a:p>
                      <a:endParaRPr lang="en-US" sz="1400" b="1" kern="1200" dirty="0" smtClean="0">
                        <a:solidFill>
                          <a:schemeClr val="dk1"/>
                        </a:solidFill>
                        <a:latin typeface="Times New Roman" pitchFamily="18" charset="0"/>
                        <a:ea typeface="+mn-ea"/>
                        <a:cs typeface="Times New Roman" pitchFamily="18" charset="0"/>
                      </a:endParaRPr>
                    </a:p>
                    <a:p>
                      <a:r>
                        <a:rPr lang="en-US" sz="1400" b="1" kern="1200" dirty="0" smtClean="0">
                          <a:solidFill>
                            <a:schemeClr val="dk1"/>
                          </a:solidFill>
                          <a:latin typeface="Times New Roman" pitchFamily="18" charset="0"/>
                          <a:ea typeface="+mn-ea"/>
                          <a:cs typeface="Times New Roman" pitchFamily="18" charset="0"/>
                        </a:rPr>
                        <a:t>Text Book : </a:t>
                      </a:r>
                    </a:p>
                    <a:p>
                      <a:pPr algn="just"/>
                      <a:r>
                        <a:rPr lang="en-US" sz="1400" kern="1200" dirty="0" smtClean="0">
                          <a:solidFill>
                            <a:schemeClr val="dk1"/>
                          </a:solidFill>
                          <a:latin typeface="Times New Roman" pitchFamily="18" charset="0"/>
                          <a:ea typeface="+mn-ea"/>
                          <a:cs typeface="Times New Roman" pitchFamily="18" charset="0"/>
                        </a:rPr>
                        <a:t>1. David Dietrich, Barry Hiller, “Data Science &amp; Big Data Analytics”, EMC education services, Wiley publications, 2012, ISBN 0-07-120413-X </a:t>
                      </a:r>
                    </a:p>
                    <a:p>
                      <a:r>
                        <a:rPr lang="en-US" sz="1400" kern="1200" dirty="0" smtClean="0">
                          <a:solidFill>
                            <a:schemeClr val="dk1"/>
                          </a:solidFill>
                          <a:latin typeface="Times New Roman" pitchFamily="18" charset="0"/>
                          <a:ea typeface="+mn-ea"/>
                          <a:cs typeface="Times New Roman" pitchFamily="18" charset="0"/>
                        </a:rPr>
                        <a:t>	</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001000" cy="1844040"/>
        </p:xfrm>
        <a:graphic>
          <a:graphicData uri="http://schemas.openxmlformats.org/drawingml/2006/table">
            <a:tbl>
              <a:tblPr firstRow="1" bandRow="1">
                <a:tableStyleId>{5C22544A-7EE6-4342-B048-85BDC9FD1C3A}</a:tableStyleId>
              </a:tblPr>
              <a:tblGrid>
                <a:gridCol w="8001000"/>
              </a:tblGrid>
              <a:tr h="175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500" b="1" kern="1200" dirty="0" smtClean="0">
                          <a:solidFill>
                            <a:schemeClr val="lt1"/>
                          </a:solidFill>
                          <a:latin typeface="Times New Roman" pitchFamily="18" charset="0"/>
                          <a:ea typeface="+mn-ea"/>
                          <a:cs typeface="Times New Roman" pitchFamily="18" charset="0"/>
                        </a:rPr>
                        <a:t>Thank You !</a:t>
                      </a:r>
                      <a:endParaRPr lang="en-US" sz="11500" b="1" kern="1200" spc="0" dirty="0" smtClean="0">
                        <a:solidFill>
                          <a:schemeClr val="lt1"/>
                        </a:solidFill>
                        <a:latin typeface="Times New Roman"/>
                        <a:ea typeface="+mn-ea"/>
                        <a:cs typeface="Times New Roman"/>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066800"/>
          <a:ext cx="8610600" cy="4805680"/>
        </p:xfrm>
        <a:graphic>
          <a:graphicData uri="http://schemas.openxmlformats.org/drawingml/2006/table">
            <a:tbl>
              <a:tblPr firstRow="1" bandRow="1">
                <a:tableStyleId>{5C22544A-7EE6-4342-B048-85BDC9FD1C3A}</a:tableStyleId>
              </a:tblPr>
              <a:tblGrid>
                <a:gridCol w="8610600"/>
              </a:tblGrid>
              <a:tr h="4394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lt1"/>
                        </a:solidFill>
                        <a:latin typeface="Times New Roman" pitchFamily="18" charset="0"/>
                        <a:ea typeface="+mn-ea"/>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3200" b="1" kern="1200" dirty="0" smtClean="0">
                          <a:solidFill>
                            <a:schemeClr val="lt1"/>
                          </a:solidFill>
                          <a:latin typeface="Times New Roman" pitchFamily="18" charset="0"/>
                          <a:ea typeface="+mn-ea"/>
                          <a:cs typeface="Times New Roman" pitchFamily="18" charset="0"/>
                        </a:rPr>
                        <a:t>Subject : </a:t>
                      </a:r>
                      <a:r>
                        <a:rPr lang="en-US" sz="2800" b="1" kern="1200" dirty="0" smtClean="0">
                          <a:solidFill>
                            <a:schemeClr val="lt1"/>
                          </a:solidFill>
                          <a:latin typeface="Times New Roman" pitchFamily="18" charset="0"/>
                          <a:ea typeface="+mn-ea"/>
                          <a:cs typeface="Times New Roman" pitchFamily="18" charset="0"/>
                        </a:rPr>
                        <a:t>Data Analytics</a:t>
                      </a:r>
                    </a:p>
                    <a:p>
                      <a:pPr marL="698182" marR="1105264" algn="ctr">
                        <a:lnSpc>
                          <a:spcPts val="3399"/>
                        </a:lnSpc>
                        <a:spcBef>
                          <a:spcPts val="170"/>
                        </a:spcBef>
                      </a:pPr>
                      <a:r>
                        <a:rPr lang="en-US" sz="3200" dirty="0" smtClean="0">
                          <a:latin typeface="Times New Roman" pitchFamily="18" charset="0"/>
                          <a:cs typeface="Times New Roman" pitchFamily="18" charset="0"/>
                        </a:rPr>
                        <a:t>Sub</a:t>
                      </a:r>
                      <a:r>
                        <a:rPr lang="en-US" sz="3200" spc="-14" dirty="0" smtClean="0">
                          <a:latin typeface="Times New Roman" pitchFamily="18" charset="0"/>
                          <a:cs typeface="Times New Roman" pitchFamily="18" charset="0"/>
                        </a:rPr>
                        <a:t>j</a:t>
                      </a:r>
                      <a:r>
                        <a:rPr lang="en-US" sz="3200" dirty="0" smtClean="0">
                          <a:latin typeface="Times New Roman" pitchFamily="18" charset="0"/>
                          <a:cs typeface="Times New Roman" pitchFamily="18" charset="0"/>
                        </a:rPr>
                        <a:t>ect</a:t>
                      </a:r>
                      <a:r>
                        <a:rPr lang="en-US" sz="3200" spc="-112"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C</a:t>
                      </a:r>
                      <a:r>
                        <a:rPr lang="en-US" sz="3200" spc="9" dirty="0" smtClean="0">
                          <a:latin typeface="Times New Roman" pitchFamily="18" charset="0"/>
                          <a:cs typeface="Times New Roman" pitchFamily="18" charset="0"/>
                        </a:rPr>
                        <a:t>o</a:t>
                      </a:r>
                      <a:r>
                        <a:rPr lang="en-US" sz="3200" dirty="0" smtClean="0">
                          <a:latin typeface="Times New Roman" pitchFamily="18" charset="0"/>
                          <a:cs typeface="Times New Roman" pitchFamily="18" charset="0"/>
                        </a:rPr>
                        <a:t>de :</a:t>
                      </a:r>
                      <a:r>
                        <a:rPr lang="en-US" sz="3200" spc="-61" dirty="0" smtClean="0">
                          <a:latin typeface="Times New Roman" pitchFamily="18" charset="0"/>
                          <a:cs typeface="Times New Roman" pitchFamily="18" charset="0"/>
                        </a:rPr>
                        <a:t> </a:t>
                      </a:r>
                      <a:r>
                        <a:rPr lang="en-US" sz="2800" b="1" kern="1200" dirty="0" smtClean="0">
                          <a:solidFill>
                            <a:schemeClr val="lt1"/>
                          </a:solidFill>
                          <a:latin typeface="Times New Roman" pitchFamily="18" charset="0"/>
                          <a:ea typeface="+mn-ea"/>
                          <a:cs typeface="Times New Roman" pitchFamily="18" charset="0"/>
                        </a:rPr>
                        <a:t>410243</a:t>
                      </a:r>
                    </a:p>
                    <a:p>
                      <a:pPr marL="698182" marR="1105264" algn="ctr">
                        <a:lnSpc>
                          <a:spcPts val="3399"/>
                        </a:lnSpc>
                        <a:spcBef>
                          <a:spcPts val="170"/>
                        </a:spcBef>
                      </a:pPr>
                      <a:r>
                        <a:rPr lang="en-US" sz="3200" dirty="0" smtClean="0">
                          <a:latin typeface="Times New Roman" pitchFamily="18" charset="0"/>
                          <a:cs typeface="Times New Roman" pitchFamily="18" charset="0"/>
                        </a:rPr>
                        <a:t> Class :</a:t>
                      </a:r>
                      <a:r>
                        <a:rPr lang="en-US" sz="3200" spc="-9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BE</a:t>
                      </a:r>
                      <a:r>
                        <a:rPr lang="en-US" sz="2800" spc="-37"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a:t>
                      </a:r>
                      <a:r>
                        <a:rPr lang="en-US" sz="2800" spc="9" dirty="0" smtClean="0">
                          <a:latin typeface="Times New Roman" pitchFamily="18" charset="0"/>
                          <a:cs typeface="Times New Roman" pitchFamily="18" charset="0"/>
                        </a:rPr>
                        <a:t>m</a:t>
                      </a:r>
                      <a:r>
                        <a:rPr lang="en-US" sz="2800" dirty="0" smtClean="0">
                          <a:latin typeface="Times New Roman" pitchFamily="18" charset="0"/>
                          <a:cs typeface="Times New Roman" pitchFamily="18" charset="0"/>
                        </a:rPr>
                        <a:t>p</a:t>
                      </a:r>
                      <a:r>
                        <a:rPr lang="en-US" sz="2800" spc="-14" dirty="0" smtClean="0">
                          <a:latin typeface="Times New Roman" pitchFamily="18" charset="0"/>
                          <a:cs typeface="Times New Roman" pitchFamily="18" charset="0"/>
                        </a:rPr>
                        <a:t>u</a:t>
                      </a:r>
                      <a:r>
                        <a:rPr lang="en-US" sz="2800" dirty="0" smtClean="0">
                          <a:latin typeface="Times New Roman" pitchFamily="18" charset="0"/>
                          <a:cs typeface="Times New Roman" pitchFamily="18" charset="0"/>
                        </a:rPr>
                        <a:t>ter</a:t>
                      </a:r>
                      <a:r>
                        <a:rPr lang="en-US" sz="2800" spc="-126" dirty="0" smtClean="0">
                          <a:latin typeface="Times New Roman" pitchFamily="18" charset="0"/>
                          <a:cs typeface="Times New Roman" pitchFamily="18" charset="0"/>
                        </a:rPr>
                        <a:t> </a:t>
                      </a:r>
                      <a:r>
                        <a:rPr lang="en-US" sz="2800" spc="9"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ngineeri</a:t>
                      </a:r>
                      <a:r>
                        <a:rPr lang="en-US" sz="2800" spc="-9"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g</a:t>
                      </a:r>
                      <a:endParaRPr lang="en-US" sz="2400" dirty="0" smtClean="0">
                        <a:latin typeface="Times New Roman" pitchFamily="18" charset="0"/>
                        <a:cs typeface="Times New Roman" pitchFamily="18" charset="0"/>
                      </a:endParaRPr>
                    </a:p>
                    <a:p>
                      <a:pPr marL="1600515" marR="2005778" algn="ctr">
                        <a:lnSpc>
                          <a:spcPts val="3944"/>
                        </a:lnSpc>
                        <a:spcBef>
                          <a:spcPts val="660"/>
                        </a:spcBef>
                      </a:pPr>
                      <a:r>
                        <a:rPr lang="en-US" sz="2800" b="1" kern="1200" dirty="0" smtClean="0">
                          <a:solidFill>
                            <a:schemeClr val="lt1"/>
                          </a:solidFill>
                          <a:latin typeface="Times New Roman" pitchFamily="18" charset="0"/>
                          <a:ea typeface="+mn-ea"/>
                          <a:cs typeface="Times New Roman" pitchFamily="18" charset="0"/>
                        </a:rPr>
                        <a:t>        Pattern : 2015</a:t>
                      </a:r>
                    </a:p>
                    <a:p>
                      <a:pPr marL="1600515" marR="2005778" algn="ctr">
                        <a:lnSpc>
                          <a:spcPts val="3944"/>
                        </a:lnSpc>
                        <a:spcBef>
                          <a:spcPts val="660"/>
                        </a:spcBef>
                      </a:pPr>
                      <a:r>
                        <a:rPr lang="en-US" sz="3200" b="1" kern="1200" dirty="0" smtClean="0">
                          <a:solidFill>
                            <a:schemeClr val="lt1"/>
                          </a:solidFill>
                          <a:latin typeface="Times New Roman" pitchFamily="18" charset="0"/>
                          <a:ea typeface="+mn-ea"/>
                          <a:cs typeface="Times New Roman" pitchFamily="18" charset="0"/>
                        </a:rPr>
                        <a:t>Academic Year </a:t>
                      </a:r>
                      <a:r>
                        <a:rPr lang="en-US" sz="2800" b="1" kern="1200" dirty="0" smtClean="0">
                          <a:solidFill>
                            <a:schemeClr val="lt1"/>
                          </a:solidFill>
                          <a:latin typeface="Times New Roman" pitchFamily="18" charset="0"/>
                          <a:ea typeface="+mn-ea"/>
                          <a:cs typeface="Times New Roman" pitchFamily="18" charset="0"/>
                        </a:rPr>
                        <a:t>: 2018-19</a:t>
                      </a:r>
                    </a:p>
                    <a:p>
                      <a:pPr marL="1600515" marR="2005778" algn="ctr">
                        <a:lnSpc>
                          <a:spcPts val="3944"/>
                        </a:lnSpc>
                        <a:spcBef>
                          <a:spcPts val="660"/>
                        </a:spcBef>
                      </a:pPr>
                      <a:endParaRPr lang="en-US" sz="4800" baseline="-1686" dirty="0" smtClean="0">
                        <a:latin typeface="Times New Roman" pitchFamily="18" charset="0"/>
                        <a:cs typeface="Times New Roman" pitchFamily="18" charset="0"/>
                      </a:endParaRPr>
                    </a:p>
                    <a:p>
                      <a:pPr marL="1600515" marR="2005778" algn="ctr">
                        <a:lnSpc>
                          <a:spcPts val="3944"/>
                        </a:lnSpc>
                        <a:spcBef>
                          <a:spcPts val="660"/>
                        </a:spcBef>
                      </a:pPr>
                      <a:r>
                        <a:rPr lang="en-US" sz="2800" b="1" kern="1200" dirty="0" smtClean="0">
                          <a:solidFill>
                            <a:schemeClr val="lt1"/>
                          </a:solidFill>
                          <a:latin typeface="Times New Roman" pitchFamily="18" charset="0"/>
                          <a:ea typeface="+mn-ea"/>
                          <a:cs typeface="Times New Roman" pitchFamily="18" charset="0"/>
                        </a:rPr>
                        <a:t>Designed By : </a:t>
                      </a:r>
                      <a:r>
                        <a:rPr lang="en-US" sz="2200" b="1" kern="1200" dirty="0" smtClean="0">
                          <a:solidFill>
                            <a:schemeClr val="lt1"/>
                          </a:solidFill>
                          <a:latin typeface="Times New Roman" pitchFamily="18" charset="0"/>
                          <a:ea typeface="+mn-ea"/>
                          <a:cs typeface="Times New Roman" pitchFamily="18" charset="0"/>
                        </a:rPr>
                        <a:t>Prof. Yogendra Patil</a:t>
                      </a:r>
                    </a:p>
                    <a:p>
                      <a:pPr algn="ctr"/>
                      <a:endParaRPr lang="en-US" sz="3200" dirty="0">
                        <a:latin typeface="Times New Roman" pitchFamily="18" charset="0"/>
                        <a:cs typeface="Times New Roman" pitchFamily="18" charset="0"/>
                      </a:endParaRPr>
                    </a:p>
                  </a:txBody>
                  <a:tcPr/>
                </a:tc>
              </a:tr>
            </a:tbl>
          </a:graphicData>
        </a:graphic>
      </p:graphicFrame>
      <p:pic>
        <p:nvPicPr>
          <p:cNvPr id="4098" name="Picture 2" descr="C:\Users\admin\Downloads\JSPM logo.png"/>
          <p:cNvPicPr>
            <a:picLocks noChangeAspect="1" noChangeArrowheads="1"/>
          </p:cNvPicPr>
          <p:nvPr/>
        </p:nvPicPr>
        <p:blipFill>
          <a:blip r:embed="rId2" cstate="print"/>
          <a:srcRect/>
          <a:stretch>
            <a:fillRect/>
          </a:stretch>
        </p:blipFill>
        <p:spPr bwMode="auto">
          <a:xfrm>
            <a:off x="6934200" y="1219200"/>
            <a:ext cx="1752600" cy="1455944"/>
          </a:xfrm>
          <a:prstGeom prst="rect">
            <a:avLst/>
          </a:prstGeom>
          <a:noFill/>
        </p:spPr>
      </p:pic>
    </p:spTree>
  </p:cSld>
  <p:clrMapOvr>
    <a:masterClrMapping/>
  </p:clrMapOvr>
  <p:transition advTm="5000">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685800"/>
          <a:ext cx="8763000" cy="4998720"/>
        </p:xfrm>
        <a:graphic>
          <a:graphicData uri="http://schemas.openxmlformats.org/drawingml/2006/table">
            <a:tbl>
              <a:tblPr firstRow="1" bandRow="1">
                <a:tableStyleId>{5C22544A-7EE6-4342-B048-85BDC9FD1C3A}</a:tableStyleId>
              </a:tblPr>
              <a:tblGrid>
                <a:gridCol w="2209800"/>
                <a:gridCol w="6553200"/>
              </a:tblGrid>
              <a:tr h="381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spc="0" dirty="0" smtClean="0">
                          <a:solidFill>
                            <a:schemeClr val="lt1"/>
                          </a:solidFill>
                          <a:latin typeface="Times New Roman"/>
                          <a:ea typeface="+mn-ea"/>
                          <a:cs typeface="Times New Roman"/>
                        </a:rPr>
                        <a:t>Vision &amp; Mission</a:t>
                      </a:r>
                    </a:p>
                  </a:txBody>
                  <a:tcPr/>
                </a:tc>
                <a:tc hMerge="1">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tc>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Institute Vision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"Satisfy the aspirations of youth force, who want to lead nation towards prosperity through  techno-economic development.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tc>
              </a:tr>
              <a:tr h="121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cs typeface="Times New Roman" pitchFamily="18" charset="0"/>
                        </a:rPr>
                        <a:t>Institute Mission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provide, nurture and maintain an environment of high academic excellence, research &amp; entrepreneurship for all aspiring students, which will prepare them to face global challenges  maintaining high ethical and moral standards."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r>
              <a:tr h="746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Department Vision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Empowering the students to be professionally competent &amp; socially responsible for  techno-economic development of society.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r>
              <a:tr h="1280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Department Mission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provide quality education enabling  students for higher studies, research &amp; entrepreneurship</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inculcate professionalism and ethical values through day to day practices.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1143000"/>
          <a:ext cx="8763000" cy="4113022"/>
        </p:xfrm>
        <a:graphic>
          <a:graphicData uri="http://schemas.openxmlformats.org/drawingml/2006/table">
            <a:tbl>
              <a:tblPr firstRow="1" bandRow="1">
                <a:tableStyleId>{5C22544A-7EE6-4342-B048-85BDC9FD1C3A}</a:tableStyleId>
              </a:tblPr>
              <a:tblGrid>
                <a:gridCol w="2209800"/>
                <a:gridCol w="6553200"/>
              </a:tblGrid>
              <a:tr h="381000">
                <a:tc gridSpan="2">
                  <a:txBody>
                    <a:bodyPr/>
                    <a:lstStyle/>
                    <a:p>
                      <a:pPr marL="736041" algn="ctr">
                        <a:lnSpc>
                          <a:spcPts val="4590"/>
                        </a:lnSpc>
                        <a:spcBef>
                          <a:spcPts val="229"/>
                        </a:spcBef>
                      </a:pPr>
                      <a:r>
                        <a:rPr lang="en-US" sz="2800" spc="0" dirty="0" smtClean="0">
                          <a:latin typeface="Times New Roman"/>
                          <a:cs typeface="Times New Roman"/>
                        </a:rPr>
                        <a:t>Objectives and</a:t>
                      </a:r>
                      <a:r>
                        <a:rPr lang="en-US" sz="2800" spc="-63" dirty="0" smtClean="0">
                          <a:latin typeface="Times New Roman"/>
                          <a:cs typeface="Times New Roman"/>
                        </a:rPr>
                        <a:t> </a:t>
                      </a:r>
                      <a:r>
                        <a:rPr lang="en-US" sz="2800" spc="0" dirty="0" smtClean="0">
                          <a:latin typeface="Times New Roman"/>
                          <a:cs typeface="Times New Roman"/>
                        </a:rPr>
                        <a:t>O</a:t>
                      </a:r>
                      <a:r>
                        <a:rPr lang="en-US" sz="2800" spc="19" dirty="0" smtClean="0">
                          <a:latin typeface="Times New Roman"/>
                          <a:cs typeface="Times New Roman"/>
                        </a:rPr>
                        <a:t>u</a:t>
                      </a:r>
                      <a:r>
                        <a:rPr lang="en-US" sz="2800" spc="0" dirty="0" smtClean="0">
                          <a:latin typeface="Times New Roman"/>
                          <a:cs typeface="Times New Roman"/>
                        </a:rPr>
                        <a:t>tco</a:t>
                      </a:r>
                      <a:r>
                        <a:rPr lang="en-US" sz="2800" spc="-29" dirty="0" smtClean="0">
                          <a:latin typeface="Times New Roman"/>
                          <a:cs typeface="Times New Roman"/>
                        </a:rPr>
                        <a:t>m</a:t>
                      </a:r>
                      <a:r>
                        <a:rPr lang="en-US" sz="2800" spc="0" dirty="0" smtClean="0">
                          <a:latin typeface="Times New Roman"/>
                          <a:cs typeface="Times New Roman"/>
                        </a:rPr>
                        <a:t>es</a:t>
                      </a:r>
                      <a:endParaRPr lang="en-US" sz="2800" dirty="0">
                        <a:latin typeface="Times New Roman"/>
                        <a:cs typeface="Times New Roman"/>
                      </a:endParaRPr>
                    </a:p>
                  </a:txBody>
                  <a:tcPr/>
                </a:tc>
                <a:tc hMerge="1">
                  <a:txBody>
                    <a:bodyPr/>
                    <a:lstStyle/>
                    <a:p>
                      <a:pPr marL="736041">
                        <a:lnSpc>
                          <a:spcPts val="4590"/>
                        </a:lnSpc>
                        <a:spcBef>
                          <a:spcPts val="229"/>
                        </a:spcBef>
                      </a:pPr>
                      <a:endParaRPr lang="en-US" sz="1800" dirty="0">
                        <a:latin typeface="Times New Roman"/>
                        <a:cs typeface="Times New Roman"/>
                      </a:endParaRPr>
                    </a:p>
                  </a:txBody>
                  <a:tcPr/>
                </a:tc>
              </a:tr>
              <a:tr h="1762760">
                <a:tc>
                  <a:txBody>
                    <a:bodyPr/>
                    <a:lstStyle/>
                    <a:p>
                      <a:pPr marL="12700" marR="83713">
                        <a:lnSpc>
                          <a:spcPct val="102945"/>
                        </a:lnSpc>
                        <a:spcBef>
                          <a:spcPts val="2591"/>
                        </a:spcBef>
                      </a:pPr>
                      <a:r>
                        <a:rPr kumimoji="0" lang="en-US" sz="1800" b="1"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Course Objectives</a:t>
                      </a:r>
                      <a:endParaRPr kumimoji="0" lang="en-US" sz="1800" b="1" i="0" u="none" strike="noStrike" kern="1200"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a:tc>
                <a:tc>
                  <a:txBody>
                    <a:bodyPr/>
                    <a:lstStyle/>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develop problem solving abilities using Mathematics </a:t>
                      </a:r>
                    </a:p>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apply algorithmic strategies while solving problems </a:t>
                      </a:r>
                    </a:p>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develop time and space efficient algorithms </a:t>
                      </a:r>
                    </a:p>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study algorithmic examples in distributed, concurrent and parallel environments </a:t>
                      </a:r>
                    </a:p>
                  </a:txBody>
                  <a:tcPr/>
                </a:tc>
              </a:tr>
              <a:tr h="746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Course Outcomes</a:t>
                      </a:r>
                    </a:p>
                    <a:p>
                      <a:endPar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a:tc>
                <a:tc>
                  <a:txBody>
                    <a:bodyPr/>
                    <a:lstStyle/>
                    <a:p>
                      <a:pPr>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write case studies in Business Analytic and Intelligence using mathematical models. </a:t>
                      </a:r>
                    </a:p>
                    <a:p>
                      <a:pPr>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present a survey on applications for Business Analytic and Intelligence. </a:t>
                      </a:r>
                    </a:p>
                    <a:p>
                      <a:pPr>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write problem solutions for multi-core or distributed, concurrent/Parallel environments </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0" y="1371600"/>
          <a:ext cx="8001000" cy="1921955"/>
        </p:xfrm>
        <a:graphic>
          <a:graphicData uri="http://schemas.openxmlformats.org/drawingml/2006/table">
            <a:tbl>
              <a:tblPr firstRow="1" bandRow="1">
                <a:tableStyleId>{5C22544A-7EE6-4342-B048-85BDC9FD1C3A}</a:tableStyleId>
              </a:tblPr>
              <a:tblGrid>
                <a:gridCol w="2590800"/>
                <a:gridCol w="5410200"/>
              </a:tblGrid>
              <a:tr h="4572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spc="0" dirty="0" smtClean="0">
                          <a:solidFill>
                            <a:schemeClr val="lt1"/>
                          </a:solidFill>
                          <a:latin typeface="Times New Roman"/>
                          <a:ea typeface="+mn-ea"/>
                          <a:cs typeface="Times New Roman"/>
                        </a:rPr>
                        <a:t>Other Information</a:t>
                      </a:r>
                    </a:p>
                  </a:txBody>
                  <a:tcPr/>
                </a:tc>
                <a:tc hMerge="1">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tc>
              </a:tr>
              <a:tr h="579120">
                <a:tc>
                  <a:txBody>
                    <a:bodyPr/>
                    <a:lstStyle/>
                    <a:p>
                      <a:pPr marL="12700" algn="ctr">
                        <a:lnSpc>
                          <a:spcPts val="3365"/>
                        </a:lnSpc>
                        <a:spcBef>
                          <a:spcPts val="168"/>
                        </a:spcBef>
                      </a:pPr>
                      <a:r>
                        <a:rPr lang="en-US" sz="1800" b="1" spc="0" dirty="0" smtClean="0">
                          <a:latin typeface="Times New Roman"/>
                          <a:cs typeface="Times New Roman"/>
                        </a:rPr>
                        <a:t>T</a:t>
                      </a:r>
                      <a:r>
                        <a:rPr lang="en-US" sz="1800" b="1" spc="-9" dirty="0" smtClean="0">
                          <a:latin typeface="Times New Roman"/>
                          <a:cs typeface="Times New Roman"/>
                        </a:rPr>
                        <a:t>e</a:t>
                      </a:r>
                      <a:r>
                        <a:rPr lang="en-US" sz="1800" b="1" spc="0" dirty="0" smtClean="0">
                          <a:latin typeface="Times New Roman"/>
                          <a:cs typeface="Times New Roman"/>
                        </a:rPr>
                        <a:t>achi</a:t>
                      </a:r>
                      <a:r>
                        <a:rPr lang="en-US" sz="1800" b="1" spc="14" dirty="0" smtClean="0">
                          <a:latin typeface="Times New Roman"/>
                          <a:cs typeface="Times New Roman"/>
                        </a:rPr>
                        <a:t>n</a:t>
                      </a:r>
                      <a:r>
                        <a:rPr lang="en-US" sz="1800" b="1" spc="0" dirty="0" smtClean="0">
                          <a:latin typeface="Times New Roman"/>
                          <a:cs typeface="Times New Roman"/>
                        </a:rPr>
                        <a:t>g</a:t>
                      </a:r>
                      <a:r>
                        <a:rPr lang="en-US" sz="1800" b="1" spc="-85" dirty="0" smtClean="0">
                          <a:latin typeface="Times New Roman"/>
                          <a:cs typeface="Times New Roman"/>
                        </a:rPr>
                        <a:t> </a:t>
                      </a:r>
                      <a:r>
                        <a:rPr lang="en-US" sz="1800" b="1" spc="0" dirty="0" smtClean="0">
                          <a:latin typeface="Times New Roman"/>
                          <a:cs typeface="Times New Roman"/>
                        </a:rPr>
                        <a:t>Sche</a:t>
                      </a:r>
                      <a:r>
                        <a:rPr lang="en-US" sz="1800" b="1" spc="-59" dirty="0" smtClean="0">
                          <a:latin typeface="Times New Roman"/>
                          <a:cs typeface="Times New Roman"/>
                        </a:rPr>
                        <a:t>m</a:t>
                      </a:r>
                      <a:r>
                        <a:rPr lang="en-US" sz="1800" b="1" spc="0" dirty="0" smtClean="0">
                          <a:latin typeface="Times New Roman"/>
                          <a:cs typeface="Times New Roman"/>
                        </a:rPr>
                        <a:t>e</a:t>
                      </a:r>
                      <a:endParaRPr lang="en-US" sz="1800" b="1" dirty="0">
                        <a:latin typeface="Times New Roman"/>
                        <a:cs typeface="Times New Roman"/>
                      </a:endParaRPr>
                    </a:p>
                  </a:txBody>
                  <a:tcPr/>
                </a:tc>
                <a:tc>
                  <a:txBody>
                    <a:bodyPr/>
                    <a:lstStyle/>
                    <a:p>
                      <a:pPr marL="12700" algn="ctr">
                        <a:lnSpc>
                          <a:spcPts val="3365"/>
                        </a:lnSpc>
                        <a:spcBef>
                          <a:spcPts val="168"/>
                        </a:spcBef>
                        <a:buFont typeface="Wingdings" pitchFamily="2" charset="2"/>
                        <a:buChar char="§"/>
                      </a:pPr>
                      <a:r>
                        <a:rPr lang="en-US" sz="2000" spc="0" dirty="0" smtClean="0">
                          <a:latin typeface="Times New Roman"/>
                          <a:cs typeface="Times New Roman"/>
                        </a:rPr>
                        <a:t> L</a:t>
                      </a:r>
                      <a:r>
                        <a:rPr lang="en-US" sz="2000" spc="-9" dirty="0" smtClean="0">
                          <a:latin typeface="Times New Roman"/>
                          <a:cs typeface="Times New Roman"/>
                        </a:rPr>
                        <a:t>e</a:t>
                      </a:r>
                      <a:r>
                        <a:rPr lang="en-US" sz="2000" spc="0" dirty="0" smtClean="0">
                          <a:latin typeface="Times New Roman"/>
                          <a:cs typeface="Times New Roman"/>
                        </a:rPr>
                        <a:t>ctures: </a:t>
                      </a:r>
                      <a:r>
                        <a:rPr lang="en-US" sz="1800" spc="0" dirty="0" smtClean="0">
                          <a:latin typeface="Times New Roman"/>
                          <a:cs typeface="Times New Roman"/>
                        </a:rPr>
                        <a:t>–</a:t>
                      </a:r>
                      <a:r>
                        <a:rPr lang="en-US" sz="1800" spc="154" dirty="0" smtClean="0">
                          <a:latin typeface="Times New Roman"/>
                          <a:cs typeface="Times New Roman"/>
                        </a:rPr>
                        <a:t> </a:t>
                      </a:r>
                      <a:r>
                        <a:rPr lang="en-US" sz="1800" spc="0" dirty="0" smtClean="0">
                          <a:latin typeface="Times New Roman"/>
                          <a:cs typeface="Times New Roman"/>
                        </a:rPr>
                        <a:t>3</a:t>
                      </a:r>
                      <a:r>
                        <a:rPr lang="en-US" sz="1800" spc="-19" dirty="0" smtClean="0">
                          <a:latin typeface="Times New Roman"/>
                          <a:cs typeface="Times New Roman"/>
                        </a:rPr>
                        <a:t> </a:t>
                      </a:r>
                      <a:r>
                        <a:rPr lang="en-US" sz="1800" spc="-9" dirty="0" smtClean="0">
                          <a:latin typeface="Times New Roman"/>
                          <a:cs typeface="Times New Roman"/>
                        </a:rPr>
                        <a:t>H</a:t>
                      </a:r>
                      <a:r>
                        <a:rPr lang="en-US" sz="1800" spc="0" dirty="0" smtClean="0">
                          <a:latin typeface="Times New Roman"/>
                          <a:cs typeface="Times New Roman"/>
                        </a:rPr>
                        <a:t>r</a:t>
                      </a:r>
                      <a:r>
                        <a:rPr lang="en-US" sz="1800" spc="9" dirty="0" smtClean="0">
                          <a:latin typeface="Times New Roman"/>
                          <a:cs typeface="Times New Roman"/>
                        </a:rPr>
                        <a:t>s/</a:t>
                      </a:r>
                      <a:r>
                        <a:rPr lang="en-US" sz="1800" spc="-34" dirty="0" smtClean="0">
                          <a:latin typeface="Times New Roman"/>
                          <a:cs typeface="Times New Roman"/>
                        </a:rPr>
                        <a:t>W</a:t>
                      </a:r>
                      <a:r>
                        <a:rPr lang="en-US" sz="1800" spc="0" dirty="0" smtClean="0">
                          <a:latin typeface="Times New Roman"/>
                          <a:cs typeface="Times New Roman"/>
                        </a:rPr>
                        <a:t>eek</a:t>
                      </a:r>
                      <a:endParaRPr lang="en-US" sz="1800" dirty="0" smtClean="0">
                        <a:latin typeface="Times New Roman"/>
                        <a:cs typeface="Times New Roman"/>
                      </a:endParaRPr>
                    </a:p>
                  </a:txBody>
                  <a:tcPr/>
                </a:tc>
              </a:tr>
              <a:tr h="746760">
                <a:tc>
                  <a:txBody>
                    <a:bodyPr/>
                    <a:lstStyle/>
                    <a:p>
                      <a:pPr marL="12700" marR="60853" algn="ctr">
                        <a:lnSpc>
                          <a:spcPct val="95825"/>
                        </a:lnSpc>
                        <a:spcBef>
                          <a:spcPts val="920"/>
                        </a:spcBef>
                      </a:pPr>
                      <a:r>
                        <a:rPr lang="en-US" sz="1800" b="1" spc="0" dirty="0" smtClean="0">
                          <a:latin typeface="Times New Roman"/>
                          <a:cs typeface="Times New Roman"/>
                        </a:rPr>
                        <a:t>Exa</a:t>
                      </a:r>
                      <a:r>
                        <a:rPr lang="en-US" sz="1800" b="1" spc="-54" dirty="0" smtClean="0">
                          <a:latin typeface="Times New Roman"/>
                          <a:cs typeface="Times New Roman"/>
                        </a:rPr>
                        <a:t>m</a:t>
                      </a:r>
                      <a:r>
                        <a:rPr lang="en-US" sz="1800" b="1" spc="0" dirty="0" smtClean="0">
                          <a:latin typeface="Times New Roman"/>
                          <a:cs typeface="Times New Roman"/>
                        </a:rPr>
                        <a:t>i</a:t>
                      </a:r>
                      <a:r>
                        <a:rPr lang="en-US" sz="1800" b="1" spc="9" dirty="0" smtClean="0">
                          <a:latin typeface="Times New Roman"/>
                          <a:cs typeface="Times New Roman"/>
                        </a:rPr>
                        <a:t>n</a:t>
                      </a:r>
                      <a:r>
                        <a:rPr lang="en-US" sz="1800" b="1" spc="0" dirty="0" smtClean="0">
                          <a:latin typeface="Times New Roman"/>
                          <a:cs typeface="Times New Roman"/>
                        </a:rPr>
                        <a:t>ati</a:t>
                      </a:r>
                      <a:r>
                        <a:rPr lang="en-US" sz="1800" b="1" spc="9" dirty="0" smtClean="0">
                          <a:latin typeface="Times New Roman"/>
                          <a:cs typeface="Times New Roman"/>
                        </a:rPr>
                        <a:t>o</a:t>
                      </a:r>
                      <a:r>
                        <a:rPr lang="en-US" sz="1800" b="1" spc="0" dirty="0" smtClean="0">
                          <a:latin typeface="Times New Roman"/>
                          <a:cs typeface="Times New Roman"/>
                        </a:rPr>
                        <a:t>n</a:t>
                      </a:r>
                      <a:r>
                        <a:rPr lang="en-US" sz="1800" b="1" spc="-118" dirty="0" smtClean="0">
                          <a:latin typeface="Times New Roman"/>
                          <a:cs typeface="Times New Roman"/>
                        </a:rPr>
                        <a:t> </a:t>
                      </a:r>
                      <a:r>
                        <a:rPr lang="en-US" sz="1800" b="1" spc="0" dirty="0" smtClean="0">
                          <a:latin typeface="Times New Roman"/>
                          <a:cs typeface="Times New Roman"/>
                        </a:rPr>
                        <a:t>Sc</a:t>
                      </a:r>
                      <a:r>
                        <a:rPr lang="en-US" sz="1800" b="1" spc="9" dirty="0" smtClean="0">
                          <a:latin typeface="Times New Roman"/>
                          <a:cs typeface="Times New Roman"/>
                        </a:rPr>
                        <a:t>h</a:t>
                      </a:r>
                      <a:r>
                        <a:rPr lang="en-US" sz="1800" b="1" spc="0" dirty="0" smtClean="0">
                          <a:latin typeface="Times New Roman"/>
                          <a:cs typeface="Times New Roman"/>
                        </a:rPr>
                        <a:t>e</a:t>
                      </a:r>
                      <a:r>
                        <a:rPr lang="en-US" sz="1800" b="1" spc="-59" dirty="0" smtClean="0">
                          <a:latin typeface="Times New Roman"/>
                          <a:cs typeface="Times New Roman"/>
                        </a:rPr>
                        <a:t>m</a:t>
                      </a:r>
                      <a:r>
                        <a:rPr lang="en-US" sz="1800" b="1" spc="0" dirty="0" smtClean="0">
                          <a:latin typeface="Times New Roman"/>
                          <a:cs typeface="Times New Roman"/>
                        </a:rPr>
                        <a:t>e</a:t>
                      </a:r>
                      <a:endParaRPr lang="en-US" sz="1800" b="1" dirty="0" smtClean="0">
                        <a:latin typeface="Times New Roman"/>
                        <a:cs typeface="Times New Roman"/>
                      </a:endParaRPr>
                    </a:p>
                    <a:p>
                      <a:pPr algn="ctr"/>
                      <a:endParaRPr lang="en-US" dirty="0"/>
                    </a:p>
                  </a:txBody>
                  <a:tcPr/>
                </a:tc>
                <a:tc>
                  <a:txBody>
                    <a:bodyPr/>
                    <a:lstStyle/>
                    <a:p>
                      <a:pPr marL="12700" marR="53538" algn="ctr">
                        <a:lnSpc>
                          <a:spcPts val="2965"/>
                        </a:lnSpc>
                        <a:spcBef>
                          <a:spcPts val="148"/>
                        </a:spcBef>
                        <a:buFont typeface="Wingdings" pitchFamily="2" charset="2"/>
                        <a:buChar char="§"/>
                      </a:pPr>
                      <a:r>
                        <a:rPr lang="en-US" sz="1800" spc="0" dirty="0" smtClean="0">
                          <a:latin typeface="Times New Roman"/>
                          <a:cs typeface="Times New Roman"/>
                        </a:rPr>
                        <a:t> In</a:t>
                      </a:r>
                      <a:r>
                        <a:rPr lang="en-US" sz="1800" spc="-19" dirty="0" smtClean="0">
                          <a:latin typeface="Times New Roman"/>
                          <a:cs typeface="Times New Roman"/>
                        </a:rPr>
                        <a:t> </a:t>
                      </a:r>
                      <a:r>
                        <a:rPr lang="en-US" sz="1800" spc="0" dirty="0" smtClean="0">
                          <a:latin typeface="Times New Roman"/>
                          <a:cs typeface="Times New Roman"/>
                        </a:rPr>
                        <a:t>Se</a:t>
                      </a:r>
                      <a:r>
                        <a:rPr lang="en-US" sz="1800" spc="-54"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st</a:t>
                      </a:r>
                      <a:r>
                        <a:rPr lang="en-US" sz="1800" spc="0" dirty="0" smtClean="0">
                          <a:latin typeface="Times New Roman"/>
                          <a:cs typeface="Times New Roman"/>
                        </a:rPr>
                        <a:t>er</a:t>
                      </a:r>
                      <a:r>
                        <a:rPr lang="en-US" sz="1800" spc="-29" dirty="0" smtClean="0">
                          <a:latin typeface="Times New Roman"/>
                          <a:cs typeface="Times New Roman"/>
                        </a:rPr>
                        <a:t> </a:t>
                      </a:r>
                      <a:r>
                        <a:rPr lang="en-US" sz="1800" spc="-14" dirty="0" smtClean="0">
                          <a:latin typeface="Times New Roman"/>
                          <a:cs typeface="Times New Roman"/>
                        </a:rPr>
                        <a:t>A</a:t>
                      </a:r>
                      <a:r>
                        <a:rPr lang="en-US" sz="1800" spc="9" dirty="0" smtClean="0">
                          <a:latin typeface="Times New Roman"/>
                          <a:cs typeface="Times New Roman"/>
                        </a:rPr>
                        <a:t>ss</a:t>
                      </a:r>
                      <a:r>
                        <a:rPr lang="en-US" sz="1800" spc="0" dirty="0" smtClean="0">
                          <a:latin typeface="Times New Roman"/>
                          <a:cs typeface="Times New Roman"/>
                        </a:rPr>
                        <a:t>e</a:t>
                      </a:r>
                      <a:r>
                        <a:rPr lang="en-US" sz="1800" spc="9" dirty="0" smtClean="0">
                          <a:latin typeface="Times New Roman"/>
                          <a:cs typeface="Times New Roman"/>
                        </a:rPr>
                        <a:t>ss</a:t>
                      </a:r>
                      <a:r>
                        <a:rPr lang="en-US" sz="1800" spc="-50"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nt</a:t>
                      </a:r>
                      <a:r>
                        <a:rPr lang="en-US" sz="1800" spc="0" dirty="0" smtClean="0">
                          <a:latin typeface="Times New Roman"/>
                          <a:cs typeface="Times New Roman"/>
                        </a:rPr>
                        <a:t>:</a:t>
                      </a:r>
                      <a:r>
                        <a:rPr lang="en-US" sz="1800" spc="-94" dirty="0" smtClean="0">
                          <a:latin typeface="Times New Roman"/>
                          <a:cs typeface="Times New Roman"/>
                        </a:rPr>
                        <a:t> </a:t>
                      </a:r>
                      <a:r>
                        <a:rPr lang="en-US" sz="1800" spc="9" dirty="0" smtClean="0">
                          <a:latin typeface="Times New Roman"/>
                          <a:cs typeface="Times New Roman"/>
                        </a:rPr>
                        <a:t>3</a:t>
                      </a:r>
                      <a:r>
                        <a:rPr lang="en-US" sz="1800" spc="0" dirty="0" smtClean="0">
                          <a:latin typeface="Times New Roman"/>
                          <a:cs typeface="Times New Roman"/>
                        </a:rPr>
                        <a:t>0</a:t>
                      </a:r>
                      <a:endParaRPr lang="en-US" sz="1800" dirty="0" smtClean="0">
                        <a:latin typeface="Times New Roman"/>
                        <a:cs typeface="Times New Roman"/>
                      </a:endParaRPr>
                    </a:p>
                    <a:p>
                      <a:pPr marL="12700" algn="ctr">
                        <a:lnSpc>
                          <a:spcPct val="95825"/>
                        </a:lnSpc>
                        <a:spcBef>
                          <a:spcPts val="667"/>
                        </a:spcBef>
                        <a:buFont typeface="Wingdings" pitchFamily="2" charset="2"/>
                        <a:buChar char="§"/>
                      </a:pPr>
                      <a:r>
                        <a:rPr lang="en-US" sz="1800" spc="-14" dirty="0" smtClean="0">
                          <a:latin typeface="Times New Roman"/>
                          <a:cs typeface="Times New Roman"/>
                        </a:rPr>
                        <a:t> E</a:t>
                      </a:r>
                      <a:r>
                        <a:rPr lang="en-US" sz="1800" spc="9" dirty="0" smtClean="0">
                          <a:latin typeface="Times New Roman"/>
                          <a:cs typeface="Times New Roman"/>
                        </a:rPr>
                        <a:t>n</a:t>
                      </a:r>
                      <a:r>
                        <a:rPr lang="en-US" sz="1800" spc="0" dirty="0" smtClean="0">
                          <a:latin typeface="Times New Roman"/>
                          <a:cs typeface="Times New Roman"/>
                        </a:rPr>
                        <a:t>d</a:t>
                      </a:r>
                      <a:r>
                        <a:rPr lang="en-US" sz="1800" spc="-39" dirty="0" smtClean="0">
                          <a:latin typeface="Times New Roman"/>
                          <a:cs typeface="Times New Roman"/>
                        </a:rPr>
                        <a:t> </a:t>
                      </a:r>
                      <a:r>
                        <a:rPr lang="en-US" sz="1800" spc="0" dirty="0" smtClean="0">
                          <a:latin typeface="Times New Roman"/>
                          <a:cs typeface="Times New Roman"/>
                        </a:rPr>
                        <a:t>Se</a:t>
                      </a:r>
                      <a:r>
                        <a:rPr lang="en-US" sz="1800" spc="-54"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st</a:t>
                      </a:r>
                      <a:r>
                        <a:rPr lang="en-US" sz="1800" spc="0" dirty="0" smtClean="0">
                          <a:latin typeface="Times New Roman"/>
                          <a:cs typeface="Times New Roman"/>
                        </a:rPr>
                        <a:t>er</a:t>
                      </a:r>
                      <a:r>
                        <a:rPr lang="en-US" sz="1800" spc="-29" dirty="0" smtClean="0">
                          <a:latin typeface="Times New Roman"/>
                          <a:cs typeface="Times New Roman"/>
                        </a:rPr>
                        <a:t> </a:t>
                      </a:r>
                      <a:r>
                        <a:rPr lang="en-US" sz="1800" spc="-14" dirty="0" smtClean="0">
                          <a:latin typeface="Times New Roman"/>
                          <a:cs typeface="Times New Roman"/>
                        </a:rPr>
                        <a:t>A</a:t>
                      </a:r>
                      <a:r>
                        <a:rPr lang="en-US" sz="1800" spc="9" dirty="0" smtClean="0">
                          <a:latin typeface="Times New Roman"/>
                          <a:cs typeface="Times New Roman"/>
                        </a:rPr>
                        <a:t>ss</a:t>
                      </a:r>
                      <a:r>
                        <a:rPr lang="en-US" sz="1800" spc="0" dirty="0" smtClean="0">
                          <a:latin typeface="Times New Roman"/>
                          <a:cs typeface="Times New Roman"/>
                        </a:rPr>
                        <a:t>e</a:t>
                      </a:r>
                      <a:r>
                        <a:rPr lang="en-US" sz="1800" spc="9" dirty="0" smtClean="0">
                          <a:latin typeface="Times New Roman"/>
                          <a:cs typeface="Times New Roman"/>
                        </a:rPr>
                        <a:t>ss</a:t>
                      </a:r>
                      <a:r>
                        <a:rPr lang="en-US" sz="1800" spc="-50"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n</a:t>
                      </a:r>
                      <a:r>
                        <a:rPr lang="en-US" sz="1800" spc="0" dirty="0" smtClean="0">
                          <a:latin typeface="Times New Roman"/>
                          <a:cs typeface="Times New Roman"/>
                        </a:rPr>
                        <a:t>t</a:t>
                      </a:r>
                      <a:r>
                        <a:rPr lang="en-US" sz="1800" spc="-39" dirty="0" smtClean="0">
                          <a:latin typeface="Times New Roman"/>
                          <a:cs typeface="Times New Roman"/>
                        </a:rPr>
                        <a:t> </a:t>
                      </a:r>
                      <a:r>
                        <a:rPr lang="en-US" sz="1800" spc="0" dirty="0" smtClean="0">
                          <a:latin typeface="Times New Roman"/>
                          <a:cs typeface="Times New Roman"/>
                        </a:rPr>
                        <a:t>:</a:t>
                      </a:r>
                      <a:r>
                        <a:rPr lang="en-US" sz="1800" spc="-19" dirty="0" smtClean="0">
                          <a:latin typeface="Times New Roman"/>
                          <a:cs typeface="Times New Roman"/>
                        </a:rPr>
                        <a:t> </a:t>
                      </a:r>
                      <a:r>
                        <a:rPr lang="en-US" sz="1800" spc="9" dirty="0" smtClean="0">
                          <a:latin typeface="Times New Roman"/>
                          <a:cs typeface="Times New Roman"/>
                        </a:rPr>
                        <a:t>7</a:t>
                      </a:r>
                      <a:r>
                        <a:rPr lang="en-US" sz="1800" spc="0" dirty="0" smtClean="0">
                          <a:latin typeface="Times New Roman"/>
                          <a:cs typeface="Times New Roman"/>
                        </a:rPr>
                        <a:t>0</a:t>
                      </a:r>
                      <a:endParaRPr lang="en-US" sz="1800" dirty="0">
                        <a:latin typeface="Times New Roman"/>
                        <a:cs typeface="Times New Roman"/>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0" y="1371600"/>
          <a:ext cx="8001000" cy="1163447"/>
        </p:xfrm>
        <a:graphic>
          <a:graphicData uri="http://schemas.openxmlformats.org/drawingml/2006/table">
            <a:tbl>
              <a:tblPr firstRow="1" bandRow="1">
                <a:tableStyleId>{5C22544A-7EE6-4342-B048-85BDC9FD1C3A}</a:tableStyleId>
              </a:tblPr>
              <a:tblGrid>
                <a:gridCol w="8001000"/>
              </a:tblGrid>
              <a:tr h="533400">
                <a:tc>
                  <a:txBody>
                    <a:bodyPr/>
                    <a:lstStyle/>
                    <a:p>
                      <a:pPr marL="12700" algn="ctr">
                        <a:lnSpc>
                          <a:spcPts val="4290"/>
                        </a:lnSpc>
                        <a:spcBef>
                          <a:spcPts val="214"/>
                        </a:spcBef>
                      </a:pPr>
                      <a:r>
                        <a:rPr lang="en-US" sz="2800" b="1" kern="1200" spc="0" dirty="0" smtClean="0">
                          <a:solidFill>
                            <a:schemeClr val="lt1"/>
                          </a:solidFill>
                          <a:latin typeface="Times New Roman"/>
                          <a:ea typeface="+mn-ea"/>
                          <a:cs typeface="Times New Roman"/>
                        </a:rPr>
                        <a:t>UNIT - I  </a:t>
                      </a:r>
                    </a:p>
                  </a:txBody>
                  <a:tcPr/>
                </a:tc>
              </a:tr>
              <a:tr h="579120">
                <a:tc>
                  <a:txBody>
                    <a:bodyPr/>
                    <a:lstStyle/>
                    <a:p>
                      <a:pPr marL="12700" algn="ctr">
                        <a:lnSpc>
                          <a:spcPts val="4290"/>
                        </a:lnSpc>
                        <a:spcBef>
                          <a:spcPts val="214"/>
                        </a:spcBef>
                      </a:pPr>
                      <a:r>
                        <a:rPr lang="en-US" sz="2000" b="1" dirty="0" smtClean="0">
                          <a:latin typeface="Times New Roman" pitchFamily="18" charset="0"/>
                          <a:cs typeface="Times New Roman" pitchFamily="18" charset="0"/>
                        </a:rPr>
                        <a:t>INTRODUCTION AND LIFE CYCLE</a:t>
                      </a:r>
                      <a:endParaRPr lang="en-US" sz="2000" b="1" kern="1200" spc="0" dirty="0" smtClean="0">
                        <a:solidFill>
                          <a:schemeClr val="lt1"/>
                        </a:solidFill>
                        <a:latin typeface="Times New Roman"/>
                        <a:ea typeface="+mn-ea"/>
                        <a:cs typeface="Times New Roman"/>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1" y="365961"/>
          <a:ext cx="8001000" cy="5960175"/>
        </p:xfrm>
        <a:graphic>
          <a:graphicData uri="http://schemas.openxmlformats.org/drawingml/2006/table">
            <a:tbl>
              <a:tblPr firstRow="1" bandRow="1">
                <a:tableStyleId>{5C22544A-7EE6-4342-B048-85BDC9FD1C3A}</a:tableStyleId>
              </a:tblPr>
              <a:tblGrid>
                <a:gridCol w="592667"/>
                <a:gridCol w="740834"/>
                <a:gridCol w="6667499"/>
              </a:tblGrid>
              <a:tr h="319839">
                <a:tc gridSpan="2">
                  <a:txBody>
                    <a:bodyPr/>
                    <a:lstStyle/>
                    <a:p>
                      <a:pPr algn="ctr"/>
                      <a:r>
                        <a:rPr lang="en-US" sz="1400" dirty="0" err="1" smtClean="0">
                          <a:latin typeface="Times New Roman" pitchFamily="18" charset="0"/>
                          <a:cs typeface="Times New Roman" pitchFamily="18" charset="0"/>
                        </a:rPr>
                        <a:t>Sr.No</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hMerge="1">
                  <a:txBody>
                    <a:bodyPr/>
                    <a:lstStyle/>
                    <a:p>
                      <a:endParaRPr lang="en-US"/>
                    </a:p>
                  </a:txBody>
                  <a:tcPr/>
                </a:tc>
                <a:tc>
                  <a:txBody>
                    <a:bodyPr/>
                    <a:lstStyle/>
                    <a:p>
                      <a:pPr algn="ctr"/>
                      <a:r>
                        <a:rPr lang="en-US" sz="1400" dirty="0" smtClean="0">
                          <a:latin typeface="Times New Roman" pitchFamily="18" charset="0"/>
                          <a:cs typeface="Times New Roman" pitchFamily="18" charset="0"/>
                        </a:rPr>
                        <a:t>Content</a:t>
                      </a:r>
                      <a:endParaRPr lang="en-US" sz="1400" dirty="0">
                        <a:latin typeface="Times New Roman" pitchFamily="18" charset="0"/>
                        <a:cs typeface="Times New Roman" pitchFamily="18" charset="0"/>
                      </a:endParaRPr>
                    </a:p>
                  </a:txBody>
                  <a:tcPr/>
                </a:tc>
              </a:tr>
              <a:tr h="31251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31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1.1</a:t>
                      </a:r>
                      <a:endParaRPr lang="en-US" sz="1400" dirty="0">
                        <a:latin typeface="Times New Roman" pitchFamily="18" charset="0"/>
                        <a:cs typeface="Times New Roman" pitchFamily="18" charset="0"/>
                      </a:endParaRPr>
                    </a:p>
                  </a:txBody>
                  <a:tcPr/>
                </a:tc>
                <a:tc>
                  <a:txBody>
                    <a:bodyPr/>
                    <a:lstStyle/>
                    <a:p>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Big data overview</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1.1.1</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Data Structures</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1.1.2</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Analyst Perspective on Data Repositories</a:t>
                      </a:r>
                    </a:p>
                  </a:txBody>
                  <a:tcPr/>
                </a:tc>
              </a:tr>
              <a:tr h="31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1.2</a:t>
                      </a:r>
                    </a:p>
                  </a:txBody>
                  <a:tcPr/>
                </a:tc>
                <a:tc>
                  <a:txBody>
                    <a:bodyPr/>
                    <a:lstStyle/>
                    <a:p>
                      <a:endParaRPr lang="en-US" sz="14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State of the Practice in Analytics</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1.2.1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Times New Roman" pitchFamily="18" charset="0"/>
                          <a:ea typeface="+mn-ea"/>
                          <a:cs typeface="Times New Roman" pitchFamily="18" charset="0"/>
                        </a:rPr>
                        <a:t>Bl</a:t>
                      </a:r>
                      <a:r>
                        <a:rPr lang="en-US" sz="1400" kern="1200" dirty="0" smtClean="0">
                          <a:solidFill>
                            <a:schemeClr val="dk1"/>
                          </a:solidFill>
                          <a:latin typeface="Times New Roman" pitchFamily="18" charset="0"/>
                          <a:ea typeface="+mn-ea"/>
                          <a:cs typeface="Times New Roman" pitchFamily="18" charset="0"/>
                        </a:rPr>
                        <a:t> Versus Data Science </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1.2.2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Current Analytical Architecture</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1.2.3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Drivers of Big Data</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1.2.4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Emerging Big Data Ecosystem and a New Approach to Analytics</a:t>
                      </a:r>
                    </a:p>
                  </a:txBody>
                  <a:tcPr/>
                </a:tc>
              </a:tr>
              <a:tr h="31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1.3</a:t>
                      </a:r>
                    </a:p>
                  </a:txBody>
                  <a:tcPr/>
                </a:tc>
                <a:tc>
                  <a:txBody>
                    <a:bodyPr/>
                    <a:lstStyle/>
                    <a:p>
                      <a:endParaRPr lang="en-US" sz="14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Data Analytic Life Cycle</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1.3.1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Data Analytics Lifecycle Overview </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1.3.2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1- Discovery</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1.3.3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2- Data preparation</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1.3.4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3- Model Planning</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1.3.5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4- Model Building</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1.3.6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5- Communicate Results</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1.3.7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Phase 6- </a:t>
                      </a:r>
                      <a:r>
                        <a:rPr lang="en-US" sz="1400" kern="1200" dirty="0" err="1" smtClean="0">
                          <a:solidFill>
                            <a:schemeClr val="dk1"/>
                          </a:solidFill>
                          <a:latin typeface="Times New Roman" pitchFamily="18" charset="0"/>
                          <a:ea typeface="+mn-ea"/>
                          <a:cs typeface="Times New Roman" pitchFamily="18" charset="0"/>
                        </a:rPr>
                        <a:t>Opearationalize</a:t>
                      </a:r>
                      <a:endParaRPr lang="en-US" sz="1400" kern="1200" dirty="0" smtClean="0">
                        <a:solidFill>
                          <a:schemeClr val="dk1"/>
                        </a:solidFill>
                        <a:latin typeface="Times New Roman" pitchFamily="18" charset="0"/>
                        <a:ea typeface="+mn-ea"/>
                        <a:cs typeface="Times New Roman" pitchFamily="18" charset="0"/>
                      </a:endParaRPr>
                    </a:p>
                  </a:txBody>
                  <a:tcPr/>
                </a:tc>
              </a:tr>
              <a:tr h="213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1.4 </a:t>
                      </a:r>
                    </a:p>
                  </a:txBody>
                  <a:tcPr/>
                </a:tc>
                <a:tc>
                  <a:txBody>
                    <a:bodyPr/>
                    <a:lstStyle/>
                    <a:p>
                      <a:endParaRPr lang="en-US" sz="14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Case Study: GINA </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365961"/>
          <a:ext cx="8839199" cy="5334000"/>
        </p:xfrm>
        <a:graphic>
          <a:graphicData uri="http://schemas.openxmlformats.org/drawingml/2006/table">
            <a:tbl>
              <a:tblPr firstRow="1" bandRow="1">
                <a:tableStyleId>{5C22544A-7EE6-4342-B048-85BDC9FD1C3A}</a:tableStyleId>
              </a:tblPr>
              <a:tblGrid>
                <a:gridCol w="654756"/>
                <a:gridCol w="818445"/>
                <a:gridCol w="7365998"/>
              </a:tblGrid>
              <a:tr h="31251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p>
                      <a:pPr algn="ctr"/>
                      <a:endParaRPr lang="en-US" sz="1600" kern="1200" dirty="0">
                        <a:solidFill>
                          <a:schemeClr val="dk1"/>
                        </a:solidFill>
                        <a:latin typeface="Times New Roman" pitchFamily="18" charset="0"/>
                        <a:ea typeface="+mn-ea"/>
                        <a:cs typeface="Times New Roman" pitchFamily="18" charset="0"/>
                      </a:endParaRPr>
                    </a:p>
                  </a:txBody>
                  <a:tcPr/>
                </a:tc>
                <a:tc hMerge="1">
                  <a:txBody>
                    <a:bodyPr/>
                    <a:lstStyle/>
                    <a:p>
                      <a:endParaRPr lang="en-US"/>
                    </a:p>
                  </a:txBody>
                  <a:tcPr/>
                </a:tc>
                <a:tc hMerge="1">
                  <a:txBody>
                    <a:bodyPr/>
                    <a:lstStyle/>
                    <a:p>
                      <a:endParaRPr lang="en-US"/>
                    </a:p>
                  </a:txBody>
                  <a:tcPr/>
                </a:tc>
              </a:tr>
              <a:tr h="31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1.1</a:t>
                      </a:r>
                      <a:endParaRPr lang="en-US" sz="1400" dirty="0">
                        <a:latin typeface="Times New Roman" pitchFamily="18" charset="0"/>
                        <a:cs typeface="Times New Roman" pitchFamily="18" charset="0"/>
                      </a:endParaRPr>
                    </a:p>
                  </a:txBody>
                  <a:tcPr/>
                </a:tc>
                <a:tc>
                  <a:txBody>
                    <a:bodyPr/>
                    <a:lstStyle/>
                    <a:p>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Big data overview : </a:t>
                      </a:r>
                    </a:p>
                    <a:p>
                      <a:pPr algn="just"/>
                      <a:r>
                        <a:rPr lang="en-US" sz="1400" kern="1200" dirty="0" smtClean="0">
                          <a:solidFill>
                            <a:schemeClr val="dk1"/>
                          </a:solidFill>
                          <a:latin typeface="Times New Roman" pitchFamily="18" charset="0"/>
                          <a:ea typeface="+mn-ea"/>
                          <a:cs typeface="Times New Roman" pitchFamily="18" charset="0"/>
                        </a:rPr>
                        <a:t>Data is created constantly, and at an ever-increasing rate. Mobile phones, social media, imaging technologies to determine a medical diagnosis-all these and more create new data, and that must be stored somewhere for some purpose. Devices and sensors automatically generate diagnostic information that needs to be stored and processed in real time.</a:t>
                      </a:r>
                    </a:p>
                    <a:p>
                      <a:r>
                        <a:rPr lang="en-US" sz="1400" kern="1200" dirty="0" smtClean="0">
                          <a:solidFill>
                            <a:schemeClr val="dk1"/>
                          </a:solidFill>
                          <a:latin typeface="Times New Roman" pitchFamily="18" charset="0"/>
                          <a:ea typeface="+mn-ea"/>
                          <a:cs typeface="Times New Roman" pitchFamily="18" charset="0"/>
                        </a:rPr>
                        <a:t>Three attributes stand out as defining Big Data characteristics:</a:t>
                      </a:r>
                    </a:p>
                    <a:p>
                      <a:r>
                        <a:rPr lang="en-US" sz="1400" kern="1200" dirty="0" smtClean="0">
                          <a:solidFill>
                            <a:schemeClr val="dk1"/>
                          </a:solidFill>
                          <a:latin typeface="Times New Roman" pitchFamily="18" charset="0"/>
                          <a:ea typeface="+mn-ea"/>
                          <a:cs typeface="Times New Roman" pitchFamily="18" charset="0"/>
                        </a:rPr>
                        <a:t>• Huge volume of data</a:t>
                      </a:r>
                    </a:p>
                    <a:p>
                      <a:r>
                        <a:rPr lang="en-US" sz="1400" kern="1200" dirty="0" smtClean="0">
                          <a:solidFill>
                            <a:schemeClr val="dk1"/>
                          </a:solidFill>
                          <a:latin typeface="Times New Roman" pitchFamily="18" charset="0"/>
                          <a:ea typeface="+mn-ea"/>
                          <a:cs typeface="Times New Roman" pitchFamily="18" charset="0"/>
                        </a:rPr>
                        <a:t>• Complexity of data types and structures</a:t>
                      </a:r>
                    </a:p>
                    <a:p>
                      <a:r>
                        <a:rPr lang="en-US" sz="1400" kern="1200" dirty="0" smtClean="0">
                          <a:solidFill>
                            <a:schemeClr val="dk1"/>
                          </a:solidFill>
                          <a:latin typeface="Times New Roman" pitchFamily="18" charset="0"/>
                          <a:ea typeface="+mn-ea"/>
                          <a:cs typeface="Times New Roman" pitchFamily="18" charset="0"/>
                        </a:rPr>
                        <a:t>• Speed of new data creation and growth</a:t>
                      </a:r>
                      <a:endParaRPr lang="en-US" sz="1400" kern="1200" dirty="0" smtClean="0">
                        <a:solidFill>
                          <a:schemeClr val="dk1"/>
                        </a:solidFill>
                        <a:latin typeface="Times New Roman" pitchFamily="18" charset="0"/>
                        <a:ea typeface="+mn-ea"/>
                        <a:cs typeface="Times New Roman" pitchFamily="18" charset="0"/>
                      </a:endParaRP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1.1.1</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Data Structures :</a:t>
                      </a:r>
                    </a:p>
                    <a:p>
                      <a:pPr algn="just"/>
                      <a:r>
                        <a:rPr lang="en-US" sz="1400" kern="1200" dirty="0" smtClean="0">
                          <a:solidFill>
                            <a:schemeClr val="dk1"/>
                          </a:solidFill>
                          <a:latin typeface="Times New Roman" pitchFamily="18" charset="0"/>
                          <a:ea typeface="+mn-ea"/>
                          <a:cs typeface="Times New Roman" pitchFamily="18" charset="0"/>
                        </a:rPr>
                        <a:t>Big data can come in multiple forms, including structured and non-structured data such as financial</a:t>
                      </a:r>
                    </a:p>
                    <a:p>
                      <a:pPr algn="just"/>
                      <a:r>
                        <a:rPr lang="en-US" sz="1400" kern="1200" dirty="0" smtClean="0">
                          <a:solidFill>
                            <a:schemeClr val="dk1"/>
                          </a:solidFill>
                          <a:latin typeface="Times New Roman" pitchFamily="18" charset="0"/>
                          <a:ea typeface="+mn-ea"/>
                          <a:cs typeface="Times New Roman" pitchFamily="18" charset="0"/>
                        </a:rPr>
                        <a:t>data, text files, multimedia files, and genetic mappings. Contrary to much of the traditional data analysis performed by organizations, most of the Big Data is unstructured or semi-structured in nature, which requires different techniques and tools to process and analyze.</a:t>
                      </a:r>
                    </a:p>
                  </a:txBody>
                  <a:tcPr/>
                </a:tc>
              </a:tr>
              <a:tr h="31251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1.1.2</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Analyst Perspective on Data Repositories :</a:t>
                      </a:r>
                    </a:p>
                    <a:p>
                      <a:pPr algn="just"/>
                      <a:r>
                        <a:rPr lang="en-US" sz="1400" kern="1200" dirty="0" smtClean="0">
                          <a:solidFill>
                            <a:schemeClr val="dk1"/>
                          </a:solidFill>
                          <a:latin typeface="Times New Roman" pitchFamily="18" charset="0"/>
                          <a:ea typeface="+mn-ea"/>
                          <a:cs typeface="Times New Roman" pitchFamily="18" charset="0"/>
                        </a:rPr>
                        <a:t>The introduction of spreadsheets enabled business users to create simple logic on data structured in rows and columns and create their own analyses of business problems. Database administrator training is not required to create spreadsheets: They can be set up to do many things quickly and independently of information technology (IT) groups. Spreadsheets are easy to share, and end users have control over the logic involved. However, their proliferation can result in "many versions of the truth."</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52400"/>
          <a:ext cx="8839199" cy="6400965"/>
        </p:xfrm>
        <a:graphic>
          <a:graphicData uri="http://schemas.openxmlformats.org/drawingml/2006/table">
            <a:tbl>
              <a:tblPr firstRow="1" bandRow="1">
                <a:tableStyleId>{5C22544A-7EE6-4342-B048-85BDC9FD1C3A}</a:tableStyleId>
              </a:tblPr>
              <a:tblGrid>
                <a:gridCol w="654756"/>
                <a:gridCol w="818445"/>
                <a:gridCol w="7365998"/>
              </a:tblGrid>
              <a:tr h="34352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itchFamily="18" charset="0"/>
                          <a:ea typeface="+mn-ea"/>
                          <a:cs typeface="Times New Roman" pitchFamily="18" charset="0"/>
                        </a:rPr>
                        <a:t>Unit - 1. </a:t>
                      </a:r>
                      <a:r>
                        <a:rPr lang="en-US" sz="1600" b="1" dirty="0" smtClean="0">
                          <a:latin typeface="Times New Roman" pitchFamily="18" charset="0"/>
                          <a:cs typeface="Times New Roman" pitchFamily="18" charset="0"/>
                        </a:rPr>
                        <a:t>INTRODUCTION AND LIFE CYCLE</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4152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1.2</a:t>
                      </a:r>
                    </a:p>
                  </a:txBody>
                  <a:tcPr/>
                </a:tc>
                <a:tc>
                  <a:txBody>
                    <a:bodyPr/>
                    <a:lstStyle/>
                    <a:p>
                      <a:endParaRPr lang="en-US" sz="14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State of the Practice in Analytics :</a:t>
                      </a:r>
                    </a:p>
                    <a:p>
                      <a:pPr algn="just"/>
                      <a:r>
                        <a:rPr lang="en-US" sz="1400" kern="1200" dirty="0" smtClean="0">
                          <a:solidFill>
                            <a:schemeClr val="dk1"/>
                          </a:solidFill>
                          <a:latin typeface="Times New Roman" pitchFamily="18" charset="0"/>
                          <a:ea typeface="+mn-ea"/>
                          <a:cs typeface="Times New Roman" pitchFamily="18" charset="0"/>
                        </a:rPr>
                        <a:t>Current business problems provide many opportunities for organizations to become more analytical and data driven, as shown in Table-01. </a:t>
                      </a: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just"/>
                      <a:endParaRPr lang="en-US" sz="1400" kern="1200" dirty="0" smtClean="0">
                        <a:solidFill>
                          <a:schemeClr val="dk1"/>
                        </a:solidFill>
                        <a:latin typeface="Times New Roman" pitchFamily="18" charset="0"/>
                        <a:ea typeface="+mn-ea"/>
                        <a:cs typeface="Times New Roman" pitchFamily="18" charset="0"/>
                      </a:endParaRPr>
                    </a:p>
                    <a:p>
                      <a:pPr algn="ctr"/>
                      <a:r>
                        <a:rPr lang="en-US" sz="1400" b="1" i="1" kern="1200" dirty="0" smtClean="0">
                          <a:solidFill>
                            <a:schemeClr val="dk1"/>
                          </a:solidFill>
                          <a:latin typeface="Times New Roman" pitchFamily="18" charset="0"/>
                          <a:ea typeface="+mn-ea"/>
                          <a:cs typeface="Times New Roman" pitchFamily="18" charset="0"/>
                        </a:rPr>
                        <a:t>Table-01 : Business Drivers for Advanced Analytics</a:t>
                      </a:r>
                    </a:p>
                    <a:p>
                      <a:pPr algn="just"/>
                      <a:r>
                        <a:rPr lang="en-US" sz="1400" kern="1200" dirty="0" smtClean="0">
                          <a:solidFill>
                            <a:schemeClr val="dk1"/>
                          </a:solidFill>
                          <a:latin typeface="Times New Roman" pitchFamily="18" charset="0"/>
                          <a:ea typeface="+mn-ea"/>
                          <a:cs typeface="Times New Roman" pitchFamily="18" charset="0"/>
                        </a:rPr>
                        <a:t>Table-01</a:t>
                      </a:r>
                      <a:r>
                        <a:rPr lang="en-US" sz="1400" kern="1200" dirty="0" smtClean="0">
                          <a:solidFill>
                            <a:schemeClr val="dk1"/>
                          </a:solidFill>
                          <a:latin typeface="Times New Roman" pitchFamily="18" charset="0"/>
                          <a:ea typeface="+mn-ea"/>
                          <a:cs typeface="Times New Roman" pitchFamily="18" charset="0"/>
                        </a:rPr>
                        <a:t>outlines four categories of common business problems that organizations contend with where they have an opportunity to leverage advanced analytics to create competitive advantage. Rather than only performing standard reporting on these areas, organizations can apply advanced analytical techniques to optimize processes and derive more value from these common tasks</a:t>
                      </a:r>
                      <a:endParaRPr lang="en-US" sz="1400" kern="1200" dirty="0" smtClean="0">
                        <a:solidFill>
                          <a:schemeClr val="dk1"/>
                        </a:solidFill>
                        <a:latin typeface="Times New Roman" pitchFamily="18" charset="0"/>
                        <a:ea typeface="+mn-ea"/>
                        <a:cs typeface="Times New Roman" pitchFamily="18" charset="0"/>
                      </a:endParaRPr>
                    </a:p>
                  </a:txBody>
                  <a:tcPr/>
                </a:tc>
              </a:tr>
              <a:tr h="1575996">
                <a:tc>
                  <a:txBody>
                    <a:bodyPr/>
                    <a:lstStyle/>
                    <a:p>
                      <a:endParaRPr lang="en-US" sz="1400">
                        <a:latin typeface="Times New Roman" pitchFamily="18" charset="0"/>
                        <a:cs typeface="Times New Roman" pitchFamily="18" charset="0"/>
                      </a:endParaRPr>
                    </a:p>
                  </a:txBody>
                  <a:tcPr/>
                </a:tc>
                <a:tc>
                  <a:txBody>
                    <a:bodyPr/>
                    <a:lstStyle/>
                    <a:p>
                      <a:r>
                        <a:rPr lang="en-US" sz="1400" kern="1200" dirty="0" smtClean="0">
                          <a:solidFill>
                            <a:schemeClr val="dk1"/>
                          </a:solidFill>
                          <a:latin typeface="Times New Roman" pitchFamily="18" charset="0"/>
                          <a:ea typeface="+mn-ea"/>
                          <a:cs typeface="Times New Roman" pitchFamily="18" charset="0"/>
                        </a:rPr>
                        <a:t>1.2.1 </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Times New Roman" pitchFamily="18" charset="0"/>
                          <a:ea typeface="+mn-ea"/>
                          <a:cs typeface="Times New Roman" pitchFamily="18" charset="0"/>
                        </a:rPr>
                        <a:t>Bl</a:t>
                      </a:r>
                      <a:r>
                        <a:rPr lang="en-US" sz="1400" kern="1200" dirty="0" smtClean="0">
                          <a:solidFill>
                            <a:schemeClr val="dk1"/>
                          </a:solidFill>
                          <a:latin typeface="Times New Roman" pitchFamily="18" charset="0"/>
                          <a:ea typeface="+mn-ea"/>
                          <a:cs typeface="Times New Roman" pitchFamily="18" charset="0"/>
                        </a:rPr>
                        <a:t> Versus Data Science  : </a:t>
                      </a:r>
                    </a:p>
                    <a:p>
                      <a:pPr algn="just"/>
                      <a:r>
                        <a:rPr lang="en-US" sz="1400" b="1" kern="1200" dirty="0" err="1" smtClean="0">
                          <a:solidFill>
                            <a:schemeClr val="dk1"/>
                          </a:solidFill>
                          <a:latin typeface="Times New Roman" pitchFamily="18" charset="0"/>
                          <a:ea typeface="+mn-ea"/>
                          <a:cs typeface="Times New Roman" pitchFamily="18" charset="0"/>
                        </a:rPr>
                        <a:t>Bl</a:t>
                      </a:r>
                      <a:r>
                        <a:rPr lang="en-US" sz="1400" kern="1200" dirty="0" smtClean="0">
                          <a:solidFill>
                            <a:schemeClr val="dk1"/>
                          </a:solidFill>
                          <a:latin typeface="Times New Roman" pitchFamily="18" charset="0"/>
                          <a:ea typeface="+mn-ea"/>
                          <a:cs typeface="Times New Roman" pitchFamily="18" charset="0"/>
                        </a:rPr>
                        <a:t> tends to provide reports, dashboards, and queries on business questions for the current period or in the past. </a:t>
                      </a:r>
                      <a:r>
                        <a:rPr lang="en-US" sz="1400" kern="1200" dirty="0" err="1" smtClean="0">
                          <a:solidFill>
                            <a:schemeClr val="dk1"/>
                          </a:solidFill>
                          <a:latin typeface="Times New Roman" pitchFamily="18" charset="0"/>
                          <a:ea typeface="+mn-ea"/>
                          <a:cs typeface="Times New Roman" pitchFamily="18" charset="0"/>
                        </a:rPr>
                        <a:t>Bl</a:t>
                      </a:r>
                      <a:r>
                        <a:rPr lang="en-US" sz="1400" kern="1200" dirty="0" smtClean="0">
                          <a:solidFill>
                            <a:schemeClr val="dk1"/>
                          </a:solidFill>
                          <a:latin typeface="Times New Roman" pitchFamily="18" charset="0"/>
                          <a:ea typeface="+mn-ea"/>
                          <a:cs typeface="Times New Roman" pitchFamily="18" charset="0"/>
                        </a:rPr>
                        <a:t> systems make it easy to answer questions related to quarter-to-date revenue, progress toward quarterly targets, and understand how much of a given product was sold in a prior quarter or year</a:t>
                      </a:r>
                    </a:p>
                    <a:p>
                      <a:pPr marL="0" algn="just" defTabSz="914400" rtl="0" eaLnBrk="1" latinLnBrk="0" hangingPunct="1"/>
                      <a:r>
                        <a:rPr lang="en-US" sz="1400" b="1" kern="1200" dirty="0" smtClean="0">
                          <a:solidFill>
                            <a:schemeClr val="dk1"/>
                          </a:solidFill>
                          <a:latin typeface="Times New Roman" pitchFamily="18" charset="0"/>
                          <a:ea typeface="+mn-ea"/>
                          <a:cs typeface="Times New Roman" pitchFamily="18" charset="0"/>
                        </a:rPr>
                        <a:t>Data Science</a:t>
                      </a:r>
                      <a:r>
                        <a:rPr lang="en-US" sz="1400" kern="1200" dirty="0" smtClean="0">
                          <a:solidFill>
                            <a:schemeClr val="dk1"/>
                          </a:solidFill>
                          <a:latin typeface="Times New Roman" pitchFamily="18" charset="0"/>
                          <a:ea typeface="+mn-ea"/>
                          <a:cs typeface="Times New Roman" pitchFamily="18" charset="0"/>
                        </a:rPr>
                        <a:t> tends to use disaggregated data in a more forward-looking, exploratory</a:t>
                      </a:r>
                    </a:p>
                    <a:p>
                      <a:pPr marL="0" algn="just" defTabSz="914400" rtl="0" eaLnBrk="1" latinLnBrk="0" hangingPunct="1"/>
                      <a:r>
                        <a:rPr lang="en-US" sz="1400" kern="1200" dirty="0" smtClean="0">
                          <a:solidFill>
                            <a:schemeClr val="dk1"/>
                          </a:solidFill>
                          <a:latin typeface="Times New Roman" pitchFamily="18" charset="0"/>
                          <a:ea typeface="+mn-ea"/>
                          <a:cs typeface="Times New Roman" pitchFamily="18" charset="0"/>
                        </a:rPr>
                        <a:t>way, focusing on analyzing the present and enabling informed decisions about the future.</a:t>
                      </a:r>
                    </a:p>
                  </a:txBody>
                  <a:tcPr/>
                </a:tc>
              </a:tr>
              <a:tr h="320205">
                <a:tc gridSpan="3">
                  <a:txBody>
                    <a:bodyPr/>
                    <a:lstStyle/>
                    <a:p>
                      <a:pPr algn="r"/>
                      <a:r>
                        <a:rPr lang="en-US" sz="1400" b="1" dirty="0" smtClean="0">
                          <a:latin typeface="Times New Roman" pitchFamily="18" charset="0"/>
                          <a:cs typeface="Times New Roman" pitchFamily="18" charset="0"/>
                        </a:rPr>
                        <a:t>Continue…</a:t>
                      </a:r>
                      <a:endParaRPr lang="en-US" sz="1400" dirty="0">
                        <a:latin typeface="Times New Roman" pitchFamily="18" charset="0"/>
                        <a:cs typeface="Times New Roman" pitchFamily="18" charset="0"/>
                      </a:endParaRPr>
                    </a:p>
                  </a:txBody>
                  <a:tcPr/>
                </a:tc>
                <a:tc hMerge="1">
                  <a:txBody>
                    <a:bodyPr/>
                    <a:lstStyle/>
                    <a:p>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graphicFrame>
        <p:nvGraphicFramePr>
          <p:cNvPr id="3" name="Table 2"/>
          <p:cNvGraphicFramePr>
            <a:graphicFrameLocks noGrp="1"/>
          </p:cNvGraphicFramePr>
          <p:nvPr/>
        </p:nvGraphicFramePr>
        <p:xfrm>
          <a:off x="1905000" y="1295400"/>
          <a:ext cx="6324600" cy="2101497"/>
        </p:xfrm>
        <a:graphic>
          <a:graphicData uri="http://schemas.openxmlformats.org/drawingml/2006/table">
            <a:tbl>
              <a:tblPr firstRow="1" bandRow="1">
                <a:tableStyleId>{5C22544A-7EE6-4342-B048-85BDC9FD1C3A}</a:tableStyleId>
              </a:tblPr>
              <a:tblGrid>
                <a:gridCol w="3162300"/>
                <a:gridCol w="3162300"/>
              </a:tblGrid>
              <a:tr h="326745">
                <a:tc>
                  <a:txBody>
                    <a:bodyPr/>
                    <a:lstStyle/>
                    <a:p>
                      <a:pPr algn="ctr"/>
                      <a:r>
                        <a:rPr lang="en-US" sz="1400" kern="1200" dirty="0" smtClean="0">
                          <a:solidFill>
                            <a:schemeClr val="dk1"/>
                          </a:solidFill>
                          <a:latin typeface="Times New Roman" pitchFamily="18" charset="0"/>
                          <a:ea typeface="+mn-ea"/>
                          <a:cs typeface="Times New Roman" pitchFamily="18" charset="0"/>
                        </a:rPr>
                        <a:t>Business Driver</a:t>
                      </a:r>
                    </a:p>
                  </a:txBody>
                  <a:tcPr/>
                </a:tc>
                <a:tc>
                  <a:txBody>
                    <a:bodyPr/>
                    <a:lstStyle/>
                    <a:p>
                      <a:pPr algn="ctr"/>
                      <a:r>
                        <a:rPr lang="en-US" sz="1400" kern="1200" dirty="0" smtClean="0">
                          <a:solidFill>
                            <a:schemeClr val="dk1"/>
                          </a:solidFill>
                          <a:latin typeface="Times New Roman" pitchFamily="18" charset="0"/>
                          <a:ea typeface="+mn-ea"/>
                          <a:cs typeface="Times New Roman" pitchFamily="18" charset="0"/>
                        </a:rPr>
                        <a:t>Examples</a:t>
                      </a:r>
                    </a:p>
                  </a:txBody>
                  <a:tcPr/>
                </a:tc>
              </a:tr>
              <a:tr h="272287">
                <a:tc>
                  <a:txBody>
                    <a:bodyPr/>
                    <a:lstStyle/>
                    <a:p>
                      <a:pPr algn="just"/>
                      <a:r>
                        <a:rPr lang="en-US" sz="1400" kern="1200" dirty="0" smtClean="0">
                          <a:solidFill>
                            <a:schemeClr val="dk1"/>
                          </a:solidFill>
                          <a:latin typeface="Times New Roman" pitchFamily="18" charset="0"/>
                          <a:ea typeface="+mn-ea"/>
                          <a:cs typeface="Times New Roman" pitchFamily="18" charset="0"/>
                        </a:rPr>
                        <a:t>Optimize business operations</a:t>
                      </a:r>
                    </a:p>
                  </a:txBody>
                  <a:tcPr/>
                </a:tc>
                <a:tc>
                  <a:txBody>
                    <a:bodyPr/>
                    <a:lstStyle/>
                    <a:p>
                      <a:pPr algn="just"/>
                      <a:r>
                        <a:rPr lang="en-US" sz="1400" kern="1200" dirty="0" smtClean="0">
                          <a:solidFill>
                            <a:schemeClr val="dk1"/>
                          </a:solidFill>
                          <a:latin typeface="Times New Roman" pitchFamily="18" charset="0"/>
                          <a:ea typeface="+mn-ea"/>
                          <a:cs typeface="Times New Roman" pitchFamily="18" charset="0"/>
                        </a:rPr>
                        <a:t>Sales, pricing, profitability, efficiency</a:t>
                      </a:r>
                    </a:p>
                  </a:txBody>
                  <a:tcPr/>
                </a:tc>
              </a:tr>
              <a:tr h="272287">
                <a:tc>
                  <a:txBody>
                    <a:bodyPr/>
                    <a:lstStyle/>
                    <a:p>
                      <a:pPr algn="just"/>
                      <a:r>
                        <a:rPr lang="en-US" sz="1400" kern="1200" dirty="0" smtClean="0">
                          <a:solidFill>
                            <a:schemeClr val="dk1"/>
                          </a:solidFill>
                          <a:latin typeface="Times New Roman" pitchFamily="18" charset="0"/>
                          <a:ea typeface="+mn-ea"/>
                          <a:cs typeface="Times New Roman" pitchFamily="18" charset="0"/>
                        </a:rPr>
                        <a:t>Identify business risk</a:t>
                      </a:r>
                    </a:p>
                  </a:txBody>
                  <a:tcPr/>
                </a:tc>
                <a:tc>
                  <a:txBody>
                    <a:bodyPr/>
                    <a:lstStyle/>
                    <a:p>
                      <a:pPr algn="just"/>
                      <a:r>
                        <a:rPr lang="en-US" sz="1400" kern="1200" dirty="0" smtClean="0">
                          <a:solidFill>
                            <a:schemeClr val="dk1"/>
                          </a:solidFill>
                          <a:latin typeface="Times New Roman" pitchFamily="18" charset="0"/>
                          <a:ea typeface="+mn-ea"/>
                          <a:cs typeface="Times New Roman" pitchFamily="18" charset="0"/>
                        </a:rPr>
                        <a:t>Customer churn, fraud, default</a:t>
                      </a:r>
                    </a:p>
                  </a:txBody>
                  <a:tcPr/>
                </a:tc>
              </a:tr>
              <a:tr h="462888">
                <a:tc>
                  <a:txBody>
                    <a:bodyPr/>
                    <a:lstStyle/>
                    <a:p>
                      <a:pPr algn="just"/>
                      <a:r>
                        <a:rPr lang="en-US" sz="1400" kern="1200" dirty="0" smtClean="0">
                          <a:solidFill>
                            <a:schemeClr val="dk1"/>
                          </a:solidFill>
                          <a:latin typeface="Times New Roman" pitchFamily="18" charset="0"/>
                          <a:ea typeface="+mn-ea"/>
                          <a:cs typeface="Times New Roman" pitchFamily="18" charset="0"/>
                        </a:rPr>
                        <a:t>Predict new business opportunities</a:t>
                      </a:r>
                    </a:p>
                  </a:txBody>
                  <a:tcPr/>
                </a:tc>
                <a:tc>
                  <a:txBody>
                    <a:bodyPr/>
                    <a:lstStyle/>
                    <a:p>
                      <a:pPr algn="just"/>
                      <a:r>
                        <a:rPr lang="en-US" sz="1400" kern="1200" dirty="0" err="1" smtClean="0">
                          <a:solidFill>
                            <a:schemeClr val="dk1"/>
                          </a:solidFill>
                          <a:latin typeface="Times New Roman" pitchFamily="18" charset="0"/>
                          <a:ea typeface="+mn-ea"/>
                          <a:cs typeface="Times New Roman" pitchFamily="18" charset="0"/>
                        </a:rPr>
                        <a:t>Upsell</a:t>
                      </a:r>
                      <a:r>
                        <a:rPr lang="en-US" sz="1400" kern="1200" dirty="0" smtClean="0">
                          <a:solidFill>
                            <a:schemeClr val="dk1"/>
                          </a:solidFill>
                          <a:latin typeface="Times New Roman" pitchFamily="18" charset="0"/>
                          <a:ea typeface="+mn-ea"/>
                          <a:cs typeface="Times New Roman" pitchFamily="18" charset="0"/>
                        </a:rPr>
                        <a:t>, cross-sell, best new customer prospects</a:t>
                      </a:r>
                    </a:p>
                  </a:txBody>
                  <a:tcPr/>
                </a:tc>
              </a:tr>
              <a:tr h="646992">
                <a:tc>
                  <a:txBody>
                    <a:bodyPr/>
                    <a:lstStyle/>
                    <a:p>
                      <a:pPr algn="just"/>
                      <a:r>
                        <a:rPr lang="en-US" sz="1400" kern="1200" dirty="0" smtClean="0">
                          <a:solidFill>
                            <a:schemeClr val="dk1"/>
                          </a:solidFill>
                          <a:latin typeface="Times New Roman" pitchFamily="18" charset="0"/>
                          <a:ea typeface="+mn-ea"/>
                          <a:cs typeface="Times New Roman" pitchFamily="18" charset="0"/>
                        </a:rPr>
                        <a:t>Comply with laws or regulatory</a:t>
                      </a:r>
                    </a:p>
                    <a:p>
                      <a:pPr algn="just"/>
                      <a:r>
                        <a:rPr lang="en-US" sz="1400" kern="1200" dirty="0" smtClean="0">
                          <a:solidFill>
                            <a:schemeClr val="dk1"/>
                          </a:solidFill>
                          <a:latin typeface="Times New Roman" pitchFamily="18" charset="0"/>
                          <a:ea typeface="+mn-ea"/>
                          <a:cs typeface="Times New Roman" pitchFamily="18" charset="0"/>
                        </a:rPr>
                        <a:t>requirements</a:t>
                      </a:r>
                    </a:p>
                  </a:txBody>
                  <a:tcPr/>
                </a:tc>
                <a:tc>
                  <a:txBody>
                    <a:bodyPr/>
                    <a:lstStyle/>
                    <a:p>
                      <a:pPr algn="just"/>
                      <a:r>
                        <a:rPr lang="en-US" sz="1400" kern="1200" dirty="0" smtClean="0">
                          <a:solidFill>
                            <a:schemeClr val="dk1"/>
                          </a:solidFill>
                          <a:latin typeface="Times New Roman" pitchFamily="18" charset="0"/>
                          <a:ea typeface="+mn-ea"/>
                          <a:cs typeface="Times New Roman" pitchFamily="18" charset="0"/>
                        </a:rPr>
                        <a:t>Anti-Money Laundering, Fair Lending, Base l II-III, Sarbanes Oxley  (SOX)</a:t>
                      </a:r>
                    </a:p>
                  </a:txBody>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243</TotalTime>
  <Words>1717</Words>
  <Application>Microsoft Office PowerPoint</Application>
  <PresentationFormat>On-screen Show (4:3)</PresentationFormat>
  <Paragraphs>265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53</cp:revision>
  <dcterms:created xsi:type="dcterms:W3CDTF">2018-05-28T06:17:17Z</dcterms:created>
  <dcterms:modified xsi:type="dcterms:W3CDTF">2018-05-28T10:20:30Z</dcterms:modified>
</cp:coreProperties>
</file>