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65" r:id="rId4"/>
    <p:sldId id="267" r:id="rId5"/>
    <p:sldId id="268" r:id="rId6"/>
    <p:sldId id="269" r:id="rId7"/>
    <p:sldId id="257" r:id="rId8"/>
    <p:sldId id="275" r:id="rId9"/>
    <p:sldId id="276" r:id="rId10"/>
    <p:sldId id="277" r:id="rId11"/>
    <p:sldId id="278" r:id="rId12"/>
    <p:sldId id="279" r:id="rId13"/>
    <p:sldId id="264"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6"/>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4AD77-E8BF-4325-B5E7-36140976DFC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4AD77-E8BF-4325-B5E7-36140976DFC8}"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14AD77-E8BF-4325-B5E7-36140976DFC8}"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14AD77-E8BF-4325-B5E7-36140976DFC8}" type="datetimeFigureOut">
              <a:rPr lang="en-US" smtClean="0"/>
              <a:pPr/>
              <a:t>6/21/2018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4AD77-E8BF-4325-B5E7-36140976DFC8}" type="datetimeFigureOut">
              <a:rPr lang="en-US" smtClean="0"/>
              <a:pPr/>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4AD77-E8BF-4325-B5E7-36140976DFC8}" type="datetimeFigureOut">
              <a:rPr lang="en-US" smtClean="0"/>
              <a:pPr/>
              <a:t>6/21/2018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4AD77-E8BF-4325-B5E7-36140976DFC8}"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4AD77-E8BF-4325-B5E7-36140976DFC8}"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6C66-D675-4AE9-BDE3-709923AD16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4AD77-E8BF-4325-B5E7-36140976DFC8}" type="datetimeFigureOut">
              <a:rPr lang="en-US" smtClean="0"/>
              <a:pPr/>
              <a:t>6/21/2018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D6C66-D675-4AE9-BDE3-709923AD16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133600"/>
          <a:ext cx="8762999" cy="1981200"/>
        </p:xfrm>
        <a:graphic>
          <a:graphicData uri="http://schemas.openxmlformats.org/drawingml/2006/table">
            <a:tbl>
              <a:tblPr firstRow="1" bandRow="1">
                <a:tableStyleId>{5C22544A-7EE6-4342-B048-85BDC9FD1C3A}</a:tableStyleId>
              </a:tblPr>
              <a:tblGrid>
                <a:gridCol w="1688284"/>
                <a:gridCol w="5547220"/>
                <a:gridCol w="1527495"/>
              </a:tblGrid>
              <a:tr h="1254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8" charset="0"/>
                        <a:cs typeface="Times New Roman" pitchFamily="18" charset="0"/>
                      </a:endParaRPr>
                    </a:p>
                  </a:txBody>
                  <a:tcPr/>
                </a:tc>
                <a:tc>
                  <a:txBody>
                    <a:bodyPr/>
                    <a:lstStyle/>
                    <a:p>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Bhivrabai Sawant Institute of Technology &amp; Research,</a:t>
                      </a:r>
                    </a:p>
                    <a:p>
                      <a:pPr algn="ctr"/>
                      <a:r>
                        <a:rPr lang="en-US" dirty="0" smtClean="0">
                          <a:latin typeface="Times New Roman" pitchFamily="18" charset="0"/>
                          <a:cs typeface="Times New Roman" pitchFamily="18" charset="0"/>
                        </a:rPr>
                        <a:t>Gat No. 720/2, Nagar Road, Wagholi, Pune, Maharashtra 412207.</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r h="726772">
                <a:tc gridSpan="3">
                  <a:txBody>
                    <a:bodyPr/>
                    <a:lstStyle/>
                    <a:p>
                      <a:pPr algn="ctr"/>
                      <a:r>
                        <a:rPr lang="en-US" sz="3200" b="1" kern="1200" dirty="0" smtClean="0">
                          <a:solidFill>
                            <a:schemeClr val="tx1"/>
                          </a:solidFill>
                          <a:latin typeface="Times New Roman" pitchFamily="18" charset="0"/>
                          <a:ea typeface="+mn-ea"/>
                          <a:cs typeface="Times New Roman" pitchFamily="18" charset="0"/>
                        </a:rPr>
                        <a:t>Department Of Computer Engineering</a:t>
                      </a:r>
                    </a:p>
                  </a:txBody>
                  <a:tcPr/>
                </a:tc>
                <a:tc hMerge="1">
                  <a:txBody>
                    <a:bodyPr/>
                    <a:lstStyle/>
                    <a:p>
                      <a:endParaRPr lang="en-US" dirty="0"/>
                    </a:p>
                  </a:txBody>
                  <a:tcPr/>
                </a:tc>
                <a:tc hMerge="1">
                  <a:txBody>
                    <a:bodyPr/>
                    <a:lstStyle/>
                    <a:p>
                      <a:endParaRPr lang="en-US" dirty="0"/>
                    </a:p>
                  </a:txBody>
                  <a:tcPr/>
                </a:tc>
              </a:tr>
            </a:tbl>
          </a:graphicData>
        </a:graphic>
      </p:graphicFrame>
      <p:pic>
        <p:nvPicPr>
          <p:cNvPr id="6" name="Picture 2" descr="C:\Users\admin\Downloads\JSPM logo.png"/>
          <p:cNvPicPr>
            <a:picLocks noChangeAspect="1" noChangeArrowheads="1"/>
          </p:cNvPicPr>
          <p:nvPr/>
        </p:nvPicPr>
        <p:blipFill>
          <a:blip r:embed="rId2" cstate="print"/>
          <a:srcRect/>
          <a:stretch>
            <a:fillRect/>
          </a:stretch>
        </p:blipFill>
        <p:spPr bwMode="auto">
          <a:xfrm>
            <a:off x="7467600" y="2209800"/>
            <a:ext cx="1371600" cy="1143000"/>
          </a:xfrm>
          <a:prstGeom prst="rect">
            <a:avLst/>
          </a:prstGeom>
          <a:noFill/>
        </p:spPr>
      </p:pic>
      <p:pic>
        <p:nvPicPr>
          <p:cNvPr id="5122" name="Picture 2" descr="Image result for jspm logo"/>
          <p:cNvPicPr>
            <a:picLocks noChangeAspect="1" noChangeArrowheads="1"/>
          </p:cNvPicPr>
          <p:nvPr/>
        </p:nvPicPr>
        <p:blipFill>
          <a:blip r:embed="rId3"/>
          <a:srcRect/>
          <a:stretch>
            <a:fillRect/>
          </a:stretch>
        </p:blipFill>
        <p:spPr bwMode="auto">
          <a:xfrm>
            <a:off x="228600" y="2209800"/>
            <a:ext cx="1524000" cy="1143000"/>
          </a:xfrm>
          <a:prstGeom prst="rect">
            <a:avLst/>
          </a:prstGeom>
          <a:noFill/>
        </p:spPr>
      </p:pic>
    </p:spTree>
  </p:cSld>
  <p:clrMapOvr>
    <a:masterClrMapping/>
  </p:clrMapOvr>
  <p:transition advTm="5000">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396"/>
          <a:ext cx="8229599" cy="6477005"/>
        </p:xfrm>
        <a:graphic>
          <a:graphicData uri="http://schemas.openxmlformats.org/drawingml/2006/table">
            <a:tbl>
              <a:tblPr firstRow="1" bandRow="1">
                <a:tableStyleId>{5C22544A-7EE6-4342-B048-85BDC9FD1C3A}</a:tableStyleId>
              </a:tblPr>
              <a:tblGrid>
                <a:gridCol w="533400"/>
                <a:gridCol w="609600"/>
                <a:gridCol w="762000"/>
                <a:gridCol w="6324599"/>
              </a:tblGrid>
              <a:tr h="366639">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7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2.2</a:t>
                      </a:r>
                    </a:p>
                  </a:txBody>
                  <a:tcPr/>
                </a:tc>
                <a:tc>
                  <a:txBody>
                    <a:bodyPr/>
                    <a:lstStyle/>
                    <a:p>
                      <a:pPr marL="0"/>
                      <a:endParaRPr lang="en-US" sz="1400">
                        <a:latin typeface="Times New Roman" pitchFamily="18" charset="0"/>
                        <a:cs typeface="Times New Roman" pitchFamily="18" charset="0"/>
                      </a:endParaRPr>
                    </a:p>
                  </a:txBody>
                  <a:tcPr/>
                </a:tc>
                <a:tc>
                  <a:txBody>
                    <a:bodyPr/>
                    <a:lstStyle/>
                    <a:p>
                      <a:pPr marL="0"/>
                      <a:endParaRPr lang="en-US" dirty="0"/>
                    </a:p>
                  </a:txBody>
                  <a:tcPr/>
                </a:tc>
                <a:tc>
                  <a:txBody>
                    <a:bodyPr/>
                    <a:lstStyle/>
                    <a:p>
                      <a:pPr marL="0"/>
                      <a:r>
                        <a:rPr lang="en-US" sz="1400" b="1" kern="1200" dirty="0" smtClean="0">
                          <a:solidFill>
                            <a:schemeClr val="dk1"/>
                          </a:solidFill>
                          <a:latin typeface="Times New Roman" pitchFamily="18" charset="0"/>
                          <a:ea typeface="+mn-ea"/>
                          <a:cs typeface="Times New Roman" pitchFamily="18" charset="0"/>
                        </a:rPr>
                        <a:t>Advanced Analytical Theory and Methods 	</a:t>
                      </a:r>
                    </a:p>
                  </a:txBody>
                  <a:tcPr/>
                </a:tc>
              </a:tr>
              <a:tr h="1002229">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2.2.1 </a:t>
                      </a:r>
                      <a:endParaRPr lang="en-US" sz="1400" dirty="0">
                        <a:latin typeface="Times New Roman" pitchFamily="18" charset="0"/>
                        <a:cs typeface="Times New Roman" pitchFamily="18" charset="0"/>
                      </a:endParaRPr>
                    </a:p>
                  </a:txBody>
                  <a:tcPr/>
                </a:tc>
                <a:tc>
                  <a:txBody>
                    <a:bodyPr/>
                    <a:lstStyle/>
                    <a:p>
                      <a:pPr marL="0"/>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Clustering- Overview  :</a:t>
                      </a:r>
                    </a:p>
                    <a:p>
                      <a:pPr algn="just"/>
                      <a:r>
                        <a:rPr lang="en-US" sz="1400" kern="1200" dirty="0" smtClean="0">
                          <a:solidFill>
                            <a:schemeClr val="dk1"/>
                          </a:solidFill>
                          <a:latin typeface="Times New Roman" pitchFamily="18" charset="0"/>
                          <a:ea typeface="+mn-ea"/>
                          <a:cs typeface="Times New Roman" pitchFamily="18" charset="0"/>
                        </a:rPr>
                        <a:t>In general, clustering is the use of unsupervised techniques for grouping similar objects. In machine learning, unsupervised refers to the problem of finding hidden structure within unlabeled data.</a:t>
                      </a:r>
                    </a:p>
                  </a:txBody>
                  <a:tcPr/>
                </a:tc>
              </a:tr>
              <a:tr h="4396877">
                <a:tc>
                  <a:txBody>
                    <a:bodyPr/>
                    <a:lstStyle/>
                    <a:p>
                      <a:pPr marL="0"/>
                      <a:endParaRPr lang="en-US" sz="140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2.2.2</a:t>
                      </a:r>
                      <a:endParaRPr lang="en-US" sz="1400" dirty="0">
                        <a:latin typeface="Times New Roman" pitchFamily="18" charset="0"/>
                        <a:cs typeface="Times New Roman" pitchFamily="18" charset="0"/>
                      </a:endParaRPr>
                    </a:p>
                  </a:txBody>
                  <a:tcPr/>
                </a:tc>
                <a:tc>
                  <a:txBody>
                    <a:bodyPr/>
                    <a:lstStyle/>
                    <a:p>
                      <a:pPr marL="0"/>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K means :</a:t>
                      </a:r>
                    </a:p>
                    <a:p>
                      <a:pPr marL="0" algn="just" defTabSz="914400" rtl="0" eaLnBrk="1" latinLnBrk="0" hangingPunct="1"/>
                      <a:r>
                        <a:rPr lang="en-US" sz="1400" kern="1200" dirty="0" smtClean="0">
                          <a:solidFill>
                            <a:schemeClr val="dk1"/>
                          </a:solidFill>
                          <a:latin typeface="Times New Roman" pitchFamily="18" charset="0"/>
                          <a:ea typeface="+mn-ea"/>
                          <a:cs typeface="Times New Roman" pitchFamily="18" charset="0"/>
                        </a:rPr>
                        <a:t>Given a collection of objects each with n measurable attributes, k-means is an analytical technique that, for a chosen value of k, identifies k clusters of objects based on the objects' proximity to the center of the k groups. </a:t>
                      </a: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endParaRPr lang="en-US" sz="1400" kern="1200" dirty="0" smtClean="0">
                        <a:solidFill>
                          <a:schemeClr val="dk1"/>
                        </a:solidFill>
                        <a:latin typeface="Times New Roman" pitchFamily="18" charset="0"/>
                        <a:ea typeface="+mn-ea"/>
                        <a:cs typeface="Times New Roman" pitchFamily="18" charset="0"/>
                      </a:endParaRPr>
                    </a:p>
                    <a:p>
                      <a:pPr marL="0" algn="just" defTabSz="914400" rtl="0" eaLnBrk="1" latinLnBrk="0" hangingPunct="1"/>
                      <a:r>
                        <a:rPr lang="en-US" sz="1400" kern="1200" dirty="0" smtClean="0">
                          <a:solidFill>
                            <a:schemeClr val="dk1"/>
                          </a:solidFill>
                          <a:latin typeface="Times New Roman" pitchFamily="18" charset="0"/>
                          <a:ea typeface="+mn-ea"/>
                          <a:cs typeface="Times New Roman" pitchFamily="18" charset="0"/>
                        </a:rPr>
                        <a:t>	</a:t>
                      </a:r>
                    </a:p>
                  </a:txBody>
                  <a:tcPr/>
                </a:tc>
              </a:tr>
              <a:tr h="323300">
                <a:tc gridSpan="4">
                  <a:txBody>
                    <a:bodyPr/>
                    <a:lstStyle/>
                    <a:p>
                      <a:pPr marL="0" algn="r"/>
                      <a:r>
                        <a:rPr lang="en-US" sz="1400" b="1" dirty="0" smtClean="0">
                          <a:latin typeface="Times New Roman" pitchFamily="18" charset="0"/>
                          <a:cs typeface="Times New Roman" pitchFamily="18" charset="0"/>
                        </a:rPr>
                        <a:t>Continue…</a:t>
                      </a:r>
                      <a:endParaRPr lang="en-US" sz="1400" b="1"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graphicFrame>
        <p:nvGraphicFramePr>
          <p:cNvPr id="3" name="Table 2"/>
          <p:cNvGraphicFramePr>
            <a:graphicFrameLocks noGrp="1"/>
          </p:cNvGraphicFramePr>
          <p:nvPr/>
        </p:nvGraphicFramePr>
        <p:xfrm>
          <a:off x="3429000" y="3124200"/>
          <a:ext cx="4114800" cy="3037840"/>
        </p:xfrm>
        <a:graphic>
          <a:graphicData uri="http://schemas.openxmlformats.org/drawingml/2006/table">
            <a:tbl>
              <a:tblPr firstRow="1" bandRow="1">
                <a:tableStyleId>{5C22544A-7EE6-4342-B048-85BDC9FD1C3A}</a:tableStyleId>
              </a:tblPr>
              <a:tblGrid>
                <a:gridCol w="4114800"/>
              </a:tblGrid>
              <a:tr h="2667000">
                <a:tc>
                  <a:txBody>
                    <a:bodyPr/>
                    <a:lstStyle/>
                    <a:p>
                      <a:endParaRPr lang="en-US" dirty="0"/>
                    </a:p>
                  </a:txBody>
                  <a:tcPr/>
                </a:tc>
              </a:tr>
              <a:tr h="370840">
                <a:tc>
                  <a:txBody>
                    <a:bodyPr/>
                    <a:lstStyle/>
                    <a:p>
                      <a:pPr algn="ctr"/>
                      <a:r>
                        <a:rPr lang="en-US" sz="1400" b="1" i="1" kern="1200" dirty="0" smtClean="0">
                          <a:solidFill>
                            <a:schemeClr val="dk1"/>
                          </a:solidFill>
                          <a:latin typeface="Times New Roman" pitchFamily="18" charset="0"/>
                          <a:ea typeface="+mn-ea"/>
                          <a:cs typeface="Times New Roman" pitchFamily="18" charset="0"/>
                        </a:rPr>
                        <a:t>Fig.1 Possible k-means clusters for k=3</a:t>
                      </a:r>
                    </a:p>
                  </a:txBody>
                  <a:tcPr/>
                </a:tc>
              </a:tr>
            </a:tbl>
          </a:graphicData>
        </a:graphic>
      </p:graphicFrame>
      <p:pic>
        <p:nvPicPr>
          <p:cNvPr id="1026" name="Picture 2"/>
          <p:cNvPicPr>
            <a:picLocks noChangeAspect="1" noChangeArrowheads="1"/>
          </p:cNvPicPr>
          <p:nvPr/>
        </p:nvPicPr>
        <p:blipFill>
          <a:blip r:embed="rId2"/>
          <a:srcRect/>
          <a:stretch>
            <a:fillRect/>
          </a:stretch>
        </p:blipFill>
        <p:spPr bwMode="auto">
          <a:xfrm>
            <a:off x="3505200" y="3200400"/>
            <a:ext cx="3962400" cy="2522411"/>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396"/>
          <a:ext cx="8229600" cy="6285877"/>
        </p:xfrm>
        <a:graphic>
          <a:graphicData uri="http://schemas.openxmlformats.org/drawingml/2006/table">
            <a:tbl>
              <a:tblPr firstRow="1" bandRow="1">
                <a:tableStyleId>{5C22544A-7EE6-4342-B048-85BDC9FD1C3A}</a:tableStyleId>
              </a:tblPr>
              <a:tblGrid>
                <a:gridCol w="533400"/>
                <a:gridCol w="609600"/>
                <a:gridCol w="753534"/>
                <a:gridCol w="6333066"/>
              </a:tblGrid>
              <a:tr h="403917">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74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2.2</a:t>
                      </a:r>
                    </a:p>
                  </a:txBody>
                  <a:tcPr/>
                </a:tc>
                <a:tc>
                  <a:txBody>
                    <a:bodyPr/>
                    <a:lstStyle/>
                    <a:p>
                      <a:pPr marL="0"/>
                      <a:endParaRPr lang="en-US" sz="1400">
                        <a:latin typeface="Times New Roman" pitchFamily="18" charset="0"/>
                        <a:cs typeface="Times New Roman" pitchFamily="18" charset="0"/>
                      </a:endParaRPr>
                    </a:p>
                  </a:txBody>
                  <a:tcPr/>
                </a:tc>
                <a:tc>
                  <a:txBody>
                    <a:bodyPr/>
                    <a:lstStyle/>
                    <a:p>
                      <a:pPr marL="0"/>
                      <a:endParaRPr lang="en-US" dirty="0"/>
                    </a:p>
                  </a:txBody>
                  <a:tcPr/>
                </a:tc>
                <a:tc>
                  <a:txBody>
                    <a:bodyPr/>
                    <a:lstStyle/>
                    <a:p>
                      <a:pPr marL="0"/>
                      <a:r>
                        <a:rPr lang="en-US" sz="1400" b="1" kern="1200" dirty="0" smtClean="0">
                          <a:solidFill>
                            <a:schemeClr val="dk1"/>
                          </a:solidFill>
                          <a:latin typeface="Times New Roman" pitchFamily="18" charset="0"/>
                          <a:ea typeface="+mn-ea"/>
                          <a:cs typeface="Times New Roman" pitchFamily="18" charset="0"/>
                        </a:rPr>
                        <a:t>Advanced Analytical Theory and Methods 	</a:t>
                      </a:r>
                    </a:p>
                  </a:txBody>
                  <a:tcPr/>
                </a:tc>
              </a:tr>
              <a:tr h="1104130">
                <a:tc>
                  <a:txBody>
                    <a:bodyPr/>
                    <a:lstStyle/>
                    <a:p>
                      <a:pPr marL="0"/>
                      <a:endParaRPr lang="en-US" sz="1400" dirty="0">
                        <a:latin typeface="Times New Roman" pitchFamily="18" charset="0"/>
                        <a:cs typeface="Times New Roman" pitchFamily="18" charset="0"/>
                      </a:endParaRPr>
                    </a:p>
                  </a:txBody>
                  <a:tcPr/>
                </a:tc>
                <a:tc>
                  <a:txBody>
                    <a:bodyPr/>
                    <a:lstStyle/>
                    <a:p>
                      <a:pPr marL="0"/>
                      <a:endParaRPr lang="en-US" sz="1200" kern="1200" dirty="0">
                        <a:solidFill>
                          <a:schemeClr val="dk1"/>
                        </a:solidFill>
                        <a:latin typeface="Times New Roman" pitchFamily="18" charset="0"/>
                        <a:ea typeface="+mn-ea"/>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2.2.2.1</a:t>
                      </a:r>
                      <a:endParaRPr lang="en-US" sz="1200" kern="1200" dirty="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Use cases :</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kern="1200" dirty="0" smtClean="0">
                          <a:solidFill>
                            <a:schemeClr val="dk1"/>
                          </a:solidFill>
                          <a:latin typeface="Times New Roman" pitchFamily="18" charset="0"/>
                          <a:ea typeface="+mn-ea"/>
                          <a:cs typeface="Times New Roman" pitchFamily="18" charset="0"/>
                        </a:rPr>
                        <a:t> Image Processing </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kern="1200" dirty="0" smtClean="0">
                          <a:solidFill>
                            <a:schemeClr val="dk1"/>
                          </a:solidFill>
                          <a:latin typeface="Times New Roman" pitchFamily="18" charset="0"/>
                          <a:ea typeface="+mn-ea"/>
                          <a:cs typeface="Times New Roman" pitchFamily="18" charset="0"/>
                        </a:rPr>
                        <a:t> Medical </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kern="1200" dirty="0" smtClean="0">
                          <a:solidFill>
                            <a:schemeClr val="dk1"/>
                          </a:solidFill>
                          <a:latin typeface="Times New Roman" pitchFamily="18" charset="0"/>
                          <a:ea typeface="+mn-ea"/>
                          <a:cs typeface="Times New Roman" pitchFamily="18" charset="0"/>
                        </a:rPr>
                        <a:t> Customer Segmentation	</a:t>
                      </a:r>
                    </a:p>
                  </a:txBody>
                  <a:tcPr/>
                </a:tc>
              </a:tr>
              <a:tr h="1806667">
                <a:tc>
                  <a:txBody>
                    <a:bodyPr/>
                    <a:lstStyle/>
                    <a:p>
                      <a:pPr marL="0"/>
                      <a:endParaRPr lang="en-US" sz="1400" dirty="0">
                        <a:latin typeface="Times New Roman" pitchFamily="18" charset="0"/>
                        <a:cs typeface="Times New Roman" pitchFamily="18" charset="0"/>
                      </a:endParaRPr>
                    </a:p>
                  </a:txBody>
                  <a:tcPr/>
                </a:tc>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2.2.2.2</a:t>
                      </a:r>
                      <a:endParaRPr lang="en-US" sz="1200" kern="1200" dirty="0">
                        <a:solidFill>
                          <a:schemeClr val="dk1"/>
                        </a:solidFill>
                        <a:latin typeface="Times New Roman" pitchFamily="18" charset="0"/>
                        <a:ea typeface="+mn-ea"/>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Overview of Methods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The k-means algorithm to find k clusters can be described in the following four steps. </a:t>
                      </a:r>
                    </a:p>
                    <a:p>
                      <a:pPr marL="342900" marR="0" indent="-34290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1.Choose the value of k and the k initial guesses for the centroids. </a:t>
                      </a:r>
                    </a:p>
                    <a:p>
                      <a:pPr algn="just"/>
                      <a:r>
                        <a:rPr lang="en-US" sz="1400" kern="1200" dirty="0" smtClean="0">
                          <a:solidFill>
                            <a:schemeClr val="dk1"/>
                          </a:solidFill>
                          <a:latin typeface="Times New Roman" pitchFamily="18" charset="0"/>
                          <a:ea typeface="+mn-ea"/>
                          <a:cs typeface="Times New Roman" pitchFamily="18" charset="0"/>
                        </a:rPr>
                        <a:t>2. Compute the distance from each data point (x ,, y,) to each centroid. Assign each point to the closest centroid. This association defines the first k clusters.</a:t>
                      </a:r>
                    </a:p>
                    <a:p>
                      <a:pPr algn="just"/>
                      <a:r>
                        <a:rPr lang="en-US" sz="1400" kern="1200" dirty="0" smtClean="0">
                          <a:solidFill>
                            <a:schemeClr val="dk1"/>
                          </a:solidFill>
                          <a:latin typeface="Times New Roman" pitchFamily="18" charset="0"/>
                          <a:ea typeface="+mn-ea"/>
                          <a:cs typeface="Times New Roman" pitchFamily="18" charset="0"/>
                        </a:rPr>
                        <a:t>3. Compute the centroid, the center of mass, of each newly defined cluster from Step 2.	</a:t>
                      </a:r>
                    </a:p>
                    <a:p>
                      <a:pPr algn="just"/>
                      <a:r>
                        <a:rPr lang="en-US" sz="1400" kern="1200" dirty="0" smtClean="0">
                          <a:solidFill>
                            <a:schemeClr val="dk1"/>
                          </a:solidFill>
                          <a:latin typeface="Times New Roman" pitchFamily="18" charset="0"/>
                          <a:ea typeface="+mn-ea"/>
                          <a:cs typeface="Times New Roman" pitchFamily="18" charset="0"/>
                        </a:rPr>
                        <a:t>4. Repeat Steps 2 and 3 until the algorithm converges to an answer.</a:t>
                      </a:r>
                    </a:p>
                  </a:txBody>
                  <a:tcPr/>
                </a:tc>
              </a:tr>
              <a:tr h="928045">
                <a:tc>
                  <a:txBody>
                    <a:bodyPr/>
                    <a:lstStyle/>
                    <a:p>
                      <a:pPr marL="0"/>
                      <a:endParaRPr lang="en-US" sz="1400" dirty="0">
                        <a:latin typeface="Times New Roman" pitchFamily="18" charset="0"/>
                        <a:cs typeface="Times New Roman" pitchFamily="18" charset="0"/>
                      </a:endParaRPr>
                    </a:p>
                  </a:txBody>
                  <a:tcPr/>
                </a:tc>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2.2.2.3</a:t>
                      </a:r>
                      <a:endParaRPr lang="en-US" sz="1200" kern="1200" dirty="0">
                        <a:solidFill>
                          <a:schemeClr val="dk1"/>
                        </a:solidFill>
                        <a:latin typeface="Times New Roman" pitchFamily="18" charset="0"/>
                        <a:ea typeface="+mn-ea"/>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Determining Number of Clusters :</a:t>
                      </a:r>
                    </a:p>
                    <a:p>
                      <a:pPr algn="just"/>
                      <a:r>
                        <a:rPr lang="en-US" sz="1400" kern="1200" dirty="0" smtClean="0">
                          <a:solidFill>
                            <a:schemeClr val="dk1"/>
                          </a:solidFill>
                          <a:latin typeface="Times New Roman" pitchFamily="18" charset="0"/>
                          <a:ea typeface="+mn-ea"/>
                          <a:cs typeface="Times New Roman" pitchFamily="18" charset="0"/>
                        </a:rPr>
                        <a:t>With the preceding algorithm, k clusters can be identified in a given dataset, but what value of k should be selected? The value of k can be chosen based on a reasonable guess or some predefined requirement.</a:t>
                      </a:r>
                    </a:p>
                  </a:txBody>
                  <a:tcPr/>
                </a:tc>
              </a:tr>
              <a:tr h="1137603">
                <a:tc>
                  <a:txBody>
                    <a:bodyPr/>
                    <a:lstStyle/>
                    <a:p>
                      <a:pPr marL="0"/>
                      <a:endParaRPr lang="en-US" sz="1400" dirty="0">
                        <a:latin typeface="Times New Roman" pitchFamily="18" charset="0"/>
                        <a:cs typeface="Times New Roman" pitchFamily="18" charset="0"/>
                      </a:endParaRPr>
                    </a:p>
                  </a:txBody>
                  <a:tcPr/>
                </a:tc>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2.2.2.4</a:t>
                      </a:r>
                      <a:endParaRPr lang="en-US" sz="1200" kern="1200" dirty="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Diagnostics 	:</a:t>
                      </a:r>
                    </a:p>
                    <a:p>
                      <a:r>
                        <a:rPr lang="en-US" sz="1400" kern="1200" dirty="0" smtClean="0">
                          <a:solidFill>
                            <a:schemeClr val="dk1"/>
                          </a:solidFill>
                          <a:latin typeface="Times New Roman" pitchFamily="18" charset="0"/>
                          <a:ea typeface="+mn-ea"/>
                          <a:cs typeface="Times New Roman" pitchFamily="18" charset="0"/>
                        </a:rPr>
                        <a:t>In general, the following questions should be considered.</a:t>
                      </a:r>
                    </a:p>
                    <a:p>
                      <a:r>
                        <a:rPr lang="en-US" sz="1400" kern="1200" dirty="0" smtClean="0">
                          <a:solidFill>
                            <a:schemeClr val="dk1"/>
                          </a:solidFill>
                          <a:latin typeface="Times New Roman" pitchFamily="18" charset="0"/>
                          <a:ea typeface="+mn-ea"/>
                          <a:cs typeface="Times New Roman" pitchFamily="18" charset="0"/>
                        </a:rPr>
                        <a:t>• Are the clusters well separated from each other?</a:t>
                      </a:r>
                    </a:p>
                    <a:p>
                      <a:r>
                        <a:rPr lang="en-US" sz="1400" kern="1200" dirty="0" smtClean="0">
                          <a:solidFill>
                            <a:schemeClr val="dk1"/>
                          </a:solidFill>
                          <a:latin typeface="Times New Roman" pitchFamily="18" charset="0"/>
                          <a:ea typeface="+mn-ea"/>
                          <a:cs typeface="Times New Roman" pitchFamily="18" charset="0"/>
                        </a:rPr>
                        <a:t>• Do any of the clusters have only a few points?</a:t>
                      </a:r>
                    </a:p>
                    <a:p>
                      <a:r>
                        <a:rPr lang="en-US" sz="1400" kern="1200" dirty="0" smtClean="0">
                          <a:solidFill>
                            <a:schemeClr val="dk1"/>
                          </a:solidFill>
                          <a:latin typeface="Times New Roman" pitchFamily="18" charset="0"/>
                          <a:ea typeface="+mn-ea"/>
                          <a:cs typeface="Times New Roman" pitchFamily="18" charset="0"/>
                        </a:rPr>
                        <a:t>• Do any of the centroids appear to be too close to each other?</a:t>
                      </a:r>
                    </a:p>
                  </a:txBody>
                  <a:tcPr/>
                </a:tc>
              </a:tr>
              <a:tr h="440637">
                <a:tc gridSpan="4">
                  <a:txBody>
                    <a:bodyPr/>
                    <a:lstStyle/>
                    <a:p>
                      <a:pPr marL="0" algn="r"/>
                      <a:r>
                        <a:rPr lang="en-US" sz="1400" b="1" dirty="0" smtClean="0">
                          <a:latin typeface="Times New Roman" pitchFamily="18" charset="0"/>
                          <a:cs typeface="Times New Roman" pitchFamily="18" charset="0"/>
                        </a:rPr>
                        <a:t>Continue…</a:t>
                      </a:r>
                      <a:endParaRPr lang="en-US" sz="1400" b="1" dirty="0">
                        <a:latin typeface="Times New Roman" pitchFamily="18" charset="0"/>
                        <a:cs typeface="Times New Roman" pitchFamily="18" charset="0"/>
                      </a:endParaRPr>
                    </a:p>
                  </a:txBody>
                  <a:tcPr/>
                </a:tc>
                <a:tc hMerge="1">
                  <a:txBody>
                    <a:bodyPr/>
                    <a:lstStyle/>
                    <a:p>
                      <a:pPr marL="0"/>
                      <a:endParaRPr lang="en-US" sz="1400" dirty="0">
                        <a:latin typeface="Times New Roman" pitchFamily="18" charset="0"/>
                        <a:cs typeface="Times New Roman" pitchFamily="18" charset="0"/>
                      </a:endParaRPr>
                    </a:p>
                  </a:txBody>
                  <a:tcPr/>
                </a:tc>
                <a:tc hMerge="1">
                  <a:txBody>
                    <a:bodyPr/>
                    <a:lstStyle/>
                    <a:p>
                      <a:pPr marL="0"/>
                      <a:endParaRPr lang="en-US" sz="1200" kern="1200" dirty="0">
                        <a:solidFill>
                          <a:schemeClr val="dk1"/>
                        </a:solidFill>
                        <a:latin typeface="Times New Roman" pitchFamily="18" charset="0"/>
                        <a:ea typeface="+mn-ea"/>
                        <a:cs typeface="Times New Roman" pitchFamily="18" charset="0"/>
                      </a:endParaRPr>
                    </a:p>
                  </a:txBody>
                  <a:tcPr/>
                </a:tc>
                <a:tc hMerge="1">
                  <a:txBody>
                    <a:bodyPr/>
                    <a:lstStyle/>
                    <a:p>
                      <a:pPr marL="0"/>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762000"/>
          <a:ext cx="8229600" cy="2218003"/>
        </p:xfrm>
        <a:graphic>
          <a:graphicData uri="http://schemas.openxmlformats.org/drawingml/2006/table">
            <a:tbl>
              <a:tblPr firstRow="1" bandRow="1">
                <a:tableStyleId>{5C22544A-7EE6-4342-B048-85BDC9FD1C3A}</a:tableStyleId>
              </a:tblPr>
              <a:tblGrid>
                <a:gridCol w="533400"/>
                <a:gridCol w="609600"/>
                <a:gridCol w="753534"/>
                <a:gridCol w="6333066"/>
              </a:tblGrid>
              <a:tr h="411244">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5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2.2</a:t>
                      </a:r>
                    </a:p>
                  </a:txBody>
                  <a:tcPr/>
                </a:tc>
                <a:tc>
                  <a:txBody>
                    <a:bodyPr/>
                    <a:lstStyle/>
                    <a:p>
                      <a:pPr marL="0"/>
                      <a:endParaRPr lang="en-US" sz="1400">
                        <a:latin typeface="Times New Roman" pitchFamily="18" charset="0"/>
                        <a:cs typeface="Times New Roman" pitchFamily="18" charset="0"/>
                      </a:endParaRPr>
                    </a:p>
                  </a:txBody>
                  <a:tcPr/>
                </a:tc>
                <a:tc>
                  <a:txBody>
                    <a:bodyPr/>
                    <a:lstStyle/>
                    <a:p>
                      <a:pPr marL="0"/>
                      <a:endParaRPr lang="en-US" dirty="0"/>
                    </a:p>
                  </a:txBody>
                  <a:tcPr/>
                </a:tc>
                <a:tc>
                  <a:txBody>
                    <a:bodyPr/>
                    <a:lstStyle/>
                    <a:p>
                      <a:pPr marL="0"/>
                      <a:r>
                        <a:rPr lang="en-US" sz="1400" b="1" kern="1200" dirty="0" smtClean="0">
                          <a:solidFill>
                            <a:schemeClr val="dk1"/>
                          </a:solidFill>
                          <a:latin typeface="Times New Roman" pitchFamily="18" charset="0"/>
                          <a:ea typeface="+mn-ea"/>
                          <a:cs typeface="Times New Roman" pitchFamily="18" charset="0"/>
                        </a:rPr>
                        <a:t>Advanced Analytical Theory and Methods 	</a:t>
                      </a:r>
                    </a:p>
                  </a:txBody>
                  <a:tcPr/>
                </a:tc>
              </a:tr>
              <a:tr h="448630">
                <a:tc>
                  <a:txBody>
                    <a:bodyPr/>
                    <a:lstStyle/>
                    <a:p>
                      <a:pPr marL="0"/>
                      <a:endParaRPr lang="en-US" sz="1400" dirty="0">
                        <a:latin typeface="Times New Roman" pitchFamily="18" charset="0"/>
                        <a:cs typeface="Times New Roman" pitchFamily="18" charset="0"/>
                      </a:endParaRPr>
                    </a:p>
                  </a:txBody>
                  <a:tcPr/>
                </a:tc>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2.2.2.5</a:t>
                      </a:r>
                      <a:endParaRPr lang="en-US" sz="1200" kern="1200" dirty="0">
                        <a:solidFill>
                          <a:schemeClr val="dk1"/>
                        </a:solidFill>
                        <a:latin typeface="Times New Roman" pitchFamily="18" charset="0"/>
                        <a:ea typeface="+mn-ea"/>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Reasons to Choose and Cautions  :</a:t>
                      </a:r>
                    </a:p>
                    <a:p>
                      <a:pPr algn="just"/>
                      <a:r>
                        <a:rPr lang="en-US" sz="1400" kern="1200" dirty="0" smtClean="0">
                          <a:solidFill>
                            <a:schemeClr val="dk1"/>
                          </a:solidFill>
                          <a:latin typeface="Times New Roman" pitchFamily="18" charset="0"/>
                          <a:ea typeface="+mn-ea"/>
                          <a:cs typeface="Times New Roman" pitchFamily="18" charset="0"/>
                        </a:rPr>
                        <a:t>K-means is a simple and straightforward method for defining clusters. Once clusters and their associated centroids are identified, it is easy to assign new objects (for example, new customers) to a cluster based on the object's distance from the closest centroid. Because the method is unsupervised, using k-means helps to eliminate subjectivity from the analysis.</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143001"/>
          <a:ext cx="8001000" cy="1674178"/>
        </p:xfrm>
        <a:graphic>
          <a:graphicData uri="http://schemas.openxmlformats.org/drawingml/2006/table">
            <a:tbl>
              <a:tblPr firstRow="1" bandRow="1">
                <a:tableStyleId>{5C22544A-7EE6-4342-B048-85BDC9FD1C3A}</a:tableStyleId>
              </a:tblPr>
              <a:tblGrid>
                <a:gridCol w="8001000"/>
              </a:tblGrid>
              <a:tr h="1851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r>
              <a:tr h="1338898">
                <a:tc>
                  <a:txBody>
                    <a:bodyPr/>
                    <a:lstStyle/>
                    <a:p>
                      <a:pPr algn="just"/>
                      <a:r>
                        <a:rPr lang="en-US" sz="1400" b="1" kern="1200" dirty="0" smtClean="0">
                          <a:solidFill>
                            <a:schemeClr val="dk1"/>
                          </a:solidFill>
                          <a:latin typeface="Times New Roman" pitchFamily="18" charset="0"/>
                          <a:ea typeface="+mn-ea"/>
                          <a:cs typeface="Times New Roman" pitchFamily="18" charset="0"/>
                        </a:rPr>
                        <a:t>Summary :</a:t>
                      </a:r>
                    </a:p>
                    <a:p>
                      <a:pPr algn="just"/>
                      <a:r>
                        <a:rPr lang="en-US" sz="1400" kern="1200" dirty="0" smtClean="0">
                          <a:solidFill>
                            <a:schemeClr val="dk1"/>
                          </a:solidFill>
                          <a:latin typeface="Times New Roman" pitchFamily="18" charset="0"/>
                          <a:ea typeface="+mn-ea"/>
                          <a:cs typeface="Times New Roman" pitchFamily="18" charset="0"/>
                        </a:rPr>
                        <a:t>The statistical methods and tools presented in this section which  include confidence intervals, Wilcoxon rank-sum test, type I and II errors, effect size, and ANOVA.</a:t>
                      </a:r>
                      <a:r>
                        <a:rPr lang="en-US" sz="1800" kern="1200" baseline="0" dirty="0" smtClean="0">
                          <a:solidFill>
                            <a:schemeClr val="dk1"/>
                          </a:solidFill>
                          <a:latin typeface="+mn-lt"/>
                          <a:ea typeface="+mn-ea"/>
                          <a:cs typeface="+mn-cs"/>
                        </a:rPr>
                        <a:t> </a:t>
                      </a:r>
                      <a:r>
                        <a:rPr lang="en-US" sz="1400" kern="1200" dirty="0" smtClean="0">
                          <a:solidFill>
                            <a:schemeClr val="dk1"/>
                          </a:solidFill>
                          <a:latin typeface="Times New Roman" pitchFamily="18" charset="0"/>
                          <a:ea typeface="+mn-ea"/>
                          <a:cs typeface="Times New Roman" pitchFamily="18" charset="0"/>
                        </a:rPr>
                        <a:t>Clustering analysis groups similar objects based on the objects' attributes. Clustering is applied in areas such as marketing, economics, biology, and medicine</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95400"/>
          <a:ext cx="8001000" cy="1706880"/>
        </p:xfrm>
        <a:graphic>
          <a:graphicData uri="http://schemas.openxmlformats.org/drawingml/2006/table">
            <a:tbl>
              <a:tblPr firstRow="1" bandRow="1">
                <a:tableStyleId>{5C22544A-7EE6-4342-B048-85BDC9FD1C3A}</a:tableStyleId>
              </a:tblPr>
              <a:tblGrid>
                <a:gridCol w="8001000"/>
              </a:tblGrid>
              <a:tr h="3125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r>
              <a:tr h="213559">
                <a:tc>
                  <a:txBody>
                    <a:bodyPr/>
                    <a:lstStyle/>
                    <a:p>
                      <a:pPr algn="ctr"/>
                      <a:r>
                        <a:rPr lang="en-US" sz="1400" b="1" u="sng" kern="1200" dirty="0" smtClean="0">
                          <a:solidFill>
                            <a:schemeClr val="dk1"/>
                          </a:solidFill>
                          <a:latin typeface="Times New Roman" pitchFamily="18" charset="0"/>
                          <a:ea typeface="+mn-ea"/>
                          <a:cs typeface="Times New Roman" pitchFamily="18" charset="0"/>
                        </a:rPr>
                        <a:t>References </a:t>
                      </a:r>
                    </a:p>
                    <a:p>
                      <a:endParaRPr lang="en-US" sz="1400" b="1" kern="1200" dirty="0" smtClean="0">
                        <a:solidFill>
                          <a:schemeClr val="dk1"/>
                        </a:solidFill>
                        <a:latin typeface="Times New Roman" pitchFamily="18" charset="0"/>
                        <a:ea typeface="+mn-ea"/>
                        <a:cs typeface="Times New Roman" pitchFamily="18" charset="0"/>
                      </a:endParaRPr>
                    </a:p>
                    <a:p>
                      <a:r>
                        <a:rPr lang="en-US" sz="1400" b="1" kern="1200" dirty="0" smtClean="0">
                          <a:solidFill>
                            <a:schemeClr val="dk1"/>
                          </a:solidFill>
                          <a:latin typeface="Times New Roman" pitchFamily="18" charset="0"/>
                          <a:ea typeface="+mn-ea"/>
                          <a:cs typeface="Times New Roman" pitchFamily="18" charset="0"/>
                        </a:rPr>
                        <a:t>Text Book : </a:t>
                      </a:r>
                    </a:p>
                    <a:p>
                      <a:pPr algn="just"/>
                      <a:r>
                        <a:rPr lang="en-US" sz="1400" kern="1200" dirty="0" smtClean="0">
                          <a:solidFill>
                            <a:schemeClr val="dk1"/>
                          </a:solidFill>
                          <a:latin typeface="Times New Roman" pitchFamily="18" charset="0"/>
                          <a:ea typeface="+mn-ea"/>
                          <a:cs typeface="Times New Roman" pitchFamily="18" charset="0"/>
                        </a:rPr>
                        <a:t>1. David Dietrich, Barry Hiller, “Data Science &amp; Big Data Analytics”, EMC education services, Wiley publications, 2012, ISBN 0-07-120413-X </a:t>
                      </a:r>
                    </a:p>
                    <a:p>
                      <a:r>
                        <a:rPr lang="en-US" sz="1400" kern="1200" dirty="0" smtClean="0">
                          <a:solidFill>
                            <a:schemeClr val="dk1"/>
                          </a:solidFill>
                          <a:latin typeface="Times New Roman" pitchFamily="18" charset="0"/>
                          <a:ea typeface="+mn-ea"/>
                          <a:cs typeface="Times New Roman" pitchFamily="18" charset="0"/>
                        </a:rPr>
                        <a:t>	</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514600"/>
          <a:ext cx="8001000" cy="1844040"/>
        </p:xfrm>
        <a:graphic>
          <a:graphicData uri="http://schemas.openxmlformats.org/drawingml/2006/table">
            <a:tbl>
              <a:tblPr firstRow="1" bandRow="1">
                <a:tableStyleId>{5C22544A-7EE6-4342-B048-85BDC9FD1C3A}</a:tableStyleId>
              </a:tblPr>
              <a:tblGrid>
                <a:gridCol w="8001000"/>
              </a:tblGrid>
              <a:tr h="1752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500" b="1" kern="1200" dirty="0" smtClean="0">
                          <a:solidFill>
                            <a:schemeClr val="lt1"/>
                          </a:solidFill>
                          <a:latin typeface="Times New Roman" pitchFamily="18" charset="0"/>
                          <a:ea typeface="+mn-ea"/>
                          <a:cs typeface="Times New Roman" pitchFamily="18" charset="0"/>
                        </a:rPr>
                        <a:t>Thank You !</a:t>
                      </a:r>
                      <a:endParaRPr lang="en-US" sz="11500" b="1" kern="1200" spc="0" dirty="0" smtClean="0">
                        <a:solidFill>
                          <a:schemeClr val="lt1"/>
                        </a:solidFill>
                        <a:latin typeface="Times New Roman"/>
                        <a:ea typeface="+mn-ea"/>
                        <a:cs typeface="Times New Roman"/>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066800"/>
          <a:ext cx="8610600" cy="4805680"/>
        </p:xfrm>
        <a:graphic>
          <a:graphicData uri="http://schemas.openxmlformats.org/drawingml/2006/table">
            <a:tbl>
              <a:tblPr firstRow="1" bandRow="1">
                <a:tableStyleId>{5C22544A-7EE6-4342-B048-85BDC9FD1C3A}</a:tableStyleId>
              </a:tblPr>
              <a:tblGrid>
                <a:gridCol w="8610600"/>
              </a:tblGrid>
              <a:tr h="4394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lt1"/>
                        </a:solidFill>
                        <a:latin typeface="Times New Roman" pitchFamily="18" charset="0"/>
                        <a:ea typeface="+mn-ea"/>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3200" b="1" kern="1200" dirty="0" smtClean="0">
                          <a:solidFill>
                            <a:schemeClr val="lt1"/>
                          </a:solidFill>
                          <a:latin typeface="Times New Roman" pitchFamily="18" charset="0"/>
                          <a:ea typeface="+mn-ea"/>
                          <a:cs typeface="Times New Roman" pitchFamily="18" charset="0"/>
                        </a:rPr>
                        <a:t>Subject : </a:t>
                      </a:r>
                      <a:r>
                        <a:rPr lang="en-US" sz="2800" b="1" kern="1200" dirty="0" smtClean="0">
                          <a:solidFill>
                            <a:schemeClr val="lt1"/>
                          </a:solidFill>
                          <a:latin typeface="Times New Roman" pitchFamily="18" charset="0"/>
                          <a:ea typeface="+mn-ea"/>
                          <a:cs typeface="Times New Roman" pitchFamily="18" charset="0"/>
                        </a:rPr>
                        <a:t>Data Analytics</a:t>
                      </a:r>
                    </a:p>
                    <a:p>
                      <a:pPr marL="698182" marR="1105264" algn="ctr">
                        <a:lnSpc>
                          <a:spcPts val="3399"/>
                        </a:lnSpc>
                        <a:spcBef>
                          <a:spcPts val="170"/>
                        </a:spcBef>
                      </a:pPr>
                      <a:r>
                        <a:rPr lang="en-US" sz="3200" dirty="0" smtClean="0">
                          <a:latin typeface="Times New Roman" pitchFamily="18" charset="0"/>
                          <a:cs typeface="Times New Roman" pitchFamily="18" charset="0"/>
                        </a:rPr>
                        <a:t>Sub</a:t>
                      </a:r>
                      <a:r>
                        <a:rPr lang="en-US" sz="3200" spc="-14" dirty="0" smtClean="0">
                          <a:latin typeface="Times New Roman" pitchFamily="18" charset="0"/>
                          <a:cs typeface="Times New Roman" pitchFamily="18" charset="0"/>
                        </a:rPr>
                        <a:t>j</a:t>
                      </a:r>
                      <a:r>
                        <a:rPr lang="en-US" sz="3200" dirty="0" smtClean="0">
                          <a:latin typeface="Times New Roman" pitchFamily="18" charset="0"/>
                          <a:cs typeface="Times New Roman" pitchFamily="18" charset="0"/>
                        </a:rPr>
                        <a:t>ect</a:t>
                      </a:r>
                      <a:r>
                        <a:rPr lang="en-US" sz="3200" spc="-112"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C</a:t>
                      </a:r>
                      <a:r>
                        <a:rPr lang="en-US" sz="3200" spc="9" dirty="0" smtClean="0">
                          <a:latin typeface="Times New Roman" pitchFamily="18" charset="0"/>
                          <a:cs typeface="Times New Roman" pitchFamily="18" charset="0"/>
                        </a:rPr>
                        <a:t>o</a:t>
                      </a:r>
                      <a:r>
                        <a:rPr lang="en-US" sz="3200" dirty="0" smtClean="0">
                          <a:latin typeface="Times New Roman" pitchFamily="18" charset="0"/>
                          <a:cs typeface="Times New Roman" pitchFamily="18" charset="0"/>
                        </a:rPr>
                        <a:t>de :</a:t>
                      </a:r>
                      <a:r>
                        <a:rPr lang="en-US" sz="3200" spc="-61" dirty="0" smtClean="0">
                          <a:latin typeface="Times New Roman" pitchFamily="18" charset="0"/>
                          <a:cs typeface="Times New Roman" pitchFamily="18" charset="0"/>
                        </a:rPr>
                        <a:t> </a:t>
                      </a:r>
                      <a:r>
                        <a:rPr lang="en-US" sz="2800" b="1" kern="1200" dirty="0" smtClean="0">
                          <a:solidFill>
                            <a:schemeClr val="lt1"/>
                          </a:solidFill>
                          <a:latin typeface="Times New Roman" pitchFamily="18" charset="0"/>
                          <a:ea typeface="+mn-ea"/>
                          <a:cs typeface="Times New Roman" pitchFamily="18" charset="0"/>
                        </a:rPr>
                        <a:t>410243</a:t>
                      </a:r>
                    </a:p>
                    <a:p>
                      <a:pPr marL="698182" marR="1105264" algn="ctr">
                        <a:lnSpc>
                          <a:spcPts val="3399"/>
                        </a:lnSpc>
                        <a:spcBef>
                          <a:spcPts val="170"/>
                        </a:spcBef>
                      </a:pPr>
                      <a:r>
                        <a:rPr lang="en-US" sz="3200" dirty="0" smtClean="0">
                          <a:latin typeface="Times New Roman" pitchFamily="18" charset="0"/>
                          <a:cs typeface="Times New Roman" pitchFamily="18" charset="0"/>
                        </a:rPr>
                        <a:t> Class :</a:t>
                      </a:r>
                      <a:r>
                        <a:rPr lang="en-US" sz="3200" spc="-9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BE</a:t>
                      </a:r>
                      <a:r>
                        <a:rPr lang="en-US" sz="2800" spc="-37"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a:t>
                      </a:r>
                      <a:r>
                        <a:rPr lang="en-US" sz="2800" spc="9" dirty="0" smtClean="0">
                          <a:latin typeface="Times New Roman" pitchFamily="18" charset="0"/>
                          <a:cs typeface="Times New Roman" pitchFamily="18" charset="0"/>
                        </a:rPr>
                        <a:t>m</a:t>
                      </a:r>
                      <a:r>
                        <a:rPr lang="en-US" sz="2800" dirty="0" smtClean="0">
                          <a:latin typeface="Times New Roman" pitchFamily="18" charset="0"/>
                          <a:cs typeface="Times New Roman" pitchFamily="18" charset="0"/>
                        </a:rPr>
                        <a:t>p</a:t>
                      </a:r>
                      <a:r>
                        <a:rPr lang="en-US" sz="2800" spc="-14" dirty="0" smtClean="0">
                          <a:latin typeface="Times New Roman" pitchFamily="18" charset="0"/>
                          <a:cs typeface="Times New Roman" pitchFamily="18" charset="0"/>
                        </a:rPr>
                        <a:t>u</a:t>
                      </a:r>
                      <a:r>
                        <a:rPr lang="en-US" sz="2800" dirty="0" smtClean="0">
                          <a:latin typeface="Times New Roman" pitchFamily="18" charset="0"/>
                          <a:cs typeface="Times New Roman" pitchFamily="18" charset="0"/>
                        </a:rPr>
                        <a:t>ter</a:t>
                      </a:r>
                      <a:r>
                        <a:rPr lang="en-US" sz="2800" spc="-126" dirty="0" smtClean="0">
                          <a:latin typeface="Times New Roman" pitchFamily="18" charset="0"/>
                          <a:cs typeface="Times New Roman" pitchFamily="18" charset="0"/>
                        </a:rPr>
                        <a:t> </a:t>
                      </a:r>
                      <a:r>
                        <a:rPr lang="en-US" sz="2800" spc="9"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ngineeri</a:t>
                      </a:r>
                      <a:r>
                        <a:rPr lang="en-US" sz="2800" spc="-9"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g</a:t>
                      </a:r>
                      <a:endParaRPr lang="en-US" sz="2400" dirty="0" smtClean="0">
                        <a:latin typeface="Times New Roman" pitchFamily="18" charset="0"/>
                        <a:cs typeface="Times New Roman" pitchFamily="18" charset="0"/>
                      </a:endParaRPr>
                    </a:p>
                    <a:p>
                      <a:pPr marL="1600515" marR="2005778" algn="ctr">
                        <a:lnSpc>
                          <a:spcPts val="3944"/>
                        </a:lnSpc>
                        <a:spcBef>
                          <a:spcPts val="660"/>
                        </a:spcBef>
                      </a:pPr>
                      <a:r>
                        <a:rPr lang="en-US" sz="2800" b="1" kern="1200" dirty="0" smtClean="0">
                          <a:solidFill>
                            <a:schemeClr val="lt1"/>
                          </a:solidFill>
                          <a:latin typeface="Times New Roman" pitchFamily="18" charset="0"/>
                          <a:ea typeface="+mn-ea"/>
                          <a:cs typeface="Times New Roman" pitchFamily="18" charset="0"/>
                        </a:rPr>
                        <a:t>        Pattern : 2015</a:t>
                      </a:r>
                    </a:p>
                    <a:p>
                      <a:pPr marL="1600515" marR="2005778" algn="ctr">
                        <a:lnSpc>
                          <a:spcPts val="3944"/>
                        </a:lnSpc>
                        <a:spcBef>
                          <a:spcPts val="660"/>
                        </a:spcBef>
                      </a:pPr>
                      <a:r>
                        <a:rPr lang="en-US" sz="3200" b="1" kern="1200" dirty="0" smtClean="0">
                          <a:solidFill>
                            <a:schemeClr val="lt1"/>
                          </a:solidFill>
                          <a:latin typeface="Times New Roman" pitchFamily="18" charset="0"/>
                          <a:ea typeface="+mn-ea"/>
                          <a:cs typeface="Times New Roman" pitchFamily="18" charset="0"/>
                        </a:rPr>
                        <a:t>Academic Year </a:t>
                      </a:r>
                      <a:r>
                        <a:rPr lang="en-US" sz="2800" b="1" kern="1200" dirty="0" smtClean="0">
                          <a:solidFill>
                            <a:schemeClr val="lt1"/>
                          </a:solidFill>
                          <a:latin typeface="Times New Roman" pitchFamily="18" charset="0"/>
                          <a:ea typeface="+mn-ea"/>
                          <a:cs typeface="Times New Roman" pitchFamily="18" charset="0"/>
                        </a:rPr>
                        <a:t>: 2018-19</a:t>
                      </a:r>
                    </a:p>
                    <a:p>
                      <a:pPr marL="1600515" marR="2005778" algn="ctr">
                        <a:lnSpc>
                          <a:spcPts val="3944"/>
                        </a:lnSpc>
                        <a:spcBef>
                          <a:spcPts val="660"/>
                        </a:spcBef>
                      </a:pPr>
                      <a:endParaRPr lang="en-US" sz="4800" baseline="-1686" dirty="0" smtClean="0">
                        <a:latin typeface="Times New Roman" pitchFamily="18" charset="0"/>
                        <a:cs typeface="Times New Roman" pitchFamily="18" charset="0"/>
                      </a:endParaRPr>
                    </a:p>
                    <a:p>
                      <a:pPr marL="1600515" marR="2005778" algn="ctr">
                        <a:lnSpc>
                          <a:spcPts val="3944"/>
                        </a:lnSpc>
                        <a:spcBef>
                          <a:spcPts val="660"/>
                        </a:spcBef>
                      </a:pPr>
                      <a:r>
                        <a:rPr lang="en-US" sz="2800" b="1" kern="1200" dirty="0" smtClean="0">
                          <a:solidFill>
                            <a:schemeClr val="lt1"/>
                          </a:solidFill>
                          <a:latin typeface="Times New Roman" pitchFamily="18" charset="0"/>
                          <a:ea typeface="+mn-ea"/>
                          <a:cs typeface="Times New Roman" pitchFamily="18" charset="0"/>
                        </a:rPr>
                        <a:t>Designed By : </a:t>
                      </a:r>
                      <a:r>
                        <a:rPr lang="en-US" sz="2200" b="1" kern="1200" dirty="0" smtClean="0">
                          <a:solidFill>
                            <a:schemeClr val="lt1"/>
                          </a:solidFill>
                          <a:latin typeface="Times New Roman" pitchFamily="18" charset="0"/>
                          <a:ea typeface="+mn-ea"/>
                          <a:cs typeface="Times New Roman" pitchFamily="18" charset="0"/>
                        </a:rPr>
                        <a:t>Prof. Yogendra Patil</a:t>
                      </a:r>
                    </a:p>
                    <a:p>
                      <a:pPr algn="ctr"/>
                      <a:endParaRPr lang="en-US" sz="3200" dirty="0">
                        <a:latin typeface="Times New Roman" pitchFamily="18" charset="0"/>
                        <a:cs typeface="Times New Roman" pitchFamily="18" charset="0"/>
                      </a:endParaRPr>
                    </a:p>
                  </a:txBody>
                  <a:tcPr/>
                </a:tc>
              </a:tr>
            </a:tbl>
          </a:graphicData>
        </a:graphic>
      </p:graphicFrame>
      <p:pic>
        <p:nvPicPr>
          <p:cNvPr id="4098" name="Picture 2" descr="C:\Users\admin\Downloads\JSPM logo.png"/>
          <p:cNvPicPr>
            <a:picLocks noChangeAspect="1" noChangeArrowheads="1"/>
          </p:cNvPicPr>
          <p:nvPr/>
        </p:nvPicPr>
        <p:blipFill>
          <a:blip r:embed="rId2" cstate="print"/>
          <a:srcRect/>
          <a:stretch>
            <a:fillRect/>
          </a:stretch>
        </p:blipFill>
        <p:spPr bwMode="auto">
          <a:xfrm>
            <a:off x="6934200" y="1219200"/>
            <a:ext cx="1752600" cy="1455944"/>
          </a:xfrm>
          <a:prstGeom prst="rect">
            <a:avLst/>
          </a:prstGeom>
          <a:noFill/>
        </p:spPr>
      </p:pic>
    </p:spTree>
  </p:cSld>
  <p:clrMapOvr>
    <a:masterClrMapping/>
  </p:clrMapOvr>
  <p:transition advTm="5000">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685800"/>
          <a:ext cx="8763000" cy="4998720"/>
        </p:xfrm>
        <a:graphic>
          <a:graphicData uri="http://schemas.openxmlformats.org/drawingml/2006/table">
            <a:tbl>
              <a:tblPr firstRow="1" bandRow="1">
                <a:tableStyleId>{5C22544A-7EE6-4342-B048-85BDC9FD1C3A}</a:tableStyleId>
              </a:tblPr>
              <a:tblGrid>
                <a:gridCol w="2209800"/>
                <a:gridCol w="6553200"/>
              </a:tblGrid>
              <a:tr h="381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spc="0" dirty="0" smtClean="0">
                          <a:solidFill>
                            <a:schemeClr val="lt1"/>
                          </a:solidFill>
                          <a:latin typeface="Times New Roman"/>
                          <a:ea typeface="+mn-ea"/>
                          <a:cs typeface="Times New Roman"/>
                        </a:rPr>
                        <a:t>Vision &amp; Mission</a:t>
                      </a:r>
                    </a:p>
                  </a:txBody>
                  <a:tcPr/>
                </a:tc>
                <a:tc hMerge="1">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tc>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Institute Vision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"Satisfy the aspirations of youth force, who want to lead nation towards prosperity through  techno-economic development.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tc>
              </a:tr>
              <a:tr h="121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cs typeface="Times New Roman" pitchFamily="18" charset="0"/>
                        </a:rPr>
                        <a:t>Institute Mission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provide, nurture and maintain an environment of high academic excellence, research &amp; entrepreneurship for all aspiring students, which will prepare them to face global challenges  maintaining high ethical and moral standards."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r>
              <a:tr h="746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Department Vision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Empowering the students to be professionally competent &amp; socially responsible for  techno-economic development of society.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r>
              <a:tr h="1280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Department Mission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provide quality education enabling  students for higher studies, research &amp; entrepreneurship</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inculcate professionalism and ethical values through day to day practices.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1143000"/>
          <a:ext cx="8763000" cy="4175760"/>
        </p:xfrm>
        <a:graphic>
          <a:graphicData uri="http://schemas.openxmlformats.org/drawingml/2006/table">
            <a:tbl>
              <a:tblPr firstRow="1" bandRow="1">
                <a:tableStyleId>{5C22544A-7EE6-4342-B048-85BDC9FD1C3A}</a:tableStyleId>
              </a:tblPr>
              <a:tblGrid>
                <a:gridCol w="2209800"/>
                <a:gridCol w="6553200"/>
              </a:tblGrid>
              <a:tr h="381000">
                <a:tc gridSpan="2">
                  <a:txBody>
                    <a:bodyPr/>
                    <a:lstStyle/>
                    <a:p>
                      <a:pPr marL="736041" algn="ctr">
                        <a:lnSpc>
                          <a:spcPts val="4590"/>
                        </a:lnSpc>
                        <a:spcBef>
                          <a:spcPts val="229"/>
                        </a:spcBef>
                      </a:pPr>
                      <a:r>
                        <a:rPr lang="en-US" sz="2800" spc="0" dirty="0" smtClean="0">
                          <a:latin typeface="Times New Roman"/>
                          <a:cs typeface="Times New Roman"/>
                        </a:rPr>
                        <a:t>Objectives and</a:t>
                      </a:r>
                      <a:r>
                        <a:rPr lang="en-US" sz="2800" spc="-63" dirty="0" smtClean="0">
                          <a:latin typeface="Times New Roman"/>
                          <a:cs typeface="Times New Roman"/>
                        </a:rPr>
                        <a:t> </a:t>
                      </a:r>
                      <a:r>
                        <a:rPr lang="en-US" sz="2800" spc="0" dirty="0" smtClean="0">
                          <a:latin typeface="Times New Roman"/>
                          <a:cs typeface="Times New Roman"/>
                        </a:rPr>
                        <a:t>O</a:t>
                      </a:r>
                      <a:r>
                        <a:rPr lang="en-US" sz="2800" spc="19" dirty="0" smtClean="0">
                          <a:latin typeface="Times New Roman"/>
                          <a:cs typeface="Times New Roman"/>
                        </a:rPr>
                        <a:t>u</a:t>
                      </a:r>
                      <a:r>
                        <a:rPr lang="en-US" sz="2800" spc="0" dirty="0" smtClean="0">
                          <a:latin typeface="Times New Roman"/>
                          <a:cs typeface="Times New Roman"/>
                        </a:rPr>
                        <a:t>tco</a:t>
                      </a:r>
                      <a:r>
                        <a:rPr lang="en-US" sz="2800" spc="-29" dirty="0" smtClean="0">
                          <a:latin typeface="Times New Roman"/>
                          <a:cs typeface="Times New Roman"/>
                        </a:rPr>
                        <a:t>m</a:t>
                      </a:r>
                      <a:r>
                        <a:rPr lang="en-US" sz="2800" spc="0" dirty="0" smtClean="0">
                          <a:latin typeface="Times New Roman"/>
                          <a:cs typeface="Times New Roman"/>
                        </a:rPr>
                        <a:t>es</a:t>
                      </a:r>
                      <a:endParaRPr lang="en-US" sz="2800" dirty="0">
                        <a:latin typeface="Times New Roman"/>
                        <a:cs typeface="Times New Roman"/>
                      </a:endParaRPr>
                    </a:p>
                  </a:txBody>
                  <a:tcPr/>
                </a:tc>
                <a:tc hMerge="1">
                  <a:txBody>
                    <a:bodyPr/>
                    <a:lstStyle/>
                    <a:p>
                      <a:pPr marL="736041">
                        <a:lnSpc>
                          <a:spcPts val="4590"/>
                        </a:lnSpc>
                        <a:spcBef>
                          <a:spcPts val="229"/>
                        </a:spcBef>
                      </a:pPr>
                      <a:endParaRPr lang="en-US" sz="1800" dirty="0">
                        <a:latin typeface="Times New Roman"/>
                        <a:cs typeface="Times New Roman"/>
                      </a:endParaRPr>
                    </a:p>
                  </a:txBody>
                  <a:tcPr/>
                </a:tc>
              </a:tr>
              <a:tr h="1762760">
                <a:tc>
                  <a:txBody>
                    <a:bodyPr/>
                    <a:lstStyle/>
                    <a:p>
                      <a:pPr marL="12700" marR="83713">
                        <a:lnSpc>
                          <a:spcPct val="102945"/>
                        </a:lnSpc>
                        <a:spcBef>
                          <a:spcPts val="2591"/>
                        </a:spcBef>
                      </a:pPr>
                      <a:r>
                        <a:rPr kumimoji="0" lang="en-US" sz="1800" b="1"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Course Objectives</a:t>
                      </a:r>
                      <a:endParaRPr kumimoji="0" lang="en-US" sz="1800" b="1" i="0" u="none" strike="noStrike" kern="1200"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a:tc>
                <a:tc>
                  <a:txBody>
                    <a:bodyPr/>
                    <a:lstStyle/>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develop problem solving abilities using Mathematics </a:t>
                      </a:r>
                    </a:p>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apply algorithmic strategies while solving problems </a:t>
                      </a:r>
                    </a:p>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develop time and space efficient algorithms </a:t>
                      </a:r>
                    </a:p>
                    <a:p>
                      <a:pPr algn="just">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study algorithmic examples in distributed, concurrent and parallel environments </a:t>
                      </a:r>
                    </a:p>
                  </a:txBody>
                  <a:tcPr/>
                </a:tc>
              </a:tr>
              <a:tr h="746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Course Outcomes</a:t>
                      </a:r>
                    </a:p>
                    <a:p>
                      <a:endPar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endParaRPr>
                    </a:p>
                  </a:txBody>
                  <a:tcPr/>
                </a:tc>
                <a:tc>
                  <a:txBody>
                    <a:bodyPr/>
                    <a:lstStyle/>
                    <a:p>
                      <a:pPr>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write case studies in Business Analytic and Intelligence using mathematical models. </a:t>
                      </a:r>
                    </a:p>
                    <a:p>
                      <a:pPr>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present a survey on applications for Business Analytic and Intelligence. </a:t>
                      </a:r>
                    </a:p>
                    <a:p>
                      <a:pPr>
                        <a:buFont typeface="Wingdings" pitchFamily="2" charset="2"/>
                        <a:buChar char="§"/>
                      </a:pPr>
                      <a:r>
                        <a:rPr kumimoji="0" lang="en-US" sz="1800" b="0" i="0" u="none" strike="noStrike" kern="1200" cap="none" normalizeH="0" baseline="0" dirty="0" smtClean="0">
                          <a:ln>
                            <a:noFill/>
                          </a:ln>
                          <a:solidFill>
                            <a:schemeClr val="tx1"/>
                          </a:solidFill>
                          <a:effectLst/>
                          <a:latin typeface="Times New Roman" pitchFamily="18" charset="0"/>
                          <a:ea typeface="Calibri" pitchFamily="34" charset="0"/>
                          <a:cs typeface="Times New Roman" pitchFamily="18" charset="0"/>
                        </a:rPr>
                        <a:t> To write problem solutions for multi-core or distributed, concurrent/Parallel environments </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0" y="1371600"/>
          <a:ext cx="8001000" cy="1921955"/>
        </p:xfrm>
        <a:graphic>
          <a:graphicData uri="http://schemas.openxmlformats.org/drawingml/2006/table">
            <a:tbl>
              <a:tblPr firstRow="1" bandRow="1">
                <a:tableStyleId>{5C22544A-7EE6-4342-B048-85BDC9FD1C3A}</a:tableStyleId>
              </a:tblPr>
              <a:tblGrid>
                <a:gridCol w="2590800"/>
                <a:gridCol w="5410200"/>
              </a:tblGrid>
              <a:tr h="4572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spc="0" dirty="0" smtClean="0">
                          <a:solidFill>
                            <a:schemeClr val="lt1"/>
                          </a:solidFill>
                          <a:latin typeface="Times New Roman"/>
                          <a:ea typeface="+mn-ea"/>
                          <a:cs typeface="Times New Roman"/>
                        </a:rPr>
                        <a:t>Other Information</a:t>
                      </a:r>
                    </a:p>
                  </a:txBody>
                  <a:tcPr/>
                </a:tc>
                <a:tc hMerge="1">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tc>
              </a:tr>
              <a:tr h="579120">
                <a:tc>
                  <a:txBody>
                    <a:bodyPr/>
                    <a:lstStyle/>
                    <a:p>
                      <a:pPr marL="12700" algn="ctr">
                        <a:lnSpc>
                          <a:spcPts val="3365"/>
                        </a:lnSpc>
                        <a:spcBef>
                          <a:spcPts val="168"/>
                        </a:spcBef>
                      </a:pPr>
                      <a:r>
                        <a:rPr lang="en-US" sz="1800" b="1" spc="0" dirty="0" smtClean="0">
                          <a:latin typeface="Times New Roman"/>
                          <a:cs typeface="Times New Roman"/>
                        </a:rPr>
                        <a:t>T</a:t>
                      </a:r>
                      <a:r>
                        <a:rPr lang="en-US" sz="1800" b="1" spc="-9" dirty="0" smtClean="0">
                          <a:latin typeface="Times New Roman"/>
                          <a:cs typeface="Times New Roman"/>
                        </a:rPr>
                        <a:t>e</a:t>
                      </a:r>
                      <a:r>
                        <a:rPr lang="en-US" sz="1800" b="1" spc="0" dirty="0" smtClean="0">
                          <a:latin typeface="Times New Roman"/>
                          <a:cs typeface="Times New Roman"/>
                        </a:rPr>
                        <a:t>achi</a:t>
                      </a:r>
                      <a:r>
                        <a:rPr lang="en-US" sz="1800" b="1" spc="14" dirty="0" smtClean="0">
                          <a:latin typeface="Times New Roman"/>
                          <a:cs typeface="Times New Roman"/>
                        </a:rPr>
                        <a:t>n</a:t>
                      </a:r>
                      <a:r>
                        <a:rPr lang="en-US" sz="1800" b="1" spc="0" dirty="0" smtClean="0">
                          <a:latin typeface="Times New Roman"/>
                          <a:cs typeface="Times New Roman"/>
                        </a:rPr>
                        <a:t>g</a:t>
                      </a:r>
                      <a:r>
                        <a:rPr lang="en-US" sz="1800" b="1" spc="-85" dirty="0" smtClean="0">
                          <a:latin typeface="Times New Roman"/>
                          <a:cs typeface="Times New Roman"/>
                        </a:rPr>
                        <a:t> </a:t>
                      </a:r>
                      <a:r>
                        <a:rPr lang="en-US" sz="1800" b="1" spc="0" dirty="0" smtClean="0">
                          <a:latin typeface="Times New Roman"/>
                          <a:cs typeface="Times New Roman"/>
                        </a:rPr>
                        <a:t>Sche</a:t>
                      </a:r>
                      <a:r>
                        <a:rPr lang="en-US" sz="1800" b="1" spc="-59" dirty="0" smtClean="0">
                          <a:latin typeface="Times New Roman"/>
                          <a:cs typeface="Times New Roman"/>
                        </a:rPr>
                        <a:t>m</a:t>
                      </a:r>
                      <a:r>
                        <a:rPr lang="en-US" sz="1800" b="1" spc="0" dirty="0" smtClean="0">
                          <a:latin typeface="Times New Roman"/>
                          <a:cs typeface="Times New Roman"/>
                        </a:rPr>
                        <a:t>e</a:t>
                      </a:r>
                      <a:endParaRPr lang="en-US" sz="1800" b="1" dirty="0">
                        <a:latin typeface="Times New Roman"/>
                        <a:cs typeface="Times New Roman"/>
                      </a:endParaRPr>
                    </a:p>
                  </a:txBody>
                  <a:tcPr/>
                </a:tc>
                <a:tc>
                  <a:txBody>
                    <a:bodyPr/>
                    <a:lstStyle/>
                    <a:p>
                      <a:pPr marL="12700" algn="ctr">
                        <a:lnSpc>
                          <a:spcPts val="3365"/>
                        </a:lnSpc>
                        <a:spcBef>
                          <a:spcPts val="168"/>
                        </a:spcBef>
                        <a:buFont typeface="Wingdings" pitchFamily="2" charset="2"/>
                        <a:buChar char="§"/>
                      </a:pPr>
                      <a:r>
                        <a:rPr lang="en-US" sz="2000" spc="0" dirty="0" smtClean="0">
                          <a:latin typeface="Times New Roman"/>
                          <a:cs typeface="Times New Roman"/>
                        </a:rPr>
                        <a:t> L</a:t>
                      </a:r>
                      <a:r>
                        <a:rPr lang="en-US" sz="2000" spc="-9" dirty="0" smtClean="0">
                          <a:latin typeface="Times New Roman"/>
                          <a:cs typeface="Times New Roman"/>
                        </a:rPr>
                        <a:t>e</a:t>
                      </a:r>
                      <a:r>
                        <a:rPr lang="en-US" sz="2000" spc="0" dirty="0" smtClean="0">
                          <a:latin typeface="Times New Roman"/>
                          <a:cs typeface="Times New Roman"/>
                        </a:rPr>
                        <a:t>ctures: </a:t>
                      </a:r>
                      <a:r>
                        <a:rPr lang="en-US" sz="1800" spc="0" dirty="0" smtClean="0">
                          <a:latin typeface="Times New Roman"/>
                          <a:cs typeface="Times New Roman"/>
                        </a:rPr>
                        <a:t>–</a:t>
                      </a:r>
                      <a:r>
                        <a:rPr lang="en-US" sz="1800" spc="154" dirty="0" smtClean="0">
                          <a:latin typeface="Times New Roman"/>
                          <a:cs typeface="Times New Roman"/>
                        </a:rPr>
                        <a:t> </a:t>
                      </a:r>
                      <a:r>
                        <a:rPr lang="en-US" sz="1800" spc="0" dirty="0" smtClean="0">
                          <a:latin typeface="Times New Roman"/>
                          <a:cs typeface="Times New Roman"/>
                        </a:rPr>
                        <a:t>3</a:t>
                      </a:r>
                      <a:r>
                        <a:rPr lang="en-US" sz="1800" spc="-19" dirty="0" smtClean="0">
                          <a:latin typeface="Times New Roman"/>
                          <a:cs typeface="Times New Roman"/>
                        </a:rPr>
                        <a:t> </a:t>
                      </a:r>
                      <a:r>
                        <a:rPr lang="en-US" sz="1800" spc="-9" dirty="0" smtClean="0">
                          <a:latin typeface="Times New Roman"/>
                          <a:cs typeface="Times New Roman"/>
                        </a:rPr>
                        <a:t>H</a:t>
                      </a:r>
                      <a:r>
                        <a:rPr lang="en-US" sz="1800" spc="0" dirty="0" smtClean="0">
                          <a:latin typeface="Times New Roman"/>
                          <a:cs typeface="Times New Roman"/>
                        </a:rPr>
                        <a:t>r</a:t>
                      </a:r>
                      <a:r>
                        <a:rPr lang="en-US" sz="1800" spc="9" dirty="0" smtClean="0">
                          <a:latin typeface="Times New Roman"/>
                          <a:cs typeface="Times New Roman"/>
                        </a:rPr>
                        <a:t>s/</a:t>
                      </a:r>
                      <a:r>
                        <a:rPr lang="en-US" sz="1800" spc="-34" dirty="0" smtClean="0">
                          <a:latin typeface="Times New Roman"/>
                          <a:cs typeface="Times New Roman"/>
                        </a:rPr>
                        <a:t>W</a:t>
                      </a:r>
                      <a:r>
                        <a:rPr lang="en-US" sz="1800" spc="0" dirty="0" smtClean="0">
                          <a:latin typeface="Times New Roman"/>
                          <a:cs typeface="Times New Roman"/>
                        </a:rPr>
                        <a:t>eek</a:t>
                      </a:r>
                      <a:endParaRPr lang="en-US" sz="1800" dirty="0" smtClean="0">
                        <a:latin typeface="Times New Roman"/>
                        <a:cs typeface="Times New Roman"/>
                      </a:endParaRPr>
                    </a:p>
                  </a:txBody>
                  <a:tcPr/>
                </a:tc>
              </a:tr>
              <a:tr h="746760">
                <a:tc>
                  <a:txBody>
                    <a:bodyPr/>
                    <a:lstStyle/>
                    <a:p>
                      <a:pPr marL="12700" marR="60853" algn="ctr">
                        <a:lnSpc>
                          <a:spcPct val="95825"/>
                        </a:lnSpc>
                        <a:spcBef>
                          <a:spcPts val="920"/>
                        </a:spcBef>
                      </a:pPr>
                      <a:r>
                        <a:rPr lang="en-US" sz="1800" b="1" spc="0" dirty="0" smtClean="0">
                          <a:latin typeface="Times New Roman"/>
                          <a:cs typeface="Times New Roman"/>
                        </a:rPr>
                        <a:t>Exa</a:t>
                      </a:r>
                      <a:r>
                        <a:rPr lang="en-US" sz="1800" b="1" spc="-54" dirty="0" smtClean="0">
                          <a:latin typeface="Times New Roman"/>
                          <a:cs typeface="Times New Roman"/>
                        </a:rPr>
                        <a:t>m</a:t>
                      </a:r>
                      <a:r>
                        <a:rPr lang="en-US" sz="1800" b="1" spc="0" dirty="0" smtClean="0">
                          <a:latin typeface="Times New Roman"/>
                          <a:cs typeface="Times New Roman"/>
                        </a:rPr>
                        <a:t>i</a:t>
                      </a:r>
                      <a:r>
                        <a:rPr lang="en-US" sz="1800" b="1" spc="9" dirty="0" smtClean="0">
                          <a:latin typeface="Times New Roman"/>
                          <a:cs typeface="Times New Roman"/>
                        </a:rPr>
                        <a:t>n</a:t>
                      </a:r>
                      <a:r>
                        <a:rPr lang="en-US" sz="1800" b="1" spc="0" dirty="0" smtClean="0">
                          <a:latin typeface="Times New Roman"/>
                          <a:cs typeface="Times New Roman"/>
                        </a:rPr>
                        <a:t>ati</a:t>
                      </a:r>
                      <a:r>
                        <a:rPr lang="en-US" sz="1800" b="1" spc="9" dirty="0" smtClean="0">
                          <a:latin typeface="Times New Roman"/>
                          <a:cs typeface="Times New Roman"/>
                        </a:rPr>
                        <a:t>o</a:t>
                      </a:r>
                      <a:r>
                        <a:rPr lang="en-US" sz="1800" b="1" spc="0" dirty="0" smtClean="0">
                          <a:latin typeface="Times New Roman"/>
                          <a:cs typeface="Times New Roman"/>
                        </a:rPr>
                        <a:t>n</a:t>
                      </a:r>
                      <a:r>
                        <a:rPr lang="en-US" sz="1800" b="1" spc="-118" dirty="0" smtClean="0">
                          <a:latin typeface="Times New Roman"/>
                          <a:cs typeface="Times New Roman"/>
                        </a:rPr>
                        <a:t> </a:t>
                      </a:r>
                      <a:r>
                        <a:rPr lang="en-US" sz="1800" b="1" spc="0" dirty="0" smtClean="0">
                          <a:latin typeface="Times New Roman"/>
                          <a:cs typeface="Times New Roman"/>
                        </a:rPr>
                        <a:t>Sc</a:t>
                      </a:r>
                      <a:r>
                        <a:rPr lang="en-US" sz="1800" b="1" spc="9" dirty="0" smtClean="0">
                          <a:latin typeface="Times New Roman"/>
                          <a:cs typeface="Times New Roman"/>
                        </a:rPr>
                        <a:t>h</a:t>
                      </a:r>
                      <a:r>
                        <a:rPr lang="en-US" sz="1800" b="1" spc="0" dirty="0" smtClean="0">
                          <a:latin typeface="Times New Roman"/>
                          <a:cs typeface="Times New Roman"/>
                        </a:rPr>
                        <a:t>e</a:t>
                      </a:r>
                      <a:r>
                        <a:rPr lang="en-US" sz="1800" b="1" spc="-59" dirty="0" smtClean="0">
                          <a:latin typeface="Times New Roman"/>
                          <a:cs typeface="Times New Roman"/>
                        </a:rPr>
                        <a:t>m</a:t>
                      </a:r>
                      <a:r>
                        <a:rPr lang="en-US" sz="1800" b="1" spc="0" dirty="0" smtClean="0">
                          <a:latin typeface="Times New Roman"/>
                          <a:cs typeface="Times New Roman"/>
                        </a:rPr>
                        <a:t>e</a:t>
                      </a:r>
                      <a:endParaRPr lang="en-US" sz="1800" b="1" dirty="0" smtClean="0">
                        <a:latin typeface="Times New Roman"/>
                        <a:cs typeface="Times New Roman"/>
                      </a:endParaRPr>
                    </a:p>
                    <a:p>
                      <a:pPr algn="ctr"/>
                      <a:endParaRPr lang="en-US" dirty="0"/>
                    </a:p>
                  </a:txBody>
                  <a:tcPr/>
                </a:tc>
                <a:tc>
                  <a:txBody>
                    <a:bodyPr/>
                    <a:lstStyle/>
                    <a:p>
                      <a:pPr marL="12700" marR="53538" algn="ctr">
                        <a:lnSpc>
                          <a:spcPts val="2965"/>
                        </a:lnSpc>
                        <a:spcBef>
                          <a:spcPts val="148"/>
                        </a:spcBef>
                        <a:buFont typeface="Wingdings" pitchFamily="2" charset="2"/>
                        <a:buChar char="§"/>
                      </a:pPr>
                      <a:r>
                        <a:rPr lang="en-US" sz="1800" spc="0" dirty="0" smtClean="0">
                          <a:latin typeface="Times New Roman"/>
                          <a:cs typeface="Times New Roman"/>
                        </a:rPr>
                        <a:t> In</a:t>
                      </a:r>
                      <a:r>
                        <a:rPr lang="en-US" sz="1800" spc="-19" dirty="0" smtClean="0">
                          <a:latin typeface="Times New Roman"/>
                          <a:cs typeface="Times New Roman"/>
                        </a:rPr>
                        <a:t> </a:t>
                      </a:r>
                      <a:r>
                        <a:rPr lang="en-US" sz="1800" spc="0" dirty="0" smtClean="0">
                          <a:latin typeface="Times New Roman"/>
                          <a:cs typeface="Times New Roman"/>
                        </a:rPr>
                        <a:t>Se</a:t>
                      </a:r>
                      <a:r>
                        <a:rPr lang="en-US" sz="1800" spc="-54"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st</a:t>
                      </a:r>
                      <a:r>
                        <a:rPr lang="en-US" sz="1800" spc="0" dirty="0" smtClean="0">
                          <a:latin typeface="Times New Roman"/>
                          <a:cs typeface="Times New Roman"/>
                        </a:rPr>
                        <a:t>er</a:t>
                      </a:r>
                      <a:r>
                        <a:rPr lang="en-US" sz="1800" spc="-29" dirty="0" smtClean="0">
                          <a:latin typeface="Times New Roman"/>
                          <a:cs typeface="Times New Roman"/>
                        </a:rPr>
                        <a:t> </a:t>
                      </a:r>
                      <a:r>
                        <a:rPr lang="en-US" sz="1800" spc="-14" dirty="0" smtClean="0">
                          <a:latin typeface="Times New Roman"/>
                          <a:cs typeface="Times New Roman"/>
                        </a:rPr>
                        <a:t>A</a:t>
                      </a:r>
                      <a:r>
                        <a:rPr lang="en-US" sz="1800" spc="9" dirty="0" smtClean="0">
                          <a:latin typeface="Times New Roman"/>
                          <a:cs typeface="Times New Roman"/>
                        </a:rPr>
                        <a:t>ss</a:t>
                      </a:r>
                      <a:r>
                        <a:rPr lang="en-US" sz="1800" spc="0" dirty="0" smtClean="0">
                          <a:latin typeface="Times New Roman"/>
                          <a:cs typeface="Times New Roman"/>
                        </a:rPr>
                        <a:t>e</a:t>
                      </a:r>
                      <a:r>
                        <a:rPr lang="en-US" sz="1800" spc="9" dirty="0" smtClean="0">
                          <a:latin typeface="Times New Roman"/>
                          <a:cs typeface="Times New Roman"/>
                        </a:rPr>
                        <a:t>ss</a:t>
                      </a:r>
                      <a:r>
                        <a:rPr lang="en-US" sz="1800" spc="-50"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nt</a:t>
                      </a:r>
                      <a:r>
                        <a:rPr lang="en-US" sz="1800" spc="0" dirty="0" smtClean="0">
                          <a:latin typeface="Times New Roman"/>
                          <a:cs typeface="Times New Roman"/>
                        </a:rPr>
                        <a:t>:</a:t>
                      </a:r>
                      <a:r>
                        <a:rPr lang="en-US" sz="1800" spc="-94" dirty="0" smtClean="0">
                          <a:latin typeface="Times New Roman"/>
                          <a:cs typeface="Times New Roman"/>
                        </a:rPr>
                        <a:t> </a:t>
                      </a:r>
                      <a:r>
                        <a:rPr lang="en-US" sz="1800" spc="9" dirty="0" smtClean="0">
                          <a:latin typeface="Times New Roman"/>
                          <a:cs typeface="Times New Roman"/>
                        </a:rPr>
                        <a:t>3</a:t>
                      </a:r>
                      <a:r>
                        <a:rPr lang="en-US" sz="1800" spc="0" dirty="0" smtClean="0">
                          <a:latin typeface="Times New Roman"/>
                          <a:cs typeface="Times New Roman"/>
                        </a:rPr>
                        <a:t>0</a:t>
                      </a:r>
                      <a:endParaRPr lang="en-US" sz="1800" dirty="0" smtClean="0">
                        <a:latin typeface="Times New Roman"/>
                        <a:cs typeface="Times New Roman"/>
                      </a:endParaRPr>
                    </a:p>
                    <a:p>
                      <a:pPr marL="12700" algn="ctr">
                        <a:lnSpc>
                          <a:spcPct val="95825"/>
                        </a:lnSpc>
                        <a:spcBef>
                          <a:spcPts val="667"/>
                        </a:spcBef>
                        <a:buFont typeface="Wingdings" pitchFamily="2" charset="2"/>
                        <a:buChar char="§"/>
                      </a:pPr>
                      <a:r>
                        <a:rPr lang="en-US" sz="1800" spc="-14" dirty="0" smtClean="0">
                          <a:latin typeface="Times New Roman"/>
                          <a:cs typeface="Times New Roman"/>
                        </a:rPr>
                        <a:t> E</a:t>
                      </a:r>
                      <a:r>
                        <a:rPr lang="en-US" sz="1800" spc="9" dirty="0" smtClean="0">
                          <a:latin typeface="Times New Roman"/>
                          <a:cs typeface="Times New Roman"/>
                        </a:rPr>
                        <a:t>n</a:t>
                      </a:r>
                      <a:r>
                        <a:rPr lang="en-US" sz="1800" spc="0" dirty="0" smtClean="0">
                          <a:latin typeface="Times New Roman"/>
                          <a:cs typeface="Times New Roman"/>
                        </a:rPr>
                        <a:t>d</a:t>
                      </a:r>
                      <a:r>
                        <a:rPr lang="en-US" sz="1800" spc="-39" dirty="0" smtClean="0">
                          <a:latin typeface="Times New Roman"/>
                          <a:cs typeface="Times New Roman"/>
                        </a:rPr>
                        <a:t> </a:t>
                      </a:r>
                      <a:r>
                        <a:rPr lang="en-US" sz="1800" spc="0" dirty="0" smtClean="0">
                          <a:latin typeface="Times New Roman"/>
                          <a:cs typeface="Times New Roman"/>
                        </a:rPr>
                        <a:t>Se</a:t>
                      </a:r>
                      <a:r>
                        <a:rPr lang="en-US" sz="1800" spc="-54"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st</a:t>
                      </a:r>
                      <a:r>
                        <a:rPr lang="en-US" sz="1800" spc="0" dirty="0" smtClean="0">
                          <a:latin typeface="Times New Roman"/>
                          <a:cs typeface="Times New Roman"/>
                        </a:rPr>
                        <a:t>er</a:t>
                      </a:r>
                      <a:r>
                        <a:rPr lang="en-US" sz="1800" spc="-29" dirty="0" smtClean="0">
                          <a:latin typeface="Times New Roman"/>
                          <a:cs typeface="Times New Roman"/>
                        </a:rPr>
                        <a:t> </a:t>
                      </a:r>
                      <a:r>
                        <a:rPr lang="en-US" sz="1800" spc="-14" dirty="0" smtClean="0">
                          <a:latin typeface="Times New Roman"/>
                          <a:cs typeface="Times New Roman"/>
                        </a:rPr>
                        <a:t>A</a:t>
                      </a:r>
                      <a:r>
                        <a:rPr lang="en-US" sz="1800" spc="9" dirty="0" smtClean="0">
                          <a:latin typeface="Times New Roman"/>
                          <a:cs typeface="Times New Roman"/>
                        </a:rPr>
                        <a:t>ss</a:t>
                      </a:r>
                      <a:r>
                        <a:rPr lang="en-US" sz="1800" spc="0" dirty="0" smtClean="0">
                          <a:latin typeface="Times New Roman"/>
                          <a:cs typeface="Times New Roman"/>
                        </a:rPr>
                        <a:t>e</a:t>
                      </a:r>
                      <a:r>
                        <a:rPr lang="en-US" sz="1800" spc="9" dirty="0" smtClean="0">
                          <a:latin typeface="Times New Roman"/>
                          <a:cs typeface="Times New Roman"/>
                        </a:rPr>
                        <a:t>ss</a:t>
                      </a:r>
                      <a:r>
                        <a:rPr lang="en-US" sz="1800" spc="-50" dirty="0" smtClean="0">
                          <a:latin typeface="Times New Roman"/>
                          <a:cs typeface="Times New Roman"/>
                        </a:rPr>
                        <a:t>m</a:t>
                      </a:r>
                      <a:r>
                        <a:rPr lang="en-US" sz="1800" spc="0" dirty="0" smtClean="0">
                          <a:latin typeface="Times New Roman"/>
                          <a:cs typeface="Times New Roman"/>
                        </a:rPr>
                        <a:t>e</a:t>
                      </a:r>
                      <a:r>
                        <a:rPr lang="en-US" sz="1800" spc="9" dirty="0" smtClean="0">
                          <a:latin typeface="Times New Roman"/>
                          <a:cs typeface="Times New Roman"/>
                        </a:rPr>
                        <a:t>n</a:t>
                      </a:r>
                      <a:r>
                        <a:rPr lang="en-US" sz="1800" spc="0" dirty="0" smtClean="0">
                          <a:latin typeface="Times New Roman"/>
                          <a:cs typeface="Times New Roman"/>
                        </a:rPr>
                        <a:t>t</a:t>
                      </a:r>
                      <a:r>
                        <a:rPr lang="en-US" sz="1800" spc="-39" dirty="0" smtClean="0">
                          <a:latin typeface="Times New Roman"/>
                          <a:cs typeface="Times New Roman"/>
                        </a:rPr>
                        <a:t> </a:t>
                      </a:r>
                      <a:r>
                        <a:rPr lang="en-US" sz="1800" spc="0" dirty="0" smtClean="0">
                          <a:latin typeface="Times New Roman"/>
                          <a:cs typeface="Times New Roman"/>
                        </a:rPr>
                        <a:t>:</a:t>
                      </a:r>
                      <a:r>
                        <a:rPr lang="en-US" sz="1800" spc="-19" dirty="0" smtClean="0">
                          <a:latin typeface="Times New Roman"/>
                          <a:cs typeface="Times New Roman"/>
                        </a:rPr>
                        <a:t> </a:t>
                      </a:r>
                      <a:r>
                        <a:rPr lang="en-US" sz="1800" spc="9" dirty="0" smtClean="0">
                          <a:latin typeface="Times New Roman"/>
                          <a:cs typeface="Times New Roman"/>
                        </a:rPr>
                        <a:t>7</a:t>
                      </a:r>
                      <a:r>
                        <a:rPr lang="en-US" sz="1800" spc="0" dirty="0" smtClean="0">
                          <a:latin typeface="Times New Roman"/>
                          <a:cs typeface="Times New Roman"/>
                        </a:rPr>
                        <a:t>0</a:t>
                      </a:r>
                      <a:endParaRPr lang="en-US" sz="1800" dirty="0">
                        <a:latin typeface="Times New Roman"/>
                        <a:cs typeface="Times New Roman"/>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0" y="1371600"/>
          <a:ext cx="8001000" cy="1275080"/>
        </p:xfrm>
        <a:graphic>
          <a:graphicData uri="http://schemas.openxmlformats.org/drawingml/2006/table">
            <a:tbl>
              <a:tblPr firstRow="1" bandRow="1">
                <a:tableStyleId>{5C22544A-7EE6-4342-B048-85BDC9FD1C3A}</a:tableStyleId>
              </a:tblPr>
              <a:tblGrid>
                <a:gridCol w="8001000"/>
              </a:tblGrid>
              <a:tr h="533400">
                <a:tc>
                  <a:txBody>
                    <a:bodyPr/>
                    <a:lstStyle/>
                    <a:p>
                      <a:pPr marL="12700" algn="ctr">
                        <a:lnSpc>
                          <a:spcPts val="4290"/>
                        </a:lnSpc>
                        <a:spcBef>
                          <a:spcPts val="214"/>
                        </a:spcBef>
                      </a:pPr>
                      <a:r>
                        <a:rPr lang="en-US" sz="2800" b="1" kern="1200" spc="0" dirty="0" smtClean="0">
                          <a:solidFill>
                            <a:schemeClr val="lt1"/>
                          </a:solidFill>
                          <a:latin typeface="Times New Roman"/>
                          <a:ea typeface="+mn-ea"/>
                          <a:cs typeface="Times New Roman"/>
                        </a:rPr>
                        <a:t>UNIT - II  </a:t>
                      </a:r>
                    </a:p>
                  </a:txBody>
                  <a:tcPr/>
                </a:tc>
              </a:tr>
              <a:tr h="579120">
                <a:tc>
                  <a:txBody>
                    <a:bodyPr/>
                    <a:lstStyle/>
                    <a:p>
                      <a:pPr marL="12700" marR="0" indent="0" algn="ctr" defTabSz="914400" rtl="0" eaLnBrk="1" fontAlgn="auto" latinLnBrk="0" hangingPunct="1">
                        <a:lnSpc>
                          <a:spcPts val="4290"/>
                        </a:lnSpc>
                        <a:spcBef>
                          <a:spcPts val="214"/>
                        </a:spcBef>
                        <a:spcAft>
                          <a:spcPts val="0"/>
                        </a:spcAft>
                        <a:buClrTx/>
                        <a:buSzTx/>
                        <a:buFontTx/>
                        <a:buNone/>
                        <a:tabLst/>
                        <a:defRPr/>
                      </a:pPr>
                      <a:r>
                        <a:rPr lang="en-US" sz="2000" b="1" kern="1200" dirty="0" smtClean="0">
                          <a:solidFill>
                            <a:schemeClr val="dk1"/>
                          </a:solidFill>
                          <a:latin typeface="Times New Roman" pitchFamily="18" charset="0"/>
                          <a:ea typeface="+mn-ea"/>
                          <a:cs typeface="Times New Roman" pitchFamily="18" charset="0"/>
                        </a:rPr>
                        <a:t>Basic Data Analytic Methods </a:t>
                      </a:r>
                      <a:r>
                        <a:rPr lang="en-US" sz="1800" b="1" kern="1200" baseline="0" dirty="0" smtClean="0">
                          <a:solidFill>
                            <a:schemeClr val="dk1"/>
                          </a:solidFill>
                          <a:latin typeface="+mn-lt"/>
                          <a:ea typeface="+mn-ea"/>
                          <a:cs typeface="+mn-cs"/>
                        </a:rPr>
                        <a:t>	</a:t>
                      </a: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397"/>
          <a:ext cx="8229599" cy="6463648"/>
        </p:xfrm>
        <a:graphic>
          <a:graphicData uri="http://schemas.openxmlformats.org/drawingml/2006/table">
            <a:tbl>
              <a:tblPr firstRow="1" bandRow="1">
                <a:tableStyleId>{5C22544A-7EE6-4342-B048-85BDC9FD1C3A}</a:tableStyleId>
              </a:tblPr>
              <a:tblGrid>
                <a:gridCol w="533400"/>
                <a:gridCol w="264703"/>
                <a:gridCol w="344897"/>
                <a:gridCol w="762000"/>
                <a:gridCol w="2608851"/>
                <a:gridCol w="3715748"/>
              </a:tblGrid>
              <a:tr h="301673">
                <a:tc gridSpan="2">
                  <a:txBody>
                    <a:bodyPr/>
                    <a:lstStyle/>
                    <a:p>
                      <a:pPr algn="ctr"/>
                      <a:r>
                        <a:rPr lang="en-US" sz="1400" dirty="0" err="1" smtClean="0">
                          <a:latin typeface="Times New Roman" pitchFamily="18" charset="0"/>
                          <a:cs typeface="Times New Roman" pitchFamily="18" charset="0"/>
                        </a:rPr>
                        <a:t>Sr.No</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hMerge="1">
                  <a:txBody>
                    <a:bodyPr/>
                    <a:lstStyle/>
                    <a:p>
                      <a:endParaRPr lang="en-US"/>
                    </a:p>
                  </a:txBody>
                  <a:tcPr/>
                </a:tc>
                <a:tc gridSpan="3">
                  <a:txBody>
                    <a:bodyPr/>
                    <a:lstStyle/>
                    <a:p>
                      <a:pPr algn="ctr"/>
                      <a:endParaRPr lang="en-US" sz="1400" dirty="0">
                        <a:latin typeface="Times New Roman" pitchFamily="18" charset="0"/>
                        <a:cs typeface="Times New Roman" pitchFamily="18" charset="0"/>
                      </a:endParaRPr>
                    </a:p>
                  </a:txBody>
                  <a:tcPr/>
                </a:tc>
                <a:tc hMerge="1">
                  <a:txBody>
                    <a:bodyPr/>
                    <a:lstStyle/>
                    <a:p>
                      <a:endParaRPr lang="en-US"/>
                    </a:p>
                  </a:txBody>
                  <a:tcPr/>
                </a:tc>
                <a:tc hMerge="1">
                  <a:txBody>
                    <a:bodyPr/>
                    <a:lstStyle/>
                    <a:p>
                      <a:endParaRPr lang="en-US"/>
                    </a:p>
                  </a:txBody>
                  <a:tcPr/>
                </a:tc>
                <a:tc>
                  <a:txBody>
                    <a:bodyPr/>
                    <a:lstStyle/>
                    <a:p>
                      <a:pPr algn="ctr"/>
                      <a:r>
                        <a:rPr lang="en-US" sz="1400" dirty="0" smtClean="0">
                          <a:latin typeface="Times New Roman" pitchFamily="18" charset="0"/>
                          <a:cs typeface="Times New Roman" pitchFamily="18" charset="0"/>
                        </a:rPr>
                        <a:t>Content</a:t>
                      </a:r>
                      <a:endParaRPr lang="en-US" sz="1400" dirty="0">
                        <a:latin typeface="Times New Roman" pitchFamily="18" charset="0"/>
                        <a:cs typeface="Times New Roman" pitchFamily="18" charset="0"/>
                      </a:endParaRPr>
                    </a:p>
                  </a:txBody>
                  <a:tcPr/>
                </a:tc>
              </a:tr>
              <a:tr h="331841">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Times New Roman" pitchFamily="18" charset="0"/>
                          <a:ea typeface="+mn-ea"/>
                          <a:cs typeface="Times New Roman" pitchFamily="18" charset="0"/>
                        </a:rPr>
                        <a:t>Unit - 2. Basic Data Analytic Methods </a:t>
                      </a:r>
                      <a:endParaRPr lang="en-US" sz="1600" b="1" kern="1200" spc="0" dirty="0" smtClean="0">
                        <a:solidFill>
                          <a:schemeClr val="lt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2.1</a:t>
                      </a:r>
                      <a:endParaRPr lang="en-US" sz="1400" dirty="0">
                        <a:latin typeface="Times New Roman" pitchFamily="18" charset="0"/>
                        <a:cs typeface="Times New Roman" pitchFamily="18" charset="0"/>
                      </a:endParaRPr>
                    </a:p>
                  </a:txBody>
                  <a:tcPr/>
                </a:tc>
                <a:tc gridSpan="2">
                  <a:txBody>
                    <a:bodyPr/>
                    <a:lstStyle/>
                    <a:p>
                      <a:pPr marL="0"/>
                      <a:endParaRPr lang="en-US" sz="1400" dirty="0">
                        <a:latin typeface="Times New Roman" pitchFamily="18" charset="0"/>
                        <a:cs typeface="Times New Roman" pitchFamily="18" charset="0"/>
                      </a:endParaRPr>
                    </a:p>
                  </a:txBody>
                  <a:tcPr/>
                </a:tc>
                <a:tc hMerge="1">
                  <a:txBody>
                    <a:bodyPr/>
                    <a:lstStyle/>
                    <a:p>
                      <a:endParaRPr lang="en-US" sz="1800" b="1" kern="1200" baseline="0" dirty="0" smtClean="0">
                        <a:solidFill>
                          <a:schemeClr val="dk1"/>
                        </a:solidFill>
                        <a:latin typeface="+mn-lt"/>
                        <a:ea typeface="+mn-ea"/>
                        <a:cs typeface="+mn-cs"/>
                      </a:endParaRPr>
                    </a:p>
                  </a:txBody>
                  <a:tcPr/>
                </a:tc>
                <a:tc>
                  <a:txBody>
                    <a:bodyPr/>
                    <a:lstStyle/>
                    <a:p>
                      <a:pPr marL="0"/>
                      <a:endParaRPr lang="en-US"/>
                    </a:p>
                  </a:txBody>
                  <a:tcPr/>
                </a:tc>
                <a:tc gridSpan="2">
                  <a:txBody>
                    <a:bodyPr/>
                    <a:lstStyle/>
                    <a:p>
                      <a:pPr marL="0"/>
                      <a:r>
                        <a:rPr lang="en-US" sz="1400" b="1" kern="1200" dirty="0" smtClean="0">
                          <a:solidFill>
                            <a:schemeClr val="dk1"/>
                          </a:solidFill>
                          <a:latin typeface="Times New Roman" pitchFamily="18" charset="0"/>
                          <a:ea typeface="+mn-ea"/>
                          <a:cs typeface="Times New Roman" pitchFamily="18" charset="0"/>
                        </a:rPr>
                        <a:t>Statistical Methods for Evaluation</a:t>
                      </a:r>
                      <a:endParaRPr lang="en-US" sz="1800" b="1" kern="1200" baseline="0" dirty="0" smtClean="0">
                        <a:solidFill>
                          <a:schemeClr val="dk1"/>
                        </a:solidFill>
                        <a:latin typeface="+mn-lt"/>
                        <a:ea typeface="+mn-ea"/>
                        <a:cs typeface="+mn-cs"/>
                      </a:endParaRPr>
                    </a:p>
                  </a:txBody>
                  <a:tcPr/>
                </a:tc>
                <a:tc hMerge="1">
                  <a:txBody>
                    <a:bodyPr/>
                    <a:lstStyle/>
                    <a:p>
                      <a:endParaRPr lang="en-US" sz="1800" b="1" kern="1200" baseline="0" dirty="0" smtClean="0">
                        <a:solidFill>
                          <a:schemeClr val="dk1"/>
                        </a:solidFill>
                        <a:latin typeface="+mn-lt"/>
                        <a:ea typeface="+mn-ea"/>
                        <a:cs typeface="+mn-cs"/>
                      </a:endParaRPr>
                    </a:p>
                  </a:txBody>
                  <a:tcPr/>
                </a:tc>
              </a:tr>
              <a:tr h="362008">
                <a:tc>
                  <a:txBody>
                    <a:bodyPr/>
                    <a:lstStyle/>
                    <a:p>
                      <a:pPr marL="0"/>
                      <a:endParaRPr lang="en-US" sz="140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2.1.1</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Hypothesis Testing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a:endParaRPr lang="en-US" sz="140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2.1.2</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Difference of Means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dk1"/>
                        </a:solidFill>
                        <a:latin typeface="Times New Roman" pitchFamily="18" charset="0"/>
                        <a:ea typeface="+mn-ea"/>
                        <a:cs typeface="Times New Roman" pitchFamily="18" charset="0"/>
                      </a:endParaRPr>
                    </a:p>
                  </a:txBody>
                  <a:tcPr/>
                </a:tc>
                <a:tc gridSpan="2">
                  <a:txBody>
                    <a:bodyPr/>
                    <a:lstStyle/>
                    <a:p>
                      <a:pPr marL="0"/>
                      <a:r>
                        <a:rPr lang="en-US" sz="1400" dirty="0" smtClean="0">
                          <a:latin typeface="Times New Roman" pitchFamily="18" charset="0"/>
                          <a:cs typeface="Times New Roman" pitchFamily="18" charset="0"/>
                        </a:rPr>
                        <a:t>2.1.3</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Wilcoxon Rank–Sum Test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a:endParaRPr lang="en-US" sz="140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2.1.4</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Type 1 Type 2 Errors</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a:endParaRPr lang="en-US" sz="140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2.1.5</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Power and Sample Size</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a:endParaRPr lang="en-US" sz="140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2.1.6</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ANNOVA</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2.2</a:t>
                      </a:r>
                    </a:p>
                  </a:txBody>
                  <a:tcPr/>
                </a:tc>
                <a:tc gridSpan="2">
                  <a:txBody>
                    <a:bodyPr/>
                    <a:lstStyle/>
                    <a:p>
                      <a:pPr marL="0"/>
                      <a:endParaRPr lang="en-US" sz="1400">
                        <a:latin typeface="Times New Roman" pitchFamily="18" charset="0"/>
                        <a:cs typeface="Times New Roman" pitchFamily="18" charset="0"/>
                      </a:endParaRPr>
                    </a:p>
                  </a:txBody>
                  <a:tcPr/>
                </a:tc>
                <a:tc hMerge="1">
                  <a:txBody>
                    <a:bodyPr/>
                    <a:lstStyle/>
                    <a:p>
                      <a:endParaRPr lang="en-US" sz="1400" b="1"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dirty="0"/>
                    </a:p>
                  </a:txBody>
                  <a:tcPr/>
                </a:tc>
                <a:tc gridSpan="2">
                  <a:txBody>
                    <a:bodyPr/>
                    <a:lstStyle/>
                    <a:p>
                      <a:pPr marL="0"/>
                      <a:r>
                        <a:rPr lang="en-US" sz="1400" b="1" kern="1200" dirty="0" smtClean="0">
                          <a:solidFill>
                            <a:schemeClr val="dk1"/>
                          </a:solidFill>
                          <a:latin typeface="Times New Roman" pitchFamily="18" charset="0"/>
                          <a:ea typeface="+mn-ea"/>
                          <a:cs typeface="Times New Roman" pitchFamily="18" charset="0"/>
                        </a:rPr>
                        <a:t>Advanced Analytical Theory and Methods 	</a:t>
                      </a:r>
                    </a:p>
                  </a:txBody>
                  <a:tcPr/>
                </a:tc>
                <a:tc hMerge="1">
                  <a:txBody>
                    <a:bodyPr/>
                    <a:lstStyle/>
                    <a:p>
                      <a:endParaRPr lang="en-US" sz="1400" b="1" kern="1200" dirty="0" smtClean="0">
                        <a:solidFill>
                          <a:schemeClr val="dk1"/>
                        </a:solidFill>
                        <a:latin typeface="Times New Roman" pitchFamily="18" charset="0"/>
                        <a:ea typeface="+mn-ea"/>
                        <a:cs typeface="Times New Roman" pitchFamily="18" charset="0"/>
                      </a:endParaRPr>
                    </a:p>
                  </a:txBody>
                  <a:tcPr/>
                </a:tc>
              </a:tr>
              <a:tr h="362008">
                <a:tc>
                  <a:txBody>
                    <a:bodyPr/>
                    <a:lstStyle/>
                    <a:p>
                      <a:pPr marL="0"/>
                      <a:endParaRPr lang="en-US" sz="1400" dirty="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2.2.1 </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dk1"/>
                        </a:solidFill>
                        <a:latin typeface="+mn-lt"/>
                        <a:ea typeface="+mn-ea"/>
                        <a:cs typeface="+mn-cs"/>
                      </a:endParaRPr>
                    </a:p>
                  </a:txBody>
                  <a:tcPr/>
                </a:tc>
                <a:tc>
                  <a:txBody>
                    <a:bodyPr/>
                    <a:lstStyle/>
                    <a:p>
                      <a:pPr marL="0"/>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Clustering- Overview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dk1"/>
                        </a:solidFill>
                        <a:latin typeface="+mn-lt"/>
                        <a:ea typeface="+mn-ea"/>
                        <a:cs typeface="+mn-cs"/>
                      </a:endParaRPr>
                    </a:p>
                  </a:txBody>
                  <a:tcPr/>
                </a:tc>
              </a:tr>
              <a:tr h="362008">
                <a:tc>
                  <a:txBody>
                    <a:bodyPr/>
                    <a:lstStyle/>
                    <a:p>
                      <a:pPr marL="0"/>
                      <a:endParaRPr lang="en-US" sz="1400">
                        <a:latin typeface="Times New Roman" pitchFamily="18" charset="0"/>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2.2.2</a:t>
                      </a:r>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K means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01673">
                <a:tc>
                  <a:txBody>
                    <a:bodyPr/>
                    <a:lstStyle/>
                    <a:p>
                      <a:pPr marL="0"/>
                      <a:endParaRPr lang="en-US" sz="1400">
                        <a:latin typeface="Times New Roman" pitchFamily="18" charset="0"/>
                        <a:cs typeface="Times New Roman" pitchFamily="18" charset="0"/>
                      </a:endParaRPr>
                    </a:p>
                  </a:txBody>
                  <a:tcPr/>
                </a:tc>
                <a:tc gridSpan="2">
                  <a:txBody>
                    <a:bodyPr/>
                    <a:lstStyle/>
                    <a:p>
                      <a:pPr marL="0"/>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2.2.2.1</a:t>
                      </a:r>
                      <a:endParaRPr lang="en-US" sz="1200" kern="1200" dirty="0">
                        <a:solidFill>
                          <a:schemeClr val="dk1"/>
                        </a:solidFill>
                        <a:latin typeface="Times New Roman" pitchFamily="18" charset="0"/>
                        <a:ea typeface="+mn-ea"/>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Use cases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01673">
                <a:tc>
                  <a:txBody>
                    <a:bodyPr/>
                    <a:lstStyle/>
                    <a:p>
                      <a:pPr marL="0"/>
                      <a:endParaRPr lang="en-US" sz="1400">
                        <a:latin typeface="Times New Roman" pitchFamily="18" charset="0"/>
                        <a:cs typeface="Times New Roman" pitchFamily="18" charset="0"/>
                      </a:endParaRPr>
                    </a:p>
                  </a:txBody>
                  <a:tcPr/>
                </a:tc>
                <a:tc gridSpan="2">
                  <a:txBody>
                    <a:bodyPr/>
                    <a:lstStyle/>
                    <a:p>
                      <a:pPr marL="0"/>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2.2.2.2</a:t>
                      </a:r>
                      <a:endParaRPr lang="en-US" sz="1200" kern="1200" dirty="0">
                        <a:solidFill>
                          <a:schemeClr val="dk1"/>
                        </a:solidFill>
                        <a:latin typeface="Times New Roman" pitchFamily="18" charset="0"/>
                        <a:ea typeface="+mn-ea"/>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Overview of Methods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01673">
                <a:tc>
                  <a:txBody>
                    <a:bodyPr/>
                    <a:lstStyle/>
                    <a:p>
                      <a:pPr marL="0"/>
                      <a:endParaRPr lang="en-US" sz="1400">
                        <a:latin typeface="Times New Roman" pitchFamily="18" charset="0"/>
                        <a:cs typeface="Times New Roman" pitchFamily="18" charset="0"/>
                      </a:endParaRPr>
                    </a:p>
                  </a:txBody>
                  <a:tcPr/>
                </a:tc>
                <a:tc gridSpan="2">
                  <a:txBody>
                    <a:bodyPr/>
                    <a:lstStyle/>
                    <a:p>
                      <a:pPr marL="0"/>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2.2.2.3</a:t>
                      </a:r>
                      <a:endParaRPr lang="en-US" sz="1200" kern="1200" dirty="0">
                        <a:solidFill>
                          <a:schemeClr val="dk1"/>
                        </a:solidFill>
                        <a:latin typeface="Times New Roman" pitchFamily="18" charset="0"/>
                        <a:ea typeface="+mn-ea"/>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Determining Number of Clusters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01673">
                <a:tc>
                  <a:txBody>
                    <a:bodyPr/>
                    <a:lstStyle/>
                    <a:p>
                      <a:pPr marL="0"/>
                      <a:endParaRPr lang="en-US" sz="1400">
                        <a:latin typeface="Times New Roman" pitchFamily="18" charset="0"/>
                        <a:cs typeface="Times New Roman" pitchFamily="18" charset="0"/>
                      </a:endParaRPr>
                    </a:p>
                  </a:txBody>
                  <a:tcPr/>
                </a:tc>
                <a:tc gridSpan="2">
                  <a:txBody>
                    <a:bodyPr/>
                    <a:lstStyle/>
                    <a:p>
                      <a:pPr marL="0"/>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2.2.2.4</a:t>
                      </a:r>
                      <a:endParaRPr lang="en-US" sz="1200" kern="1200" dirty="0">
                        <a:solidFill>
                          <a:schemeClr val="dk1"/>
                        </a:solidFill>
                        <a:latin typeface="Times New Roman" pitchFamily="18" charset="0"/>
                        <a:ea typeface="+mn-ea"/>
                        <a:cs typeface="Times New Roman"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Diagnostics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01673">
                <a:tc>
                  <a:txBody>
                    <a:bodyPr/>
                    <a:lstStyle/>
                    <a:p>
                      <a:pPr marL="0"/>
                      <a:endParaRPr lang="en-US" sz="1400">
                        <a:latin typeface="Times New Roman" pitchFamily="18" charset="0"/>
                        <a:cs typeface="Times New Roman" pitchFamily="18" charset="0"/>
                      </a:endParaRPr>
                    </a:p>
                  </a:txBody>
                  <a:tcPr/>
                </a:tc>
                <a:tc gridSpan="2">
                  <a:txBody>
                    <a:bodyPr/>
                    <a:lstStyle/>
                    <a:p>
                      <a:pPr marL="0"/>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c>
                  <a:txBody>
                    <a:bodyPr/>
                    <a:lstStyle/>
                    <a:p>
                      <a:pPr marL="0"/>
                      <a:r>
                        <a:rPr lang="en-US" sz="1200" kern="1200" dirty="0" smtClean="0">
                          <a:solidFill>
                            <a:schemeClr val="dk1"/>
                          </a:solidFill>
                          <a:latin typeface="Times New Roman" pitchFamily="18" charset="0"/>
                          <a:ea typeface="+mn-ea"/>
                          <a:cs typeface="Times New Roman" pitchFamily="18" charset="0"/>
                        </a:rPr>
                        <a:t>2.2.2.5</a:t>
                      </a:r>
                      <a:endParaRPr lang="en-US" sz="1200" kern="1200" dirty="0">
                        <a:solidFill>
                          <a:schemeClr val="dk1"/>
                        </a:solidFill>
                        <a:latin typeface="Times New Roman" pitchFamily="18" charset="0"/>
                        <a:ea typeface="+mn-ea"/>
                        <a:cs typeface="Times New Roman" pitchFamily="18" charset="0"/>
                      </a:endParaRPr>
                    </a:p>
                  </a:txBody>
                  <a:tcPr/>
                </a:tc>
                <a:tc gridSpan="2">
                  <a:txBody>
                    <a:bodyPr/>
                    <a:lstStyle/>
                    <a:p>
                      <a:pPr marL="0"/>
                      <a:r>
                        <a:rPr lang="en-US" sz="1400" kern="1200" dirty="0" smtClean="0">
                          <a:solidFill>
                            <a:schemeClr val="dk1"/>
                          </a:solidFill>
                          <a:latin typeface="Times New Roman" pitchFamily="18" charset="0"/>
                          <a:ea typeface="+mn-ea"/>
                          <a:cs typeface="Times New Roman" pitchFamily="18" charset="0"/>
                        </a:rPr>
                        <a:t>Reasons to Choose and Cautions </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r h="301673">
                <a:tc gridSpan="6">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kern="1200" dirty="0" smtClean="0">
                          <a:solidFill>
                            <a:schemeClr val="tx1"/>
                          </a:solidFill>
                          <a:latin typeface="Times New Roman" pitchFamily="18" charset="0"/>
                          <a:ea typeface="+mn-ea"/>
                          <a:cs typeface="Times New Roman" pitchFamily="18" charset="0"/>
                        </a:rPr>
                        <a:t> Summary     </a:t>
                      </a:r>
                    </a:p>
                  </a:txBody>
                  <a:tcPr/>
                </a:tc>
                <a:tc hMerge="1">
                  <a:txBody>
                    <a:bodyPr/>
                    <a:lstStyle/>
                    <a:p>
                      <a:pPr marL="0"/>
                      <a:endParaRPr lang="en-US" sz="1400" dirty="0">
                        <a:latin typeface="Times New Roman" pitchFamily="18" charset="0"/>
                        <a:cs typeface="Times New Roman" pitchFamily="18" charset="0"/>
                      </a:endParaRPr>
                    </a:p>
                  </a:txBody>
                  <a:tcPr/>
                </a:tc>
                <a:tc hMerge="1">
                  <a:txBody>
                    <a:bodyPr/>
                    <a:lstStyle/>
                    <a:p>
                      <a:endParaRPr lang="en-US"/>
                    </a:p>
                  </a:txBody>
                  <a:tcPr/>
                </a:tc>
                <a:tc hMerge="1">
                  <a:txBody>
                    <a:bodyPr/>
                    <a:lstStyle/>
                    <a:p>
                      <a:pPr marL="0"/>
                      <a:endParaRPr lang="en-US" sz="1200" kern="1200" dirty="0">
                        <a:solidFill>
                          <a:schemeClr val="dk1"/>
                        </a:solidFill>
                        <a:latin typeface="Times New Roman" pitchFamily="18" charset="0"/>
                        <a:ea typeface="+mn-ea"/>
                        <a:cs typeface="Times New Roman" pitchFamily="18" charset="0"/>
                      </a:endParaRPr>
                    </a:p>
                  </a:txBody>
                  <a:tcPr/>
                </a:tc>
                <a:tc hMerge="1">
                  <a:txBody>
                    <a:bodyPr/>
                    <a:lstStyle/>
                    <a:p>
                      <a:pPr marL="0">
                        <a:buFont typeface="Wingdings" pitchFamily="2" charset="2"/>
                        <a:buChar char="§"/>
                      </a:pPr>
                      <a:endParaRPr lang="en-US" sz="1400" kern="1200" dirty="0" smtClean="0">
                        <a:solidFill>
                          <a:schemeClr val="tx1"/>
                        </a:solidFill>
                        <a:latin typeface="Times New Roman" pitchFamily="18" charset="0"/>
                        <a:ea typeface="+mn-ea"/>
                        <a:cs typeface="Times New Roman" pitchFamily="18" charset="0"/>
                      </a:endParaRPr>
                    </a:p>
                  </a:txBody>
                  <a:tcPr/>
                </a:tc>
                <a:tc hMerge="1">
                  <a:txBody>
                    <a:bodyPr/>
                    <a:lstStyle/>
                    <a:p>
                      <a:endParaRPr lang="en-US"/>
                    </a:p>
                  </a:txBody>
                  <a:tcPr/>
                </a:tc>
              </a:tr>
              <a:tr h="337168">
                <a:tc gridSpan="6">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kern="1200" dirty="0" smtClean="0">
                          <a:solidFill>
                            <a:schemeClr val="tx1"/>
                          </a:solidFill>
                          <a:latin typeface="Times New Roman" pitchFamily="18" charset="0"/>
                          <a:ea typeface="+mn-ea"/>
                          <a:cs typeface="Times New Roman" pitchFamily="18" charset="0"/>
                        </a:rPr>
                        <a:t>References</a:t>
                      </a:r>
                      <a:endParaRPr lang="en-US" sz="1400" dirty="0" smtClean="0">
                        <a:latin typeface="Times New Roman" pitchFamily="18" charset="0"/>
                        <a:cs typeface="Times New Roman"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advTm="5000">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396"/>
          <a:ext cx="7467599" cy="5825985"/>
        </p:xfrm>
        <a:graphic>
          <a:graphicData uri="http://schemas.openxmlformats.org/drawingml/2006/table">
            <a:tbl>
              <a:tblPr firstRow="1" bandRow="1">
                <a:tableStyleId>{5C22544A-7EE6-4342-B048-85BDC9FD1C3A}</a:tableStyleId>
              </a:tblPr>
              <a:tblGrid>
                <a:gridCol w="533400"/>
                <a:gridCol w="609600"/>
                <a:gridCol w="6324599"/>
              </a:tblGrid>
              <a:tr h="34565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254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Times New Roman" pitchFamily="18" charset="0"/>
                          <a:ea typeface="+mn-ea"/>
                          <a:cs typeface="Times New Roman" pitchFamily="18" charset="0"/>
                        </a:rPr>
                        <a:t>2.1</a:t>
                      </a:r>
                      <a:endParaRPr lang="en-US" sz="1400" dirty="0">
                        <a:latin typeface="Times New Roman" pitchFamily="18" charset="0"/>
                        <a:cs typeface="Times New Roman" pitchFamily="18" charset="0"/>
                      </a:endParaRPr>
                    </a:p>
                  </a:txBody>
                  <a:tcPr/>
                </a:tc>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400" b="1" kern="1200" dirty="0" smtClean="0">
                          <a:solidFill>
                            <a:schemeClr val="dk1"/>
                          </a:solidFill>
                          <a:latin typeface="Times New Roman" pitchFamily="18" charset="0"/>
                          <a:ea typeface="+mn-ea"/>
                          <a:cs typeface="Times New Roman" pitchFamily="18" charset="0"/>
                        </a:rPr>
                        <a:t>Statistical Methods for Evaluation :</a:t>
                      </a:r>
                    </a:p>
                    <a:p>
                      <a:pPr algn="just"/>
                      <a:r>
                        <a:rPr lang="en-US" sz="1400" kern="1200" dirty="0" smtClean="0">
                          <a:solidFill>
                            <a:schemeClr val="dk1"/>
                          </a:solidFill>
                          <a:latin typeface="Times New Roman" pitchFamily="18" charset="0"/>
                          <a:ea typeface="+mn-ea"/>
                          <a:cs typeface="Times New Roman" pitchFamily="18" charset="0"/>
                        </a:rPr>
                        <a:t>Statistical techniques are used during the initial data exploration and data preparation, model building, evaluation of the final models, and assessment of how the new models improve the situation when deployed in the field.</a:t>
                      </a:r>
                    </a:p>
                  </a:txBody>
                  <a:tcPr/>
                </a:tc>
              </a:tr>
              <a:tr h="268246">
                <a:tc>
                  <a:txBody>
                    <a:bodyPr/>
                    <a:lstStyle/>
                    <a:p>
                      <a:pPr marL="0"/>
                      <a:endParaRPr lang="en-US" sz="140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2.1.1</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Hypothesis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The basic concept of hypothesis testing is to form an assertion and test it with data. A common hypothesis test is to compare the means of two populations 	</a:t>
                      </a:r>
                    </a:p>
                  </a:txBody>
                  <a:tcPr/>
                </a:tc>
              </a:tr>
              <a:tr h="283486">
                <a:tc>
                  <a:txBody>
                    <a:bodyPr/>
                    <a:lstStyle/>
                    <a:p>
                      <a:pPr marL="0"/>
                      <a:endParaRPr lang="en-US" sz="140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2.1.2</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Difference of Means :</a:t>
                      </a:r>
                    </a:p>
                    <a:p>
                      <a:r>
                        <a:rPr lang="en-US" sz="1400" kern="1200" dirty="0" smtClean="0">
                          <a:solidFill>
                            <a:schemeClr val="dk1"/>
                          </a:solidFill>
                          <a:latin typeface="Times New Roman" pitchFamily="18" charset="0"/>
                          <a:ea typeface="+mn-ea"/>
                          <a:cs typeface="Times New Roman" pitchFamily="18" charset="0"/>
                        </a:rPr>
                        <a:t>The two hypothesis tests are consider the following null and alternative hypotheses.</a:t>
                      </a:r>
                    </a:p>
                    <a:p>
                      <a:pPr>
                        <a:buFont typeface="Wingdings" pitchFamily="2" charset="2"/>
                        <a:buChar char="§"/>
                      </a:pPr>
                      <a:r>
                        <a:rPr lang="en-US" sz="1400" kern="1200" baseline="0" dirty="0" smtClean="0">
                          <a:solidFill>
                            <a:schemeClr val="dk1"/>
                          </a:solidFill>
                          <a:latin typeface="Times New Roman" pitchFamily="18" charset="0"/>
                          <a:ea typeface="+mn-ea"/>
                          <a:cs typeface="Times New Roman" pitchFamily="18" charset="0"/>
                        </a:rPr>
                        <a:t>        </a:t>
                      </a:r>
                      <a:r>
                        <a:rPr lang="en-US" sz="1400" kern="1200" dirty="0" smtClean="0">
                          <a:solidFill>
                            <a:schemeClr val="dk1"/>
                          </a:solidFill>
                          <a:latin typeface="Times New Roman" pitchFamily="18" charset="0"/>
                          <a:ea typeface="+mn-ea"/>
                          <a:cs typeface="Times New Roman" pitchFamily="18" charset="0"/>
                        </a:rPr>
                        <a:t>Ho: µ1= µ2</a:t>
                      </a:r>
                    </a:p>
                    <a:p>
                      <a:pPr>
                        <a:buFont typeface="Wingdings" pitchFamily="2" charset="2"/>
                        <a:buChar char="§"/>
                      </a:pPr>
                      <a:r>
                        <a:rPr lang="en-US" sz="1400" kern="1200" dirty="0" smtClean="0">
                          <a:solidFill>
                            <a:schemeClr val="dk1"/>
                          </a:solidFill>
                          <a:latin typeface="Times New Roman" pitchFamily="18" charset="0"/>
                          <a:ea typeface="+mn-ea"/>
                          <a:cs typeface="Times New Roman" pitchFamily="18" charset="0"/>
                        </a:rPr>
                        <a:t>        HA: µ1, ≠µ2</a:t>
                      </a:r>
                    </a:p>
                    <a:p>
                      <a:r>
                        <a:rPr lang="en-US" sz="1400" kern="1200" dirty="0" smtClean="0">
                          <a:solidFill>
                            <a:schemeClr val="dk1"/>
                          </a:solidFill>
                          <a:latin typeface="Times New Roman" pitchFamily="18" charset="0"/>
                          <a:ea typeface="+mn-ea"/>
                          <a:cs typeface="Times New Roman" pitchFamily="18" charset="0"/>
                        </a:rPr>
                        <a:t>The µ1, and µ2 denote the population means of pop1 and pop2, respectively	.</a:t>
                      </a:r>
                    </a:p>
                  </a:txBody>
                  <a:tcPr/>
                </a:tc>
              </a:tr>
              <a:tr h="2987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dk1"/>
                        </a:solidFill>
                        <a:latin typeface="Times New Roman" pitchFamily="18" charset="0"/>
                        <a:ea typeface="+mn-ea"/>
                        <a:cs typeface="Times New Roman" pitchFamily="18" charset="0"/>
                      </a:endParaRPr>
                    </a:p>
                  </a:txBody>
                  <a:tcPr/>
                </a:tc>
                <a:tc>
                  <a:txBody>
                    <a:bodyPr/>
                    <a:lstStyle/>
                    <a:p>
                      <a:pPr marL="0"/>
                      <a:r>
                        <a:rPr lang="en-US" sz="1400" dirty="0" smtClean="0">
                          <a:latin typeface="Times New Roman" pitchFamily="18" charset="0"/>
                          <a:cs typeface="Times New Roman" pitchFamily="18" charset="0"/>
                        </a:rPr>
                        <a:t>2.1.3</a:t>
                      </a:r>
                      <a:endParaRPr lang="en-US" sz="14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Wilcoxon Rank–Sum Test :</a:t>
                      </a:r>
                    </a:p>
                    <a:p>
                      <a:pPr algn="just"/>
                      <a:r>
                        <a:rPr lang="en-US" sz="1400" kern="1200" dirty="0" smtClean="0">
                          <a:solidFill>
                            <a:schemeClr val="dk1"/>
                          </a:solidFill>
                          <a:latin typeface="Times New Roman" pitchFamily="18" charset="0"/>
                          <a:ea typeface="+mn-ea"/>
                          <a:cs typeface="Times New Roman" pitchFamily="18" charset="0"/>
                        </a:rPr>
                        <a:t>The Wilcoxon rank-sum test is a nonparametric hypothesis test that checks whether two populations are identically </a:t>
                      </a:r>
                      <a:r>
                        <a:rPr lang="en-US" sz="1400" kern="1200" dirty="0" err="1" smtClean="0">
                          <a:solidFill>
                            <a:schemeClr val="dk1"/>
                          </a:solidFill>
                          <a:latin typeface="Times New Roman" pitchFamily="18" charset="0"/>
                          <a:ea typeface="+mn-ea"/>
                          <a:cs typeface="Times New Roman" pitchFamily="18" charset="0"/>
                        </a:rPr>
                        <a:t>distributed.Wilcoxon</a:t>
                      </a:r>
                      <a:r>
                        <a:rPr lang="en-US" sz="1400" kern="1200" dirty="0" smtClean="0">
                          <a:solidFill>
                            <a:schemeClr val="dk1"/>
                          </a:solidFill>
                          <a:latin typeface="Times New Roman" pitchFamily="18" charset="0"/>
                          <a:ea typeface="+mn-ea"/>
                          <a:cs typeface="Times New Roman" pitchFamily="18" charset="0"/>
                        </a:rPr>
                        <a:t> test does not assume anything about the population distribution, it is generally considered more robust than the t-test</a:t>
                      </a:r>
                    </a:p>
                  </a:txBody>
                  <a:tcPr/>
                </a:tc>
              </a:tr>
              <a:tr h="237766">
                <a:tc>
                  <a:txBody>
                    <a:bodyPr/>
                    <a:lstStyle/>
                    <a:p>
                      <a:pPr marL="0"/>
                      <a:endParaRPr lang="en-US" sz="140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2.1.4</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Type 1 Type 2 Errors :</a:t>
                      </a:r>
                    </a:p>
                    <a:p>
                      <a:pPr algn="just">
                        <a:buFont typeface="Wingdings" pitchFamily="2" charset="2"/>
                        <a:buChar char="§"/>
                      </a:pPr>
                      <a:r>
                        <a:rPr lang="en-US" sz="1400" kern="1200" dirty="0" smtClean="0">
                          <a:solidFill>
                            <a:schemeClr val="dk1"/>
                          </a:solidFill>
                          <a:latin typeface="Times New Roman" pitchFamily="18" charset="0"/>
                          <a:ea typeface="+mn-ea"/>
                          <a:cs typeface="Times New Roman" pitchFamily="18" charset="0"/>
                        </a:rPr>
                        <a:t> A </a:t>
                      </a:r>
                      <a:r>
                        <a:rPr lang="en-US" sz="1400" b="1" kern="1200" dirty="0" smtClean="0">
                          <a:solidFill>
                            <a:schemeClr val="dk1"/>
                          </a:solidFill>
                          <a:latin typeface="Times New Roman" pitchFamily="18" charset="0"/>
                          <a:ea typeface="+mn-ea"/>
                          <a:cs typeface="Times New Roman" pitchFamily="18" charset="0"/>
                        </a:rPr>
                        <a:t>type I error </a:t>
                      </a:r>
                      <a:r>
                        <a:rPr lang="en-US" sz="1400" kern="1200" dirty="0" smtClean="0">
                          <a:solidFill>
                            <a:schemeClr val="dk1"/>
                          </a:solidFill>
                          <a:latin typeface="Times New Roman" pitchFamily="18" charset="0"/>
                          <a:ea typeface="+mn-ea"/>
                          <a:cs typeface="Times New Roman" pitchFamily="18" charset="0"/>
                        </a:rPr>
                        <a:t>is the rejection of the null hypothesis when the null hypothesis is TRUE. The probability of the type I error is denoted by the Greek letter </a:t>
                      </a:r>
                      <a:r>
                        <a:rPr lang="el-GR" sz="1400" b="1" kern="1200" dirty="0" smtClean="0">
                          <a:solidFill>
                            <a:schemeClr val="dk1"/>
                          </a:solidFill>
                          <a:latin typeface="Times New Roman" pitchFamily="18" charset="0"/>
                          <a:ea typeface="+mn-ea"/>
                          <a:cs typeface="Times New Roman" pitchFamily="18" charset="0"/>
                        </a:rPr>
                        <a:t>α</a:t>
                      </a:r>
                      <a:r>
                        <a:rPr lang="en-US" sz="1400" kern="1200" dirty="0" smtClean="0">
                          <a:solidFill>
                            <a:schemeClr val="dk1"/>
                          </a:solidFill>
                          <a:latin typeface="Times New Roman" pitchFamily="18" charset="0"/>
                          <a:ea typeface="+mn-ea"/>
                          <a:cs typeface="Times New Roman" pitchFamily="18" charset="0"/>
                        </a:rPr>
                        <a:t>.</a:t>
                      </a:r>
                    </a:p>
                    <a:p>
                      <a:pPr>
                        <a:buFont typeface="Wingdings" pitchFamily="2" charset="2"/>
                        <a:buNone/>
                      </a:pPr>
                      <a:endParaRPr lang="en-US" sz="1400" kern="1200" dirty="0" smtClean="0">
                        <a:solidFill>
                          <a:schemeClr val="dk1"/>
                        </a:solidFill>
                        <a:latin typeface="Times New Roman" pitchFamily="18" charset="0"/>
                        <a:ea typeface="+mn-ea"/>
                        <a:cs typeface="Times New Roman" pitchFamily="18" charset="0"/>
                      </a:endParaRPr>
                    </a:p>
                    <a:p>
                      <a:pPr algn="just">
                        <a:buFont typeface="Wingdings" pitchFamily="2" charset="2"/>
                        <a:buChar char="§"/>
                      </a:pPr>
                      <a:r>
                        <a:rPr lang="en-US" sz="1400" kern="1200" dirty="0" smtClean="0">
                          <a:solidFill>
                            <a:schemeClr val="dk1"/>
                          </a:solidFill>
                          <a:latin typeface="Times New Roman" pitchFamily="18" charset="0"/>
                          <a:ea typeface="+mn-ea"/>
                          <a:cs typeface="Times New Roman" pitchFamily="18" charset="0"/>
                        </a:rPr>
                        <a:t> A </a:t>
                      </a:r>
                      <a:r>
                        <a:rPr lang="en-US" sz="1400" b="1" kern="1200" dirty="0" smtClean="0">
                          <a:solidFill>
                            <a:schemeClr val="dk1"/>
                          </a:solidFill>
                          <a:latin typeface="Times New Roman" pitchFamily="18" charset="0"/>
                          <a:ea typeface="+mn-ea"/>
                          <a:cs typeface="Times New Roman" pitchFamily="18" charset="0"/>
                        </a:rPr>
                        <a:t>type II error </a:t>
                      </a:r>
                      <a:r>
                        <a:rPr lang="en-US" sz="1400" kern="1200" dirty="0" smtClean="0">
                          <a:solidFill>
                            <a:schemeClr val="dk1"/>
                          </a:solidFill>
                          <a:latin typeface="Times New Roman" pitchFamily="18" charset="0"/>
                          <a:ea typeface="+mn-ea"/>
                          <a:cs typeface="Times New Roman" pitchFamily="18" charset="0"/>
                        </a:rPr>
                        <a:t>is the acceptance of a null hypothesis when the null hypothesis is FALSE. The probability of the type II error is denoted by the Greek letter </a:t>
                      </a:r>
                      <a:r>
                        <a:rPr lang="el-GR" sz="1400" b="1" kern="1200" dirty="0" smtClean="0">
                          <a:solidFill>
                            <a:schemeClr val="dk1"/>
                          </a:solidFill>
                          <a:latin typeface="Times New Roman" pitchFamily="18" charset="0"/>
                          <a:ea typeface="+mn-ea"/>
                          <a:cs typeface="Times New Roman" pitchFamily="18" charset="0"/>
                        </a:rPr>
                        <a:t>β</a:t>
                      </a:r>
                      <a:r>
                        <a:rPr lang="en-US" sz="1400" kern="1200" dirty="0" smtClean="0">
                          <a:solidFill>
                            <a:schemeClr val="dk1"/>
                          </a:solidFill>
                          <a:latin typeface="Times New Roman" pitchFamily="18" charset="0"/>
                          <a:ea typeface="+mn-ea"/>
                          <a:cs typeface="Times New Roman" pitchFamily="18" charset="0"/>
                        </a:rPr>
                        <a:t>.</a:t>
                      </a:r>
                    </a:p>
                  </a:txBody>
                  <a:tcPr/>
                </a:tc>
              </a:tr>
              <a:tr h="329206">
                <a:tc gridSpan="3">
                  <a:txBody>
                    <a:bodyPr/>
                    <a:lstStyle/>
                    <a:p>
                      <a:pPr marL="0" algn="r"/>
                      <a:r>
                        <a:rPr lang="en-US" sz="1400" b="1" kern="1200" dirty="0" smtClean="0">
                          <a:solidFill>
                            <a:schemeClr val="dk1"/>
                          </a:solidFill>
                          <a:latin typeface="Times New Roman" pitchFamily="18" charset="0"/>
                          <a:ea typeface="+mn-ea"/>
                          <a:cs typeface="Times New Roman" pitchFamily="18" charset="0"/>
                        </a:rPr>
                        <a:t>Continue…</a:t>
                      </a:r>
                    </a:p>
                  </a:txBody>
                  <a:tcPr/>
                </a:tc>
                <a:tc hMerge="1">
                  <a:txBody>
                    <a:bodyPr/>
                    <a:lstStyle/>
                    <a:p>
                      <a:pPr marL="0"/>
                      <a:endParaRPr lang="en-US" sz="1400" dirty="0">
                        <a:latin typeface="Times New Roman" pitchFamily="18" charset="0"/>
                        <a:cs typeface="Times New Roman" pitchFamily="18" charset="0"/>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Times New Roman" pitchFamily="18" charset="0"/>
                        <a:ea typeface="+mn-ea"/>
                        <a:cs typeface="Times New Roman" pitchFamily="18" charset="0"/>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533400"/>
          <a:ext cx="7467599" cy="2235419"/>
        </p:xfrm>
        <a:graphic>
          <a:graphicData uri="http://schemas.openxmlformats.org/drawingml/2006/table">
            <a:tbl>
              <a:tblPr firstRow="1" bandRow="1">
                <a:tableStyleId>{5C22544A-7EE6-4342-B048-85BDC9FD1C3A}</a:tableStyleId>
              </a:tblPr>
              <a:tblGrid>
                <a:gridCol w="533400"/>
                <a:gridCol w="609600"/>
                <a:gridCol w="6324599"/>
              </a:tblGrid>
              <a:tr h="34565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Times New Roman" pitchFamily="18" charset="0"/>
                          <a:ea typeface="+mn-ea"/>
                          <a:cs typeface="Times New Roman" pitchFamily="18" charset="0"/>
                        </a:rPr>
                        <a:t>Unit - 2. Basic Data Analytic Methods </a:t>
                      </a:r>
                      <a:endParaRPr lang="en-US" sz="1600" b="1" kern="1200" spc="0" dirty="0" smtClean="0">
                        <a:solidFill>
                          <a:schemeClr val="bg1"/>
                        </a:solidFill>
                        <a:latin typeface="Times New Roman"/>
                        <a:ea typeface="+mn-ea"/>
                        <a:cs typeface="Times New Roman"/>
                      </a:endParaRPr>
                    </a:p>
                  </a:txBody>
                  <a:tcPr/>
                </a:tc>
                <a:tc hMerge="1">
                  <a:txBody>
                    <a:bodyPr/>
                    <a:lstStyle/>
                    <a:p>
                      <a:endParaRPr lang="en-US"/>
                    </a:p>
                  </a:txBody>
                  <a:tcPr/>
                </a:tc>
                <a:tc hMerge="1">
                  <a:txBody>
                    <a:bodyPr/>
                    <a:lstStyle/>
                    <a:p>
                      <a:endParaRPr lang="en-US"/>
                    </a:p>
                  </a:txBody>
                  <a:tcPr/>
                </a:tc>
              </a:tr>
              <a:tr h="329206">
                <a:tc>
                  <a:txBody>
                    <a:bodyPr/>
                    <a:lstStyle/>
                    <a:p>
                      <a:pPr marL="0"/>
                      <a:endParaRPr lang="en-US" sz="1400" dirty="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2.1.5</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Power and Sample Size  :</a:t>
                      </a:r>
                    </a:p>
                    <a:p>
                      <a:r>
                        <a:rPr lang="en-US" sz="1400" kern="1200" dirty="0" smtClean="0">
                          <a:solidFill>
                            <a:schemeClr val="dk1"/>
                          </a:solidFill>
                          <a:latin typeface="Times New Roman" pitchFamily="18" charset="0"/>
                          <a:ea typeface="+mn-ea"/>
                          <a:cs typeface="Times New Roman" pitchFamily="18" charset="0"/>
                        </a:rPr>
                        <a:t>The power of a test is the probability of correctly rejecting the null hypothesis. It is denoted by 1- </a:t>
                      </a:r>
                      <a:r>
                        <a:rPr lang="el-GR" sz="1400" kern="1200" dirty="0" smtClean="0">
                          <a:solidFill>
                            <a:schemeClr val="dk1"/>
                          </a:solidFill>
                          <a:latin typeface="Times New Roman" pitchFamily="18" charset="0"/>
                          <a:ea typeface="+mn-ea"/>
                          <a:cs typeface="Times New Roman" pitchFamily="18" charset="0"/>
                        </a:rPr>
                        <a:t>β</a:t>
                      </a:r>
                      <a:r>
                        <a:rPr lang="en-US" sz="1400" kern="1200" dirty="0" smtClean="0">
                          <a:solidFill>
                            <a:schemeClr val="dk1"/>
                          </a:solidFill>
                          <a:latin typeface="Times New Roman" pitchFamily="18" charset="0"/>
                          <a:ea typeface="+mn-ea"/>
                          <a:cs typeface="Times New Roman" pitchFamily="18" charset="0"/>
                        </a:rPr>
                        <a:t>, where </a:t>
                      </a:r>
                      <a:r>
                        <a:rPr lang="el-GR" sz="1400" kern="1200" dirty="0" smtClean="0">
                          <a:solidFill>
                            <a:schemeClr val="dk1"/>
                          </a:solidFill>
                          <a:latin typeface="Times New Roman" pitchFamily="18" charset="0"/>
                          <a:ea typeface="+mn-ea"/>
                          <a:cs typeface="Times New Roman" pitchFamily="18" charset="0"/>
                        </a:rPr>
                        <a:t>β</a:t>
                      </a:r>
                      <a:r>
                        <a:rPr lang="en-US" sz="1400" kern="1200" dirty="0" smtClean="0">
                          <a:solidFill>
                            <a:schemeClr val="dk1"/>
                          </a:solidFill>
                          <a:latin typeface="Times New Roman" pitchFamily="18" charset="0"/>
                          <a:ea typeface="+mn-ea"/>
                          <a:cs typeface="Times New Roman" pitchFamily="18" charset="0"/>
                        </a:rPr>
                        <a:t> is the probability of a type II error.</a:t>
                      </a:r>
                    </a:p>
                  </a:txBody>
                  <a:tcPr/>
                </a:tc>
              </a:tr>
              <a:tr h="192046">
                <a:tc>
                  <a:txBody>
                    <a:bodyPr/>
                    <a:lstStyle/>
                    <a:p>
                      <a:pPr marL="0"/>
                      <a:endParaRPr lang="en-US" sz="1400">
                        <a:latin typeface="Times New Roman" pitchFamily="18" charset="0"/>
                        <a:cs typeface="Times New Roman" pitchFamily="18" charset="0"/>
                      </a:endParaRPr>
                    </a:p>
                  </a:txBody>
                  <a:tcPr/>
                </a:tc>
                <a:tc>
                  <a:txBody>
                    <a:bodyPr/>
                    <a:lstStyle/>
                    <a:p>
                      <a:pPr marL="0"/>
                      <a:r>
                        <a:rPr lang="en-US" sz="1400" kern="1200" dirty="0" smtClean="0">
                          <a:solidFill>
                            <a:schemeClr val="dk1"/>
                          </a:solidFill>
                          <a:latin typeface="Times New Roman" pitchFamily="18" charset="0"/>
                          <a:ea typeface="+mn-ea"/>
                          <a:cs typeface="Times New Roman" pitchFamily="18" charset="0"/>
                        </a:rPr>
                        <a:t>2.1.6</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Times New Roman" pitchFamily="18" charset="0"/>
                          <a:ea typeface="+mn-ea"/>
                          <a:cs typeface="Times New Roman" pitchFamily="18" charset="0"/>
                        </a:rPr>
                        <a:t>ANOVA :</a:t>
                      </a:r>
                    </a:p>
                    <a:p>
                      <a:pPr algn="just"/>
                      <a:r>
                        <a:rPr lang="en-US" sz="1400" kern="1200" dirty="0" smtClean="0">
                          <a:solidFill>
                            <a:schemeClr val="dk1"/>
                          </a:solidFill>
                          <a:latin typeface="Times New Roman" pitchFamily="18" charset="0"/>
                          <a:ea typeface="+mn-ea"/>
                          <a:cs typeface="Times New Roman" pitchFamily="18" charset="0"/>
                        </a:rPr>
                        <a:t>Analysis of Variance (ANOVA) is a generalization of the hypothesis testing of the difference of two population means. AN OVA tests if any of the population means</a:t>
                      </a:r>
                    </a:p>
                    <a:p>
                      <a:pPr algn="just"/>
                      <a:r>
                        <a:rPr lang="en-US" sz="1400" kern="1200" dirty="0" smtClean="0">
                          <a:solidFill>
                            <a:schemeClr val="dk1"/>
                          </a:solidFill>
                          <a:latin typeface="Times New Roman" pitchFamily="18" charset="0"/>
                          <a:ea typeface="+mn-ea"/>
                          <a:cs typeface="Times New Roman" pitchFamily="18" charset="0"/>
                        </a:rPr>
                        <a:t>differ from the other population means. The null hypothesis of A NOVA is that all the population means are equal.</a:t>
                      </a:r>
                    </a:p>
                  </a:txBody>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355</TotalTime>
  <Words>1167</Words>
  <Application>Microsoft Office PowerPoint</Application>
  <PresentationFormat>On-screen Show (4:3)</PresentationFormat>
  <Paragraphs>172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101</cp:revision>
  <dcterms:created xsi:type="dcterms:W3CDTF">2018-05-28T06:17:17Z</dcterms:created>
  <dcterms:modified xsi:type="dcterms:W3CDTF">2018-06-21T07:57:01Z</dcterms:modified>
</cp:coreProperties>
</file>