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5" r:id="rId4"/>
    <p:sldId id="267" r:id="rId5"/>
    <p:sldId id="268" r:id="rId6"/>
    <p:sldId id="269" r:id="rId7"/>
    <p:sldId id="257" r:id="rId8"/>
    <p:sldId id="275" r:id="rId9"/>
    <p:sldId id="264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6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AD77-E8BF-4325-B5E7-36140976DFC8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6C66-D675-4AE9-BDE3-709923AD1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133600"/>
          <a:ext cx="87629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284"/>
                <a:gridCol w="5547220"/>
                <a:gridCol w="1527495"/>
              </a:tblGrid>
              <a:tr h="1254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Bhivrabai Sawant Institute of Technology &amp; Research,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Gat No. 720/2, Nagar Road, Wagholi, Pune, Maharashtra 412207.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6772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Department Of Computer Engineering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C:\Users\admin\Downloads\JSPM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09800"/>
            <a:ext cx="1371600" cy="1143000"/>
          </a:xfrm>
          <a:prstGeom prst="rect">
            <a:avLst/>
          </a:prstGeom>
          <a:noFill/>
        </p:spPr>
      </p:pic>
      <p:pic>
        <p:nvPicPr>
          <p:cNvPr id="5122" name="Picture 2" descr="Image result for jspm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1524000" cy="1143000"/>
          </a:xfrm>
          <a:prstGeom prst="rect">
            <a:avLst/>
          </a:prstGeom>
          <a:noFill/>
        </p:spPr>
      </p:pic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01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12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Unit - 2. Basic Data Analytic Methods </a:t>
                      </a:r>
                      <a:endParaRPr lang="en-US" sz="1600" b="1" kern="1200" spc="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</a:tr>
              <a:tr h="21355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References </a:t>
                      </a:r>
                    </a:p>
                    <a:p>
                      <a:endParaRPr lang="en-US" sz="14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 Book : 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David Dietrich, Barry Hiller, “Data Science &amp; Big Data Analytics”, EMC education services, Wiley publications, 2012, ISBN 0-07-120413-X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001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1752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Thank You !</a:t>
                      </a:r>
                      <a:endParaRPr lang="en-US" sz="11500" b="1" kern="1200" spc="0" dirty="0" smtClean="0">
                        <a:solidFill>
                          <a:schemeClr val="lt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066800"/>
          <a:ext cx="8610600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394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Subject : 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Analytics</a:t>
                      </a:r>
                    </a:p>
                    <a:p>
                      <a:pPr marL="698182" marR="1105264" algn="ctr">
                        <a:lnSpc>
                          <a:spcPts val="3399"/>
                        </a:lnSpc>
                        <a:spcBef>
                          <a:spcPts val="170"/>
                        </a:spcBef>
                      </a:pP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Sub</a:t>
                      </a:r>
                      <a:r>
                        <a:rPr lang="en-US" sz="3200" spc="-14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ect</a:t>
                      </a:r>
                      <a:r>
                        <a:rPr lang="en-US" sz="3200" spc="-112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200" spc="9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de :</a:t>
                      </a:r>
                      <a:r>
                        <a:rPr lang="en-US" sz="3200" spc="-6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410243</a:t>
                      </a:r>
                    </a:p>
                    <a:p>
                      <a:pPr marL="698182" marR="1105264" algn="ctr">
                        <a:lnSpc>
                          <a:spcPts val="3399"/>
                        </a:lnSpc>
                        <a:spcBef>
                          <a:spcPts val="170"/>
                        </a:spcBef>
                      </a:pP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 Class :</a:t>
                      </a:r>
                      <a:r>
                        <a:rPr lang="en-US" sz="3200" spc="-9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r>
                        <a:rPr lang="en-US" sz="2800" spc="-37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r>
                        <a:rPr lang="en-US" sz="2800" spc="9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800" spc="-14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ter</a:t>
                      </a:r>
                      <a:r>
                        <a:rPr lang="en-US" sz="2800" spc="-126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spc="9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ngineeri</a:t>
                      </a:r>
                      <a:r>
                        <a:rPr lang="en-US" sz="2800" spc="-9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600515" marR="2005778" algn="ctr">
                        <a:lnSpc>
                          <a:spcPts val="3944"/>
                        </a:lnSpc>
                        <a:spcBef>
                          <a:spcPts val="660"/>
                        </a:spcBef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Pattern : 2015</a:t>
                      </a:r>
                    </a:p>
                    <a:p>
                      <a:pPr marL="1600515" marR="2005778" algn="ctr">
                        <a:lnSpc>
                          <a:spcPts val="3944"/>
                        </a:lnSpc>
                        <a:spcBef>
                          <a:spcPts val="660"/>
                        </a:spcBef>
                      </a:pPr>
                      <a:r>
                        <a:rPr lang="en-US" sz="32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Academic Year </a:t>
                      </a: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2018-19</a:t>
                      </a:r>
                    </a:p>
                    <a:p>
                      <a:pPr marL="1600515" marR="2005778" algn="ctr">
                        <a:lnSpc>
                          <a:spcPts val="3944"/>
                        </a:lnSpc>
                        <a:spcBef>
                          <a:spcPts val="660"/>
                        </a:spcBef>
                      </a:pPr>
                      <a:endParaRPr lang="en-US" sz="4800" baseline="-1686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600515" marR="2005778" algn="ctr">
                        <a:lnSpc>
                          <a:spcPts val="3944"/>
                        </a:lnSpc>
                        <a:spcBef>
                          <a:spcPts val="660"/>
                        </a:spcBef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Designed By : </a:t>
                      </a:r>
                      <a:r>
                        <a:rPr lang="en-US" sz="22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Prof. Yogendra Patil</a:t>
                      </a:r>
                    </a:p>
                    <a:p>
                      <a:pPr algn="ctr"/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admin\Downloads\JSPM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219200"/>
            <a:ext cx="1752600" cy="1455944"/>
          </a:xfrm>
          <a:prstGeom prst="rect">
            <a:avLst/>
          </a:prstGeom>
          <a:noFill/>
        </p:spPr>
      </p:pic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685800"/>
          <a:ext cx="8763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5532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spc="0" dirty="0" smtClean="0">
                          <a:solidFill>
                            <a:schemeClr val="lt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Vision &amp; Mission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Institute Vision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"Satisfy the aspirations of youth force, who want to lead nation towards prosperity through  techno-economic development.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Institute Mission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To provide, nurture and maintain an environment of high academic excellence, research &amp; entrepreneurship for all aspiring students, which will prepare them to face global challenges  maintaining high ethical and moral standards."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Department Vision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Empowering the students to be professionally competent &amp; socially responsible for  techno-economic development of society.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Department Mission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685800" algn="l"/>
                        </a:tabLst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To provide quality education enabling  students for higher studies, research &amp; entrepreneurship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685800" algn="l"/>
                        </a:tabLst>
                      </a:pPr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To inculcate professionalism and ethical values through day to day practices.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143000"/>
          <a:ext cx="87630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553200"/>
              </a:tblGrid>
              <a:tr h="381000">
                <a:tc gridSpan="2">
                  <a:txBody>
                    <a:bodyPr/>
                    <a:lstStyle/>
                    <a:p>
                      <a:pPr marL="736041" algn="ctr">
                        <a:lnSpc>
                          <a:spcPts val="4590"/>
                        </a:lnSpc>
                        <a:spcBef>
                          <a:spcPts val="229"/>
                        </a:spcBef>
                      </a:pPr>
                      <a:r>
                        <a:rPr lang="en-US" sz="2800" spc="0" dirty="0" smtClean="0">
                          <a:latin typeface="Times New Roman"/>
                          <a:cs typeface="Times New Roman"/>
                        </a:rPr>
                        <a:t>Objectives and</a:t>
                      </a:r>
                      <a:r>
                        <a:rPr lang="en-US" sz="2800" spc="-63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spc="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lang="en-US" sz="2800" spc="19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lang="en-US" sz="2800" spc="0" dirty="0" smtClean="0">
                          <a:latin typeface="Times New Roman"/>
                          <a:cs typeface="Times New Roman"/>
                        </a:rPr>
                        <a:t>tco</a:t>
                      </a:r>
                      <a:r>
                        <a:rPr lang="en-US" sz="2800" spc="-29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2800" spc="0" dirty="0" smtClean="0">
                          <a:latin typeface="Times New Roman"/>
                          <a:cs typeface="Times New Roman"/>
                        </a:rPr>
                        <a:t>es</a:t>
                      </a:r>
                      <a:endParaRPr lang="en-US" sz="2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36041">
                        <a:lnSpc>
                          <a:spcPts val="4590"/>
                        </a:lnSpc>
                        <a:spcBef>
                          <a:spcPts val="229"/>
                        </a:spcBef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762760">
                <a:tc>
                  <a:txBody>
                    <a:bodyPr/>
                    <a:lstStyle/>
                    <a:p>
                      <a:pPr marL="12700" marR="83713">
                        <a:lnSpc>
                          <a:spcPct val="102945"/>
                        </a:lnSpc>
                        <a:spcBef>
                          <a:spcPts val="2591"/>
                        </a:spcBef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Course Objectives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§"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To develop problem solving abilities using Mathematics </a:t>
                      </a:r>
                    </a:p>
                    <a:p>
                      <a:pPr algn="just">
                        <a:buFont typeface="Wingdings" pitchFamily="2" charset="2"/>
                        <a:buChar char="§"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To apply algorithmic strategies while solving problems </a:t>
                      </a:r>
                    </a:p>
                    <a:p>
                      <a:pPr algn="just">
                        <a:buFont typeface="Wingdings" pitchFamily="2" charset="2"/>
                        <a:buChar char="§"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 To develop time and space efficient algorithms </a:t>
                      </a:r>
                    </a:p>
                    <a:p>
                      <a:pPr algn="just">
                        <a:buFont typeface="Wingdings" pitchFamily="2" charset="2"/>
                        <a:buChar char="§"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To study algorithmic examples in distributed, concurrent and parallel environments </a:t>
                      </a: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Course Outcomes</a:t>
                      </a:r>
                    </a:p>
                    <a:p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To write case studies in Business Analytic and Intelligence using mathematical models. 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To present a survey on applications for Business Analytic and Intelligence. 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To write problem solutions for multi-core or distributed, concurrent/Parallel environments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371600"/>
          <a:ext cx="8001000" cy="192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410200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spc="0" dirty="0" smtClean="0">
                          <a:solidFill>
                            <a:schemeClr val="lt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Other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12700" algn="ctr">
                        <a:lnSpc>
                          <a:spcPts val="3365"/>
                        </a:lnSpc>
                        <a:spcBef>
                          <a:spcPts val="168"/>
                        </a:spcBef>
                      </a:pP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b="1" spc="-9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achi</a:t>
                      </a:r>
                      <a:r>
                        <a:rPr lang="en-US" sz="1800" b="1" spc="14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en-US" sz="1800" b="1" spc="-8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Sche</a:t>
                      </a:r>
                      <a:r>
                        <a:rPr lang="en-US" sz="1800" b="1" spc="-59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3365"/>
                        </a:lnSpc>
                        <a:spcBef>
                          <a:spcPts val="168"/>
                        </a:spcBef>
                        <a:buFont typeface="Wingdings" pitchFamily="2" charset="2"/>
                        <a:buChar char="§"/>
                      </a:pPr>
                      <a:r>
                        <a:rPr lang="en-US" sz="2000" spc="0" dirty="0" smtClean="0">
                          <a:latin typeface="Times New Roman"/>
                          <a:cs typeface="Times New Roman"/>
                        </a:rPr>
                        <a:t> L</a:t>
                      </a:r>
                      <a:r>
                        <a:rPr lang="en-US" sz="2000" spc="-9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2000" spc="0" dirty="0" smtClean="0">
                          <a:latin typeface="Times New Roman"/>
                          <a:cs typeface="Times New Roman"/>
                        </a:rPr>
                        <a:t>ctures: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800" spc="154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en-US" sz="1800" spc="-1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9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s/</a:t>
                      </a:r>
                      <a:r>
                        <a:rPr lang="en-US" sz="1800" spc="-34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eek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marL="12700" marR="60853" algn="ctr">
                        <a:lnSpc>
                          <a:spcPct val="95825"/>
                        </a:lnSpc>
                        <a:spcBef>
                          <a:spcPts val="920"/>
                        </a:spcBef>
                      </a:pP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Exa</a:t>
                      </a:r>
                      <a:r>
                        <a:rPr lang="en-US" sz="1800" b="1" spc="-54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lang="en-US" sz="1800" b="1" spc="9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ati</a:t>
                      </a:r>
                      <a:r>
                        <a:rPr lang="en-US" sz="1800" b="1" spc="9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b="1" spc="-118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Sc</a:t>
                      </a:r>
                      <a:r>
                        <a:rPr lang="en-US" sz="1800" b="1" spc="9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b="1" spc="-59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b="1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lang="en-US" sz="18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53538" algn="ctr">
                        <a:lnSpc>
                          <a:spcPts val="2965"/>
                        </a:lnSpc>
                        <a:spcBef>
                          <a:spcPts val="148"/>
                        </a:spcBef>
                        <a:buFont typeface="Wingdings" pitchFamily="2" charset="2"/>
                        <a:buChar char="§"/>
                      </a:pP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lang="en-US" sz="1800" spc="-1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lang="en-US" sz="1800" spc="-54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lang="en-US" sz="1800" spc="-2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14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lang="en-US" sz="1800" spc="-5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lang="en-US" sz="1800" spc="-94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95825"/>
                        </a:lnSpc>
                        <a:spcBef>
                          <a:spcPts val="667"/>
                        </a:spcBef>
                        <a:buFont typeface="Wingdings" pitchFamily="2" charset="2"/>
                        <a:buChar char="§"/>
                      </a:pPr>
                      <a:r>
                        <a:rPr lang="en-US" sz="1800" spc="-14" dirty="0" smtClean="0">
                          <a:latin typeface="Times New Roman"/>
                          <a:cs typeface="Times New Roman"/>
                        </a:rPr>
                        <a:t> E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lang="en-US" sz="1800" spc="-3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lang="en-US" sz="1800" spc="-54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lang="en-US" sz="1800" spc="-2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14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lang="en-US" sz="1800" spc="-5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spc="-3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lang="en-US" sz="1800" spc="-1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9" dirty="0" smtClean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371600"/>
          <a:ext cx="8001000" cy="184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533400">
                <a:tc>
                  <a:txBody>
                    <a:bodyPr/>
                    <a:lstStyle/>
                    <a:p>
                      <a:pPr marL="12700" algn="ctr">
                        <a:lnSpc>
                          <a:spcPts val="4290"/>
                        </a:lnSpc>
                        <a:spcBef>
                          <a:spcPts val="214"/>
                        </a:spcBef>
                      </a:pPr>
                      <a:r>
                        <a:rPr lang="en-US" sz="2800" b="1" kern="1200" spc="0" dirty="0" smtClean="0">
                          <a:solidFill>
                            <a:schemeClr val="lt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UNIT - III  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12700" marR="0" indent="0" algn="ctr" defTabSz="914400" rtl="0" eaLnBrk="1" fontAlgn="auto" latinLnBrk="0" hangingPunct="1">
                        <a:lnSpc>
                          <a:spcPts val="4290"/>
                        </a:lnSpc>
                        <a:spcBef>
                          <a:spcPts val="21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Association Rules and Regression 	</a:t>
                      </a:r>
                    </a:p>
                    <a:p>
                      <a:pPr marL="12700" marR="0" indent="0" algn="ctr" defTabSz="914400" rtl="0" eaLnBrk="1" fontAlgn="auto" latinLnBrk="0" hangingPunct="1">
                        <a:lnSpc>
                          <a:spcPts val="4290"/>
                        </a:lnSpc>
                        <a:spcBef>
                          <a:spcPts val="21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397"/>
          <a:ext cx="7467599" cy="551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64703"/>
                <a:gridCol w="344897"/>
                <a:gridCol w="6324599"/>
              </a:tblGrid>
              <a:tr h="30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84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Unit - 3. Association Rules and Regression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Advanced Analytical Theory and Methods : Association Rules-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Overview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“a-priori” Algorithm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3.1.3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Evaluation of Candidate Rules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Case study-transactions in Grocery Store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Validation and Testing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Diagnostics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Advanced Analytical Theory and Methods : Regression- 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3.2.1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3.2.2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Logistics	</a:t>
                      </a:r>
                    </a:p>
                  </a:txBody>
                  <a:tcPr/>
                </a:tc>
              </a:tr>
              <a:tr h="301673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3.2.3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Reasons to Choose and Cautions</a:t>
                      </a:r>
                    </a:p>
                  </a:txBody>
                  <a:tcPr/>
                </a:tc>
              </a:tr>
              <a:tr h="301673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3.2.4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Additional Regression Models	</a:t>
                      </a:r>
                    </a:p>
                  </a:txBody>
                  <a:tcPr/>
                </a:tc>
              </a:tr>
              <a:tr h="30167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Summary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>
                        <a:buFont typeface="Wingdings" pitchFamily="2" charset="2"/>
                        <a:buChar char="§"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716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References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397"/>
          <a:ext cx="7467599" cy="376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64703"/>
                <a:gridCol w="344897"/>
                <a:gridCol w="6324599"/>
              </a:tblGrid>
              <a:tr h="3016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84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Unit - 3. Association Rules and Regression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Advanced Analytical Theory and Methods : Association Rules-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Overview : 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Clustering is the use of unsupervised techniques for grouping similar objects. In machine learning, unsupervised refers to the problem of finding hidden structure within unlabeled data.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“a-priori” Algorithm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3.1.3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Evaluation of Candidate Rules	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Case study-transactions in Grocery Store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Validation and Testing</a:t>
                      </a:r>
                    </a:p>
                  </a:txBody>
                  <a:tcPr/>
                </a:tc>
              </a:tr>
              <a:tr h="362008">
                <a:tc>
                  <a:txBody>
                    <a:bodyPr/>
                    <a:lstStyle/>
                    <a:p>
                      <a:pPr marL="0"/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3.1.6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Diagnostics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143001"/>
          <a:ext cx="8001000" cy="167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1851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Unit - 2. Basic Data Analytic Methods </a:t>
                      </a:r>
                      <a:endParaRPr lang="en-US" sz="1600" b="1" kern="1200" spc="0" dirty="0" smtClean="0">
                        <a:solidFill>
                          <a:schemeClr val="bg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</a:tr>
              <a:tr h="1338898"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Summary :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statistical methods and tools presented in this section which  include confidence intervals, Wilcoxon rank-sum test, type I and II errors, effect size, and ANOVA.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Clustering analysis groups similar objects based on the objects' attributes. Clustering is applied in areas such as marketing, economics, biology, and medicine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393</TotalTime>
  <Words>532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113</cp:revision>
  <dcterms:created xsi:type="dcterms:W3CDTF">2018-05-28T06:17:17Z</dcterms:created>
  <dcterms:modified xsi:type="dcterms:W3CDTF">2018-05-30T05:33:33Z</dcterms:modified>
</cp:coreProperties>
</file>