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6" r:id="rId13"/>
    <p:sldId id="268" r:id="rId14"/>
    <p:sldId id="269" r:id="rId15"/>
    <p:sldId id="287"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75"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660"/>
  </p:normalViewPr>
  <p:slideViewPr>
    <p:cSldViewPr>
      <p:cViewPr varScale="1">
        <p:scale>
          <a:sx n="61" d="100"/>
          <a:sy n="61" d="100"/>
        </p:scale>
        <p:origin x="164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658C2F-4BF5-4207-A236-8464906718C2}"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58C2F-4BF5-4207-A236-8464906718C2}"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58C2F-4BF5-4207-A236-8464906718C2}"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58C2F-4BF5-4207-A236-8464906718C2}"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658C2F-4BF5-4207-A236-8464906718C2}"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658C2F-4BF5-4207-A236-8464906718C2}"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658C2F-4BF5-4207-A236-8464906718C2}" type="datetimeFigureOut">
              <a:rPr lang="en-US" smtClean="0"/>
              <a:pPr/>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658C2F-4BF5-4207-A236-8464906718C2}" type="datetimeFigureOut">
              <a:rPr lang="en-US" smtClean="0"/>
              <a:pPr/>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58C2F-4BF5-4207-A236-8464906718C2}" type="datetimeFigureOut">
              <a:rPr lang="en-US" smtClean="0"/>
              <a:pPr/>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58C2F-4BF5-4207-A236-8464906718C2}"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58C2F-4BF5-4207-A236-8464906718C2}"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509D4-AD8A-490C-9724-1BA571E668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58C2F-4BF5-4207-A236-8464906718C2}" type="datetimeFigureOut">
              <a:rPr lang="en-US" smtClean="0"/>
              <a:pPr/>
              <a:t>6/10/2020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509D4-AD8A-490C-9724-1BA571E668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racle.com/index.html" TargetMode="External"/><Relationship Id="rId2" Type="http://schemas.openxmlformats.org/officeDocument/2006/relationships/hyperlink" Target="http://developer.marklogic.com/produc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ws.amazon.com/redshift/?nc2=h_m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Gg01mmR3j-g&amp;list=PLssWC2d9JhOZLbQNZ80uOxLypglgWqbJ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62000"/>
            <a:ext cx="7010400" cy="4876800"/>
          </a:xfrm>
        </p:spPr>
        <p:txBody>
          <a:bodyPr>
            <a:normAutofit fontScale="92500" lnSpcReduction="10000"/>
          </a:bodyPr>
          <a:lstStyle/>
          <a:p>
            <a:r>
              <a:rPr lang="en-US" b="1" dirty="0" smtClean="0">
                <a:solidFill>
                  <a:srgbClr val="002060"/>
                </a:solidFill>
              </a:rPr>
              <a:t>Assignment-1  </a:t>
            </a:r>
          </a:p>
          <a:p>
            <a:pPr algn="just"/>
            <a:r>
              <a:rPr lang="en-US" dirty="0" smtClean="0">
                <a:solidFill>
                  <a:srgbClr val="002060"/>
                </a:solidFill>
              </a:rPr>
              <a:t>For an organization of your choice, choose a set of business processes. Design star / snow flake schemas for analyzing these processes. Create a fact constellation schema by combining them. Extract data from different data sources, apply suitable transformations and load into destination tables using an ETL tool. For Example: Business Origination: Sales, Order, Marketing Process.</a:t>
            </a:r>
            <a:endParaRPr lang="en-US"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Following are Data Integrity Problems:</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lgn="just"/>
            <a:r>
              <a:rPr lang="en-US" sz="3800" dirty="0"/>
              <a:t>Different spelling of the same person like Jon, John, etc.</a:t>
            </a:r>
          </a:p>
          <a:p>
            <a:pPr algn="just"/>
            <a:r>
              <a:rPr lang="en-US" sz="3800" dirty="0"/>
              <a:t>There are multiple ways to denote company name like Google, Google Inc.</a:t>
            </a:r>
          </a:p>
          <a:p>
            <a:pPr algn="just"/>
            <a:r>
              <a:rPr lang="en-US" sz="3800" dirty="0"/>
              <a:t>Use of different names like </a:t>
            </a:r>
            <a:r>
              <a:rPr lang="en-US" sz="3800" dirty="0" err="1"/>
              <a:t>Cleaveland</a:t>
            </a:r>
            <a:r>
              <a:rPr lang="en-US" sz="3800" dirty="0"/>
              <a:t>, Cleveland.</a:t>
            </a:r>
          </a:p>
          <a:p>
            <a:pPr algn="just"/>
            <a:r>
              <a:rPr lang="en-US" sz="3800" dirty="0"/>
              <a:t>There may be a case that different account numbers are generated by various applications for the same customer.</a:t>
            </a:r>
          </a:p>
          <a:p>
            <a:pPr algn="just"/>
            <a:r>
              <a:rPr lang="en-US" sz="3800" dirty="0"/>
              <a:t>In some data required files remains blank</a:t>
            </a:r>
          </a:p>
          <a:p>
            <a:pPr algn="just"/>
            <a:r>
              <a:rPr lang="en-US" sz="3800" dirty="0"/>
              <a:t>Invalid product collected at POS as manual entry can lead to mistakes.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fontScale="47500" lnSpcReduction="20000"/>
          </a:bodyPr>
          <a:lstStyle/>
          <a:p>
            <a:r>
              <a:rPr lang="en-US" b="1" dirty="0">
                <a:solidFill>
                  <a:srgbClr val="FF0000"/>
                </a:solidFill>
              </a:rPr>
              <a:t>Validations are done during this stage</a:t>
            </a:r>
            <a:endParaRPr lang="en-US" dirty="0">
              <a:solidFill>
                <a:srgbClr val="FF0000"/>
              </a:solidFill>
            </a:endParaRPr>
          </a:p>
          <a:p>
            <a:r>
              <a:rPr lang="en-US" sz="4700" dirty="0"/>
              <a:t>Filtering – Select only certain columns to load</a:t>
            </a:r>
          </a:p>
          <a:p>
            <a:r>
              <a:rPr lang="en-US" sz="4700" dirty="0"/>
              <a:t>Using rules and lookup tables for Data standardization</a:t>
            </a:r>
          </a:p>
          <a:p>
            <a:r>
              <a:rPr lang="en-US" sz="4700" dirty="0"/>
              <a:t>Character Set Conversion and encoding handling</a:t>
            </a:r>
          </a:p>
          <a:p>
            <a:r>
              <a:rPr lang="en-US" sz="4700" dirty="0"/>
              <a:t>Conversion of Units of Measurements like Date Time Conversion, currency conversions, numerical conversions, etc.</a:t>
            </a:r>
          </a:p>
          <a:p>
            <a:r>
              <a:rPr lang="en-US" sz="4700" dirty="0"/>
              <a:t>Data threshold validation check. For example, age cannot be more than two digits.</a:t>
            </a:r>
          </a:p>
          <a:p>
            <a:r>
              <a:rPr lang="en-US" sz="4700" dirty="0"/>
              <a:t>Data flow validation from the staging area to the intermediate tables.</a:t>
            </a:r>
          </a:p>
          <a:p>
            <a:r>
              <a:rPr lang="en-US" sz="4700" dirty="0"/>
              <a:t>Required fields should not be left blank.</a:t>
            </a:r>
          </a:p>
          <a:p>
            <a:r>
              <a:rPr lang="en-US" sz="4700" dirty="0"/>
              <a:t>Cleaning ( for example, mapping NULL to 0 or Gender Male to "M" and Female to "F" etc.)</a:t>
            </a:r>
          </a:p>
          <a:p>
            <a:r>
              <a:rPr lang="en-US" sz="4700" dirty="0"/>
              <a:t>Split a column into multiples and merging multiple columns into a single column.</a:t>
            </a:r>
          </a:p>
          <a:p>
            <a:r>
              <a:rPr lang="en-US" sz="4700" dirty="0"/>
              <a:t>Transposing rows and columns,</a:t>
            </a:r>
          </a:p>
          <a:p>
            <a:r>
              <a:rPr lang="en-US" sz="4700" dirty="0"/>
              <a:t>Use lookups to merge data</a:t>
            </a:r>
          </a:p>
          <a:p>
            <a:r>
              <a:rPr lang="en-US" sz="4700" dirty="0"/>
              <a:t>Using any complex data validation (e.g., if the first two columns in a row are empty then it automatically reject the row from processing</a:t>
            </a:r>
            <a:r>
              <a:rPr lang="en-US"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7500" lnSpcReduction="20000"/>
          </a:bodyPr>
          <a:lstStyle/>
          <a:p>
            <a:r>
              <a:rPr lang="en-US" b="1" dirty="0"/>
              <a:t>Step 3) Loading</a:t>
            </a:r>
          </a:p>
          <a:p>
            <a:pPr algn="just"/>
            <a:r>
              <a:rPr lang="en-US" dirty="0"/>
              <a:t>Loading data into the target </a:t>
            </a:r>
            <a:r>
              <a:rPr lang="en-US" dirty="0" err="1"/>
              <a:t>datawarehouse</a:t>
            </a:r>
            <a:r>
              <a:rPr lang="en-US" dirty="0"/>
              <a:t> database is the last step of the ETL process. In a typical Data warehouse, huge volume of data needs to be loaded in a relatively short period (nights). Hence, load process should be optimized for performance.</a:t>
            </a:r>
          </a:p>
          <a:p>
            <a:pPr algn="just"/>
            <a:r>
              <a:rPr lang="en-US" dirty="0"/>
              <a:t>In case of load failure, recover mechanisms should be configured to restart from the point of failure without data integrity loss. Data Warehouse </a:t>
            </a:r>
            <a:r>
              <a:rPr lang="en-US" dirty="0" err="1"/>
              <a:t>admins</a:t>
            </a:r>
            <a:r>
              <a:rPr lang="en-US" dirty="0"/>
              <a:t> need to monitor, resume, cancel loads as per prevailing server performance.</a:t>
            </a:r>
          </a:p>
          <a:p>
            <a:r>
              <a:rPr lang="en-US" b="1" dirty="0"/>
              <a:t>Types of Loading:</a:t>
            </a:r>
            <a:endParaRPr lang="en-US" dirty="0"/>
          </a:p>
          <a:p>
            <a:r>
              <a:rPr lang="en-US" b="1" dirty="0"/>
              <a:t>Initial Load</a:t>
            </a:r>
            <a:r>
              <a:rPr lang="en-US" dirty="0"/>
              <a:t> — populating all the Data Warehouse tables</a:t>
            </a:r>
          </a:p>
          <a:p>
            <a:r>
              <a:rPr lang="en-US" b="1" dirty="0"/>
              <a:t>Incremental Load </a:t>
            </a:r>
            <a:r>
              <a:rPr lang="en-US" dirty="0"/>
              <a:t>— applying ongoing changes as when needed periodically.</a:t>
            </a:r>
          </a:p>
          <a:p>
            <a:r>
              <a:rPr lang="en-US" b="1" dirty="0"/>
              <a:t>Full Refresh</a:t>
            </a:r>
            <a:r>
              <a:rPr lang="en-US" dirty="0"/>
              <a:t> —erasing the contents of one or more tables and reloading with fresh data.</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b="1" dirty="0"/>
              <a:t>Load verification</a:t>
            </a:r>
          </a:p>
          <a:p>
            <a:r>
              <a:rPr lang="en-US" dirty="0"/>
              <a:t>Ensure that the key field data is neither missing nor null.</a:t>
            </a:r>
          </a:p>
          <a:p>
            <a:r>
              <a:rPr lang="en-US" dirty="0"/>
              <a:t>Test modeling views based on the target tables.</a:t>
            </a:r>
          </a:p>
          <a:p>
            <a:r>
              <a:rPr lang="en-US" dirty="0"/>
              <a:t>Check that combined values and calculated measures.</a:t>
            </a:r>
          </a:p>
          <a:p>
            <a:r>
              <a:rPr lang="en-US" dirty="0"/>
              <a:t>Data checks in dimension table as well as history table.</a:t>
            </a:r>
          </a:p>
          <a:p>
            <a:r>
              <a:rPr lang="en-US" dirty="0"/>
              <a:t>Check the BI reports on the loaded fact and dimension table.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57800"/>
          </a:xfrm>
        </p:spPr>
        <p:txBody>
          <a:bodyPr>
            <a:noAutofit/>
          </a:bodyPr>
          <a:lstStyle/>
          <a:p>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many Data Warehousing tools are available in the market. Here, are some most prominent one:</a:t>
            </a:r>
          </a:p>
          <a:p>
            <a:pPr marL="0" indent="0">
              <a:buNone/>
            </a:pPr>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MarkLogic</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MarkLogic</a:t>
            </a:r>
            <a:r>
              <a:rPr lang="en-US" sz="2400" dirty="0">
                <a:latin typeface="Times New Roman" panose="02020603050405020304" pitchFamily="18" charset="0"/>
                <a:cs typeface="Times New Roman" panose="02020603050405020304" pitchFamily="18" charset="0"/>
              </a:rPr>
              <a:t> is a data warehousing solution which makes data integration easier and faster using an array of enterprise features. It can query different types of data like documents, relationships, and metadata.</a:t>
            </a:r>
          </a:p>
          <a:p>
            <a:pPr lvl="1"/>
            <a:r>
              <a:rPr lang="en-US" sz="2000" dirty="0">
                <a:latin typeface="Times New Roman" panose="02020603050405020304" pitchFamily="18" charset="0"/>
                <a:cs typeface="Times New Roman" panose="02020603050405020304" pitchFamily="18" charset="0"/>
                <a:hlinkClick r:id="rId2"/>
              </a:rPr>
              <a:t>http://developer.marklogic.com/products</a:t>
            </a: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2. Oracle:</a:t>
            </a:r>
            <a:endParaRPr lang="en-US" sz="24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Oracle is the industry-leading database. It offers a wide range of choice of Data Warehouse solutions for both on-premises and in the cloud. It helps to optimize customer experiences by increasing operational efficiency.</a:t>
            </a:r>
          </a:p>
          <a:p>
            <a:pPr lvl="1"/>
            <a:r>
              <a:rPr lang="en-US" sz="2000" dirty="0">
                <a:latin typeface="Times New Roman" panose="02020603050405020304" pitchFamily="18" charset="0"/>
                <a:cs typeface="Times New Roman" panose="02020603050405020304" pitchFamily="18" charset="0"/>
                <a:hlinkClick r:id="rId3"/>
              </a:rPr>
              <a:t>https://www.oracle.com/index.html</a:t>
            </a: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1143000"/>
          </a:xfrm>
        </p:spPr>
        <p:txBody>
          <a:bodyPr/>
          <a:lstStyle/>
          <a:p>
            <a:r>
              <a:rPr lang="en-US" b="1" dirty="0"/>
              <a:t>ETL tools</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ETL </a:t>
            </a:r>
            <a:r>
              <a:rPr lang="en-US" b="1" dirty="0" smtClean="0"/>
              <a:t>tools Contd.</a:t>
            </a:r>
            <a:endParaRPr lang="en-IN" dirty="0"/>
          </a:p>
        </p:txBody>
      </p:sp>
      <p:sp>
        <p:nvSpPr>
          <p:cNvPr id="3" name="Content Placeholder 2"/>
          <p:cNvSpPr>
            <a:spLocks noGrp="1"/>
          </p:cNvSpPr>
          <p:nvPr>
            <p:ph idx="1"/>
          </p:nvPr>
        </p:nvSpPr>
        <p:spPr>
          <a:xfrm>
            <a:off x="457200" y="1417638"/>
            <a:ext cx="8229600" cy="5135562"/>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3. Amazon </a:t>
            </a:r>
            <a:r>
              <a:rPr lang="en-US" b="1" dirty="0" err="1">
                <a:latin typeface="Times New Roman" panose="02020603050405020304" pitchFamily="18" charset="0"/>
                <a:cs typeface="Times New Roman" panose="02020603050405020304" pitchFamily="18" charset="0"/>
              </a:rPr>
              <a:t>RedShift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Amazon Redshift is </a:t>
            </a:r>
            <a:r>
              <a:rPr lang="en-US" dirty="0" err="1">
                <a:latin typeface="Times New Roman" panose="02020603050405020304" pitchFamily="18" charset="0"/>
                <a:cs typeface="Times New Roman" panose="02020603050405020304" pitchFamily="18" charset="0"/>
              </a:rPr>
              <a:t>Datawarehouse</a:t>
            </a:r>
            <a:r>
              <a:rPr lang="en-US" dirty="0">
                <a:latin typeface="Times New Roman" panose="02020603050405020304" pitchFamily="18" charset="0"/>
                <a:cs typeface="Times New Roman" panose="02020603050405020304" pitchFamily="18" charset="0"/>
              </a:rPr>
              <a:t> tool. It is a simple and cost-effective tool to analyze all types of data using standard SQL and existing BI tools. It also allows running complex queries against petabytes of structured data.</a:t>
            </a:r>
          </a:p>
          <a:p>
            <a:pPr lvl="1"/>
            <a:r>
              <a:rPr lang="en-US" dirty="0">
                <a:latin typeface="Times New Roman" panose="02020603050405020304" pitchFamily="18" charset="0"/>
                <a:cs typeface="Times New Roman" panose="02020603050405020304" pitchFamily="18" charset="0"/>
                <a:hlinkClick r:id="rId2"/>
              </a:rPr>
              <a:t>https://aws.amazon.com/redshift/?nc2=h_m1</a:t>
            </a: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002060"/>
                </a:solidFill>
                <a:latin typeface="Times New Roman" panose="02020603050405020304" pitchFamily="18" charset="0"/>
                <a:cs typeface="Times New Roman" panose="02020603050405020304" pitchFamily="18" charset="0"/>
              </a:rPr>
              <a:t>4] </a:t>
            </a:r>
            <a:r>
              <a:rPr lang="en-US" b="1" dirty="0" err="1">
                <a:solidFill>
                  <a:srgbClr val="002060"/>
                </a:solidFill>
                <a:latin typeface="Times New Roman" panose="02020603050405020304" pitchFamily="18" charset="0"/>
                <a:cs typeface="Times New Roman" panose="02020603050405020304" pitchFamily="18" charset="0"/>
              </a:rPr>
              <a:t>CloverETL</a:t>
            </a:r>
            <a:endParaRPr lang="en-US" b="1" dirty="0">
              <a:solidFill>
                <a:srgbClr val="002060"/>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002060"/>
                </a:solidFill>
                <a:latin typeface="Times New Roman" panose="02020603050405020304" pitchFamily="18" charset="0"/>
                <a:cs typeface="Times New Roman" panose="02020603050405020304" pitchFamily="18" charset="0"/>
              </a:rPr>
              <a:t>5] </a:t>
            </a:r>
            <a:r>
              <a:rPr lang="en-US" b="1" dirty="0" err="1">
                <a:solidFill>
                  <a:srgbClr val="002060"/>
                </a:solidFill>
                <a:latin typeface="Times New Roman" panose="02020603050405020304" pitchFamily="18" charset="0"/>
                <a:cs typeface="Times New Roman" panose="02020603050405020304" pitchFamily="18" charset="0"/>
              </a:rPr>
              <a:t>Jedox</a:t>
            </a:r>
            <a:endParaRPr lang="en-US" b="1" dirty="0">
              <a:solidFill>
                <a:srgbClr val="002060"/>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002060"/>
                </a:solidFill>
                <a:latin typeface="Times New Roman" panose="02020603050405020304" pitchFamily="18" charset="0"/>
                <a:cs typeface="Times New Roman" panose="02020603050405020304" pitchFamily="18" charset="0"/>
              </a:rPr>
              <a:t>6] </a:t>
            </a:r>
            <a:r>
              <a:rPr lang="en-US" b="1" dirty="0">
                <a:solidFill>
                  <a:srgbClr val="002060"/>
                </a:solidFill>
                <a:latin typeface="Times New Roman" panose="02020603050405020304" pitchFamily="18" charset="0"/>
                <a:cs typeface="Times New Roman" panose="02020603050405020304" pitchFamily="18" charset="0"/>
              </a:rPr>
              <a:t>Pentaho</a:t>
            </a:r>
          </a:p>
          <a:p>
            <a:pPr marL="0" indent="0">
              <a:buNone/>
            </a:pPr>
            <a:r>
              <a:rPr lang="en-US" b="1" dirty="0" smtClean="0">
                <a:solidFill>
                  <a:srgbClr val="002060"/>
                </a:solidFill>
                <a:latin typeface="Times New Roman" panose="02020603050405020304" pitchFamily="18" charset="0"/>
                <a:cs typeface="Times New Roman" panose="02020603050405020304" pitchFamily="18" charset="0"/>
              </a:rPr>
              <a:t>7] </a:t>
            </a:r>
            <a:r>
              <a:rPr lang="en-US" b="1" dirty="0" err="1">
                <a:solidFill>
                  <a:srgbClr val="002060"/>
                </a:solidFill>
                <a:latin typeface="Times New Roman" panose="02020603050405020304" pitchFamily="18" charset="0"/>
                <a:cs typeface="Times New Roman" panose="02020603050405020304" pitchFamily="18" charset="0"/>
              </a:rPr>
              <a:t>Talend</a:t>
            </a:r>
            <a:endParaRPr lang="en-US" b="1" dirty="0">
              <a:solidFill>
                <a:srgbClr val="002060"/>
              </a:solidFill>
              <a:latin typeface="Times New Roman" panose="02020603050405020304" pitchFamily="18" charset="0"/>
              <a:cs typeface="Times New Roman" panose="02020603050405020304" pitchFamily="18" charset="0"/>
            </a:endParaRPr>
          </a:p>
          <a:p>
            <a:pPr marL="0" indent="0">
              <a:buNone/>
            </a:pPr>
            <a:r>
              <a:rPr lang="en-IN" sz="3100" b="1" dirty="0" smtClean="0">
                <a:solidFill>
                  <a:srgbClr val="002060"/>
                </a:solidFill>
                <a:latin typeface="Times New Roman" panose="02020603050405020304" pitchFamily="18" charset="0"/>
                <a:cs typeface="Times New Roman" panose="02020603050405020304" pitchFamily="18" charset="0"/>
              </a:rPr>
              <a:t>8] </a:t>
            </a:r>
            <a:r>
              <a:rPr lang="en-IN" sz="3100" b="1" dirty="0" err="1" smtClean="0">
                <a:solidFill>
                  <a:srgbClr val="002060"/>
                </a:solidFill>
                <a:latin typeface="Times New Roman" panose="02020603050405020304" pitchFamily="18" charset="0"/>
                <a:cs typeface="Times New Roman" panose="02020603050405020304" pitchFamily="18" charset="0"/>
              </a:rPr>
              <a:t>Informatica</a:t>
            </a:r>
            <a:r>
              <a:rPr lang="en-IN" sz="3100" b="1" dirty="0" smtClean="0">
                <a:solidFill>
                  <a:srgbClr val="002060"/>
                </a:solidFill>
                <a:latin typeface="Times New Roman" panose="02020603050405020304" pitchFamily="18" charset="0"/>
                <a:cs typeface="Times New Roman" panose="02020603050405020304" pitchFamily="18" charset="0"/>
              </a:rPr>
              <a:t> </a:t>
            </a:r>
            <a:r>
              <a:rPr lang="en-IN" sz="3100" b="1" dirty="0" err="1">
                <a:solidFill>
                  <a:srgbClr val="002060"/>
                </a:solidFill>
                <a:latin typeface="Times New Roman" panose="02020603050405020304" pitchFamily="18" charset="0"/>
                <a:cs typeface="Times New Roman" panose="02020603050405020304" pitchFamily="18" charset="0"/>
              </a:rPr>
              <a:t>PowerCenter</a:t>
            </a:r>
            <a:endParaRPr lang="en-IN" sz="3100" b="1" dirty="0">
              <a:solidFill>
                <a:srgbClr val="002060"/>
              </a:solidFill>
              <a:latin typeface="Times New Roman" panose="02020603050405020304" pitchFamily="18" charset="0"/>
              <a:cs typeface="Times New Roman" panose="02020603050405020304" pitchFamily="18" charset="0"/>
            </a:endParaRPr>
          </a:p>
          <a:p>
            <a:pPr marL="0" indent="0">
              <a:buNone/>
            </a:pPr>
            <a:r>
              <a:rPr lang="en-IN" sz="3100" b="1" dirty="0" smtClean="0">
                <a:solidFill>
                  <a:srgbClr val="002060"/>
                </a:solidFill>
                <a:latin typeface="Times New Roman" panose="02020603050405020304" pitchFamily="18" charset="0"/>
                <a:cs typeface="Times New Roman" panose="02020603050405020304" pitchFamily="18" charset="0"/>
              </a:rPr>
              <a:t>9] Microsoft </a:t>
            </a:r>
            <a:r>
              <a:rPr lang="en-IN" sz="3100" b="1" dirty="0">
                <a:solidFill>
                  <a:srgbClr val="002060"/>
                </a:solidFill>
                <a:latin typeface="Times New Roman" panose="02020603050405020304" pitchFamily="18" charset="0"/>
                <a:cs typeface="Times New Roman" panose="02020603050405020304" pitchFamily="18" charset="0"/>
              </a:rPr>
              <a:t>SQL Server </a:t>
            </a:r>
            <a:r>
              <a:rPr lang="en-IN" sz="3100" b="1" dirty="0">
                <a:solidFill>
                  <a:srgbClr val="002060"/>
                </a:solidFill>
                <a:latin typeface="Times New Roman" panose="02020603050405020304" pitchFamily="18" charset="0"/>
                <a:cs typeface="Times New Roman" panose="02020603050405020304" pitchFamily="18" charset="0"/>
              </a:rPr>
              <a:t>SSIS</a:t>
            </a:r>
          </a:p>
          <a:p>
            <a:pPr marL="0" indent="0">
              <a:buNone/>
            </a:pPr>
            <a:r>
              <a:rPr lang="en-IN" sz="3100" b="1" dirty="0" smtClean="0">
                <a:solidFill>
                  <a:srgbClr val="002060"/>
                </a:solidFill>
                <a:latin typeface="Times New Roman" panose="02020603050405020304" pitchFamily="18" charset="0"/>
                <a:cs typeface="Times New Roman" panose="02020603050405020304" pitchFamily="18" charset="0"/>
              </a:rPr>
              <a:t>10] Panoply etc.</a:t>
            </a:r>
            <a:endParaRPr lang="en-IN" sz="31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98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t>The </a:t>
            </a:r>
            <a:r>
              <a:rPr lang="en-US" b="1" dirty="0" smtClean="0"/>
              <a:t>star schema and the snowflake schema </a:t>
            </a:r>
            <a:r>
              <a:rPr lang="en-US" dirty="0" smtClean="0"/>
              <a:t>are ways to organize data marts or entire data warehouses using relational databases. </a:t>
            </a:r>
          </a:p>
          <a:p>
            <a:pPr algn="just"/>
            <a:r>
              <a:rPr lang="en-US" dirty="0" smtClean="0"/>
              <a:t>Both of them use dimension tables to describe data aggregated in a fact table. </a:t>
            </a:r>
          </a:p>
          <a:p>
            <a:pPr algn="just"/>
            <a:r>
              <a:rPr lang="en-US" dirty="0" smtClean="0"/>
              <a:t>So we can expect to find some type of sales model inside the data warehouse of nearly every company. </a:t>
            </a:r>
            <a:r>
              <a:rPr lang="en-US" dirty="0" err="1" smtClean="0"/>
              <a:t>Let‟s</a:t>
            </a:r>
            <a:r>
              <a:rPr lang="en-US" dirty="0" smtClean="0"/>
              <a:t> take one more look at the sales model in both the star and snowflake schemas.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52400" y="0"/>
            <a:ext cx="8991600" cy="690718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10000"/>
          </a:bodyPr>
          <a:lstStyle/>
          <a:p>
            <a:pPr algn="just"/>
            <a:r>
              <a:rPr lang="en-US" b="1" dirty="0" smtClean="0"/>
              <a:t>Characteristics of Star Schema: </a:t>
            </a:r>
          </a:p>
          <a:p>
            <a:pPr algn="just"/>
            <a:r>
              <a:rPr lang="en-US" dirty="0" smtClean="0"/>
              <a:t>Every dimension in a star schema is represented with the only one-dimension table. </a:t>
            </a:r>
            <a:endParaRPr lang="en-US" dirty="0"/>
          </a:p>
          <a:p>
            <a:pPr algn="just"/>
            <a:r>
              <a:rPr lang="en-US" dirty="0" smtClean="0"/>
              <a:t>The dimension table should contain the set of attributes. </a:t>
            </a:r>
            <a:endParaRPr lang="en-US" dirty="0"/>
          </a:p>
          <a:p>
            <a:pPr algn="just"/>
            <a:r>
              <a:rPr lang="en-US" dirty="0" smtClean="0"/>
              <a:t>The dimension table is joined to the fact table using a foreign key </a:t>
            </a:r>
          </a:p>
          <a:p>
            <a:pPr algn="just"/>
            <a:r>
              <a:rPr lang="en-US" dirty="0" smtClean="0"/>
              <a:t>The dimension table are not joined to each other  Fact table would contain key and measure</a:t>
            </a:r>
          </a:p>
          <a:p>
            <a:pPr algn="just"/>
            <a:r>
              <a:rPr lang="en-US" dirty="0" smtClean="0"/>
              <a:t>The Star schema is easy to understand and provides optimal disk usage. </a:t>
            </a:r>
            <a:endParaRPr lang="en-US" dirty="0"/>
          </a:p>
          <a:p>
            <a:pPr algn="just"/>
            <a:r>
              <a:rPr lang="en-US" dirty="0" smtClean="0"/>
              <a:t>The dimension tables are not normalized. For instance, in the above figure, </a:t>
            </a:r>
            <a:r>
              <a:rPr lang="en-US" dirty="0" err="1" smtClean="0"/>
              <a:t>Country_ID</a:t>
            </a:r>
            <a:r>
              <a:rPr lang="en-US" dirty="0" smtClean="0"/>
              <a:t> does not have Country lookup table as an OLTP design would have.  The schema is widely supported by BI Tools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A Snowflake Schema is an extension of a Star Schema, and it adds additional dimensions.</a:t>
            </a:r>
          </a:p>
          <a:p>
            <a:r>
              <a:rPr lang="en-US" dirty="0" smtClean="0"/>
              <a:t> It is called snowflake because its diagram resembles a Snowflake. </a:t>
            </a:r>
          </a:p>
          <a:p>
            <a:r>
              <a:rPr lang="en-US" dirty="0" smtClean="0"/>
              <a:t>The dimension tables are normalized which splits data into additional tables. </a:t>
            </a:r>
          </a:p>
          <a:p>
            <a:r>
              <a:rPr lang="en-US" dirty="0" smtClean="0"/>
              <a:t>In the following example, Country is further normalized into an individual table.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a:t>
            </a:r>
            <a:endParaRPr lang="en-US" dirty="0"/>
          </a:p>
        </p:txBody>
      </p:sp>
      <p:sp>
        <p:nvSpPr>
          <p:cNvPr id="3" name="Content Placeholder 2"/>
          <p:cNvSpPr>
            <a:spLocks noGrp="1"/>
          </p:cNvSpPr>
          <p:nvPr>
            <p:ph idx="1"/>
          </p:nvPr>
        </p:nvSpPr>
        <p:spPr/>
        <p:txBody>
          <a:bodyPr/>
          <a:lstStyle/>
          <a:p>
            <a:pPr algn="just"/>
            <a:r>
              <a:rPr lang="en-US" dirty="0"/>
              <a:t>ETL is defined as a process that extracts the data from different RDBMS source systems, then transforms the data (like applying calculations, concatenations, etc.) and finally loads the data into the Data Warehouse system. ETL full-form is Extract, Transform and Load.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0"/>
            <a:ext cx="9144000" cy="67318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normAutofit fontScale="90000"/>
          </a:bodyPr>
          <a:lstStyle/>
          <a:p>
            <a:r>
              <a:rPr lang="en-US" b="1" dirty="0" err="1" smtClean="0"/>
              <a:t>Rapidminer</a:t>
            </a:r>
            <a:r>
              <a:rPr lang="en-US" b="1" dirty="0" smtClean="0"/>
              <a:t> </a:t>
            </a:r>
            <a:br>
              <a:rPr lang="en-US" b="1" dirty="0" smtClean="0"/>
            </a:br>
            <a:r>
              <a:rPr lang="en-US" dirty="0" smtClean="0"/>
              <a:t>Assignment-1 Access Sample Dataset </a:t>
            </a:r>
            <a:endParaRPr lang="en-US" b="1" dirty="0"/>
          </a:p>
        </p:txBody>
      </p:sp>
      <p:sp>
        <p:nvSpPr>
          <p:cNvPr id="3" name="Content Placeholder 2"/>
          <p:cNvSpPr>
            <a:spLocks noGrp="1"/>
          </p:cNvSpPr>
          <p:nvPr>
            <p:ph idx="1"/>
          </p:nvPr>
        </p:nvSpPr>
        <p:spPr>
          <a:xfrm>
            <a:off x="457200" y="1524000"/>
            <a:ext cx="8229600" cy="5105400"/>
          </a:xfrm>
        </p:spPr>
        <p:txBody>
          <a:bodyPr>
            <a:normAutofit fontScale="92500" lnSpcReduction="10000"/>
          </a:bodyPr>
          <a:lstStyle/>
          <a:p>
            <a:r>
              <a:rPr lang="en-US" dirty="0" smtClean="0"/>
              <a:t>How to Create Local Repository Click on icon near repository -&gt;Create Repository  or Folder</a:t>
            </a:r>
          </a:p>
          <a:p>
            <a:endParaRPr lang="en-US" dirty="0"/>
          </a:p>
          <a:p>
            <a:r>
              <a:rPr lang="en-US" dirty="0" smtClean="0"/>
              <a:t>1. Go to operator Section-&gt; Click on Retrieve and Drag into design menu-&gt; Visit Parameter Section Click on Folder Option-&gt; Sample-&gt;Click on Titanic -&gt;Ok</a:t>
            </a:r>
          </a:p>
          <a:p>
            <a:r>
              <a:rPr lang="en-US" dirty="0" smtClean="0"/>
              <a:t>For Show Result</a:t>
            </a:r>
          </a:p>
          <a:p>
            <a:r>
              <a:rPr lang="en-US" dirty="0" smtClean="0"/>
              <a:t>2.Connect the output port to res </a:t>
            </a:r>
            <a:r>
              <a:rPr lang="en-US" dirty="0" err="1" smtClean="0"/>
              <a:t>ie</a:t>
            </a:r>
            <a:r>
              <a:rPr lang="en-US" dirty="0" smtClean="0"/>
              <a:t> result port-&gt;Click on RUN button see result.</a:t>
            </a:r>
          </a:p>
          <a:p>
            <a:r>
              <a:rPr lang="en-US" i="1" dirty="0" smtClean="0">
                <a:solidFill>
                  <a:srgbClr val="C00000"/>
                </a:solidFill>
              </a:rPr>
              <a:t> Row=Record   Column=Attribute/</a:t>
            </a:r>
            <a:r>
              <a:rPr lang="en-US" i="1" dirty="0" err="1" smtClean="0">
                <a:solidFill>
                  <a:srgbClr val="C00000"/>
                </a:solidFill>
              </a:rPr>
              <a:t>varriable</a:t>
            </a:r>
            <a:endParaRPr lang="en-US" i="1" dirty="0" smtClean="0">
              <a:solidFill>
                <a:srgbClr val="C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Assignment-2 </a:t>
            </a:r>
            <a:r>
              <a:rPr lang="en-US" b="1" dirty="0" smtClean="0"/>
              <a:t>Importing Data</a:t>
            </a:r>
            <a:endParaRPr lang="en-US" b="1" dirty="0"/>
          </a:p>
        </p:txBody>
      </p:sp>
      <p:sp>
        <p:nvSpPr>
          <p:cNvPr id="3" name="Content Placeholder 2"/>
          <p:cNvSpPr>
            <a:spLocks noGrp="1"/>
          </p:cNvSpPr>
          <p:nvPr>
            <p:ph idx="1"/>
          </p:nvPr>
        </p:nvSpPr>
        <p:spPr>
          <a:xfrm>
            <a:off x="457200" y="1600200"/>
            <a:ext cx="8229600" cy="4876800"/>
          </a:xfrm>
        </p:spPr>
        <p:txBody>
          <a:bodyPr/>
          <a:lstStyle/>
          <a:p>
            <a:r>
              <a:rPr lang="en-US" dirty="0" smtClean="0"/>
              <a:t>1. Down Customer Churn dataset from </a:t>
            </a:r>
            <a:r>
              <a:rPr lang="en-US" dirty="0" err="1" smtClean="0"/>
              <a:t>google</a:t>
            </a:r>
            <a:endParaRPr lang="en-US" dirty="0" smtClean="0"/>
          </a:p>
          <a:p>
            <a:pPr algn="just"/>
            <a:r>
              <a:rPr lang="en-US" b="1" dirty="0" smtClean="0"/>
              <a:t>Churn</a:t>
            </a:r>
            <a:r>
              <a:rPr lang="en-US" dirty="0"/>
              <a:t> rate (sometimes called attrition rate), in its broadest sense, </a:t>
            </a:r>
            <a:r>
              <a:rPr lang="en-US" b="1" dirty="0"/>
              <a:t>is</a:t>
            </a:r>
            <a:r>
              <a:rPr lang="en-US" dirty="0"/>
              <a:t> a measure of the number of individuals or items moving out of a collective group over a specific period</a:t>
            </a:r>
            <a:r>
              <a:rPr lang="en-US" dirty="0" smtClean="0"/>
              <a:t>.</a:t>
            </a:r>
          </a:p>
          <a:p>
            <a:pPr algn="just"/>
            <a:r>
              <a:rPr lang="en-US" dirty="0" err="1" smtClean="0"/>
              <a:t>Loyality</a:t>
            </a:r>
            <a:r>
              <a:rPr lang="en-US" dirty="0" smtClean="0"/>
              <a:t>- Existing Customer</a:t>
            </a:r>
          </a:p>
          <a:p>
            <a:pPr algn="just"/>
            <a:r>
              <a:rPr lang="en-US" b="1" dirty="0" smtClean="0"/>
              <a:t>Company want to find Who is going to be Churn &amp; Who is going to be Loyal</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1. Visit Repository Section-&gt; Select my first prediction-&gt;Create sub Folder Data in same.-&gt; Create sub folder process in same.</a:t>
            </a:r>
          </a:p>
          <a:p>
            <a:r>
              <a:rPr lang="en-US" dirty="0" smtClean="0"/>
              <a:t>2. Click on Add Data/Import data tab -&gt; browse data from Computer-&gt;Next-&gt;Load data it look like Spreadsheet-&gt;it shows all data selected.-&gt;if you want see result type </a:t>
            </a:r>
            <a:r>
              <a:rPr lang="en-US" b="1" dirty="0" smtClean="0"/>
              <a:t> </a:t>
            </a:r>
            <a:r>
              <a:rPr lang="en-US" b="1" dirty="0" err="1" smtClean="0"/>
              <a:t>b,c</a:t>
            </a:r>
            <a:r>
              <a:rPr lang="en-US" b="1" dirty="0" smtClean="0"/>
              <a:t> in cell range-&gt;</a:t>
            </a:r>
            <a:r>
              <a:rPr lang="en-US" dirty="0" smtClean="0"/>
              <a:t>See the Result-&gt; Next-&gt;Click on last transaction-&gt; see all option</a:t>
            </a:r>
          </a:p>
          <a:p>
            <a:r>
              <a:rPr lang="en-US" dirty="0" err="1" smtClean="0"/>
              <a:t>Eg</a:t>
            </a:r>
            <a:r>
              <a:rPr lang="en-US" dirty="0" smtClean="0"/>
              <a:t>. Churn- polynomial</a:t>
            </a:r>
          </a:p>
          <a:p>
            <a:r>
              <a:rPr lang="en-US" dirty="0" smtClean="0"/>
              <a:t>3. Click on Change role-&gt;Select label-&gt;on</a:t>
            </a:r>
          </a:p>
          <a:p>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It shown Churn Column in green color mean special role. </a:t>
            </a:r>
          </a:p>
          <a:p>
            <a:r>
              <a:rPr lang="en-US" dirty="0" smtClean="0"/>
              <a:t>Other Attribute are Regular Attribute</a:t>
            </a:r>
          </a:p>
          <a:p>
            <a:r>
              <a:rPr lang="en-US" dirty="0" smtClean="0"/>
              <a:t>Now Select my First Prediction-&gt;Data Folder-Give name Customer Data-&gt;Finish</a:t>
            </a:r>
          </a:p>
          <a:p>
            <a:r>
              <a:rPr lang="en-US" dirty="0" err="1" smtClean="0"/>
              <a:t>Rapidminer</a:t>
            </a:r>
            <a:r>
              <a:rPr lang="en-US" dirty="0" smtClean="0"/>
              <a:t> Loaded this data in result view</a:t>
            </a:r>
          </a:p>
          <a:p>
            <a:r>
              <a:rPr lang="en-US" b="1" dirty="0" smtClean="0"/>
              <a:t>To </a:t>
            </a:r>
            <a:r>
              <a:rPr lang="en-US" b="1" dirty="0" err="1" smtClean="0"/>
              <a:t>Retrive</a:t>
            </a:r>
            <a:r>
              <a:rPr lang="en-US" b="1" dirty="0" smtClean="0"/>
              <a:t> data </a:t>
            </a:r>
            <a:r>
              <a:rPr lang="en-US" dirty="0" smtClean="0"/>
              <a:t>Drag and drop Customer Data from repository to design view</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ctr"/>
            <a:r>
              <a:rPr lang="en-US" b="1" dirty="0" smtClean="0"/>
              <a:t>Assignment 3 – Visualizing data</a:t>
            </a:r>
          </a:p>
          <a:p>
            <a:r>
              <a:rPr lang="en-US" dirty="0" smtClean="0"/>
              <a:t>See the Example dataset (Retrieve Customer data)</a:t>
            </a:r>
          </a:p>
          <a:p>
            <a:r>
              <a:rPr lang="en-US" dirty="0" smtClean="0"/>
              <a:t>Click on any cell perform the operation</a:t>
            </a:r>
          </a:p>
          <a:p>
            <a:pPr algn="ctr"/>
            <a:endParaRPr lang="en-US" b="1" dirty="0"/>
          </a:p>
        </p:txBody>
      </p:sp>
      <p:pic>
        <p:nvPicPr>
          <p:cNvPr id="5123" name="Picture 3"/>
          <p:cNvPicPr>
            <a:picLocks noChangeAspect="1" noChangeArrowheads="1"/>
          </p:cNvPicPr>
          <p:nvPr/>
        </p:nvPicPr>
        <p:blipFill>
          <a:blip r:embed="rId2"/>
          <a:srcRect/>
          <a:stretch>
            <a:fillRect/>
          </a:stretch>
        </p:blipFill>
        <p:spPr bwMode="auto">
          <a:xfrm>
            <a:off x="3886200" y="2788120"/>
            <a:ext cx="3810000" cy="356043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Click on Filter Option see the different stat</a:t>
            </a:r>
            <a:endParaRPr lang="en-US" dirty="0"/>
          </a:p>
        </p:txBody>
      </p:sp>
      <p:pic>
        <p:nvPicPr>
          <p:cNvPr id="6146" name="Picture 2"/>
          <p:cNvPicPr>
            <a:picLocks noChangeAspect="1" noChangeArrowheads="1"/>
          </p:cNvPicPr>
          <p:nvPr/>
        </p:nvPicPr>
        <p:blipFill>
          <a:blip r:embed="rId2"/>
          <a:srcRect/>
          <a:stretch>
            <a:fillRect/>
          </a:stretch>
        </p:blipFill>
        <p:spPr bwMode="auto">
          <a:xfrm>
            <a:off x="685800" y="838200"/>
            <a:ext cx="3221182" cy="15240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28600" y="2305050"/>
            <a:ext cx="8391525" cy="37909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Now Click on Age-&gt;Click on hyperlink-&gt; See the Result</a:t>
            </a:r>
          </a:p>
          <a:p>
            <a:r>
              <a:rPr lang="en-US" dirty="0" smtClean="0"/>
              <a:t>Select </a:t>
            </a:r>
            <a:r>
              <a:rPr lang="en-US" b="1" dirty="0" err="1" smtClean="0"/>
              <a:t>Xaxis</a:t>
            </a:r>
            <a:r>
              <a:rPr lang="en-US" b="1" dirty="0" smtClean="0"/>
              <a:t>-Age</a:t>
            </a:r>
            <a:r>
              <a:rPr lang="en-US" dirty="0" smtClean="0"/>
              <a:t> </a:t>
            </a:r>
            <a:r>
              <a:rPr lang="en-US" dirty="0" err="1" smtClean="0"/>
              <a:t>vs</a:t>
            </a:r>
            <a:r>
              <a:rPr lang="en-US" dirty="0" smtClean="0"/>
              <a:t> </a:t>
            </a:r>
            <a:r>
              <a:rPr lang="en-US" b="1" dirty="0" err="1" smtClean="0"/>
              <a:t>Yaxis</a:t>
            </a:r>
            <a:r>
              <a:rPr lang="en-US" b="1" dirty="0" smtClean="0"/>
              <a:t> as transaction </a:t>
            </a:r>
            <a:r>
              <a:rPr lang="en-US" dirty="0" smtClean="0"/>
              <a:t>add the same see both graph</a:t>
            </a:r>
          </a:p>
          <a:p>
            <a:r>
              <a:rPr lang="en-US" dirty="0" smtClean="0"/>
              <a:t>Select different chart style</a:t>
            </a:r>
          </a:p>
          <a:p>
            <a:r>
              <a:rPr lang="en-US" dirty="0" smtClean="0"/>
              <a:t>Change color</a:t>
            </a:r>
          </a:p>
          <a:p>
            <a:r>
              <a:rPr lang="en-US" dirty="0" smtClean="0"/>
              <a:t>Export images by click on export menu in right corner-&gt;File Print</a:t>
            </a:r>
            <a:endParaRPr lang="en-US" dirty="0"/>
          </a:p>
        </p:txBody>
      </p:sp>
      <p:pic>
        <p:nvPicPr>
          <p:cNvPr id="7170" name="Picture 2"/>
          <p:cNvPicPr>
            <a:picLocks noChangeAspect="1" noChangeArrowheads="1"/>
          </p:cNvPicPr>
          <p:nvPr/>
        </p:nvPicPr>
        <p:blipFill>
          <a:blip r:embed="rId2"/>
          <a:srcRect/>
          <a:stretch>
            <a:fillRect/>
          </a:stretch>
        </p:blipFill>
        <p:spPr bwMode="auto">
          <a:xfrm>
            <a:off x="4616450" y="4419600"/>
            <a:ext cx="2946400" cy="2438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ctr"/>
            <a:r>
              <a:rPr lang="en-US" b="1" dirty="0" smtClean="0"/>
              <a:t>Assignment 4 </a:t>
            </a:r>
          </a:p>
          <a:p>
            <a:pPr algn="ctr"/>
            <a:r>
              <a:rPr lang="en-US" b="1" dirty="0" smtClean="0"/>
              <a:t>Perform  various Operation </a:t>
            </a:r>
          </a:p>
          <a:p>
            <a:r>
              <a:rPr lang="en-US" dirty="0" smtClean="0"/>
              <a:t>Load Titanic Dataset</a:t>
            </a:r>
          </a:p>
          <a:p>
            <a:r>
              <a:rPr lang="en-US" dirty="0" smtClean="0"/>
              <a:t>See no of rows and column</a:t>
            </a:r>
          </a:p>
          <a:p>
            <a:r>
              <a:rPr lang="en-US" dirty="0" smtClean="0"/>
              <a:t>See the Structure and unstructured data</a:t>
            </a:r>
          </a:p>
          <a:p>
            <a:r>
              <a:rPr lang="en-US" dirty="0" smtClean="0"/>
              <a:t>Like name or ticket no while cabin is </a:t>
            </a:r>
            <a:r>
              <a:rPr lang="en-US" dirty="0" err="1" smtClean="0"/>
              <a:t>unstrct</a:t>
            </a:r>
            <a:r>
              <a:rPr lang="en-US" dirty="0" smtClean="0"/>
              <a:t>.</a:t>
            </a:r>
          </a:p>
          <a:p>
            <a:r>
              <a:rPr lang="en-US" dirty="0" smtClean="0"/>
              <a:t>See cleanse section-&gt; </a:t>
            </a:r>
            <a:r>
              <a:rPr lang="en-US" b="1" dirty="0" smtClean="0"/>
              <a:t>Select life boat column</a:t>
            </a:r>
          </a:p>
          <a:p>
            <a:endParaRPr lang="en-US" b="1" dirty="0"/>
          </a:p>
        </p:txBody>
      </p:sp>
      <p:pic>
        <p:nvPicPr>
          <p:cNvPr id="8195" name="Picture 3"/>
          <p:cNvPicPr>
            <a:picLocks noChangeAspect="1" noChangeArrowheads="1"/>
          </p:cNvPicPr>
          <p:nvPr/>
        </p:nvPicPr>
        <p:blipFill>
          <a:blip r:embed="rId2"/>
          <a:srcRect/>
          <a:stretch>
            <a:fillRect/>
          </a:stretch>
        </p:blipFill>
        <p:spPr bwMode="auto">
          <a:xfrm>
            <a:off x="2743200" y="4572000"/>
            <a:ext cx="1676400" cy="2058020"/>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4572000" y="4419600"/>
            <a:ext cx="4324350" cy="21621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Click on any cell-&gt;Right Click-&gt;See details-&gt;Click on dummy encoding Apply</a:t>
            </a:r>
          </a:p>
          <a:p>
            <a:endParaRPr lang="en-US" dirty="0"/>
          </a:p>
          <a:p>
            <a:endParaRPr lang="en-US" dirty="0" smtClean="0"/>
          </a:p>
          <a:p>
            <a:endParaRPr lang="en-US" dirty="0"/>
          </a:p>
          <a:p>
            <a:endParaRPr lang="en-US" dirty="0" smtClean="0"/>
          </a:p>
          <a:p>
            <a:endParaRPr lang="en-US" dirty="0"/>
          </a:p>
          <a:p>
            <a:r>
              <a:rPr lang="en-US" dirty="0" smtClean="0"/>
              <a:t>Click on icon see the description</a:t>
            </a:r>
            <a:endParaRPr lang="en-US" dirty="0"/>
          </a:p>
        </p:txBody>
      </p:sp>
      <p:pic>
        <p:nvPicPr>
          <p:cNvPr id="4" name="Picture 5"/>
          <p:cNvPicPr>
            <a:picLocks noChangeAspect="1" noChangeArrowheads="1"/>
          </p:cNvPicPr>
          <p:nvPr/>
        </p:nvPicPr>
        <p:blipFill>
          <a:blip r:embed="rId2"/>
          <a:srcRect/>
          <a:stretch>
            <a:fillRect/>
          </a:stretch>
        </p:blipFill>
        <p:spPr bwMode="auto">
          <a:xfrm>
            <a:off x="990600" y="1676400"/>
            <a:ext cx="3333750" cy="2495550"/>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5638800" y="1447800"/>
            <a:ext cx="2362200" cy="2391728"/>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6248400" y="4876800"/>
            <a:ext cx="2156346" cy="1828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a:t>Why do you need ETL?</a:t>
            </a:r>
            <a:br>
              <a:rPr lang="en-US" sz="3600" b="1" dirty="0"/>
            </a:br>
            <a:endParaRPr lang="en-US" sz="3600" dirty="0"/>
          </a:p>
        </p:txBody>
      </p:sp>
      <p:sp>
        <p:nvSpPr>
          <p:cNvPr id="3" name="Content Placeholder 2"/>
          <p:cNvSpPr>
            <a:spLocks noGrp="1"/>
          </p:cNvSpPr>
          <p:nvPr>
            <p:ph idx="1"/>
          </p:nvPr>
        </p:nvSpPr>
        <p:spPr>
          <a:xfrm>
            <a:off x="457200" y="533400"/>
            <a:ext cx="8229600" cy="6019800"/>
          </a:xfrm>
        </p:spPr>
        <p:txBody>
          <a:bodyPr>
            <a:normAutofit fontScale="70000" lnSpcReduction="20000"/>
          </a:bodyPr>
          <a:lstStyle/>
          <a:p>
            <a:pPr algn="just"/>
            <a:r>
              <a:rPr lang="en-US" dirty="0"/>
              <a:t>It helps companies to analyze their business data for taking critical business decisions.</a:t>
            </a:r>
          </a:p>
          <a:p>
            <a:pPr algn="just"/>
            <a:r>
              <a:rPr lang="en-US" dirty="0"/>
              <a:t>Transactional databases cannot answer complex business questions that can be answered by ETL.</a:t>
            </a:r>
          </a:p>
          <a:p>
            <a:pPr algn="just"/>
            <a:r>
              <a:rPr lang="en-US" dirty="0"/>
              <a:t>A Data Warehouse provides a common data repository</a:t>
            </a:r>
          </a:p>
          <a:p>
            <a:pPr algn="just"/>
            <a:r>
              <a:rPr lang="en-US" dirty="0"/>
              <a:t>ETL provides a method of moving the data from various sources into a data warehouse.</a:t>
            </a:r>
          </a:p>
          <a:p>
            <a:pPr algn="just"/>
            <a:r>
              <a:rPr lang="en-US" dirty="0"/>
              <a:t>As data sources change, the Data Warehouse will automatically update.</a:t>
            </a:r>
          </a:p>
          <a:p>
            <a:pPr algn="just"/>
            <a:r>
              <a:rPr lang="en-US" dirty="0"/>
              <a:t>Well-designed and documented ETL system is almost essential to the success of a Data Warehouse project.</a:t>
            </a:r>
          </a:p>
          <a:p>
            <a:pPr algn="just"/>
            <a:r>
              <a:rPr lang="en-US" dirty="0"/>
              <a:t>Allow verification of data transformation, aggregation and calculations rules.</a:t>
            </a:r>
          </a:p>
          <a:p>
            <a:pPr algn="just"/>
            <a:r>
              <a:rPr lang="en-US" dirty="0"/>
              <a:t>ETL process allows sample data comparison between the source and the target system.</a:t>
            </a:r>
          </a:p>
          <a:p>
            <a:pPr algn="just"/>
            <a:r>
              <a:rPr lang="en-US" dirty="0"/>
              <a:t>ETL process can perform complex transformations and requires the extra area to store the data.</a:t>
            </a:r>
          </a:p>
          <a:p>
            <a:pPr algn="just"/>
            <a:r>
              <a:rPr lang="en-US" dirty="0"/>
              <a:t>ETL helps to Migrate data into a Data Warehouse. Convert to the various formats and types to adhere to one consistent system.</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Attribute see the Possible Operation shown</a:t>
            </a:r>
            <a:endParaRPr lang="en-US" dirty="0"/>
          </a:p>
        </p:txBody>
      </p:sp>
      <p:sp>
        <p:nvSpPr>
          <p:cNvPr id="3" name="Content Placeholder 2"/>
          <p:cNvSpPr>
            <a:spLocks noGrp="1"/>
          </p:cNvSpPr>
          <p:nvPr>
            <p:ph idx="1"/>
          </p:nvPr>
        </p:nvSpPr>
        <p:spPr/>
        <p:txBody>
          <a:bodyPr/>
          <a:lstStyle/>
          <a:p>
            <a:endParaRPr lang="en-US" dirty="0"/>
          </a:p>
        </p:txBody>
      </p:sp>
      <p:pic>
        <p:nvPicPr>
          <p:cNvPr id="10243" name="Picture 3"/>
          <p:cNvPicPr>
            <a:picLocks noChangeAspect="1" noChangeArrowheads="1"/>
          </p:cNvPicPr>
          <p:nvPr/>
        </p:nvPicPr>
        <p:blipFill>
          <a:blip r:embed="rId2"/>
          <a:srcRect/>
          <a:stretch>
            <a:fillRect/>
          </a:stretch>
        </p:blipFill>
        <p:spPr bwMode="auto">
          <a:xfrm>
            <a:off x="152400" y="1423988"/>
            <a:ext cx="8520113" cy="520541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the Steps in help</a:t>
            </a:r>
            <a:endParaRPr lang="en-US" dirty="0"/>
          </a:p>
        </p:txBody>
      </p:sp>
      <p:sp>
        <p:nvSpPr>
          <p:cNvPr id="3" name="Content Placeholder 2"/>
          <p:cNvSpPr>
            <a:spLocks noGrp="1"/>
          </p:cNvSpPr>
          <p:nvPr>
            <p:ph idx="1"/>
          </p:nvPr>
        </p:nvSpPr>
        <p:spPr/>
        <p:txBody>
          <a:bodyPr/>
          <a:lstStyle/>
          <a:p>
            <a:r>
              <a:rPr lang="en-US" dirty="0" smtClean="0"/>
              <a:t>Click on Auto Cleansing-&gt;Next-&gt;Next -&gt;Finish-&gt;see row Column value now</a:t>
            </a:r>
          </a:p>
          <a:p>
            <a:r>
              <a:rPr lang="en-US" dirty="0" smtClean="0"/>
              <a:t>Click on Model</a:t>
            </a:r>
            <a:endParaRPr lang="en-US" dirty="0"/>
          </a:p>
        </p:txBody>
      </p:sp>
      <p:pic>
        <p:nvPicPr>
          <p:cNvPr id="11266" name="Picture 2"/>
          <p:cNvPicPr>
            <a:picLocks noChangeAspect="1" noChangeArrowheads="1"/>
          </p:cNvPicPr>
          <p:nvPr/>
        </p:nvPicPr>
        <p:blipFill>
          <a:blip r:embed="rId2"/>
          <a:srcRect/>
          <a:stretch>
            <a:fillRect/>
          </a:stretch>
        </p:blipFill>
        <p:spPr bwMode="auto">
          <a:xfrm>
            <a:off x="381000" y="3124200"/>
            <a:ext cx="8056669" cy="2311793"/>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638550" y="2667001"/>
            <a:ext cx="2990850" cy="76199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 </a:t>
            </a:r>
            <a:endParaRPr lang="en-US" dirty="0"/>
          </a:p>
        </p:txBody>
      </p:sp>
      <p:sp>
        <p:nvSpPr>
          <p:cNvPr id="3" name="Content Placeholder 2"/>
          <p:cNvSpPr>
            <a:spLocks noGrp="1"/>
          </p:cNvSpPr>
          <p:nvPr>
            <p:ph idx="1"/>
          </p:nvPr>
        </p:nvSpPr>
        <p:spPr/>
        <p:txBody>
          <a:bodyPr/>
          <a:lstStyle/>
          <a:p>
            <a:r>
              <a:rPr lang="en-US" dirty="0" smtClean="0"/>
              <a:t>Merging Data</a:t>
            </a:r>
          </a:p>
          <a:p>
            <a:r>
              <a:rPr lang="en-US" dirty="0" smtClean="0"/>
              <a:t>Pivoting Data</a:t>
            </a:r>
          </a:p>
          <a:p>
            <a:r>
              <a:rPr lang="en-US" dirty="0" smtClean="0"/>
              <a:t>Data Preparation </a:t>
            </a:r>
          </a:p>
          <a:p>
            <a:r>
              <a:rPr lang="en-US" sz="2400" dirty="0" smtClean="0">
                <a:hlinkClick r:id="rId2"/>
              </a:rPr>
              <a:t>https://www.youtube.com/watch?v=Gg01mmR3j-g&amp;list=PLssWC2d9JhOZLbQNZ80uOxLypglgWqbJA</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304800" y="228600"/>
            <a:ext cx="8839200" cy="632459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dirty="0"/>
              <a:t>Step 1) Extraction</a:t>
            </a:r>
          </a:p>
          <a:p>
            <a:pPr algn="just"/>
            <a:r>
              <a:rPr lang="en-US" dirty="0"/>
              <a:t>In this step, data is extracted from the source system into the staging area. Transformations if any are done in staging area so that performance of source system in not degraded. Also, if corrupted data is copied directly from the source into Data warehouse database, rollback will be a challenge. Staging area gives an opportunity to validate extracted data before it moves into the Data warehouse.</a:t>
            </a:r>
          </a:p>
          <a:p>
            <a:pPr algn="just"/>
            <a:r>
              <a:rPr lang="en-US" dirty="0"/>
              <a:t>Data warehouse needs to integrate systems that have different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r>
              <a:rPr lang="en-US" dirty="0"/>
              <a:t>DBMS, Hardware, Operating Systems and Communication Protocols. Sources could include legacy applications like Mainframes, customized applications, Point of contact devices like ATM, Call switches, text files, spreadsheets, ERP, data from vendors, partners amongst others.</a:t>
            </a:r>
          </a:p>
          <a:p>
            <a:pPr algn="just"/>
            <a:r>
              <a:rPr lang="en-US" dirty="0"/>
              <a:t>Hence one needs a logical data map before data is extracted and loaded physically. This data map describes the relationship between sources and target data.</a:t>
            </a:r>
          </a:p>
          <a:p>
            <a:r>
              <a:rPr lang="en-US" b="1" dirty="0"/>
              <a:t>Three Data Extraction methods:</a:t>
            </a:r>
            <a:endParaRPr lang="en-US" dirty="0"/>
          </a:p>
          <a:p>
            <a:r>
              <a:rPr lang="en-US" dirty="0"/>
              <a:t>Full Extraction</a:t>
            </a:r>
          </a:p>
          <a:p>
            <a:r>
              <a:rPr lang="en-US" dirty="0"/>
              <a:t>Partial Extraction- without update notification.</a:t>
            </a:r>
          </a:p>
          <a:p>
            <a:r>
              <a:rPr lang="en-US" dirty="0"/>
              <a:t>Partial Extraction- with update notification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Some validations are done during Extraction:</a:t>
            </a:r>
            <a:endParaRPr lang="en-US" dirty="0"/>
          </a:p>
          <a:p>
            <a:r>
              <a:rPr lang="en-US" dirty="0"/>
              <a:t>Reconcile records with the source data</a:t>
            </a:r>
          </a:p>
          <a:p>
            <a:r>
              <a:rPr lang="en-US" dirty="0"/>
              <a:t>Make sure that no spam/unwanted data loaded</a:t>
            </a:r>
          </a:p>
          <a:p>
            <a:r>
              <a:rPr lang="en-US" dirty="0"/>
              <a:t>Data type check</a:t>
            </a:r>
          </a:p>
          <a:p>
            <a:r>
              <a:rPr lang="en-US" dirty="0"/>
              <a:t>Remove all types of duplicate/fragmented data</a:t>
            </a:r>
          </a:p>
          <a:p>
            <a:r>
              <a:rPr lang="en-US" dirty="0"/>
              <a:t>Check whether all the keys are in place or not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7500" lnSpcReduction="20000"/>
          </a:bodyPr>
          <a:lstStyle/>
          <a:p>
            <a:r>
              <a:rPr lang="en-US" b="1" dirty="0"/>
              <a:t>Step 2) Transformation</a:t>
            </a:r>
          </a:p>
          <a:p>
            <a:pPr algn="just"/>
            <a:r>
              <a:rPr lang="en-US" sz="3800" dirty="0"/>
              <a:t>Data extracted from source server is raw and not usable in its original form. Therefore it needs to be cleansed, mapped and transformed. In fact, this is the key step where ETL process adds value and changes data such that insightful BI reports can be generated.</a:t>
            </a:r>
          </a:p>
          <a:p>
            <a:pPr algn="just"/>
            <a:r>
              <a:rPr lang="en-US" sz="3800" dirty="0"/>
              <a:t>In this step, you apply a set of functions on extracted data. Data that does not require any transformation is called as </a:t>
            </a:r>
            <a:r>
              <a:rPr lang="en-US" sz="3800" b="1" dirty="0"/>
              <a:t>direct move</a:t>
            </a:r>
            <a:r>
              <a:rPr lang="en-US" sz="3800" dirty="0"/>
              <a:t> or </a:t>
            </a:r>
            <a:r>
              <a:rPr lang="en-US" sz="3800" b="1" dirty="0"/>
              <a:t>pass through data</a:t>
            </a:r>
            <a:r>
              <a:rPr lang="en-US" sz="3800" dirty="0"/>
              <a:t>.</a:t>
            </a:r>
          </a:p>
          <a:p>
            <a:pPr algn="just"/>
            <a:r>
              <a:rPr lang="en-US" sz="3800" dirty="0"/>
              <a:t>In transformation step, you can perform customized operations on data. For instance, if the user wants sum-of-sales revenue which is not in the database.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1711</Words>
  <Application>Microsoft Office PowerPoint</Application>
  <PresentationFormat>On-screen Show (4:3)</PresentationFormat>
  <Paragraphs>154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PowerPoint Presentation</vt:lpstr>
      <vt:lpstr>ETL</vt:lpstr>
      <vt:lpstr>Why do you need ETL? </vt:lpstr>
      <vt:lpstr>PowerPoint Presentation</vt:lpstr>
      <vt:lpstr>PowerPoint Presentation</vt:lpstr>
      <vt:lpstr>PowerPoint Presentation</vt:lpstr>
      <vt:lpstr>PowerPoint Presentation</vt:lpstr>
      <vt:lpstr>PowerPoint Presentation</vt:lpstr>
      <vt:lpstr>PowerPoint Presentation</vt:lpstr>
      <vt:lpstr>Following are Data Integrity Problems:</vt:lpstr>
      <vt:lpstr>PowerPoint Presentation</vt:lpstr>
      <vt:lpstr>PowerPoint Presentation</vt:lpstr>
      <vt:lpstr>PowerPoint Presentation</vt:lpstr>
      <vt:lpstr>ETL tools</vt:lpstr>
      <vt:lpstr>ETL tools Contd.</vt:lpstr>
      <vt:lpstr>PowerPoint Presentation</vt:lpstr>
      <vt:lpstr>PowerPoint Presentation</vt:lpstr>
      <vt:lpstr>PowerPoint Presentation</vt:lpstr>
      <vt:lpstr>PowerPoint Presentation</vt:lpstr>
      <vt:lpstr>PowerPoint Presentation</vt:lpstr>
      <vt:lpstr>Rapidminer  Assignment-1 Access Sample Dataset </vt:lpstr>
      <vt:lpstr>Assignment-2 Importing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Attribute see the Possible Operation shown</vt:lpstr>
      <vt:lpstr>See the Steps in help</vt:lpstr>
      <vt:lpstr>Home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Ghanshyam</dc:creator>
  <cp:lastModifiedBy>Yasser Arafat Golam Mohd Muktadir</cp:lastModifiedBy>
  <cp:revision>16</cp:revision>
  <dcterms:created xsi:type="dcterms:W3CDTF">2019-07-03T01:31:59Z</dcterms:created>
  <dcterms:modified xsi:type="dcterms:W3CDTF">2020-06-10T11:55:26Z</dcterms:modified>
</cp:coreProperties>
</file>