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7" r:id="rId3"/>
    <p:sldId id="258" r:id="rId4"/>
    <p:sldId id="259" r:id="rId5"/>
    <p:sldId id="284" r:id="rId6"/>
    <p:sldId id="285" r:id="rId7"/>
    <p:sldId id="287" r:id="rId8"/>
    <p:sldId id="332" r:id="rId9"/>
    <p:sldId id="333" r:id="rId10"/>
    <p:sldId id="334" r:id="rId11"/>
    <p:sldId id="335" r:id="rId12"/>
    <p:sldId id="291" r:id="rId13"/>
    <p:sldId id="292" r:id="rId14"/>
    <p:sldId id="293" r:id="rId15"/>
    <p:sldId id="294" r:id="rId16"/>
    <p:sldId id="295" r:id="rId17"/>
    <p:sldId id="296" r:id="rId18"/>
    <p:sldId id="297" r:id="rId19"/>
    <p:sldId id="298" r:id="rId20"/>
    <p:sldId id="299" r:id="rId21"/>
    <p:sldId id="300" r:id="rId22"/>
    <p:sldId id="302" r:id="rId23"/>
    <p:sldId id="338" r:id="rId24"/>
    <p:sldId id="336" r:id="rId25"/>
    <p:sldId id="303" r:id="rId26"/>
    <p:sldId id="304" r:id="rId27"/>
    <p:sldId id="305" r:id="rId28"/>
    <p:sldId id="306" r:id="rId29"/>
    <p:sldId id="337" r:id="rId30"/>
    <p:sldId id="339" r:id="rId31"/>
    <p:sldId id="307" r:id="rId32"/>
    <p:sldId id="308" r:id="rId33"/>
    <p:sldId id="309" r:id="rId34"/>
    <p:sldId id="310" r:id="rId35"/>
    <p:sldId id="311" r:id="rId36"/>
    <p:sldId id="340" r:id="rId37"/>
    <p:sldId id="312" r:id="rId38"/>
    <p:sldId id="313" r:id="rId39"/>
    <p:sldId id="314" r:id="rId40"/>
    <p:sldId id="315" r:id="rId41"/>
    <p:sldId id="316" r:id="rId42"/>
    <p:sldId id="317" r:id="rId43"/>
    <p:sldId id="318" r:id="rId44"/>
    <p:sldId id="319" r:id="rId45"/>
    <p:sldId id="320" r:id="rId46"/>
    <p:sldId id="321" r:id="rId47"/>
    <p:sldId id="322" r:id="rId48"/>
    <p:sldId id="324" r:id="rId49"/>
    <p:sldId id="325" r:id="rId50"/>
    <p:sldId id="326" r:id="rId51"/>
    <p:sldId id="327" r:id="rId52"/>
    <p:sldId id="328" r:id="rId53"/>
    <p:sldId id="329" r:id="rId54"/>
    <p:sldId id="330" r:id="rId55"/>
    <p:sldId id="260" r:id="rId56"/>
    <p:sldId id="265" r:id="rId57"/>
    <p:sldId id="266" r:id="rId58"/>
    <p:sldId id="267"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69" d="100"/>
          <a:sy n="69" d="100"/>
        </p:scale>
        <p:origin x="-193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2C8993-7FF4-4452-A92F-05A895F9FA36}" type="datetimeFigureOut">
              <a:rPr lang="en-US" smtClean="0"/>
              <a:pPr/>
              <a:t>6/17/2020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25B940-9DE8-4FC2-B2F2-7DFA2222143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algn="ctr" eaLnBrk="0" fontAlgn="base" hangingPunct="0">
              <a:spcBef>
                <a:spcPct val="20000"/>
              </a:spcBef>
              <a:spcAft>
                <a:spcPct val="0"/>
              </a:spcAft>
              <a:defRPr sz="2400" b="1">
                <a:solidFill>
                  <a:schemeClr val="tx1"/>
                </a:solidFill>
                <a:latin typeface="Times New Roman" pitchFamily="18" charset="0"/>
              </a:defRPr>
            </a:lvl6pPr>
            <a:lvl7pPr marL="2971800" indent="-228600" algn="ctr" eaLnBrk="0" fontAlgn="base" hangingPunct="0">
              <a:spcBef>
                <a:spcPct val="20000"/>
              </a:spcBef>
              <a:spcAft>
                <a:spcPct val="0"/>
              </a:spcAft>
              <a:defRPr sz="2400" b="1">
                <a:solidFill>
                  <a:schemeClr val="tx1"/>
                </a:solidFill>
                <a:latin typeface="Times New Roman" pitchFamily="18" charset="0"/>
              </a:defRPr>
            </a:lvl7pPr>
            <a:lvl8pPr marL="3429000" indent="-228600" algn="ctr" eaLnBrk="0" fontAlgn="base" hangingPunct="0">
              <a:spcBef>
                <a:spcPct val="20000"/>
              </a:spcBef>
              <a:spcAft>
                <a:spcPct val="0"/>
              </a:spcAft>
              <a:defRPr sz="2400" b="1">
                <a:solidFill>
                  <a:schemeClr val="tx1"/>
                </a:solidFill>
                <a:latin typeface="Times New Roman" pitchFamily="18" charset="0"/>
              </a:defRPr>
            </a:lvl8pPr>
            <a:lvl9pPr marL="3886200" indent="-228600" algn="ctr" eaLnBrk="0" fontAlgn="base" hangingPunct="0">
              <a:spcBef>
                <a:spcPct val="20000"/>
              </a:spcBef>
              <a:spcAft>
                <a:spcPct val="0"/>
              </a:spcAft>
              <a:defRPr sz="2400" b="1">
                <a:solidFill>
                  <a:schemeClr val="tx1"/>
                </a:solidFill>
                <a:latin typeface="Times New Roman" pitchFamily="18" charset="0"/>
              </a:defRPr>
            </a:lvl9pPr>
          </a:lstStyle>
          <a:p>
            <a:pPr eaLnBrk="1" hangingPunct="1"/>
            <a:fld id="{7C9867EC-4F84-4B00-9E7E-36A34E1FDACE}" type="slidenum">
              <a:rPr lang="en-US" sz="1200">
                <a:solidFill>
                  <a:prstClr val="black"/>
                </a:solidFill>
              </a:rPr>
              <a:pPr eaLnBrk="1" hangingPunct="1"/>
              <a:t>43</a:t>
            </a:fld>
            <a:endParaRPr lang="en-US" sz="120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noFill/>
          <a:ln w="9525"/>
        </p:spPr>
        <p:txBody>
          <a:bodyPr/>
          <a:lstStyle/>
          <a:p>
            <a:endParaRPr lang="en-US" smtClean="0"/>
          </a:p>
        </p:txBody>
      </p:sp>
      <p:sp>
        <p:nvSpPr>
          <p:cNvPr id="6451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CF2C6A-22CE-40A5-85BD-E60A9793D438}" type="datetimeFigureOut">
              <a:rPr lang="en-US" smtClean="0"/>
              <a:pPr/>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08993-8A2A-458D-B286-965CEC503D2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CF2C6A-22CE-40A5-85BD-E60A9793D438}" type="datetimeFigureOut">
              <a:rPr lang="en-US" smtClean="0"/>
              <a:pPr/>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08993-8A2A-458D-B286-965CEC503D2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CF2C6A-22CE-40A5-85BD-E60A9793D438}" type="datetimeFigureOut">
              <a:rPr lang="en-US" smtClean="0"/>
              <a:pPr/>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08993-8A2A-458D-B286-965CEC503D2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CF2C6A-22CE-40A5-85BD-E60A9793D438}" type="datetimeFigureOut">
              <a:rPr lang="en-US" smtClean="0"/>
              <a:pPr/>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08993-8A2A-458D-B286-965CEC503D2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CF2C6A-22CE-40A5-85BD-E60A9793D438}" type="datetimeFigureOut">
              <a:rPr lang="en-US" smtClean="0"/>
              <a:pPr/>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08993-8A2A-458D-B286-965CEC503D2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CF2C6A-22CE-40A5-85BD-E60A9793D438}" type="datetimeFigureOut">
              <a:rPr lang="en-US" smtClean="0"/>
              <a:pPr/>
              <a:t>6/17/2020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08993-8A2A-458D-B286-965CEC503D2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CF2C6A-22CE-40A5-85BD-E60A9793D438}" type="datetimeFigureOut">
              <a:rPr lang="en-US" smtClean="0"/>
              <a:pPr/>
              <a:t>6/17/2020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A08993-8A2A-458D-B286-965CEC503D2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CF2C6A-22CE-40A5-85BD-E60A9793D438}" type="datetimeFigureOut">
              <a:rPr lang="en-US" smtClean="0"/>
              <a:pPr/>
              <a:t>6/17/2020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A08993-8A2A-458D-B286-965CEC503D2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CF2C6A-22CE-40A5-85BD-E60A9793D438}" type="datetimeFigureOut">
              <a:rPr lang="en-US" smtClean="0"/>
              <a:pPr/>
              <a:t>6/17/2020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A08993-8A2A-458D-B286-965CEC503D2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CF2C6A-22CE-40A5-85BD-E60A9793D438}" type="datetimeFigureOut">
              <a:rPr lang="en-US" smtClean="0"/>
              <a:pPr/>
              <a:t>6/17/2020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08993-8A2A-458D-B286-965CEC503D2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CF2C6A-22CE-40A5-85BD-E60A9793D438}" type="datetimeFigureOut">
              <a:rPr lang="en-US" smtClean="0"/>
              <a:pPr/>
              <a:t>6/17/2020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08993-8A2A-458D-B286-965CEC503D2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CF2C6A-22CE-40A5-85BD-E60A9793D438}" type="datetimeFigureOut">
              <a:rPr lang="en-US" smtClean="0"/>
              <a:pPr/>
              <a:t>6/17/2020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A08993-8A2A-458D-B286-965CEC503D2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txBox="1">
            <a:spLocks noChangeArrowheads="1"/>
          </p:cNvSpPr>
          <p:nvPr/>
        </p:nvSpPr>
        <p:spPr>
          <a:xfrm>
            <a:off x="1066800" y="2514600"/>
            <a:ext cx="7162800" cy="1143000"/>
          </a:xfrm>
          <a:prstGeom prst="rect">
            <a:avLst/>
          </a:prstGeom>
        </p:spPr>
        <p:txBody>
          <a:bodyPr vert="horz" lIns="87271" tIns="43636" rIns="87271" bIns="43636" rtlCol="0" anchor="t">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smtClean="0">
                <a:ln>
                  <a:noFill/>
                </a:ln>
                <a:solidFill>
                  <a:schemeClr val="accent5">
                    <a:lumMod val="75000"/>
                  </a:schemeClr>
                </a:solidFill>
                <a:effectLst/>
                <a:uLnTx/>
                <a:uFillTx/>
                <a:latin typeface="Times New Roman" pitchFamily="18" charset="0"/>
                <a:ea typeface="+mj-ea"/>
                <a:cs typeface="Times New Roman" pitchFamily="18" charset="0"/>
              </a:rPr>
              <a:t>Unit 1:Software Testing Introduction</a:t>
            </a:r>
            <a:endParaRPr kumimoji="0" lang="en-US" sz="3200" b="1" i="0" u="none" strike="noStrike" kern="1200" cap="none" spc="0" normalizeH="0" baseline="0" noProof="0" dirty="0" smtClean="0">
              <a:ln>
                <a:noFill/>
              </a:ln>
              <a:solidFill>
                <a:schemeClr val="accent5">
                  <a:lumMod val="75000"/>
                </a:schemeClr>
              </a:solidFill>
              <a:effectLst/>
              <a:uLnTx/>
              <a:uFillTx/>
              <a:latin typeface="Times New Roman" pitchFamily="18" charset="0"/>
              <a:ea typeface="+mj-ea"/>
              <a:cs typeface="Times New Roman" pitchFamily="18" charset="0"/>
            </a:endParaRPr>
          </a:p>
        </p:txBody>
      </p:sp>
      <p:sp>
        <p:nvSpPr>
          <p:cNvPr id="5" name="Rectangle 4"/>
          <p:cNvSpPr/>
          <p:nvPr/>
        </p:nvSpPr>
        <p:spPr>
          <a:xfrm>
            <a:off x="685800" y="533400"/>
            <a:ext cx="7848600" cy="1138773"/>
          </a:xfrm>
          <a:prstGeom prst="rect">
            <a:avLst/>
          </a:prstGeom>
        </p:spPr>
        <p:txBody>
          <a:bodyPr>
            <a:spAutoFit/>
          </a:bodyPr>
          <a:lstStyle/>
          <a:p>
            <a:pPr algn="ctr">
              <a:defRPr/>
            </a:pPr>
            <a:r>
              <a:rPr lang="en-US" sz="2000" dirty="0">
                <a:latin typeface="Times New Roman" pitchFamily="18" charset="0"/>
                <a:cs typeface="Times New Roman" pitchFamily="18" charset="0"/>
              </a:rPr>
              <a:t>JSPM’s</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400" dirty="0" smtClean="0">
                <a:latin typeface="Times New Roman" pitchFamily="18" charset="0"/>
                <a:cs typeface="Times New Roman" pitchFamily="18" charset="0"/>
              </a:rPr>
              <a:t>BHIVARABAI SAWANT INSTITUTE OF TECHNOLOGY AND RESEARCH, WAGHOLI</a:t>
            </a:r>
            <a:endParaRPr lang="en-US" altLang="zh-TW" sz="2800" b="1" kern="0" dirty="0"/>
          </a:p>
        </p:txBody>
      </p:sp>
      <p:sp>
        <p:nvSpPr>
          <p:cNvPr id="6" name="Rectangle 1026"/>
          <p:cNvSpPr txBox="1">
            <a:spLocks noChangeArrowheads="1"/>
          </p:cNvSpPr>
          <p:nvPr/>
        </p:nvSpPr>
        <p:spPr bwMode="auto">
          <a:xfrm>
            <a:off x="1676400" y="4495800"/>
            <a:ext cx="5715000" cy="1143000"/>
          </a:xfrm>
          <a:prstGeom prst="rect">
            <a:avLst/>
          </a:prstGeom>
          <a:noFill/>
          <a:ln w="12700">
            <a:noFill/>
            <a:miter lim="800000"/>
            <a:headEnd/>
            <a:tailEnd/>
          </a:ln>
        </p:spPr>
        <p:txBody>
          <a:bodyPr lIns="87271" tIns="43636" rIns="87271" bIns="43636"/>
          <a:lstStyle/>
          <a:p>
            <a:pPr algn="r" eaLnBrk="1" hangingPunct="1"/>
            <a:r>
              <a:rPr lang="en-US" sz="1800" b="1">
                <a:latin typeface="Times New Roman" pitchFamily="18" charset="0"/>
                <a:cs typeface="Times New Roman" pitchFamily="18" charset="0"/>
              </a:rPr>
              <a:t>Prof. Adsure Sharad 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533399" y="381000"/>
            <a:ext cx="8429625" cy="61722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sz="3200" b="1" dirty="0" smtClean="0">
                <a:latin typeface="Times New Roman" pitchFamily="18" charset="0"/>
                <a:cs typeface="Times New Roman" pitchFamily="18" charset="0"/>
              </a:rPr>
              <a:t>Definitions of Software Testing</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914400"/>
            <a:ext cx="8458200" cy="5715000"/>
          </a:xfrm>
        </p:spPr>
        <p:txBody>
          <a:bodyPr>
            <a:normAutofit/>
          </a:bodyPr>
          <a:lstStyle/>
          <a:p>
            <a:pPr algn="just"/>
            <a:r>
              <a:rPr lang="en-US" sz="2000" dirty="0" smtClean="0"/>
              <a:t>Testing is the process of executing a program with the intent of finding errors</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process or method of finding error/s in a software application or program so that the application functions according to the end user's requirement is called software testing.</a:t>
            </a:r>
          </a:p>
          <a:p>
            <a:pPr algn="just"/>
            <a:r>
              <a:rPr lang="en-US" sz="2000" dirty="0" smtClean="0">
                <a:latin typeface="Times New Roman" pitchFamily="18" charset="0"/>
                <a:cs typeface="Times New Roman" pitchFamily="18" charset="0"/>
              </a:rPr>
              <a:t>SOFTWARE TESTING is defined as an activity to check whether the actual results match the expected results and to ensure that the software system is Defect free.</a:t>
            </a:r>
          </a:p>
          <a:p>
            <a:pPr algn="just"/>
            <a:r>
              <a:rPr lang="en-US" sz="2000" dirty="0" smtClean="0"/>
              <a:t>It is a process, to evaluate the functionality of a software application with an intent to find whether the developed software met the specified requirements or not and to identify the defects to ensure that the product is defect-free in order to produce the quality product.</a:t>
            </a:r>
          </a:p>
          <a:p>
            <a:pPr algn="just"/>
            <a:r>
              <a:rPr lang="en-US" sz="2000" dirty="0" smtClean="0"/>
              <a:t>According to </a:t>
            </a:r>
            <a:r>
              <a:rPr lang="en-US" sz="2000" b="1" dirty="0" smtClean="0"/>
              <a:t>ANSI/IEEE 1059 </a:t>
            </a:r>
            <a:r>
              <a:rPr lang="en-US" sz="2000" dirty="0" smtClean="0"/>
              <a:t>standard – A process of analyzing a software item to detect the differences between existing and required conditions (i.e., defects) and to evaluate the features of the software item.</a:t>
            </a:r>
          </a:p>
          <a:p>
            <a:pPr algn="just"/>
            <a:r>
              <a:rPr lang="en-US" sz="2000" dirty="0" smtClean="0"/>
              <a:t>Testing is a destructive, even sadistic, process, which explains why most people find it difficult</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0" y="152400"/>
            <a:ext cx="9144000" cy="685800"/>
          </a:xfrm>
        </p:spPr>
        <p:txBody>
          <a:bodyPr>
            <a:noAutofit/>
          </a:bodyPr>
          <a:lstStyle/>
          <a:p>
            <a:pPr algn="l"/>
            <a:r>
              <a:rPr lang="en-US" sz="3200" b="1" dirty="0" smtClean="0">
                <a:latin typeface="Times New Roman" pitchFamily="18" charset="0"/>
                <a:cs typeface="Times New Roman" pitchFamily="18" charset="0"/>
              </a:rPr>
              <a:t/>
            </a:r>
            <a:br>
              <a:rPr lang="en-US" sz="3200" b="1" dirty="0" smtClean="0">
                <a:latin typeface="Times New Roman" pitchFamily="18" charset="0"/>
                <a:cs typeface="Times New Roman" pitchFamily="18" charset="0"/>
              </a:rPr>
            </a:br>
            <a:r>
              <a:rPr lang="en-US" sz="3200" b="1" dirty="0" smtClean="0">
                <a:latin typeface="Times New Roman" pitchFamily="18" charset="0"/>
                <a:cs typeface="Times New Roman" pitchFamily="18" charset="0"/>
              </a:rPr>
              <a:t>What Are Software Testing Objectives &amp; Purpose?</a:t>
            </a:r>
            <a:br>
              <a:rPr lang="en-US" sz="3200" b="1" dirty="0" smtClean="0">
                <a:latin typeface="Times New Roman" pitchFamily="18" charset="0"/>
                <a:cs typeface="Times New Roman" pitchFamily="18" charset="0"/>
              </a:rPr>
            </a:br>
            <a:endParaRPr lang="en-US" sz="3200" dirty="0" smtClean="0">
              <a:latin typeface="Times New Roman" pitchFamily="18" charset="0"/>
              <a:cs typeface="Times New Roman" pitchFamily="18" charset="0"/>
            </a:endParaRPr>
          </a:p>
        </p:txBody>
      </p:sp>
      <p:sp>
        <p:nvSpPr>
          <p:cNvPr id="16387" name="Content Placeholder 2"/>
          <p:cNvSpPr>
            <a:spLocks noGrp="1"/>
          </p:cNvSpPr>
          <p:nvPr>
            <p:ph idx="1"/>
          </p:nvPr>
        </p:nvSpPr>
        <p:spPr>
          <a:xfrm>
            <a:off x="228600" y="1066800"/>
            <a:ext cx="8686800" cy="5181600"/>
          </a:xfrm>
        </p:spPr>
        <p:txBody>
          <a:bodyPr/>
          <a:lstStyle/>
          <a:p>
            <a:pPr algn="just"/>
            <a:r>
              <a:rPr lang="en-US" sz="2000" dirty="0" smtClean="0">
                <a:latin typeface="Times New Roman" pitchFamily="18" charset="0"/>
                <a:cs typeface="Times New Roman" pitchFamily="18" charset="0"/>
              </a:rPr>
              <a:t>Software Testing has different goals and objectives. The major objectives of Software testing are as follows:</a:t>
            </a:r>
          </a:p>
          <a:p>
            <a:pPr algn="just"/>
            <a:r>
              <a:rPr lang="en-US" sz="2000" dirty="0" smtClean="0">
                <a:latin typeface="Times New Roman" pitchFamily="18" charset="0"/>
                <a:cs typeface="Times New Roman" pitchFamily="18" charset="0"/>
              </a:rPr>
              <a:t>Finding defects which may get created by the programmer while developing the software.</a:t>
            </a:r>
          </a:p>
          <a:p>
            <a:pPr algn="just"/>
            <a:r>
              <a:rPr lang="en-US" sz="2000" dirty="0" smtClean="0">
                <a:latin typeface="Times New Roman" pitchFamily="18" charset="0"/>
                <a:cs typeface="Times New Roman" pitchFamily="18" charset="0"/>
              </a:rPr>
              <a:t>Gaining confidence in and providing information about the level of quality.</a:t>
            </a:r>
          </a:p>
          <a:p>
            <a:pPr algn="just"/>
            <a:r>
              <a:rPr lang="en-US" sz="2000" dirty="0" smtClean="0">
                <a:latin typeface="Times New Roman" pitchFamily="18" charset="0"/>
                <a:cs typeface="Times New Roman" pitchFamily="18" charset="0"/>
              </a:rPr>
              <a:t>To prevent defects.</a:t>
            </a:r>
          </a:p>
          <a:p>
            <a:pPr algn="just"/>
            <a:r>
              <a:rPr lang="en-US" sz="2000" dirty="0" smtClean="0">
                <a:latin typeface="Times New Roman" pitchFamily="18" charset="0"/>
                <a:cs typeface="Times New Roman" pitchFamily="18" charset="0"/>
              </a:rPr>
              <a:t>To make sure that the end result meets the business and user requirements.</a:t>
            </a:r>
          </a:p>
          <a:p>
            <a:pPr algn="just"/>
            <a:r>
              <a:rPr lang="en-US" sz="2000" dirty="0" smtClean="0">
                <a:latin typeface="Times New Roman" pitchFamily="18" charset="0"/>
                <a:cs typeface="Times New Roman" pitchFamily="18" charset="0"/>
              </a:rPr>
              <a:t>To ensure that it satisfies the BRS that is Business Requirement Specification and SRS that is System Requirement Specifications.</a:t>
            </a:r>
          </a:p>
          <a:p>
            <a:pPr algn="just"/>
            <a:r>
              <a:rPr lang="en-US" sz="2000" dirty="0" smtClean="0">
                <a:latin typeface="Times New Roman" pitchFamily="18" charset="0"/>
                <a:cs typeface="Times New Roman" pitchFamily="18" charset="0"/>
              </a:rPr>
              <a:t>To gain the confidence of the customers by providing them a quality product.</a:t>
            </a:r>
          </a:p>
          <a:p>
            <a:pPr algn="just"/>
            <a:endParaRPr lang="en-US" sz="1600" dirty="0" smtClean="0">
              <a:latin typeface="Times New Roman" pitchFamily="18" charset="0"/>
              <a:cs typeface="Times New Roman" pitchFamily="18" charset="0"/>
            </a:endParaRPr>
          </a:p>
        </p:txBody>
      </p:sp>
      <p:sp>
        <p:nvSpPr>
          <p:cNvPr id="16388"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algn="ctr" eaLnBrk="0" fontAlgn="base" hangingPunct="0">
              <a:spcBef>
                <a:spcPct val="20000"/>
              </a:spcBef>
              <a:spcAft>
                <a:spcPct val="0"/>
              </a:spcAft>
              <a:defRPr sz="2400" b="1">
                <a:solidFill>
                  <a:schemeClr val="tx1"/>
                </a:solidFill>
                <a:latin typeface="Times New Roman" pitchFamily="18" charset="0"/>
              </a:defRPr>
            </a:lvl6pPr>
            <a:lvl7pPr marL="2971800" indent="-228600" algn="ctr" eaLnBrk="0" fontAlgn="base" hangingPunct="0">
              <a:spcBef>
                <a:spcPct val="20000"/>
              </a:spcBef>
              <a:spcAft>
                <a:spcPct val="0"/>
              </a:spcAft>
              <a:defRPr sz="2400" b="1">
                <a:solidFill>
                  <a:schemeClr val="tx1"/>
                </a:solidFill>
                <a:latin typeface="Times New Roman" pitchFamily="18" charset="0"/>
              </a:defRPr>
            </a:lvl7pPr>
            <a:lvl8pPr marL="3429000" indent="-228600" algn="ctr" eaLnBrk="0" fontAlgn="base" hangingPunct="0">
              <a:spcBef>
                <a:spcPct val="20000"/>
              </a:spcBef>
              <a:spcAft>
                <a:spcPct val="0"/>
              </a:spcAft>
              <a:defRPr sz="2400" b="1">
                <a:solidFill>
                  <a:schemeClr val="tx1"/>
                </a:solidFill>
                <a:latin typeface="Times New Roman" pitchFamily="18" charset="0"/>
              </a:defRPr>
            </a:lvl8pPr>
            <a:lvl9pPr marL="3886200" indent="-228600" algn="ctr" eaLnBrk="0" fontAlgn="base" hangingPunct="0">
              <a:spcBef>
                <a:spcPct val="20000"/>
              </a:spcBef>
              <a:spcAft>
                <a:spcPct val="0"/>
              </a:spcAft>
              <a:defRPr sz="2400" b="1">
                <a:solidFill>
                  <a:schemeClr val="tx1"/>
                </a:solidFill>
                <a:latin typeface="Times New Roman" pitchFamily="18" charset="0"/>
              </a:defRPr>
            </a:lvl9pPr>
          </a:lstStyle>
          <a:p>
            <a:pPr eaLnBrk="1" hangingPunct="1"/>
            <a:fld id="{E4207528-3849-4A27-BA9A-0549A57C75B7}" type="datetime1">
              <a:rPr lang="en-US" sz="1400" b="0" smtClean="0">
                <a:solidFill>
                  <a:schemeClr val="tx2"/>
                </a:solidFill>
                <a:latin typeface="Arial" charset="0"/>
              </a:rPr>
              <a:pPr eaLnBrk="1" hangingPunct="1"/>
              <a:t>6/17/2020</a:t>
            </a:fld>
            <a:endParaRPr lang="en-US" sz="1400" b="0" smtClean="0">
              <a:solidFill>
                <a:schemeClr val="tx2"/>
              </a:solidFill>
              <a:latin typeface="Arial" charset="0"/>
            </a:endParaRPr>
          </a:p>
        </p:txBody>
      </p:sp>
      <p:sp>
        <p:nvSpPr>
          <p:cNvPr id="16389"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algn="ctr" eaLnBrk="0" fontAlgn="base" hangingPunct="0">
              <a:spcBef>
                <a:spcPct val="20000"/>
              </a:spcBef>
              <a:spcAft>
                <a:spcPct val="0"/>
              </a:spcAft>
              <a:defRPr sz="2400" b="1">
                <a:solidFill>
                  <a:schemeClr val="tx1"/>
                </a:solidFill>
                <a:latin typeface="Times New Roman" pitchFamily="18" charset="0"/>
              </a:defRPr>
            </a:lvl6pPr>
            <a:lvl7pPr marL="2971800" indent="-228600" algn="ctr" eaLnBrk="0" fontAlgn="base" hangingPunct="0">
              <a:spcBef>
                <a:spcPct val="20000"/>
              </a:spcBef>
              <a:spcAft>
                <a:spcPct val="0"/>
              </a:spcAft>
              <a:defRPr sz="2400" b="1">
                <a:solidFill>
                  <a:schemeClr val="tx1"/>
                </a:solidFill>
                <a:latin typeface="Times New Roman" pitchFamily="18" charset="0"/>
              </a:defRPr>
            </a:lvl7pPr>
            <a:lvl8pPr marL="3429000" indent="-228600" algn="ctr" eaLnBrk="0" fontAlgn="base" hangingPunct="0">
              <a:spcBef>
                <a:spcPct val="20000"/>
              </a:spcBef>
              <a:spcAft>
                <a:spcPct val="0"/>
              </a:spcAft>
              <a:defRPr sz="2400" b="1">
                <a:solidFill>
                  <a:schemeClr val="tx1"/>
                </a:solidFill>
                <a:latin typeface="Times New Roman" pitchFamily="18" charset="0"/>
              </a:defRPr>
            </a:lvl8pPr>
            <a:lvl9pPr marL="3886200" indent="-228600" algn="ctr" eaLnBrk="0" fontAlgn="base" hangingPunct="0">
              <a:spcBef>
                <a:spcPct val="20000"/>
              </a:spcBef>
              <a:spcAft>
                <a:spcPct val="0"/>
              </a:spcAft>
              <a:defRPr sz="2400" b="1">
                <a:solidFill>
                  <a:schemeClr val="tx1"/>
                </a:solidFill>
                <a:latin typeface="Times New Roman" pitchFamily="18" charset="0"/>
              </a:defRPr>
            </a:lvl9pPr>
          </a:lstStyle>
          <a:p>
            <a:pPr eaLnBrk="1" hangingPunct="1"/>
            <a:r>
              <a:rPr lang="en-US" sz="1400" b="0" smtClean="0">
                <a:solidFill>
                  <a:schemeClr val="tx2"/>
                </a:solidFill>
                <a:latin typeface="Arial" charset="0"/>
              </a:rPr>
              <a:t>Unit-1-Introduction</a:t>
            </a:r>
          </a:p>
        </p:txBody>
      </p:sp>
    </p:spTree>
    <p:extLst>
      <p:ext uri="{BB962C8B-B14F-4D97-AF65-F5344CB8AC3E}">
        <p14:creationId xmlns="" xmlns:p14="http://schemas.microsoft.com/office/powerpoint/2010/main" val="30469019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066800" y="381000"/>
            <a:ext cx="7772400" cy="685800"/>
          </a:xfrm>
        </p:spPr>
        <p:txBody>
          <a:bodyPr>
            <a:noAutofit/>
          </a:bodyPr>
          <a:lstStyle/>
          <a:p>
            <a:pPr eaLnBrk="1" hangingPunct="1"/>
            <a:r>
              <a:rPr lang="en-US" sz="3200" b="1" dirty="0" smtClean="0">
                <a:latin typeface="Times New Roman" pitchFamily="18" charset="0"/>
                <a:cs typeface="Times New Roman" pitchFamily="18" charset="0"/>
              </a:rPr>
              <a:t>Stages Of System Testing</a:t>
            </a:r>
            <a:br>
              <a:rPr lang="en-US" sz="3200" b="1" dirty="0" smtClean="0">
                <a:latin typeface="Times New Roman" pitchFamily="18" charset="0"/>
                <a:cs typeface="Times New Roman" pitchFamily="18" charset="0"/>
              </a:rPr>
            </a:br>
            <a:endParaRPr lang="en-US" sz="3200" dirty="0" smtClean="0">
              <a:latin typeface="Times New Roman" pitchFamily="18" charset="0"/>
              <a:cs typeface="Times New Roman" pitchFamily="18" charset="0"/>
            </a:endParaRPr>
          </a:p>
        </p:txBody>
      </p:sp>
      <p:sp>
        <p:nvSpPr>
          <p:cNvPr id="17411" name="Content Placeholder 2"/>
          <p:cNvSpPr>
            <a:spLocks noGrp="1"/>
          </p:cNvSpPr>
          <p:nvPr>
            <p:ph idx="1"/>
          </p:nvPr>
        </p:nvSpPr>
        <p:spPr/>
        <p:txBody>
          <a:bodyPr>
            <a:normAutofit/>
          </a:bodyPr>
          <a:lstStyle/>
          <a:p>
            <a:r>
              <a:rPr lang="en-US" sz="2000" b="1" dirty="0" smtClean="0">
                <a:latin typeface="Times New Roman" pitchFamily="18" charset="0"/>
                <a:cs typeface="Times New Roman" pitchFamily="18" charset="0"/>
              </a:rPr>
              <a:t>Test Strategy</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It is a statement that provides information about the various levels, methods, tools, and techniques used for testing the system. </a:t>
            </a:r>
          </a:p>
          <a:p>
            <a:r>
              <a:rPr lang="en-US" sz="2000" dirty="0" smtClean="0">
                <a:latin typeface="Times New Roman" pitchFamily="18" charset="0"/>
                <a:cs typeface="Times New Roman" pitchFamily="18" charset="0"/>
              </a:rPr>
              <a:t>It should satisfy all the needs of an organization.</a:t>
            </a:r>
          </a:p>
          <a:p>
            <a:pPr algn="just" eaLnBrk="1" hangingPunct="1">
              <a:buFontTx/>
              <a:buNone/>
            </a:pPr>
            <a:endParaRPr lang="en-US" sz="2000" dirty="0" smtClean="0">
              <a:latin typeface="Times New Roman" pitchFamily="18" charset="0"/>
              <a:cs typeface="Times New Roman" pitchFamily="18" charset="0"/>
            </a:endParaRPr>
          </a:p>
        </p:txBody>
      </p:sp>
      <p:sp>
        <p:nvSpPr>
          <p:cNvPr id="17412"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algn="ctr" eaLnBrk="0" fontAlgn="base" hangingPunct="0">
              <a:spcBef>
                <a:spcPct val="20000"/>
              </a:spcBef>
              <a:spcAft>
                <a:spcPct val="0"/>
              </a:spcAft>
              <a:defRPr sz="2400" b="1">
                <a:solidFill>
                  <a:schemeClr val="tx1"/>
                </a:solidFill>
                <a:latin typeface="Times New Roman" pitchFamily="18" charset="0"/>
              </a:defRPr>
            </a:lvl6pPr>
            <a:lvl7pPr marL="2971800" indent="-228600" algn="ctr" eaLnBrk="0" fontAlgn="base" hangingPunct="0">
              <a:spcBef>
                <a:spcPct val="20000"/>
              </a:spcBef>
              <a:spcAft>
                <a:spcPct val="0"/>
              </a:spcAft>
              <a:defRPr sz="2400" b="1">
                <a:solidFill>
                  <a:schemeClr val="tx1"/>
                </a:solidFill>
                <a:latin typeface="Times New Roman" pitchFamily="18" charset="0"/>
              </a:defRPr>
            </a:lvl7pPr>
            <a:lvl8pPr marL="3429000" indent="-228600" algn="ctr" eaLnBrk="0" fontAlgn="base" hangingPunct="0">
              <a:spcBef>
                <a:spcPct val="20000"/>
              </a:spcBef>
              <a:spcAft>
                <a:spcPct val="0"/>
              </a:spcAft>
              <a:defRPr sz="2400" b="1">
                <a:solidFill>
                  <a:schemeClr val="tx1"/>
                </a:solidFill>
                <a:latin typeface="Times New Roman" pitchFamily="18" charset="0"/>
              </a:defRPr>
            </a:lvl8pPr>
            <a:lvl9pPr marL="3886200" indent="-228600" algn="ctr" eaLnBrk="0" fontAlgn="base" hangingPunct="0">
              <a:spcBef>
                <a:spcPct val="20000"/>
              </a:spcBef>
              <a:spcAft>
                <a:spcPct val="0"/>
              </a:spcAft>
              <a:defRPr sz="2400" b="1">
                <a:solidFill>
                  <a:schemeClr val="tx1"/>
                </a:solidFill>
                <a:latin typeface="Times New Roman" pitchFamily="18" charset="0"/>
              </a:defRPr>
            </a:lvl9pPr>
          </a:lstStyle>
          <a:p>
            <a:pPr eaLnBrk="1" hangingPunct="1"/>
            <a:fld id="{E83FE3D9-1B6D-436B-9339-EDE2B9FE6F80}" type="datetime1">
              <a:rPr lang="en-US" sz="1400" b="0" smtClean="0">
                <a:solidFill>
                  <a:schemeClr val="tx2"/>
                </a:solidFill>
                <a:latin typeface="Arial" charset="0"/>
              </a:rPr>
              <a:pPr eaLnBrk="1" hangingPunct="1"/>
              <a:t>6/17/2020</a:t>
            </a:fld>
            <a:endParaRPr lang="en-US" sz="1400" b="0" smtClean="0">
              <a:solidFill>
                <a:schemeClr val="tx2"/>
              </a:solidFill>
              <a:latin typeface="Arial" charset="0"/>
            </a:endParaRPr>
          </a:p>
        </p:txBody>
      </p:sp>
      <p:sp>
        <p:nvSpPr>
          <p:cNvPr id="17413"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algn="ctr" eaLnBrk="0" fontAlgn="base" hangingPunct="0">
              <a:spcBef>
                <a:spcPct val="20000"/>
              </a:spcBef>
              <a:spcAft>
                <a:spcPct val="0"/>
              </a:spcAft>
              <a:defRPr sz="2400" b="1">
                <a:solidFill>
                  <a:schemeClr val="tx1"/>
                </a:solidFill>
                <a:latin typeface="Times New Roman" pitchFamily="18" charset="0"/>
              </a:defRPr>
            </a:lvl6pPr>
            <a:lvl7pPr marL="2971800" indent="-228600" algn="ctr" eaLnBrk="0" fontAlgn="base" hangingPunct="0">
              <a:spcBef>
                <a:spcPct val="20000"/>
              </a:spcBef>
              <a:spcAft>
                <a:spcPct val="0"/>
              </a:spcAft>
              <a:defRPr sz="2400" b="1">
                <a:solidFill>
                  <a:schemeClr val="tx1"/>
                </a:solidFill>
                <a:latin typeface="Times New Roman" pitchFamily="18" charset="0"/>
              </a:defRPr>
            </a:lvl7pPr>
            <a:lvl8pPr marL="3429000" indent="-228600" algn="ctr" eaLnBrk="0" fontAlgn="base" hangingPunct="0">
              <a:spcBef>
                <a:spcPct val="20000"/>
              </a:spcBef>
              <a:spcAft>
                <a:spcPct val="0"/>
              </a:spcAft>
              <a:defRPr sz="2400" b="1">
                <a:solidFill>
                  <a:schemeClr val="tx1"/>
                </a:solidFill>
                <a:latin typeface="Times New Roman" pitchFamily="18" charset="0"/>
              </a:defRPr>
            </a:lvl8pPr>
            <a:lvl9pPr marL="3886200" indent="-228600" algn="ctr" eaLnBrk="0" fontAlgn="base" hangingPunct="0">
              <a:spcBef>
                <a:spcPct val="20000"/>
              </a:spcBef>
              <a:spcAft>
                <a:spcPct val="0"/>
              </a:spcAft>
              <a:defRPr sz="2400" b="1">
                <a:solidFill>
                  <a:schemeClr val="tx1"/>
                </a:solidFill>
                <a:latin typeface="Times New Roman" pitchFamily="18" charset="0"/>
              </a:defRPr>
            </a:lvl9pPr>
          </a:lstStyle>
          <a:p>
            <a:pPr eaLnBrk="1" hangingPunct="1"/>
            <a:r>
              <a:rPr lang="en-US" sz="1400" b="0" smtClean="0">
                <a:solidFill>
                  <a:schemeClr val="tx2"/>
                </a:solidFill>
                <a:latin typeface="Arial" charset="0"/>
              </a:rPr>
              <a:t>Unit-1-Introduction</a:t>
            </a:r>
          </a:p>
        </p:txBody>
      </p:sp>
    </p:spTree>
    <p:extLst>
      <p:ext uri="{BB962C8B-B14F-4D97-AF65-F5344CB8AC3E}">
        <p14:creationId xmlns="" xmlns:p14="http://schemas.microsoft.com/office/powerpoint/2010/main" val="27465782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914400" y="381000"/>
            <a:ext cx="7772400" cy="381000"/>
          </a:xfrm>
        </p:spPr>
        <p:txBody>
          <a:bodyPr>
            <a:noAutofit/>
          </a:bodyPr>
          <a:lstStyle/>
          <a:p>
            <a:pPr eaLnBrk="1" hangingPunct="1"/>
            <a:r>
              <a:rPr lang="en-US" sz="3200" b="1" dirty="0" smtClean="0">
                <a:latin typeface="Times New Roman" pitchFamily="18" charset="0"/>
                <a:cs typeface="Times New Roman" pitchFamily="18" charset="0"/>
              </a:rPr>
              <a:t>Test Plan</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endParaRPr lang="en-US" sz="3200" dirty="0" smtClean="0">
              <a:latin typeface="Times New Roman" pitchFamily="18" charset="0"/>
              <a:cs typeface="Times New Roman" pitchFamily="18" charset="0"/>
            </a:endParaRPr>
          </a:p>
        </p:txBody>
      </p:sp>
      <p:sp>
        <p:nvSpPr>
          <p:cNvPr id="18435" name="Content Placeholder 2"/>
          <p:cNvSpPr>
            <a:spLocks noGrp="1"/>
          </p:cNvSpPr>
          <p:nvPr>
            <p:ph idx="1"/>
          </p:nvPr>
        </p:nvSpPr>
        <p:spPr>
          <a:xfrm>
            <a:off x="228600" y="914400"/>
            <a:ext cx="8607425" cy="4799013"/>
          </a:xfrm>
        </p:spPr>
        <p:txBody>
          <a:bodyPr/>
          <a:lstStyle/>
          <a:p>
            <a:r>
              <a:rPr lang="en-US" sz="2000" dirty="0" smtClean="0">
                <a:latin typeface="Times New Roman" pitchFamily="18" charset="0"/>
                <a:cs typeface="Times New Roman" pitchFamily="18" charset="0"/>
              </a:rPr>
              <a:t>It provides a plan for testing the system and verifies that the system under testing fulfils all the design and functional specifications. The test plan provides the following information −</a:t>
            </a:r>
          </a:p>
          <a:p>
            <a:r>
              <a:rPr lang="en-US" sz="2000" dirty="0" smtClean="0">
                <a:latin typeface="Times New Roman" pitchFamily="18" charset="0"/>
                <a:cs typeface="Times New Roman" pitchFamily="18" charset="0"/>
              </a:rPr>
              <a:t>Objectives of each test phase</a:t>
            </a:r>
          </a:p>
          <a:p>
            <a:r>
              <a:rPr lang="en-US" sz="2000" dirty="0" smtClean="0">
                <a:latin typeface="Times New Roman" pitchFamily="18" charset="0"/>
                <a:cs typeface="Times New Roman" pitchFamily="18" charset="0"/>
              </a:rPr>
              <a:t>Approaches and tools used for testing</a:t>
            </a:r>
          </a:p>
          <a:p>
            <a:r>
              <a:rPr lang="en-US" sz="2000" dirty="0" smtClean="0">
                <a:latin typeface="Times New Roman" pitchFamily="18" charset="0"/>
                <a:cs typeface="Times New Roman" pitchFamily="18" charset="0"/>
              </a:rPr>
              <a:t>Responsibilities and time required for each testing activity</a:t>
            </a:r>
          </a:p>
          <a:p>
            <a:r>
              <a:rPr lang="en-US" sz="2000" dirty="0" smtClean="0">
                <a:latin typeface="Times New Roman" pitchFamily="18" charset="0"/>
                <a:cs typeface="Times New Roman" pitchFamily="18" charset="0"/>
              </a:rPr>
              <a:t>Availability of tools, facilities, and test libraries</a:t>
            </a:r>
          </a:p>
          <a:p>
            <a:r>
              <a:rPr lang="en-US" sz="2000" dirty="0" smtClean="0">
                <a:latin typeface="Times New Roman" pitchFamily="18" charset="0"/>
                <a:cs typeface="Times New Roman" pitchFamily="18" charset="0"/>
              </a:rPr>
              <a:t>Procedures and standards required for planning and conducting the tests</a:t>
            </a:r>
          </a:p>
          <a:p>
            <a:r>
              <a:rPr lang="en-US" sz="2000" dirty="0" smtClean="0">
                <a:latin typeface="Times New Roman" pitchFamily="18" charset="0"/>
                <a:cs typeface="Times New Roman" pitchFamily="18" charset="0"/>
              </a:rPr>
              <a:t>Factors responsible for successful completion of testing process</a:t>
            </a:r>
          </a:p>
          <a:p>
            <a:pPr algn="just" eaLnBrk="1" hangingPunct="1">
              <a:buFontTx/>
              <a:buNone/>
            </a:pPr>
            <a:endParaRPr lang="en-US" sz="2000" dirty="0" smtClean="0">
              <a:latin typeface="Times New Roman" pitchFamily="18" charset="0"/>
              <a:cs typeface="Times New Roman" pitchFamily="18" charset="0"/>
            </a:endParaRPr>
          </a:p>
        </p:txBody>
      </p:sp>
      <p:sp>
        <p:nvSpPr>
          <p:cNvPr id="18436"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algn="ctr" eaLnBrk="0" fontAlgn="base" hangingPunct="0">
              <a:spcBef>
                <a:spcPct val="20000"/>
              </a:spcBef>
              <a:spcAft>
                <a:spcPct val="0"/>
              </a:spcAft>
              <a:defRPr sz="2400" b="1">
                <a:solidFill>
                  <a:schemeClr val="tx1"/>
                </a:solidFill>
                <a:latin typeface="Times New Roman" pitchFamily="18" charset="0"/>
              </a:defRPr>
            </a:lvl6pPr>
            <a:lvl7pPr marL="2971800" indent="-228600" algn="ctr" eaLnBrk="0" fontAlgn="base" hangingPunct="0">
              <a:spcBef>
                <a:spcPct val="20000"/>
              </a:spcBef>
              <a:spcAft>
                <a:spcPct val="0"/>
              </a:spcAft>
              <a:defRPr sz="2400" b="1">
                <a:solidFill>
                  <a:schemeClr val="tx1"/>
                </a:solidFill>
                <a:latin typeface="Times New Roman" pitchFamily="18" charset="0"/>
              </a:defRPr>
            </a:lvl7pPr>
            <a:lvl8pPr marL="3429000" indent="-228600" algn="ctr" eaLnBrk="0" fontAlgn="base" hangingPunct="0">
              <a:spcBef>
                <a:spcPct val="20000"/>
              </a:spcBef>
              <a:spcAft>
                <a:spcPct val="0"/>
              </a:spcAft>
              <a:defRPr sz="2400" b="1">
                <a:solidFill>
                  <a:schemeClr val="tx1"/>
                </a:solidFill>
                <a:latin typeface="Times New Roman" pitchFamily="18" charset="0"/>
              </a:defRPr>
            </a:lvl8pPr>
            <a:lvl9pPr marL="3886200" indent="-228600" algn="ctr" eaLnBrk="0" fontAlgn="base" hangingPunct="0">
              <a:spcBef>
                <a:spcPct val="20000"/>
              </a:spcBef>
              <a:spcAft>
                <a:spcPct val="0"/>
              </a:spcAft>
              <a:defRPr sz="2400" b="1">
                <a:solidFill>
                  <a:schemeClr val="tx1"/>
                </a:solidFill>
                <a:latin typeface="Times New Roman" pitchFamily="18" charset="0"/>
              </a:defRPr>
            </a:lvl9pPr>
          </a:lstStyle>
          <a:p>
            <a:pPr eaLnBrk="1" hangingPunct="1"/>
            <a:fld id="{3697E76F-AF31-4E05-908C-5FD1E63FB89E}" type="datetime1">
              <a:rPr lang="en-US" sz="1400" b="0" smtClean="0">
                <a:solidFill>
                  <a:schemeClr val="tx2"/>
                </a:solidFill>
                <a:latin typeface="Arial" charset="0"/>
              </a:rPr>
              <a:pPr eaLnBrk="1" hangingPunct="1"/>
              <a:t>6/17/2020</a:t>
            </a:fld>
            <a:endParaRPr lang="en-US" sz="1400" b="0" smtClean="0">
              <a:solidFill>
                <a:schemeClr val="tx2"/>
              </a:solidFill>
              <a:latin typeface="Arial" charset="0"/>
            </a:endParaRPr>
          </a:p>
        </p:txBody>
      </p:sp>
      <p:sp>
        <p:nvSpPr>
          <p:cNvPr id="18437"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algn="ctr" eaLnBrk="0" fontAlgn="base" hangingPunct="0">
              <a:spcBef>
                <a:spcPct val="20000"/>
              </a:spcBef>
              <a:spcAft>
                <a:spcPct val="0"/>
              </a:spcAft>
              <a:defRPr sz="2400" b="1">
                <a:solidFill>
                  <a:schemeClr val="tx1"/>
                </a:solidFill>
                <a:latin typeface="Times New Roman" pitchFamily="18" charset="0"/>
              </a:defRPr>
            </a:lvl6pPr>
            <a:lvl7pPr marL="2971800" indent="-228600" algn="ctr" eaLnBrk="0" fontAlgn="base" hangingPunct="0">
              <a:spcBef>
                <a:spcPct val="20000"/>
              </a:spcBef>
              <a:spcAft>
                <a:spcPct val="0"/>
              </a:spcAft>
              <a:defRPr sz="2400" b="1">
                <a:solidFill>
                  <a:schemeClr val="tx1"/>
                </a:solidFill>
                <a:latin typeface="Times New Roman" pitchFamily="18" charset="0"/>
              </a:defRPr>
            </a:lvl7pPr>
            <a:lvl8pPr marL="3429000" indent="-228600" algn="ctr" eaLnBrk="0" fontAlgn="base" hangingPunct="0">
              <a:spcBef>
                <a:spcPct val="20000"/>
              </a:spcBef>
              <a:spcAft>
                <a:spcPct val="0"/>
              </a:spcAft>
              <a:defRPr sz="2400" b="1">
                <a:solidFill>
                  <a:schemeClr val="tx1"/>
                </a:solidFill>
                <a:latin typeface="Times New Roman" pitchFamily="18" charset="0"/>
              </a:defRPr>
            </a:lvl8pPr>
            <a:lvl9pPr marL="3886200" indent="-228600" algn="ctr" eaLnBrk="0" fontAlgn="base" hangingPunct="0">
              <a:spcBef>
                <a:spcPct val="20000"/>
              </a:spcBef>
              <a:spcAft>
                <a:spcPct val="0"/>
              </a:spcAft>
              <a:defRPr sz="2400" b="1">
                <a:solidFill>
                  <a:schemeClr val="tx1"/>
                </a:solidFill>
                <a:latin typeface="Times New Roman" pitchFamily="18" charset="0"/>
              </a:defRPr>
            </a:lvl9pPr>
          </a:lstStyle>
          <a:p>
            <a:pPr eaLnBrk="1" hangingPunct="1"/>
            <a:r>
              <a:rPr lang="en-US" sz="1400" b="0" smtClean="0">
                <a:solidFill>
                  <a:schemeClr val="tx2"/>
                </a:solidFill>
                <a:latin typeface="Arial" charset="0"/>
              </a:rPr>
              <a:t>Unit-1-Introduction</a:t>
            </a:r>
          </a:p>
        </p:txBody>
      </p:sp>
    </p:spTree>
    <p:extLst>
      <p:ext uri="{BB962C8B-B14F-4D97-AF65-F5344CB8AC3E}">
        <p14:creationId xmlns="" xmlns:p14="http://schemas.microsoft.com/office/powerpoint/2010/main" val="25221855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914400" y="457200"/>
            <a:ext cx="7772400" cy="914400"/>
          </a:xfrm>
        </p:spPr>
        <p:txBody>
          <a:bodyPr>
            <a:noAutofit/>
          </a:bodyPr>
          <a:lstStyle/>
          <a:p>
            <a:pPr eaLnBrk="1" hangingPunct="1"/>
            <a:r>
              <a:rPr lang="en-US" sz="3200" b="1" dirty="0" smtClean="0">
                <a:latin typeface="Times New Roman" pitchFamily="18" charset="0"/>
                <a:cs typeface="Times New Roman" pitchFamily="18" charset="0"/>
              </a:rPr>
              <a:t>Test Case Design</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endParaRPr lang="en-US" sz="3200" dirty="0" smtClean="0">
              <a:latin typeface="Times New Roman" pitchFamily="18" charset="0"/>
              <a:cs typeface="Times New Roman" pitchFamily="18" charset="0"/>
            </a:endParaRPr>
          </a:p>
        </p:txBody>
      </p:sp>
      <p:sp>
        <p:nvSpPr>
          <p:cNvPr id="19459" name="Content Placeholder 2"/>
          <p:cNvSpPr>
            <a:spLocks noGrp="1"/>
          </p:cNvSpPr>
          <p:nvPr>
            <p:ph idx="1"/>
          </p:nvPr>
        </p:nvSpPr>
        <p:spPr>
          <a:xfrm>
            <a:off x="228600" y="1219200"/>
            <a:ext cx="8686800" cy="4876800"/>
          </a:xfrm>
        </p:spPr>
        <p:txBody>
          <a:bodyPr/>
          <a:lstStyle/>
          <a:p>
            <a:pPr algn="just"/>
            <a:r>
              <a:rPr lang="en-US" sz="2000" dirty="0" smtClean="0">
                <a:latin typeface="Times New Roman" pitchFamily="18" charset="0"/>
                <a:cs typeface="Times New Roman" pitchFamily="18" charset="0"/>
              </a:rPr>
              <a:t>Test cases are used to uncover as many errors as possible in the system.</a:t>
            </a:r>
          </a:p>
          <a:p>
            <a:pPr algn="just"/>
            <a:r>
              <a:rPr lang="en-US" sz="2000" dirty="0" smtClean="0">
                <a:latin typeface="Times New Roman" pitchFamily="18" charset="0"/>
                <a:cs typeface="Times New Roman" pitchFamily="18" charset="0"/>
              </a:rPr>
              <a:t>A number of test cases are identified for each module of the system to be tested.</a:t>
            </a:r>
          </a:p>
          <a:p>
            <a:pPr algn="just"/>
            <a:r>
              <a:rPr lang="en-US" sz="2000" dirty="0" smtClean="0">
                <a:latin typeface="Times New Roman" pitchFamily="18" charset="0"/>
                <a:cs typeface="Times New Roman" pitchFamily="18" charset="0"/>
              </a:rPr>
              <a:t>Each test case will specify how the implementation of a particular requirement or design decision is to be tested and the criteria for the success of the test.</a:t>
            </a:r>
          </a:p>
          <a:p>
            <a:pPr algn="just"/>
            <a:r>
              <a:rPr lang="en-US" sz="2000" dirty="0" smtClean="0">
                <a:latin typeface="Times New Roman" pitchFamily="18" charset="0"/>
                <a:cs typeface="Times New Roman" pitchFamily="18" charset="0"/>
              </a:rPr>
              <a:t>The test cases along with the test plan are documented as a part of a system specification document or in a separate document called </a:t>
            </a:r>
            <a:r>
              <a:rPr lang="en-US" sz="2000" b="1" dirty="0" smtClean="0">
                <a:latin typeface="Times New Roman" pitchFamily="18" charset="0"/>
                <a:cs typeface="Times New Roman" pitchFamily="18" charset="0"/>
              </a:rPr>
              <a:t>test specification</a:t>
            </a:r>
            <a:r>
              <a:rPr lang="en-US" sz="2000" dirty="0" smtClean="0">
                <a:latin typeface="Times New Roman" pitchFamily="18" charset="0"/>
                <a:cs typeface="Times New Roman" pitchFamily="18" charset="0"/>
              </a:rPr>
              <a:t> or </a:t>
            </a:r>
            <a:r>
              <a:rPr lang="en-US" sz="2000" b="1" dirty="0" smtClean="0">
                <a:latin typeface="Times New Roman" pitchFamily="18" charset="0"/>
                <a:cs typeface="Times New Roman" pitchFamily="18" charset="0"/>
              </a:rPr>
              <a:t>test description</a:t>
            </a:r>
            <a:r>
              <a:rPr lang="en-US" sz="2000" dirty="0" smtClean="0">
                <a:latin typeface="Times New Roman" pitchFamily="18" charset="0"/>
                <a:cs typeface="Times New Roman" pitchFamily="18" charset="0"/>
              </a:rPr>
              <a:t>.</a:t>
            </a:r>
          </a:p>
          <a:p>
            <a:pPr algn="just" eaLnBrk="1" hangingPunct="1">
              <a:buFontTx/>
              <a:buNone/>
            </a:pPr>
            <a:endParaRPr lang="en-US" sz="2000" dirty="0" smtClean="0">
              <a:latin typeface="Times New Roman" pitchFamily="18" charset="0"/>
              <a:cs typeface="Times New Roman" pitchFamily="18" charset="0"/>
            </a:endParaRPr>
          </a:p>
        </p:txBody>
      </p:sp>
      <p:sp>
        <p:nvSpPr>
          <p:cNvPr id="19460"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algn="ctr" eaLnBrk="0" fontAlgn="base" hangingPunct="0">
              <a:spcBef>
                <a:spcPct val="20000"/>
              </a:spcBef>
              <a:spcAft>
                <a:spcPct val="0"/>
              </a:spcAft>
              <a:defRPr sz="2400" b="1">
                <a:solidFill>
                  <a:schemeClr val="tx1"/>
                </a:solidFill>
                <a:latin typeface="Times New Roman" pitchFamily="18" charset="0"/>
              </a:defRPr>
            </a:lvl6pPr>
            <a:lvl7pPr marL="2971800" indent="-228600" algn="ctr" eaLnBrk="0" fontAlgn="base" hangingPunct="0">
              <a:spcBef>
                <a:spcPct val="20000"/>
              </a:spcBef>
              <a:spcAft>
                <a:spcPct val="0"/>
              </a:spcAft>
              <a:defRPr sz="2400" b="1">
                <a:solidFill>
                  <a:schemeClr val="tx1"/>
                </a:solidFill>
                <a:latin typeface="Times New Roman" pitchFamily="18" charset="0"/>
              </a:defRPr>
            </a:lvl7pPr>
            <a:lvl8pPr marL="3429000" indent="-228600" algn="ctr" eaLnBrk="0" fontAlgn="base" hangingPunct="0">
              <a:spcBef>
                <a:spcPct val="20000"/>
              </a:spcBef>
              <a:spcAft>
                <a:spcPct val="0"/>
              </a:spcAft>
              <a:defRPr sz="2400" b="1">
                <a:solidFill>
                  <a:schemeClr val="tx1"/>
                </a:solidFill>
                <a:latin typeface="Times New Roman" pitchFamily="18" charset="0"/>
              </a:defRPr>
            </a:lvl8pPr>
            <a:lvl9pPr marL="3886200" indent="-228600" algn="ctr" eaLnBrk="0" fontAlgn="base" hangingPunct="0">
              <a:spcBef>
                <a:spcPct val="20000"/>
              </a:spcBef>
              <a:spcAft>
                <a:spcPct val="0"/>
              </a:spcAft>
              <a:defRPr sz="2400" b="1">
                <a:solidFill>
                  <a:schemeClr val="tx1"/>
                </a:solidFill>
                <a:latin typeface="Times New Roman" pitchFamily="18" charset="0"/>
              </a:defRPr>
            </a:lvl9pPr>
          </a:lstStyle>
          <a:p>
            <a:pPr eaLnBrk="1" hangingPunct="1"/>
            <a:fld id="{EEE3F788-79A3-434C-BDC6-039B084EDADD}" type="datetime1">
              <a:rPr lang="en-US" sz="1400" b="0" smtClean="0">
                <a:solidFill>
                  <a:schemeClr val="tx2"/>
                </a:solidFill>
                <a:latin typeface="Arial" charset="0"/>
              </a:rPr>
              <a:pPr eaLnBrk="1" hangingPunct="1"/>
              <a:t>6/17/2020</a:t>
            </a:fld>
            <a:endParaRPr lang="en-US" sz="1400" b="0" smtClean="0">
              <a:solidFill>
                <a:schemeClr val="tx2"/>
              </a:solidFill>
              <a:latin typeface="Arial" charset="0"/>
            </a:endParaRPr>
          </a:p>
        </p:txBody>
      </p:sp>
      <p:sp>
        <p:nvSpPr>
          <p:cNvPr id="19461"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algn="ctr" eaLnBrk="0" fontAlgn="base" hangingPunct="0">
              <a:spcBef>
                <a:spcPct val="20000"/>
              </a:spcBef>
              <a:spcAft>
                <a:spcPct val="0"/>
              </a:spcAft>
              <a:defRPr sz="2400" b="1">
                <a:solidFill>
                  <a:schemeClr val="tx1"/>
                </a:solidFill>
                <a:latin typeface="Times New Roman" pitchFamily="18" charset="0"/>
              </a:defRPr>
            </a:lvl6pPr>
            <a:lvl7pPr marL="2971800" indent="-228600" algn="ctr" eaLnBrk="0" fontAlgn="base" hangingPunct="0">
              <a:spcBef>
                <a:spcPct val="20000"/>
              </a:spcBef>
              <a:spcAft>
                <a:spcPct val="0"/>
              </a:spcAft>
              <a:defRPr sz="2400" b="1">
                <a:solidFill>
                  <a:schemeClr val="tx1"/>
                </a:solidFill>
                <a:latin typeface="Times New Roman" pitchFamily="18" charset="0"/>
              </a:defRPr>
            </a:lvl7pPr>
            <a:lvl8pPr marL="3429000" indent="-228600" algn="ctr" eaLnBrk="0" fontAlgn="base" hangingPunct="0">
              <a:spcBef>
                <a:spcPct val="20000"/>
              </a:spcBef>
              <a:spcAft>
                <a:spcPct val="0"/>
              </a:spcAft>
              <a:defRPr sz="2400" b="1">
                <a:solidFill>
                  <a:schemeClr val="tx1"/>
                </a:solidFill>
                <a:latin typeface="Times New Roman" pitchFamily="18" charset="0"/>
              </a:defRPr>
            </a:lvl8pPr>
            <a:lvl9pPr marL="3886200" indent="-228600" algn="ctr" eaLnBrk="0" fontAlgn="base" hangingPunct="0">
              <a:spcBef>
                <a:spcPct val="20000"/>
              </a:spcBef>
              <a:spcAft>
                <a:spcPct val="0"/>
              </a:spcAft>
              <a:defRPr sz="2400" b="1">
                <a:solidFill>
                  <a:schemeClr val="tx1"/>
                </a:solidFill>
                <a:latin typeface="Times New Roman" pitchFamily="18" charset="0"/>
              </a:defRPr>
            </a:lvl9pPr>
          </a:lstStyle>
          <a:p>
            <a:pPr eaLnBrk="1" hangingPunct="1"/>
            <a:r>
              <a:rPr lang="en-US" sz="1400" b="0" smtClean="0">
                <a:solidFill>
                  <a:schemeClr val="tx2"/>
                </a:solidFill>
                <a:latin typeface="Arial" charset="0"/>
              </a:rPr>
              <a:t>Unit-1-Introduction</a:t>
            </a:r>
          </a:p>
        </p:txBody>
      </p:sp>
    </p:spTree>
    <p:extLst>
      <p:ext uri="{BB962C8B-B14F-4D97-AF65-F5344CB8AC3E}">
        <p14:creationId xmlns="" xmlns:p14="http://schemas.microsoft.com/office/powerpoint/2010/main" val="33488274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990600" y="457200"/>
            <a:ext cx="7772400" cy="685800"/>
          </a:xfrm>
        </p:spPr>
        <p:txBody>
          <a:bodyPr>
            <a:noAutofit/>
          </a:bodyPr>
          <a:lstStyle/>
          <a:p>
            <a:pPr eaLnBrk="1" hangingPunct="1"/>
            <a:r>
              <a:rPr lang="en-US" sz="3200" b="1" dirty="0" smtClean="0">
                <a:latin typeface="Times New Roman" pitchFamily="18" charset="0"/>
                <a:cs typeface="Times New Roman" pitchFamily="18" charset="0"/>
              </a:rPr>
              <a:t>Test Procedures</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endParaRPr lang="en-US" sz="3200" dirty="0" smtClean="0">
              <a:latin typeface="Times New Roman" pitchFamily="18" charset="0"/>
              <a:cs typeface="Times New Roman" pitchFamily="18" charset="0"/>
            </a:endParaRPr>
          </a:p>
        </p:txBody>
      </p:sp>
      <p:sp>
        <p:nvSpPr>
          <p:cNvPr id="20483" name="Content Placeholder 2"/>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It consists of the steps that should be followed to execute each of the test cases. These procedures are specified in a separate document called test procedure specification. This document also specifies any special requirements and formats for reporting the result of testing.</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Test Result Documentation</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Test result file contains brief information about the total number of test cases executed, the number of errors, and nature of errors. These results are then assessed against criteria in the test specification to determine the overall outcome of the test.</a:t>
            </a:r>
          </a:p>
          <a:p>
            <a:pPr algn="just" eaLnBrk="1" hangingPunct="1">
              <a:buFontTx/>
              <a:buNone/>
            </a:pPr>
            <a:endParaRPr lang="en-US" sz="2000" dirty="0" smtClean="0">
              <a:latin typeface="Times New Roman" pitchFamily="18" charset="0"/>
              <a:cs typeface="Times New Roman" pitchFamily="18" charset="0"/>
            </a:endParaRPr>
          </a:p>
        </p:txBody>
      </p:sp>
      <p:sp>
        <p:nvSpPr>
          <p:cNvPr id="20484"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algn="ctr" eaLnBrk="0" fontAlgn="base" hangingPunct="0">
              <a:spcBef>
                <a:spcPct val="20000"/>
              </a:spcBef>
              <a:spcAft>
                <a:spcPct val="0"/>
              </a:spcAft>
              <a:defRPr sz="2400" b="1">
                <a:solidFill>
                  <a:schemeClr val="tx1"/>
                </a:solidFill>
                <a:latin typeface="Times New Roman" pitchFamily="18" charset="0"/>
              </a:defRPr>
            </a:lvl6pPr>
            <a:lvl7pPr marL="2971800" indent="-228600" algn="ctr" eaLnBrk="0" fontAlgn="base" hangingPunct="0">
              <a:spcBef>
                <a:spcPct val="20000"/>
              </a:spcBef>
              <a:spcAft>
                <a:spcPct val="0"/>
              </a:spcAft>
              <a:defRPr sz="2400" b="1">
                <a:solidFill>
                  <a:schemeClr val="tx1"/>
                </a:solidFill>
                <a:latin typeface="Times New Roman" pitchFamily="18" charset="0"/>
              </a:defRPr>
            </a:lvl7pPr>
            <a:lvl8pPr marL="3429000" indent="-228600" algn="ctr" eaLnBrk="0" fontAlgn="base" hangingPunct="0">
              <a:spcBef>
                <a:spcPct val="20000"/>
              </a:spcBef>
              <a:spcAft>
                <a:spcPct val="0"/>
              </a:spcAft>
              <a:defRPr sz="2400" b="1">
                <a:solidFill>
                  <a:schemeClr val="tx1"/>
                </a:solidFill>
                <a:latin typeface="Times New Roman" pitchFamily="18" charset="0"/>
              </a:defRPr>
            </a:lvl8pPr>
            <a:lvl9pPr marL="3886200" indent="-228600" algn="ctr" eaLnBrk="0" fontAlgn="base" hangingPunct="0">
              <a:spcBef>
                <a:spcPct val="20000"/>
              </a:spcBef>
              <a:spcAft>
                <a:spcPct val="0"/>
              </a:spcAft>
              <a:defRPr sz="2400" b="1">
                <a:solidFill>
                  <a:schemeClr val="tx1"/>
                </a:solidFill>
                <a:latin typeface="Times New Roman" pitchFamily="18" charset="0"/>
              </a:defRPr>
            </a:lvl9pPr>
          </a:lstStyle>
          <a:p>
            <a:pPr eaLnBrk="1" hangingPunct="1"/>
            <a:fld id="{45EFDE7A-FBAB-4A1F-B781-BC4DBFCE1AD9}" type="datetime1">
              <a:rPr lang="en-US" sz="1400" b="0" smtClean="0">
                <a:solidFill>
                  <a:schemeClr val="tx2"/>
                </a:solidFill>
                <a:latin typeface="Arial" charset="0"/>
              </a:rPr>
              <a:pPr eaLnBrk="1" hangingPunct="1"/>
              <a:t>6/17/2020</a:t>
            </a:fld>
            <a:endParaRPr lang="en-US" sz="1400" b="0" smtClean="0">
              <a:solidFill>
                <a:schemeClr val="tx2"/>
              </a:solidFill>
              <a:latin typeface="Arial" charset="0"/>
            </a:endParaRPr>
          </a:p>
        </p:txBody>
      </p:sp>
      <p:sp>
        <p:nvSpPr>
          <p:cNvPr id="20485"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algn="ctr" eaLnBrk="0" fontAlgn="base" hangingPunct="0">
              <a:spcBef>
                <a:spcPct val="20000"/>
              </a:spcBef>
              <a:spcAft>
                <a:spcPct val="0"/>
              </a:spcAft>
              <a:defRPr sz="2400" b="1">
                <a:solidFill>
                  <a:schemeClr val="tx1"/>
                </a:solidFill>
                <a:latin typeface="Times New Roman" pitchFamily="18" charset="0"/>
              </a:defRPr>
            </a:lvl6pPr>
            <a:lvl7pPr marL="2971800" indent="-228600" algn="ctr" eaLnBrk="0" fontAlgn="base" hangingPunct="0">
              <a:spcBef>
                <a:spcPct val="20000"/>
              </a:spcBef>
              <a:spcAft>
                <a:spcPct val="0"/>
              </a:spcAft>
              <a:defRPr sz="2400" b="1">
                <a:solidFill>
                  <a:schemeClr val="tx1"/>
                </a:solidFill>
                <a:latin typeface="Times New Roman" pitchFamily="18" charset="0"/>
              </a:defRPr>
            </a:lvl7pPr>
            <a:lvl8pPr marL="3429000" indent="-228600" algn="ctr" eaLnBrk="0" fontAlgn="base" hangingPunct="0">
              <a:spcBef>
                <a:spcPct val="20000"/>
              </a:spcBef>
              <a:spcAft>
                <a:spcPct val="0"/>
              </a:spcAft>
              <a:defRPr sz="2400" b="1">
                <a:solidFill>
                  <a:schemeClr val="tx1"/>
                </a:solidFill>
                <a:latin typeface="Times New Roman" pitchFamily="18" charset="0"/>
              </a:defRPr>
            </a:lvl8pPr>
            <a:lvl9pPr marL="3886200" indent="-228600" algn="ctr" eaLnBrk="0" fontAlgn="base" hangingPunct="0">
              <a:spcBef>
                <a:spcPct val="20000"/>
              </a:spcBef>
              <a:spcAft>
                <a:spcPct val="0"/>
              </a:spcAft>
              <a:defRPr sz="2400" b="1">
                <a:solidFill>
                  <a:schemeClr val="tx1"/>
                </a:solidFill>
                <a:latin typeface="Times New Roman" pitchFamily="18" charset="0"/>
              </a:defRPr>
            </a:lvl9pPr>
          </a:lstStyle>
          <a:p>
            <a:pPr eaLnBrk="1" hangingPunct="1"/>
            <a:r>
              <a:rPr lang="en-US" sz="1400" b="0" smtClean="0">
                <a:solidFill>
                  <a:schemeClr val="tx2"/>
                </a:solidFill>
                <a:latin typeface="Arial" charset="0"/>
              </a:rPr>
              <a:t>Unit-1-Introduction</a:t>
            </a:r>
          </a:p>
        </p:txBody>
      </p:sp>
    </p:spTree>
    <p:extLst>
      <p:ext uri="{BB962C8B-B14F-4D97-AF65-F5344CB8AC3E}">
        <p14:creationId xmlns="" xmlns:p14="http://schemas.microsoft.com/office/powerpoint/2010/main" val="27335698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200" b="1" dirty="0" smtClean="0">
                <a:latin typeface="Times New Roman" pitchFamily="18" charset="0"/>
                <a:cs typeface="Times New Roman" pitchFamily="18" charset="0"/>
              </a:rPr>
              <a:t>Historical Perspective</a:t>
            </a:r>
            <a:endParaRPr lang="en-US" sz="3200" b="1"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tretch>
            <a:fillRect/>
          </a:stretch>
        </p:blipFill>
        <p:spPr bwMode="auto">
          <a:xfrm>
            <a:off x="1524000" y="2667000"/>
            <a:ext cx="5639438" cy="34294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pPr>
              <a:defRPr/>
            </a:pPr>
            <a:fld id="{FBA8BB9E-2A69-43F4-9106-AE9E03A120F9}" type="datetime1">
              <a:rPr lang="en-US" smtClean="0">
                <a:solidFill>
                  <a:srgbClr val="482400"/>
                </a:solidFill>
              </a:rPr>
              <a:pPr>
                <a:defRPr/>
              </a:pPr>
              <a:t>6/17/2020</a:t>
            </a:fld>
            <a:endParaRPr lang="en-US">
              <a:solidFill>
                <a:srgbClr val="482400"/>
              </a:solidFill>
            </a:endParaRPr>
          </a:p>
        </p:txBody>
      </p:sp>
      <p:sp>
        <p:nvSpPr>
          <p:cNvPr id="4" name="Footer Placeholder 3"/>
          <p:cNvSpPr>
            <a:spLocks noGrp="1"/>
          </p:cNvSpPr>
          <p:nvPr>
            <p:ph type="ftr" sz="quarter" idx="11"/>
          </p:nvPr>
        </p:nvSpPr>
        <p:spPr/>
        <p:txBody>
          <a:bodyPr/>
          <a:lstStyle/>
          <a:p>
            <a:pPr>
              <a:defRPr/>
            </a:pPr>
            <a:r>
              <a:rPr lang="en-US" smtClean="0">
                <a:solidFill>
                  <a:srgbClr val="482400"/>
                </a:solidFill>
              </a:rPr>
              <a:t>Unit-1-Introduction</a:t>
            </a:r>
            <a:endParaRPr lang="en-US">
              <a:solidFill>
                <a:srgbClr val="482400"/>
              </a:solidFill>
            </a:endParaRPr>
          </a:p>
        </p:txBody>
      </p:sp>
      <p:sp>
        <p:nvSpPr>
          <p:cNvPr id="7" name="Rectangle 6"/>
          <p:cNvSpPr/>
          <p:nvPr/>
        </p:nvSpPr>
        <p:spPr>
          <a:xfrm>
            <a:off x="533400" y="1295400"/>
            <a:ext cx="8077200" cy="1477328"/>
          </a:xfrm>
          <a:prstGeom prst="rect">
            <a:avLst/>
          </a:prstGeom>
        </p:spPr>
        <p:txBody>
          <a:bodyPr wrap="square">
            <a:spAutoFit/>
          </a:bodyPr>
          <a:lstStyle/>
          <a:p>
            <a:pPr algn="just"/>
            <a:r>
              <a:rPr lang="en-US" dirty="0" err="1" smtClean="0">
                <a:latin typeface="Times New Roman" pitchFamily="18" charset="0"/>
                <a:cs typeface="Times New Roman" pitchFamily="18" charset="0"/>
              </a:rPr>
              <a:t>Glenford</a:t>
            </a:r>
            <a:r>
              <a:rPr lang="en-US" dirty="0" smtClean="0">
                <a:latin typeface="Times New Roman" pitchFamily="18" charset="0"/>
                <a:cs typeface="Times New Roman" pitchFamily="18" charset="0"/>
              </a:rPr>
              <a:t> J. Myers initially introduced the separation of debugging from testing in 1979.</a:t>
            </a:r>
            <a:r>
              <a:rPr lang="en-US" baseline="30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Although his attention was on breakage testing ("A successful test case is one that detects an as-yet undiscovered error.") it illustrated the desire of the software engineering community to separate fundamental development activities, such as debugging, from that of verification. </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3422440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200" b="1" dirty="0" smtClean="0">
                <a:latin typeface="Times New Roman" pitchFamily="18" charset="0"/>
                <a:cs typeface="Times New Roman" pitchFamily="18" charset="0"/>
              </a:rPr>
              <a:t>Definitions Of Quality</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838200"/>
            <a:ext cx="8382000" cy="5410200"/>
          </a:xfrm>
        </p:spPr>
        <p:txBody>
          <a:bodyPr>
            <a:normAutofit/>
          </a:bodyPr>
          <a:lstStyle/>
          <a:p>
            <a:pPr algn="just"/>
            <a:r>
              <a:rPr lang="en-US" sz="2000" b="1" dirty="0" smtClean="0">
                <a:latin typeface="Times New Roman" pitchFamily="18" charset="0"/>
                <a:cs typeface="Times New Roman" pitchFamily="18" charset="0"/>
              </a:rPr>
              <a:t>Customer-Based Definition of Quality:-</a:t>
            </a:r>
            <a:r>
              <a:rPr lang="en-US" sz="2000" dirty="0" smtClean="0">
                <a:latin typeface="Times New Roman" pitchFamily="18" charset="0"/>
                <a:cs typeface="Times New Roman" pitchFamily="18" charset="0"/>
              </a:rPr>
              <a:t>Quality must have fitness foe use and meet customer needs ,requirements and help in achieving customer satisfaction and customer delight.</a:t>
            </a:r>
          </a:p>
          <a:p>
            <a:pPr algn="just"/>
            <a:r>
              <a:rPr lang="en-US" sz="2000" b="1" dirty="0" smtClean="0">
                <a:latin typeface="Times New Roman" pitchFamily="18" charset="0"/>
                <a:cs typeface="Times New Roman" pitchFamily="18" charset="0"/>
              </a:rPr>
              <a:t>Manufacturing-Based Definition of Quality:-</a:t>
            </a:r>
            <a:r>
              <a:rPr lang="en-US" sz="2000" dirty="0" smtClean="0">
                <a:latin typeface="Times New Roman" pitchFamily="18" charset="0"/>
                <a:cs typeface="Times New Roman" pitchFamily="18" charset="0"/>
              </a:rPr>
              <a:t>This approach gives conformance to requirements.</a:t>
            </a:r>
          </a:p>
          <a:p>
            <a:pPr algn="just"/>
            <a:r>
              <a:rPr lang="en-US" sz="2000" b="1" dirty="0" smtClean="0">
                <a:latin typeface="Times New Roman" pitchFamily="18" charset="0"/>
                <a:cs typeface="Times New Roman" pitchFamily="18" charset="0"/>
              </a:rPr>
              <a:t>Product-Based Definition of Quality:-</a:t>
            </a:r>
            <a:r>
              <a:rPr lang="en-US" sz="2000" dirty="0" smtClean="0">
                <a:latin typeface="Times New Roman" pitchFamily="18" charset="0"/>
                <a:cs typeface="Times New Roman" pitchFamily="18" charset="0"/>
              </a:rPr>
              <a:t>Product must have something that other similar products do not have which help customer satisfy their needs in better way.</a:t>
            </a:r>
          </a:p>
          <a:p>
            <a:pPr algn="just"/>
            <a:r>
              <a:rPr lang="en-US" sz="2000" b="1" dirty="0" smtClean="0">
                <a:latin typeface="Times New Roman" pitchFamily="18" charset="0"/>
                <a:cs typeface="Times New Roman" pitchFamily="18" charset="0"/>
              </a:rPr>
              <a:t>Value-Based Definition of Quality:-</a:t>
            </a:r>
            <a:r>
              <a:rPr lang="en-US" sz="2000" dirty="0" smtClean="0">
                <a:latin typeface="Times New Roman" pitchFamily="18" charset="0"/>
                <a:cs typeface="Times New Roman" pitchFamily="18" charset="0"/>
              </a:rPr>
              <a:t>Customer must get value for his investment by buying product.</a:t>
            </a:r>
          </a:p>
          <a:p>
            <a:pPr algn="just"/>
            <a:r>
              <a:rPr lang="en-US" sz="2000" b="1" dirty="0" smtClean="0">
                <a:latin typeface="Times New Roman" pitchFamily="18" charset="0"/>
                <a:cs typeface="Times New Roman" pitchFamily="18" charset="0"/>
              </a:rPr>
              <a:t>Transcendent Quality:-</a:t>
            </a:r>
            <a:r>
              <a:rPr lang="en-US" sz="2000" dirty="0" smtClean="0">
                <a:latin typeface="Times New Roman" pitchFamily="18" charset="0"/>
                <a:cs typeface="Times New Roman" pitchFamily="18" charset="0"/>
              </a:rPr>
              <a:t> A product must have zero defects so that it does not prohibit normal usage by the users.</a:t>
            </a:r>
          </a:p>
        </p:txBody>
      </p:sp>
      <p:sp>
        <p:nvSpPr>
          <p:cNvPr id="4" name="Date Placeholder 3"/>
          <p:cNvSpPr>
            <a:spLocks noGrp="1"/>
          </p:cNvSpPr>
          <p:nvPr>
            <p:ph type="dt" sz="half" idx="10"/>
          </p:nvPr>
        </p:nvSpPr>
        <p:spPr/>
        <p:txBody>
          <a:bodyPr/>
          <a:lstStyle/>
          <a:p>
            <a:pPr>
              <a:defRPr/>
            </a:pPr>
            <a:fld id="{E77289E1-418D-412C-9FFC-E0DD8BDDB794}" type="datetime1">
              <a:rPr lang="en-US" smtClean="0">
                <a:solidFill>
                  <a:srgbClr val="482400"/>
                </a:solidFill>
              </a:rPr>
              <a:pPr>
                <a:defRPr/>
              </a:pPr>
              <a:t>6/17/2020</a:t>
            </a:fld>
            <a:endParaRPr lang="en-US">
              <a:solidFill>
                <a:srgbClr val="482400"/>
              </a:solidFill>
            </a:endParaRPr>
          </a:p>
        </p:txBody>
      </p:sp>
      <p:sp>
        <p:nvSpPr>
          <p:cNvPr id="5" name="Footer Placeholder 4"/>
          <p:cNvSpPr>
            <a:spLocks noGrp="1"/>
          </p:cNvSpPr>
          <p:nvPr>
            <p:ph type="ftr" sz="quarter" idx="11"/>
          </p:nvPr>
        </p:nvSpPr>
        <p:spPr/>
        <p:txBody>
          <a:bodyPr/>
          <a:lstStyle/>
          <a:p>
            <a:pPr>
              <a:defRPr/>
            </a:pPr>
            <a:r>
              <a:rPr lang="en-US" smtClean="0">
                <a:solidFill>
                  <a:srgbClr val="482400"/>
                </a:solidFill>
              </a:rPr>
              <a:t>Unit-1-Introduction</a:t>
            </a:r>
            <a:endParaRPr lang="en-US">
              <a:solidFill>
                <a:srgbClr val="482400"/>
              </a:solidFill>
            </a:endParaRPr>
          </a:p>
        </p:txBody>
      </p:sp>
    </p:spTree>
    <p:extLst>
      <p:ext uri="{BB962C8B-B14F-4D97-AF65-F5344CB8AC3E}">
        <p14:creationId xmlns="" xmlns:p14="http://schemas.microsoft.com/office/powerpoint/2010/main" val="4753962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200" b="1" dirty="0" smtClean="0">
                <a:latin typeface="Times New Roman" pitchFamily="18" charset="0"/>
                <a:cs typeface="Times New Roman" pitchFamily="18" charset="0"/>
              </a:rPr>
              <a:t>Core Components Of Quality</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914400"/>
            <a:ext cx="8610600" cy="5181600"/>
          </a:xfrm>
        </p:spPr>
        <p:txBody>
          <a:bodyPr>
            <a:normAutofit/>
          </a:bodyPr>
          <a:lstStyle/>
          <a:p>
            <a:pPr algn="just"/>
            <a:r>
              <a:rPr lang="en-US" sz="2000" dirty="0" smtClean="0">
                <a:latin typeface="Times New Roman" pitchFamily="18" charset="0"/>
                <a:cs typeface="Times New Roman" pitchFamily="18" charset="0"/>
              </a:rPr>
              <a:t>Quality is based on Customer satisfaction by acquiring a product.</a:t>
            </a:r>
          </a:p>
          <a:p>
            <a:pPr algn="just"/>
            <a:r>
              <a:rPr lang="en-US" sz="2000" dirty="0" smtClean="0">
                <a:latin typeface="Times New Roman" pitchFamily="18" charset="0"/>
                <a:cs typeface="Times New Roman" pitchFamily="18" charset="0"/>
              </a:rPr>
              <a:t>The organization must define quality parameters before it can be achieved. The cycle of measurement include, Define , Measure,  Monitor, Control, Measure.</a:t>
            </a:r>
          </a:p>
          <a:p>
            <a:pPr algn="just"/>
            <a:r>
              <a:rPr lang="en-US" sz="2000" dirty="0" smtClean="0">
                <a:latin typeface="Times New Roman" pitchFamily="18" charset="0"/>
                <a:cs typeface="Times New Roman" pitchFamily="18" charset="0"/>
              </a:rPr>
              <a:t>Management Must Lead Organisation through improvement efforts.</a:t>
            </a:r>
          </a:p>
          <a:p>
            <a:pPr algn="just"/>
            <a:r>
              <a:rPr lang="en-US" sz="2000" dirty="0" smtClean="0">
                <a:latin typeface="Times New Roman" pitchFamily="18" charset="0"/>
                <a:cs typeface="Times New Roman" pitchFamily="18" charset="0"/>
              </a:rPr>
              <a:t>Continuous Process improvement is necessary.</a:t>
            </a:r>
          </a:p>
          <a:p>
            <a:pPr marL="0" indent="0" algn="just">
              <a:buNone/>
            </a:pP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B4B16FCC-306B-4C98-952F-34DC844E6CC7}" type="datetime1">
              <a:rPr lang="en-US" smtClean="0">
                <a:solidFill>
                  <a:srgbClr val="482400"/>
                </a:solidFill>
              </a:rPr>
              <a:pPr>
                <a:defRPr/>
              </a:pPr>
              <a:t>6/17/2020</a:t>
            </a:fld>
            <a:endParaRPr lang="en-US">
              <a:solidFill>
                <a:srgbClr val="482400"/>
              </a:solidFill>
            </a:endParaRPr>
          </a:p>
        </p:txBody>
      </p:sp>
      <p:sp>
        <p:nvSpPr>
          <p:cNvPr id="5" name="Footer Placeholder 4"/>
          <p:cNvSpPr>
            <a:spLocks noGrp="1"/>
          </p:cNvSpPr>
          <p:nvPr>
            <p:ph type="ftr" sz="quarter" idx="11"/>
          </p:nvPr>
        </p:nvSpPr>
        <p:spPr/>
        <p:txBody>
          <a:bodyPr/>
          <a:lstStyle/>
          <a:p>
            <a:pPr>
              <a:defRPr/>
            </a:pPr>
            <a:r>
              <a:rPr lang="en-US" smtClean="0">
                <a:solidFill>
                  <a:srgbClr val="482400"/>
                </a:solidFill>
              </a:rPr>
              <a:t>Unit-1-Introduction</a:t>
            </a:r>
            <a:endParaRPr lang="en-US">
              <a:solidFill>
                <a:srgbClr val="482400"/>
              </a:solidFill>
            </a:endParaRPr>
          </a:p>
        </p:txBody>
      </p:sp>
    </p:spTree>
    <p:extLst>
      <p:ext uri="{BB962C8B-B14F-4D97-AF65-F5344CB8AC3E}">
        <p14:creationId xmlns="" xmlns:p14="http://schemas.microsoft.com/office/powerpoint/2010/main" val="20866077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09600" y="0"/>
            <a:ext cx="7772400" cy="1143000"/>
          </a:xfrm>
        </p:spPr>
        <p:txBody>
          <a:bodyPr/>
          <a:lstStyle/>
          <a:p>
            <a:r>
              <a:rPr lang="en-US" sz="3600" smtClean="0">
                <a:latin typeface="Times New Roman" pitchFamily="18" charset="0"/>
                <a:cs typeface="Times New Roman" pitchFamily="18" charset="0"/>
              </a:rPr>
              <a:t>Vision Mission</a:t>
            </a:r>
          </a:p>
        </p:txBody>
      </p:sp>
      <p:sp>
        <p:nvSpPr>
          <p:cNvPr id="8195" name="Content Placeholder 2"/>
          <p:cNvSpPr>
            <a:spLocks noGrp="1"/>
          </p:cNvSpPr>
          <p:nvPr>
            <p:ph idx="1"/>
          </p:nvPr>
        </p:nvSpPr>
        <p:spPr>
          <a:xfrm>
            <a:off x="228600" y="1524000"/>
            <a:ext cx="8686800" cy="5334000"/>
          </a:xfrm>
        </p:spPr>
        <p:txBody>
          <a:bodyPr/>
          <a:lstStyle/>
          <a:p>
            <a:pPr algn="just"/>
            <a:r>
              <a:rPr lang="en-US" sz="2000" b="1" u="sng" smtClean="0">
                <a:latin typeface="Times New Roman" pitchFamily="18" charset="0"/>
              </a:rPr>
              <a:t>Institute Vision</a:t>
            </a:r>
            <a:endParaRPr lang="en-US" sz="2000" smtClean="0">
              <a:latin typeface="Times New Roman" pitchFamily="18" charset="0"/>
            </a:endParaRPr>
          </a:p>
          <a:p>
            <a:pPr algn="just"/>
            <a:r>
              <a:rPr lang="en-US" sz="2000" smtClean="0">
                <a:latin typeface="Times New Roman" pitchFamily="18" charset="0"/>
              </a:rPr>
              <a:t>"Satisfy the aspirations of youth force, who want to lead nation towards prosperity through techno-economic development."</a:t>
            </a:r>
          </a:p>
          <a:p>
            <a:pPr algn="just"/>
            <a:r>
              <a:rPr lang="en-US" sz="2000" b="1" u="sng" smtClean="0">
                <a:latin typeface="Times New Roman" pitchFamily="18" charset="0"/>
              </a:rPr>
              <a:t>Institute Mission</a:t>
            </a:r>
            <a:endParaRPr lang="en-US" sz="2000" smtClean="0">
              <a:latin typeface="Times New Roman" pitchFamily="18" charset="0"/>
            </a:endParaRPr>
          </a:p>
          <a:p>
            <a:pPr algn="just"/>
            <a:r>
              <a:rPr lang="en-US" sz="2000" smtClean="0">
                <a:latin typeface="Times New Roman" pitchFamily="18" charset="0"/>
              </a:rPr>
              <a:t>To provide, nurture and maintain an environment of high academic excellence, research &amp; entrepreneurship for all aspiring students, which will prepare them to face global challenges maintaining high ethical and moral standards."</a:t>
            </a:r>
          </a:p>
          <a:p>
            <a:pPr algn="just"/>
            <a:r>
              <a:rPr lang="en-US" sz="2000" b="1" u="sng" smtClean="0">
                <a:latin typeface="Times New Roman" pitchFamily="18" charset="0"/>
              </a:rPr>
              <a:t>Department Vision</a:t>
            </a:r>
            <a:endParaRPr lang="en-US" sz="2000" smtClean="0">
              <a:latin typeface="Times New Roman" pitchFamily="18" charset="0"/>
            </a:endParaRPr>
          </a:p>
          <a:p>
            <a:pPr algn="just"/>
            <a:r>
              <a:rPr lang="en-US" sz="2000" smtClean="0">
                <a:latin typeface="Times New Roman" pitchFamily="18" charset="0"/>
              </a:rPr>
              <a:t>Empowering the students to be professionally competent &amp; socially responsible for techno-economic development of society.</a:t>
            </a:r>
          </a:p>
          <a:p>
            <a:pPr algn="just"/>
            <a:r>
              <a:rPr lang="en-US" sz="2000" b="1" u="sng" smtClean="0">
                <a:latin typeface="Times New Roman" pitchFamily="18" charset="0"/>
              </a:rPr>
              <a:t>Department Mission</a:t>
            </a:r>
            <a:endParaRPr lang="en-US" sz="2000" smtClean="0">
              <a:latin typeface="Times New Roman" pitchFamily="18" charset="0"/>
            </a:endParaRPr>
          </a:p>
          <a:p>
            <a:pPr algn="just"/>
            <a:r>
              <a:rPr lang="en-US" sz="2000" smtClean="0">
                <a:latin typeface="Times New Roman" pitchFamily="18" charset="0"/>
              </a:rPr>
              <a:t>To provide quality education enabling  students for higher studies, research &amp; entrepreneurship</a:t>
            </a:r>
          </a:p>
          <a:p>
            <a:pPr algn="just"/>
            <a:r>
              <a:rPr lang="en-US" sz="2000" smtClean="0">
                <a:latin typeface="Times New Roman" pitchFamily="18" charset="0"/>
              </a:rPr>
              <a:t>To inculcate professionalism and ethical values through day to day practices. </a:t>
            </a:r>
          </a:p>
          <a:p>
            <a:pPr algn="just"/>
            <a:endParaRPr lang="en-US" sz="2000" smtClean="0">
              <a:latin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p:spPr>
        <p:txBody>
          <a:bodyPr>
            <a:normAutofit/>
          </a:bodyPr>
          <a:lstStyle/>
          <a:p>
            <a:r>
              <a:rPr lang="en-US" sz="3200" b="1" dirty="0" smtClean="0">
                <a:latin typeface="Times New Roman" pitchFamily="18" charset="0"/>
                <a:cs typeface="Times New Roman" pitchFamily="18" charset="0"/>
              </a:rPr>
              <a:t>Quality Definition  </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838200"/>
            <a:ext cx="8534400" cy="5105400"/>
          </a:xfrm>
        </p:spPr>
        <p:txBody>
          <a:bodyPr>
            <a:noAutofit/>
          </a:bodyPr>
          <a:lstStyle/>
          <a:p>
            <a:pPr>
              <a:buFont typeface="Wingdings" pitchFamily="2" charset="2"/>
              <a:buChar char="Ø"/>
            </a:pPr>
            <a:r>
              <a:rPr lang="en-US" sz="2000" b="1" dirty="0">
                <a:latin typeface="Times New Roman" pitchFamily="18" charset="0"/>
                <a:cs typeface="Times New Roman" pitchFamily="18" charset="0"/>
              </a:rPr>
              <a:t>D</a:t>
            </a:r>
            <a:r>
              <a:rPr lang="en-US" sz="2000" b="1" dirty="0" smtClean="0">
                <a:latin typeface="Times New Roman" pitchFamily="18" charset="0"/>
                <a:cs typeface="Times New Roman" pitchFamily="18" charset="0"/>
              </a:rPr>
              <a:t>ifferent way to explain Quality.</a:t>
            </a:r>
          </a:p>
          <a:p>
            <a:r>
              <a:rPr lang="en-US" sz="2000" dirty="0" smtClean="0">
                <a:latin typeface="Times New Roman" pitchFamily="18" charset="0"/>
                <a:cs typeface="Times New Roman" pitchFamily="18" charset="0"/>
              </a:rPr>
              <a:t>Transcendental view</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User view</a:t>
            </a:r>
          </a:p>
          <a:p>
            <a:r>
              <a:rPr lang="en-US" sz="2000" dirty="0">
                <a:latin typeface="Times New Roman" pitchFamily="18" charset="0"/>
                <a:cs typeface="Times New Roman" pitchFamily="18" charset="0"/>
              </a:rPr>
              <a:t>Manufacturing view</a:t>
            </a:r>
          </a:p>
          <a:p>
            <a:r>
              <a:rPr lang="en-US" sz="2000" dirty="0">
                <a:latin typeface="Times New Roman" pitchFamily="18" charset="0"/>
                <a:cs typeface="Times New Roman" pitchFamily="18" charset="0"/>
              </a:rPr>
              <a:t>Product view</a:t>
            </a:r>
          </a:p>
          <a:p>
            <a:r>
              <a:rPr lang="en-US" sz="2000" dirty="0">
                <a:latin typeface="Times New Roman" pitchFamily="18" charset="0"/>
                <a:cs typeface="Times New Roman" pitchFamily="18" charset="0"/>
              </a:rPr>
              <a:t>Value-based view</a:t>
            </a:r>
          </a:p>
          <a:p>
            <a:pPr marL="285750" lvl="0" indent="-285750" eaLnBrk="0" fontAlgn="base" hangingPunct="0">
              <a:lnSpc>
                <a:spcPct val="90000"/>
              </a:lnSpc>
              <a:spcBef>
                <a:spcPct val="30000"/>
              </a:spcBef>
              <a:spcAft>
                <a:spcPct val="0"/>
              </a:spcAft>
              <a:buSzPct val="75000"/>
              <a:buFontTx/>
              <a:buChar char="•"/>
            </a:pPr>
            <a:r>
              <a:rPr lang="en-US" sz="2000" b="1" kern="0" dirty="0" smtClean="0">
                <a:latin typeface="Times New Roman" pitchFamily="18" charset="0"/>
                <a:cs typeface="Times New Roman" pitchFamily="18" charset="0"/>
              </a:rPr>
              <a:t>User view</a:t>
            </a:r>
          </a:p>
          <a:p>
            <a:pPr marL="685800" lvl="1" indent="-228600" eaLnBrk="0" fontAlgn="base" hangingPunct="0">
              <a:lnSpc>
                <a:spcPct val="90000"/>
              </a:lnSpc>
              <a:spcBef>
                <a:spcPct val="30000"/>
              </a:spcBef>
              <a:spcAft>
                <a:spcPct val="0"/>
              </a:spcAft>
              <a:buSzPct val="100000"/>
              <a:buFontTx/>
              <a:buChar char="–"/>
            </a:pPr>
            <a:r>
              <a:rPr lang="en-US" sz="2000" kern="0" dirty="0" smtClean="0">
                <a:latin typeface="Times New Roman" pitchFamily="18" charset="0"/>
                <a:cs typeface="Times New Roman" pitchFamily="18" charset="0"/>
              </a:rPr>
              <a:t>Quality concerns the extent to which a product meets user needs and expectations.</a:t>
            </a:r>
          </a:p>
          <a:p>
            <a:pPr marL="685800" lvl="1" indent="-228600" eaLnBrk="0" fontAlgn="base" hangingPunct="0">
              <a:lnSpc>
                <a:spcPct val="90000"/>
              </a:lnSpc>
              <a:spcBef>
                <a:spcPct val="30000"/>
              </a:spcBef>
              <a:spcAft>
                <a:spcPct val="0"/>
              </a:spcAft>
              <a:buSzPct val="100000"/>
              <a:buFontTx/>
              <a:buChar char="–"/>
            </a:pPr>
            <a:r>
              <a:rPr lang="en-US" sz="2000" kern="0" dirty="0" smtClean="0">
                <a:latin typeface="Times New Roman" pitchFamily="18" charset="0"/>
                <a:cs typeface="Times New Roman" pitchFamily="18" charset="0"/>
              </a:rPr>
              <a:t>Is a product fit for use?</a:t>
            </a:r>
          </a:p>
          <a:p>
            <a:pPr marL="685800" lvl="1" indent="-228600" eaLnBrk="0" fontAlgn="base" hangingPunct="0">
              <a:lnSpc>
                <a:spcPct val="90000"/>
              </a:lnSpc>
              <a:spcBef>
                <a:spcPct val="30000"/>
              </a:spcBef>
              <a:spcAft>
                <a:spcPct val="0"/>
              </a:spcAft>
              <a:buSzPct val="100000"/>
              <a:buFontTx/>
              <a:buChar char="–"/>
            </a:pPr>
            <a:r>
              <a:rPr lang="en-US" sz="2000" kern="0" dirty="0" smtClean="0">
                <a:latin typeface="Times New Roman" pitchFamily="18" charset="0"/>
                <a:cs typeface="Times New Roman" pitchFamily="18" charset="0"/>
              </a:rPr>
              <a:t>This view is highly personalized.</a:t>
            </a:r>
          </a:p>
          <a:p>
            <a:pPr lvl="2" eaLnBrk="0" fontAlgn="base" hangingPunct="0">
              <a:lnSpc>
                <a:spcPct val="90000"/>
              </a:lnSpc>
              <a:spcBef>
                <a:spcPct val="30000"/>
              </a:spcBef>
              <a:spcAft>
                <a:spcPct val="0"/>
              </a:spcAft>
              <a:buSzPct val="100000"/>
              <a:buFontTx/>
              <a:buChar char="•"/>
            </a:pPr>
            <a:r>
              <a:rPr lang="en-US" sz="2000" kern="0" dirty="0" smtClean="0">
                <a:latin typeface="Times New Roman" pitchFamily="18" charset="0"/>
                <a:cs typeface="Times New Roman" pitchFamily="18" charset="0"/>
              </a:rPr>
              <a:t>A product is of good quality if it satisfies a large number of users.</a:t>
            </a:r>
          </a:p>
          <a:p>
            <a:pPr lvl="2" eaLnBrk="0" fontAlgn="base" hangingPunct="0">
              <a:lnSpc>
                <a:spcPct val="90000"/>
              </a:lnSpc>
              <a:spcBef>
                <a:spcPct val="30000"/>
              </a:spcBef>
              <a:spcAft>
                <a:spcPct val="0"/>
              </a:spcAft>
              <a:buSzPct val="100000"/>
              <a:buFontTx/>
              <a:buChar char="•"/>
            </a:pPr>
            <a:r>
              <a:rPr lang="en-US" sz="2000" kern="0" dirty="0" smtClean="0">
                <a:latin typeface="Times New Roman" pitchFamily="18" charset="0"/>
                <a:cs typeface="Times New Roman" pitchFamily="18" charset="0"/>
              </a:rPr>
              <a:t>It is useful to identify the product attributes which the users consider to be important.</a:t>
            </a:r>
          </a:p>
          <a:p>
            <a:pPr marL="685800" lvl="1" indent="-228600" eaLnBrk="0" fontAlgn="base" hangingPunct="0">
              <a:lnSpc>
                <a:spcPct val="90000"/>
              </a:lnSpc>
              <a:spcBef>
                <a:spcPct val="30000"/>
              </a:spcBef>
              <a:spcAft>
                <a:spcPct val="0"/>
              </a:spcAft>
              <a:buSzPct val="100000"/>
              <a:buFontTx/>
              <a:buChar char="–"/>
            </a:pPr>
            <a:r>
              <a:rPr lang="en-US" sz="2000" kern="0" dirty="0" smtClean="0">
                <a:latin typeface="Times New Roman" pitchFamily="18" charset="0"/>
                <a:cs typeface="Times New Roman" pitchFamily="18" charset="0"/>
              </a:rPr>
              <a:t>This view may encompass many subject elements, such as usability, reliability, and efficiency</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9C833FBF-A940-46C9-9DFB-ACC22787F16E}" type="datetime1">
              <a:rPr lang="en-US" smtClean="0">
                <a:solidFill>
                  <a:srgbClr val="482400"/>
                </a:solidFill>
              </a:rPr>
              <a:pPr>
                <a:defRPr/>
              </a:pPr>
              <a:t>6/17/2020</a:t>
            </a:fld>
            <a:endParaRPr lang="en-US">
              <a:solidFill>
                <a:srgbClr val="482400"/>
              </a:solidFill>
            </a:endParaRPr>
          </a:p>
        </p:txBody>
      </p:sp>
      <p:sp>
        <p:nvSpPr>
          <p:cNvPr id="5" name="Footer Placeholder 4"/>
          <p:cNvSpPr>
            <a:spLocks noGrp="1"/>
          </p:cNvSpPr>
          <p:nvPr>
            <p:ph type="ftr" sz="quarter" idx="11"/>
          </p:nvPr>
        </p:nvSpPr>
        <p:spPr/>
        <p:txBody>
          <a:bodyPr/>
          <a:lstStyle/>
          <a:p>
            <a:pPr>
              <a:defRPr/>
            </a:pPr>
            <a:r>
              <a:rPr lang="en-US" smtClean="0">
                <a:solidFill>
                  <a:srgbClr val="482400"/>
                </a:solidFill>
              </a:rPr>
              <a:t>Unit-1-Introduction</a:t>
            </a:r>
            <a:endParaRPr lang="en-US">
              <a:solidFill>
                <a:srgbClr val="482400"/>
              </a:solidFill>
            </a:endParaRPr>
          </a:p>
        </p:txBody>
      </p:sp>
    </p:spTree>
    <p:extLst>
      <p:ext uri="{BB962C8B-B14F-4D97-AF65-F5344CB8AC3E}">
        <p14:creationId xmlns="" xmlns:p14="http://schemas.microsoft.com/office/powerpoint/2010/main" val="16870730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458200" cy="5410200"/>
          </a:xfrm>
        </p:spPr>
        <p:txBody>
          <a:bodyPr>
            <a:noAutofit/>
          </a:bodyPr>
          <a:lstStyle/>
          <a:p>
            <a:pPr marL="285750" lvl="0" indent="-285750" eaLnBrk="0" fontAlgn="base" hangingPunct="0">
              <a:lnSpc>
                <a:spcPct val="90000"/>
              </a:lnSpc>
              <a:spcBef>
                <a:spcPct val="30000"/>
              </a:spcBef>
              <a:spcAft>
                <a:spcPct val="0"/>
              </a:spcAft>
              <a:buSzPct val="75000"/>
              <a:buFontTx/>
              <a:buChar char="•"/>
            </a:pPr>
            <a:r>
              <a:rPr lang="en-US" sz="1900" b="1" kern="0" dirty="0">
                <a:latin typeface="Times New Roman" pitchFamily="18" charset="0"/>
                <a:cs typeface="Times New Roman" pitchFamily="18" charset="0"/>
              </a:rPr>
              <a:t>Transcendental view</a:t>
            </a:r>
          </a:p>
          <a:p>
            <a:pPr marL="685800" lvl="1" indent="-228600" eaLnBrk="0" fontAlgn="base" hangingPunct="0">
              <a:lnSpc>
                <a:spcPct val="90000"/>
              </a:lnSpc>
              <a:spcBef>
                <a:spcPct val="30000"/>
              </a:spcBef>
              <a:spcAft>
                <a:spcPct val="0"/>
              </a:spcAft>
              <a:buSzPct val="100000"/>
              <a:buFontTx/>
              <a:buChar char="–"/>
            </a:pPr>
            <a:r>
              <a:rPr lang="en-US" sz="1900" kern="0" dirty="0">
                <a:latin typeface="Times New Roman" pitchFamily="18" charset="0"/>
                <a:cs typeface="Times New Roman" pitchFamily="18" charset="0"/>
              </a:rPr>
              <a:t>Quality is something that can be recognized through experience, but not defined in some tractable form.</a:t>
            </a:r>
          </a:p>
          <a:p>
            <a:pPr marL="685800" lvl="1" indent="-228600" eaLnBrk="0" fontAlgn="base" hangingPunct="0">
              <a:lnSpc>
                <a:spcPct val="90000"/>
              </a:lnSpc>
              <a:spcBef>
                <a:spcPct val="30000"/>
              </a:spcBef>
              <a:spcAft>
                <a:spcPct val="0"/>
              </a:spcAft>
              <a:buSzPct val="100000"/>
              <a:buFontTx/>
              <a:buChar char="–"/>
            </a:pPr>
            <a:r>
              <a:rPr lang="en-US" sz="1900" kern="0" dirty="0">
                <a:latin typeface="Times New Roman" pitchFamily="18" charset="0"/>
                <a:cs typeface="Times New Roman" pitchFamily="18" charset="0"/>
              </a:rPr>
              <a:t>A good quality object stands out, and it is easily recognized</a:t>
            </a:r>
            <a:r>
              <a:rPr lang="en-US" sz="1900" kern="0" dirty="0" smtClean="0">
                <a:latin typeface="Times New Roman" pitchFamily="18" charset="0"/>
                <a:cs typeface="Times New Roman" pitchFamily="18" charset="0"/>
              </a:rPr>
              <a:t>.</a:t>
            </a:r>
          </a:p>
          <a:p>
            <a:pPr marL="285750" lvl="0" indent="-285750" eaLnBrk="0" fontAlgn="base" hangingPunct="0">
              <a:lnSpc>
                <a:spcPct val="90000"/>
              </a:lnSpc>
              <a:spcBef>
                <a:spcPct val="30000"/>
              </a:spcBef>
              <a:spcAft>
                <a:spcPct val="0"/>
              </a:spcAft>
              <a:buSzPct val="75000"/>
              <a:buFontTx/>
              <a:buChar char="•"/>
            </a:pPr>
            <a:r>
              <a:rPr lang="en-US" sz="1900" b="1" kern="0" dirty="0" smtClean="0">
                <a:latin typeface="Times New Roman" pitchFamily="18" charset="0"/>
              </a:rPr>
              <a:t>Manufacturing view</a:t>
            </a:r>
          </a:p>
          <a:p>
            <a:pPr marL="685800" lvl="1" indent="-228600" eaLnBrk="0" fontAlgn="base" hangingPunct="0">
              <a:lnSpc>
                <a:spcPct val="90000"/>
              </a:lnSpc>
              <a:spcBef>
                <a:spcPct val="30000"/>
              </a:spcBef>
              <a:spcAft>
                <a:spcPct val="0"/>
              </a:spcAft>
              <a:buSzPct val="100000"/>
              <a:buFontTx/>
              <a:buChar char="–"/>
            </a:pPr>
            <a:r>
              <a:rPr lang="en-US" sz="1900" kern="0" dirty="0" smtClean="0">
                <a:latin typeface="Times New Roman" pitchFamily="18" charset="0"/>
              </a:rPr>
              <a:t>This view has its genesis in the manufacturing industry – auto and electronics.</a:t>
            </a:r>
          </a:p>
          <a:p>
            <a:pPr marL="685800" lvl="1" indent="-228600" eaLnBrk="0" fontAlgn="base" hangingPunct="0">
              <a:lnSpc>
                <a:spcPct val="90000"/>
              </a:lnSpc>
              <a:spcBef>
                <a:spcPct val="30000"/>
              </a:spcBef>
              <a:spcAft>
                <a:spcPct val="0"/>
              </a:spcAft>
              <a:buSzPct val="100000"/>
              <a:buFontTx/>
              <a:buChar char="–"/>
            </a:pPr>
            <a:r>
              <a:rPr lang="en-US" sz="1900" kern="0" dirty="0" smtClean="0">
                <a:latin typeface="Times New Roman" pitchFamily="18" charset="0"/>
              </a:rPr>
              <a:t>Key idea: Does a product satisfy the requirements?</a:t>
            </a:r>
          </a:p>
          <a:p>
            <a:pPr lvl="2" eaLnBrk="0" fontAlgn="base" hangingPunct="0">
              <a:lnSpc>
                <a:spcPct val="90000"/>
              </a:lnSpc>
              <a:spcBef>
                <a:spcPct val="30000"/>
              </a:spcBef>
              <a:spcAft>
                <a:spcPct val="0"/>
              </a:spcAft>
              <a:buSzPct val="100000"/>
              <a:buFontTx/>
              <a:buChar char="•"/>
            </a:pPr>
            <a:r>
              <a:rPr lang="en-US" sz="1900" kern="0" dirty="0" smtClean="0">
                <a:latin typeface="Times New Roman" pitchFamily="18" charset="0"/>
              </a:rPr>
              <a:t>Any deviation from the requirements is seen as reducing the quality of the product.</a:t>
            </a:r>
          </a:p>
          <a:p>
            <a:pPr marL="685800" lvl="1" indent="-228600" eaLnBrk="0" fontAlgn="base" hangingPunct="0">
              <a:lnSpc>
                <a:spcPct val="90000"/>
              </a:lnSpc>
              <a:spcBef>
                <a:spcPct val="30000"/>
              </a:spcBef>
              <a:spcAft>
                <a:spcPct val="0"/>
              </a:spcAft>
              <a:buSzPct val="100000"/>
              <a:buFontTx/>
              <a:buChar char="–"/>
            </a:pPr>
            <a:r>
              <a:rPr lang="en-US" sz="1900" kern="0" dirty="0" smtClean="0">
                <a:latin typeface="Times New Roman" pitchFamily="18" charset="0"/>
              </a:rPr>
              <a:t>The concept of process plays a key role.</a:t>
            </a:r>
          </a:p>
          <a:p>
            <a:pPr marL="685800" lvl="1" indent="-228600" eaLnBrk="0" fontAlgn="base" hangingPunct="0">
              <a:lnSpc>
                <a:spcPct val="90000"/>
              </a:lnSpc>
              <a:spcBef>
                <a:spcPct val="30000"/>
              </a:spcBef>
              <a:spcAft>
                <a:spcPct val="0"/>
              </a:spcAft>
              <a:buSzPct val="100000"/>
              <a:buFontTx/>
              <a:buChar char="–"/>
            </a:pPr>
            <a:r>
              <a:rPr lang="en-US" sz="1900" kern="0" dirty="0" smtClean="0">
                <a:latin typeface="Times New Roman" pitchFamily="18" charset="0"/>
              </a:rPr>
              <a:t>Products are manufactured “right the first time” so that the cost is reduced</a:t>
            </a:r>
          </a:p>
          <a:p>
            <a:pPr lvl="2" eaLnBrk="0" fontAlgn="base" hangingPunct="0">
              <a:lnSpc>
                <a:spcPct val="90000"/>
              </a:lnSpc>
              <a:spcBef>
                <a:spcPct val="30000"/>
              </a:spcBef>
              <a:spcAft>
                <a:spcPct val="0"/>
              </a:spcAft>
              <a:buSzPct val="100000"/>
              <a:buFontTx/>
              <a:buChar char="•"/>
            </a:pPr>
            <a:r>
              <a:rPr lang="en-US" sz="1900" kern="0" dirty="0" smtClean="0">
                <a:latin typeface="Times New Roman" pitchFamily="18" charset="0"/>
              </a:rPr>
              <a:t>Development cost</a:t>
            </a:r>
          </a:p>
          <a:p>
            <a:pPr lvl="2" eaLnBrk="0" fontAlgn="base" hangingPunct="0">
              <a:lnSpc>
                <a:spcPct val="90000"/>
              </a:lnSpc>
              <a:spcBef>
                <a:spcPct val="30000"/>
              </a:spcBef>
              <a:spcAft>
                <a:spcPct val="0"/>
              </a:spcAft>
              <a:buSzPct val="100000"/>
              <a:buFontTx/>
              <a:buChar char="•"/>
            </a:pPr>
            <a:r>
              <a:rPr lang="en-US" sz="1900" kern="0" dirty="0" smtClean="0">
                <a:latin typeface="Times New Roman" pitchFamily="18" charset="0"/>
              </a:rPr>
              <a:t>Maintenance cost</a:t>
            </a:r>
          </a:p>
          <a:p>
            <a:pPr marL="685800" lvl="1" indent="-228600" eaLnBrk="0" fontAlgn="base" hangingPunct="0">
              <a:lnSpc>
                <a:spcPct val="90000"/>
              </a:lnSpc>
              <a:spcBef>
                <a:spcPct val="30000"/>
              </a:spcBef>
              <a:spcAft>
                <a:spcPct val="0"/>
              </a:spcAft>
              <a:buSzPct val="100000"/>
              <a:buFontTx/>
              <a:buChar char="–"/>
            </a:pPr>
            <a:r>
              <a:rPr lang="en-US" sz="1900" kern="0" dirty="0" smtClean="0">
                <a:latin typeface="Times New Roman" pitchFamily="18" charset="0"/>
              </a:rPr>
              <a:t>Conformance to requirements leads to uniformity in products.</a:t>
            </a:r>
          </a:p>
          <a:p>
            <a:pPr marL="685800" lvl="1" indent="-228600" eaLnBrk="0" fontAlgn="base" hangingPunct="0">
              <a:lnSpc>
                <a:spcPct val="90000"/>
              </a:lnSpc>
              <a:spcBef>
                <a:spcPct val="30000"/>
              </a:spcBef>
              <a:spcAft>
                <a:spcPct val="0"/>
              </a:spcAft>
              <a:buSzPct val="100000"/>
              <a:buFontTx/>
              <a:buChar char="–"/>
            </a:pPr>
            <a:r>
              <a:rPr lang="en-US" sz="1900" kern="0" dirty="0" smtClean="0">
                <a:latin typeface="Times New Roman" pitchFamily="18" charset="0"/>
              </a:rPr>
              <a:t>Some argue that such uniformity does not guarantee quality.</a:t>
            </a:r>
          </a:p>
          <a:p>
            <a:pPr marL="685800" lvl="1" indent="-228600" eaLnBrk="0" fontAlgn="base" hangingPunct="0">
              <a:lnSpc>
                <a:spcPct val="90000"/>
              </a:lnSpc>
              <a:spcBef>
                <a:spcPct val="30000"/>
              </a:spcBef>
              <a:spcAft>
                <a:spcPct val="0"/>
              </a:spcAft>
              <a:buSzPct val="100000"/>
              <a:buFontTx/>
              <a:buChar char="–"/>
            </a:pPr>
            <a:r>
              <a:rPr lang="en-US" sz="1900" kern="0" dirty="0" smtClean="0">
                <a:latin typeface="Times New Roman" pitchFamily="18" charset="0"/>
              </a:rPr>
              <a:t>Product quality can be incrementally improved by improving the process.</a:t>
            </a:r>
          </a:p>
          <a:p>
            <a:pPr marL="685800" lvl="1" indent="-228600" eaLnBrk="0" fontAlgn="base" hangingPunct="0">
              <a:lnSpc>
                <a:spcPct val="90000"/>
              </a:lnSpc>
              <a:spcBef>
                <a:spcPct val="30000"/>
              </a:spcBef>
              <a:spcAft>
                <a:spcPct val="0"/>
              </a:spcAft>
              <a:buSzPct val="100000"/>
              <a:buNone/>
            </a:pPr>
            <a:endParaRPr lang="en-US" sz="1900" kern="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D56895FC-930B-4BC8-BDE4-B076DE384579}" type="datetime1">
              <a:rPr lang="en-US" smtClean="0">
                <a:solidFill>
                  <a:srgbClr val="482400"/>
                </a:solidFill>
              </a:rPr>
              <a:pPr>
                <a:defRPr/>
              </a:pPr>
              <a:t>6/17/2020</a:t>
            </a:fld>
            <a:endParaRPr lang="en-US" dirty="0">
              <a:solidFill>
                <a:srgbClr val="482400"/>
              </a:solidFill>
            </a:endParaRPr>
          </a:p>
        </p:txBody>
      </p:sp>
      <p:sp>
        <p:nvSpPr>
          <p:cNvPr id="5" name="Footer Placeholder 4"/>
          <p:cNvSpPr>
            <a:spLocks noGrp="1"/>
          </p:cNvSpPr>
          <p:nvPr>
            <p:ph type="ftr" sz="quarter" idx="11"/>
          </p:nvPr>
        </p:nvSpPr>
        <p:spPr/>
        <p:txBody>
          <a:bodyPr/>
          <a:lstStyle/>
          <a:p>
            <a:pPr>
              <a:defRPr/>
            </a:pPr>
            <a:r>
              <a:rPr lang="en-US" smtClean="0">
                <a:solidFill>
                  <a:srgbClr val="482400"/>
                </a:solidFill>
              </a:rPr>
              <a:t>Unit-1-Introduction</a:t>
            </a:r>
            <a:endParaRPr lang="en-US">
              <a:solidFill>
                <a:srgbClr val="482400"/>
              </a:solidFill>
            </a:endParaRPr>
          </a:p>
        </p:txBody>
      </p:sp>
      <p:sp>
        <p:nvSpPr>
          <p:cNvPr id="7" name="Title 1"/>
          <p:cNvSpPr>
            <a:spLocks noGrp="1"/>
          </p:cNvSpPr>
          <p:nvPr>
            <p:ph type="title"/>
          </p:nvPr>
        </p:nvSpPr>
        <p:spPr>
          <a:xfrm>
            <a:off x="457200" y="0"/>
            <a:ext cx="8229600" cy="639762"/>
          </a:xfrm>
        </p:spPr>
        <p:txBody>
          <a:bodyPr>
            <a:normAutofit/>
          </a:bodyPr>
          <a:lstStyle/>
          <a:p>
            <a:r>
              <a:rPr lang="en-US" sz="3200" b="1" dirty="0" smtClean="0">
                <a:latin typeface="Times New Roman" pitchFamily="18" charset="0"/>
                <a:cs typeface="Times New Roman" pitchFamily="18" charset="0"/>
              </a:rPr>
              <a:t>(cont.…)</a:t>
            </a:r>
            <a:endParaRPr lang="en-US" sz="32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41779317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382000" cy="5410200"/>
          </a:xfrm>
        </p:spPr>
        <p:txBody>
          <a:bodyPr>
            <a:normAutofit/>
          </a:bodyPr>
          <a:lstStyle/>
          <a:p>
            <a:pPr marL="285750" lvl="0" indent="-285750" algn="just" eaLnBrk="0" fontAlgn="base" hangingPunct="0">
              <a:lnSpc>
                <a:spcPct val="90000"/>
              </a:lnSpc>
              <a:spcBef>
                <a:spcPct val="30000"/>
              </a:spcBef>
              <a:spcAft>
                <a:spcPct val="0"/>
              </a:spcAft>
              <a:buSzPct val="75000"/>
              <a:buFontTx/>
              <a:buChar char="•"/>
            </a:pPr>
            <a:r>
              <a:rPr lang="en-US" sz="2000" b="1" kern="0" dirty="0">
                <a:latin typeface="Times New Roman" pitchFamily="18" charset="0"/>
              </a:rPr>
              <a:t>Product view</a:t>
            </a:r>
          </a:p>
          <a:p>
            <a:pPr marL="685800" lvl="1" indent="-228600" algn="just" eaLnBrk="0" fontAlgn="base" hangingPunct="0">
              <a:lnSpc>
                <a:spcPct val="90000"/>
              </a:lnSpc>
              <a:spcBef>
                <a:spcPct val="30000"/>
              </a:spcBef>
              <a:spcAft>
                <a:spcPct val="0"/>
              </a:spcAft>
              <a:buSzPct val="100000"/>
              <a:buFontTx/>
              <a:buChar char="–"/>
            </a:pPr>
            <a:r>
              <a:rPr lang="en-US" sz="2000" kern="0" dirty="0">
                <a:latin typeface="Times New Roman" pitchFamily="18" charset="0"/>
              </a:rPr>
              <a:t>Hypothesis: If a product is manufactured with good internal properties, then it will have good external properties.</a:t>
            </a:r>
          </a:p>
          <a:p>
            <a:pPr marL="685800" lvl="1" indent="-228600" algn="just" eaLnBrk="0" fontAlgn="base" hangingPunct="0">
              <a:lnSpc>
                <a:spcPct val="90000"/>
              </a:lnSpc>
              <a:spcBef>
                <a:spcPct val="30000"/>
              </a:spcBef>
              <a:spcAft>
                <a:spcPct val="0"/>
              </a:spcAft>
              <a:buSzPct val="100000"/>
              <a:buFontTx/>
              <a:buChar char="–"/>
            </a:pPr>
            <a:r>
              <a:rPr lang="en-US" sz="2000" kern="0" dirty="0">
                <a:latin typeface="Times New Roman" pitchFamily="18" charset="0"/>
              </a:rPr>
              <a:t>One can explore the causal relationship between internal properties and external qualities.</a:t>
            </a:r>
          </a:p>
          <a:p>
            <a:pPr marL="685800" lvl="1" indent="-228600" algn="just" eaLnBrk="0" fontAlgn="base" hangingPunct="0">
              <a:lnSpc>
                <a:spcPct val="90000"/>
              </a:lnSpc>
              <a:spcBef>
                <a:spcPct val="30000"/>
              </a:spcBef>
              <a:spcAft>
                <a:spcPct val="0"/>
              </a:spcAft>
              <a:buSzPct val="100000"/>
              <a:buFontTx/>
              <a:buChar char="–"/>
            </a:pPr>
            <a:r>
              <a:rPr lang="en-US" sz="2000" kern="0" dirty="0">
                <a:latin typeface="Times New Roman" pitchFamily="18" charset="0"/>
              </a:rPr>
              <a:t>Example: Modularity enables testability.</a:t>
            </a:r>
          </a:p>
          <a:p>
            <a:pPr marL="685800" lvl="1" indent="-228600" algn="just" eaLnBrk="0" fontAlgn="base" hangingPunct="0">
              <a:lnSpc>
                <a:spcPct val="90000"/>
              </a:lnSpc>
              <a:spcBef>
                <a:spcPct val="30000"/>
              </a:spcBef>
              <a:spcAft>
                <a:spcPct val="0"/>
              </a:spcAft>
              <a:buSzPct val="100000"/>
              <a:buFontTx/>
              <a:buChar char="–"/>
            </a:pPr>
            <a:endParaRPr lang="en-US" sz="2000" kern="0" dirty="0">
              <a:latin typeface="Times New Roman" pitchFamily="18" charset="0"/>
            </a:endParaRPr>
          </a:p>
          <a:p>
            <a:pPr marL="285750" lvl="0" indent="-285750" algn="just" eaLnBrk="0" fontAlgn="base" hangingPunct="0">
              <a:lnSpc>
                <a:spcPct val="90000"/>
              </a:lnSpc>
              <a:spcBef>
                <a:spcPct val="30000"/>
              </a:spcBef>
              <a:spcAft>
                <a:spcPct val="0"/>
              </a:spcAft>
              <a:buSzPct val="75000"/>
              <a:buFontTx/>
              <a:buChar char="•"/>
            </a:pPr>
            <a:r>
              <a:rPr lang="en-US" sz="2000" b="1" kern="0" dirty="0">
                <a:latin typeface="Times New Roman" pitchFamily="18" charset="0"/>
              </a:rPr>
              <a:t>Value-based view</a:t>
            </a:r>
          </a:p>
          <a:p>
            <a:pPr marL="685800" lvl="1" indent="-228600" algn="just" eaLnBrk="0" fontAlgn="base" hangingPunct="0">
              <a:lnSpc>
                <a:spcPct val="90000"/>
              </a:lnSpc>
              <a:spcBef>
                <a:spcPct val="30000"/>
              </a:spcBef>
              <a:spcAft>
                <a:spcPct val="0"/>
              </a:spcAft>
              <a:buSzPct val="100000"/>
              <a:buFontTx/>
              <a:buChar char="–"/>
            </a:pPr>
            <a:r>
              <a:rPr lang="en-US" sz="2000" kern="0" dirty="0">
                <a:latin typeface="Times New Roman" pitchFamily="18" charset="0"/>
              </a:rPr>
              <a:t>This represents the merger of two concepts: excellence and worth.</a:t>
            </a:r>
          </a:p>
          <a:p>
            <a:pPr marL="685800" lvl="1" indent="-228600" algn="just" eaLnBrk="0" fontAlgn="base" hangingPunct="0">
              <a:lnSpc>
                <a:spcPct val="90000"/>
              </a:lnSpc>
              <a:spcBef>
                <a:spcPct val="30000"/>
              </a:spcBef>
              <a:spcAft>
                <a:spcPct val="0"/>
              </a:spcAft>
              <a:buSzPct val="100000"/>
              <a:buFontTx/>
              <a:buChar char="–"/>
            </a:pPr>
            <a:r>
              <a:rPr lang="en-US" sz="2000" kern="0" dirty="0">
                <a:latin typeface="Times New Roman" pitchFamily="18" charset="0"/>
              </a:rPr>
              <a:t>Quality is a measure of excellence, and value is a measure of worth.</a:t>
            </a:r>
          </a:p>
          <a:p>
            <a:pPr marL="685800" lvl="1" indent="-228600" algn="just" eaLnBrk="0" fontAlgn="base" hangingPunct="0">
              <a:lnSpc>
                <a:spcPct val="90000"/>
              </a:lnSpc>
              <a:spcBef>
                <a:spcPct val="30000"/>
              </a:spcBef>
              <a:spcAft>
                <a:spcPct val="0"/>
              </a:spcAft>
              <a:buSzPct val="100000"/>
              <a:buFontTx/>
              <a:buChar char="–"/>
            </a:pPr>
            <a:r>
              <a:rPr lang="en-US" sz="2000" kern="0" dirty="0">
                <a:latin typeface="Times New Roman" pitchFamily="18" charset="0"/>
              </a:rPr>
              <a:t>Central idea</a:t>
            </a:r>
          </a:p>
          <a:p>
            <a:pPr lvl="2" algn="just" eaLnBrk="0" fontAlgn="base" hangingPunct="0">
              <a:lnSpc>
                <a:spcPct val="90000"/>
              </a:lnSpc>
              <a:spcBef>
                <a:spcPct val="30000"/>
              </a:spcBef>
              <a:spcAft>
                <a:spcPct val="0"/>
              </a:spcAft>
              <a:buSzPct val="100000"/>
              <a:buFontTx/>
              <a:buChar char="•"/>
            </a:pPr>
            <a:r>
              <a:rPr lang="en-US" sz="2000" kern="0" dirty="0">
                <a:latin typeface="Times New Roman" pitchFamily="18" charset="0"/>
              </a:rPr>
              <a:t> How much a customer is willing to pay for a certain level of quality.</a:t>
            </a:r>
          </a:p>
          <a:p>
            <a:pPr lvl="2" algn="just" eaLnBrk="0" fontAlgn="base" hangingPunct="0">
              <a:lnSpc>
                <a:spcPct val="90000"/>
              </a:lnSpc>
              <a:spcBef>
                <a:spcPct val="30000"/>
              </a:spcBef>
              <a:spcAft>
                <a:spcPct val="0"/>
              </a:spcAft>
              <a:buSzPct val="100000"/>
              <a:buFontTx/>
              <a:buChar char="•"/>
            </a:pPr>
            <a:r>
              <a:rPr lang="en-US" sz="2000" kern="0" dirty="0">
                <a:latin typeface="Times New Roman" pitchFamily="18" charset="0"/>
              </a:rPr>
              <a:t>Quality is meaningless if a product does not make economic sense.</a:t>
            </a:r>
          </a:p>
          <a:p>
            <a:pPr lvl="2" algn="just" eaLnBrk="0" fontAlgn="base" hangingPunct="0">
              <a:lnSpc>
                <a:spcPct val="90000"/>
              </a:lnSpc>
              <a:spcBef>
                <a:spcPct val="30000"/>
              </a:spcBef>
              <a:spcAft>
                <a:spcPct val="0"/>
              </a:spcAft>
              <a:buSzPct val="100000"/>
              <a:buFontTx/>
              <a:buChar char="•"/>
            </a:pPr>
            <a:r>
              <a:rPr lang="en-US" sz="2000" kern="0" dirty="0">
                <a:latin typeface="Times New Roman" pitchFamily="18" charset="0"/>
              </a:rPr>
              <a:t>The value-based view makes a trade-off between cost and quality.</a:t>
            </a:r>
          </a:p>
          <a:p>
            <a:pPr algn="just"/>
            <a:endParaRPr lang="en-US" sz="3600" dirty="0"/>
          </a:p>
        </p:txBody>
      </p:sp>
      <p:sp>
        <p:nvSpPr>
          <p:cNvPr id="4" name="Date Placeholder 3"/>
          <p:cNvSpPr>
            <a:spLocks noGrp="1"/>
          </p:cNvSpPr>
          <p:nvPr>
            <p:ph type="dt" sz="half" idx="10"/>
          </p:nvPr>
        </p:nvSpPr>
        <p:spPr/>
        <p:txBody>
          <a:bodyPr/>
          <a:lstStyle/>
          <a:p>
            <a:pPr>
              <a:defRPr/>
            </a:pPr>
            <a:fld id="{A21FCEA5-1E56-46C7-9BD4-2A43799AC1F0}" type="datetime1">
              <a:rPr lang="en-US" smtClean="0">
                <a:solidFill>
                  <a:srgbClr val="482400"/>
                </a:solidFill>
              </a:rPr>
              <a:pPr>
                <a:defRPr/>
              </a:pPr>
              <a:t>6/17/2020</a:t>
            </a:fld>
            <a:endParaRPr lang="en-US">
              <a:solidFill>
                <a:srgbClr val="482400"/>
              </a:solidFill>
            </a:endParaRPr>
          </a:p>
        </p:txBody>
      </p:sp>
      <p:sp>
        <p:nvSpPr>
          <p:cNvPr id="5" name="Footer Placeholder 4"/>
          <p:cNvSpPr>
            <a:spLocks noGrp="1"/>
          </p:cNvSpPr>
          <p:nvPr>
            <p:ph type="ftr" sz="quarter" idx="11"/>
          </p:nvPr>
        </p:nvSpPr>
        <p:spPr/>
        <p:txBody>
          <a:bodyPr/>
          <a:lstStyle/>
          <a:p>
            <a:pPr>
              <a:defRPr/>
            </a:pPr>
            <a:r>
              <a:rPr lang="en-US" smtClean="0">
                <a:solidFill>
                  <a:srgbClr val="482400"/>
                </a:solidFill>
              </a:rPr>
              <a:t>Unit-1-Introduction</a:t>
            </a:r>
            <a:endParaRPr lang="en-US">
              <a:solidFill>
                <a:srgbClr val="482400"/>
              </a:solidFill>
            </a:endParaRPr>
          </a:p>
        </p:txBody>
      </p:sp>
      <p:sp>
        <p:nvSpPr>
          <p:cNvPr id="6" name="Title 1"/>
          <p:cNvSpPr txBox="1">
            <a:spLocks/>
          </p:cNvSpPr>
          <p:nvPr/>
        </p:nvSpPr>
        <p:spPr>
          <a:xfrm>
            <a:off x="457200" y="0"/>
            <a:ext cx="8229600" cy="6397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(cont.…)</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extLst>
      <p:ext uri="{BB962C8B-B14F-4D97-AF65-F5344CB8AC3E}">
        <p14:creationId xmlns="" xmlns:p14="http://schemas.microsoft.com/office/powerpoint/2010/main" val="19596515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a:bodyPr>
          <a:lstStyle/>
          <a:p>
            <a:r>
              <a:rPr lang="en-US" sz="2800" dirty="0" smtClean="0">
                <a:latin typeface="Times New Roman" pitchFamily="18" charset="0"/>
                <a:cs typeface="Times New Roman" pitchFamily="18" charset="0"/>
              </a:rPr>
              <a:t>Total Quality Management(TQM)</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685800"/>
            <a:ext cx="8686800" cy="5943600"/>
          </a:xfrm>
        </p:spPr>
        <p:txBody>
          <a:bodyPr>
            <a:normAutofit/>
          </a:bodyPr>
          <a:lstStyle/>
          <a:p>
            <a:r>
              <a:rPr lang="en-US" sz="2000" dirty="0" smtClean="0">
                <a:latin typeface="Times New Roman" pitchFamily="18" charset="0"/>
                <a:cs typeface="Times New Roman" pitchFamily="18" charset="0"/>
              </a:rPr>
              <a:t>Quality Principles of TQM</a:t>
            </a:r>
          </a:p>
          <a:p>
            <a:r>
              <a:rPr lang="en-US" sz="2000" dirty="0" smtClean="0">
                <a:latin typeface="Times New Roman" pitchFamily="18" charset="0"/>
                <a:cs typeface="Times New Roman" pitchFamily="18" charset="0"/>
              </a:rPr>
              <a:t>Develop Consistency of purpose of definition, Development of initiatives</a:t>
            </a:r>
          </a:p>
          <a:p>
            <a:r>
              <a:rPr lang="en-US" sz="2000" dirty="0" smtClean="0">
                <a:latin typeface="Times New Roman" pitchFamily="18" charset="0"/>
                <a:cs typeface="Times New Roman" pitchFamily="18" charset="0"/>
              </a:rPr>
              <a:t>Adapting New Philosophy of making people / Stockholders </a:t>
            </a:r>
          </a:p>
          <a:p>
            <a:r>
              <a:rPr lang="en-US" sz="2000" dirty="0" smtClean="0">
                <a:latin typeface="Times New Roman" pitchFamily="18" charset="0"/>
                <a:cs typeface="Times New Roman" pitchFamily="18" charset="0"/>
              </a:rPr>
              <a:t>Declare freedom from mass inspection  of incoming / produced output</a:t>
            </a:r>
          </a:p>
          <a:p>
            <a:r>
              <a:rPr lang="en-US" sz="2000" dirty="0" smtClean="0">
                <a:latin typeface="Times New Roman" pitchFamily="18" charset="0"/>
                <a:cs typeface="Times New Roman" pitchFamily="18" charset="0"/>
              </a:rPr>
              <a:t>Stop awarding of lowest price tag contract to suppliers.</a:t>
            </a:r>
          </a:p>
          <a:p>
            <a:r>
              <a:rPr lang="en-US" sz="2000" dirty="0" smtClean="0">
                <a:latin typeface="Times New Roman" pitchFamily="18" charset="0"/>
                <a:cs typeface="Times New Roman" pitchFamily="18" charset="0"/>
              </a:rPr>
              <a:t>Improve every process used for development and testing.</a:t>
            </a:r>
          </a:p>
          <a:p>
            <a:r>
              <a:rPr lang="en-US" sz="2000" dirty="0" smtClean="0">
                <a:latin typeface="Times New Roman" pitchFamily="18" charset="0"/>
                <a:cs typeface="Times New Roman" pitchFamily="18" charset="0"/>
              </a:rPr>
              <a:t>Institutionalize training across the organization for all.</a:t>
            </a:r>
          </a:p>
          <a:p>
            <a:r>
              <a:rPr lang="en-US" sz="2000" dirty="0" smtClean="0">
                <a:latin typeface="Times New Roman" pitchFamily="18" charset="0"/>
                <a:cs typeface="Times New Roman" pitchFamily="18" charset="0"/>
              </a:rPr>
              <a:t>Institutionalize leadership throughout the organization.</a:t>
            </a:r>
          </a:p>
          <a:p>
            <a:r>
              <a:rPr lang="en-US" sz="2000" dirty="0" smtClean="0">
                <a:latin typeface="Times New Roman" pitchFamily="18" charset="0"/>
                <a:cs typeface="Times New Roman" pitchFamily="18" charset="0"/>
              </a:rPr>
              <a:t>Drive out fear of failure from employee.</a:t>
            </a:r>
          </a:p>
          <a:p>
            <a:r>
              <a:rPr lang="en-US" sz="2000" dirty="0" smtClean="0">
                <a:latin typeface="Times New Roman" pitchFamily="18" charset="0"/>
                <a:cs typeface="Times New Roman" pitchFamily="18" charset="0"/>
              </a:rPr>
              <a:t>Breakdown barriers between Function / Departments.</a:t>
            </a:r>
          </a:p>
          <a:p>
            <a:r>
              <a:rPr lang="en-US" sz="2000" dirty="0" smtClean="0">
                <a:latin typeface="Times New Roman" pitchFamily="18" charset="0"/>
                <a:cs typeface="Times New Roman" pitchFamily="18" charset="0"/>
              </a:rPr>
              <a:t>Eliminate Exhortation  by numbers, goals , targets.</a:t>
            </a:r>
          </a:p>
          <a:p>
            <a:r>
              <a:rPr lang="en-US" sz="2000" dirty="0" smtClean="0">
                <a:latin typeface="Times New Roman" pitchFamily="18" charset="0"/>
                <a:cs typeface="Times New Roman" pitchFamily="18" charset="0"/>
              </a:rPr>
              <a:t>Eliminates arbitrary numerical targets which not supported by process.</a:t>
            </a:r>
          </a:p>
          <a:p>
            <a:r>
              <a:rPr lang="en-US" sz="2000" dirty="0" smtClean="0">
                <a:latin typeface="Times New Roman" pitchFamily="18" charset="0"/>
                <a:cs typeface="Times New Roman" pitchFamily="18" charset="0"/>
              </a:rPr>
              <a:t>Encourage Education of new Skills.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Quality View by different Stakeholder</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Stakeholders are the people or entities interested in success/ failure of project / product or organization. some quality models put all stockholders for project in 6 major categories </a:t>
            </a:r>
          </a:p>
          <a:p>
            <a:r>
              <a:rPr lang="en-US" sz="2000" dirty="0" smtClean="0">
                <a:latin typeface="Times New Roman" pitchFamily="18" charset="0"/>
                <a:cs typeface="Times New Roman" pitchFamily="18" charset="0"/>
              </a:rPr>
              <a:t>Customer:</a:t>
            </a:r>
          </a:p>
          <a:p>
            <a:pPr lvl="1"/>
            <a:r>
              <a:rPr lang="en-US" sz="1600" dirty="0" smtClean="0">
                <a:latin typeface="Times New Roman" pitchFamily="18" charset="0"/>
                <a:cs typeface="Times New Roman" pitchFamily="18" charset="0"/>
              </a:rPr>
              <a:t>Delivering right product</a:t>
            </a:r>
          </a:p>
          <a:p>
            <a:pPr lvl="1"/>
            <a:r>
              <a:rPr lang="en-US" sz="1600" dirty="0" smtClean="0">
                <a:latin typeface="Times New Roman" pitchFamily="18" charset="0"/>
                <a:cs typeface="Times New Roman" pitchFamily="18" charset="0"/>
              </a:rPr>
              <a:t>Satisfy Customers need</a:t>
            </a:r>
          </a:p>
          <a:p>
            <a:pPr lvl="1"/>
            <a:r>
              <a:rPr lang="en-US" sz="1600" dirty="0" smtClean="0">
                <a:latin typeface="Times New Roman" pitchFamily="18" charset="0"/>
                <a:cs typeface="Times New Roman" pitchFamily="18" charset="0"/>
              </a:rPr>
              <a:t>Meeting customers expectation</a:t>
            </a:r>
          </a:p>
          <a:p>
            <a:pPr lvl="1"/>
            <a:r>
              <a:rPr lang="en-US" sz="1600" dirty="0" smtClean="0">
                <a:latin typeface="Times New Roman" pitchFamily="18" charset="0"/>
                <a:cs typeface="Times New Roman" pitchFamily="18" charset="0"/>
              </a:rPr>
              <a:t>Treating every customer with integrity, respect.</a:t>
            </a:r>
          </a:p>
          <a:p>
            <a:r>
              <a:rPr lang="en-US" sz="2000" dirty="0" smtClean="0">
                <a:latin typeface="Times New Roman" pitchFamily="18" charset="0"/>
                <a:cs typeface="Times New Roman" pitchFamily="18" charset="0"/>
              </a:rPr>
              <a:t>Employee</a:t>
            </a:r>
          </a:p>
          <a:p>
            <a:r>
              <a:rPr lang="en-US" sz="2000" dirty="0" smtClean="0">
                <a:latin typeface="Times New Roman" pitchFamily="18" charset="0"/>
                <a:cs typeface="Times New Roman" pitchFamily="18" charset="0"/>
              </a:rPr>
              <a:t>Supplier</a:t>
            </a:r>
          </a:p>
          <a:p>
            <a:r>
              <a:rPr lang="en-US" sz="2000" dirty="0" smtClean="0">
                <a:latin typeface="Times New Roman" pitchFamily="18" charset="0"/>
                <a:cs typeface="Times New Roman" pitchFamily="18" charset="0"/>
              </a:rPr>
              <a:t>Management</a:t>
            </a:r>
          </a:p>
          <a:p>
            <a:r>
              <a:rPr lang="en-US" sz="2000" dirty="0" smtClean="0">
                <a:latin typeface="Times New Roman" pitchFamily="18" charset="0"/>
                <a:cs typeface="Times New Roman" pitchFamily="18" charset="0"/>
              </a:rPr>
              <a:t>Society</a:t>
            </a:r>
          </a:p>
          <a:p>
            <a:r>
              <a:rPr lang="en-US" sz="2000" dirty="0" smtClean="0">
                <a:latin typeface="Times New Roman" pitchFamily="18" charset="0"/>
                <a:cs typeface="Times New Roman" pitchFamily="18" charset="0"/>
              </a:rPr>
              <a:t>Government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200" b="1" dirty="0" smtClean="0">
                <a:latin typeface="Times New Roman" pitchFamily="18" charset="0"/>
                <a:cs typeface="Times New Roman" pitchFamily="18" charset="0"/>
              </a:rPr>
              <a:t>Financial Aspect Of Quality</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4525963"/>
          </a:xfrm>
        </p:spPr>
        <p:txBody>
          <a:bodyPr>
            <a:normAutofit/>
          </a:bodyPr>
          <a:lstStyle/>
          <a:p>
            <a:pPr marL="0" lvl="0" indent="0" fontAlgn="base">
              <a:spcAft>
                <a:spcPct val="0"/>
              </a:spcAft>
              <a:buClr>
                <a:srgbClr val="3333CC"/>
              </a:buClr>
              <a:buSzPct val="60000"/>
              <a:buNone/>
            </a:pPr>
            <a:r>
              <a:rPr lang="en-US" sz="2000" kern="0" dirty="0" smtClean="0">
                <a:solidFill>
                  <a:srgbClr val="000000"/>
                </a:solidFill>
                <a:latin typeface="Times New Roman" pitchFamily="18" charset="0"/>
                <a:cs typeface="Times New Roman" pitchFamily="18" charset="0"/>
              </a:rPr>
              <a:t>-Quality </a:t>
            </a:r>
            <a:r>
              <a:rPr lang="en-US" sz="2000" kern="0" dirty="0">
                <a:solidFill>
                  <a:srgbClr val="000000"/>
                </a:solidFill>
                <a:latin typeface="Times New Roman" pitchFamily="18" charset="0"/>
                <a:cs typeface="Times New Roman" pitchFamily="18" charset="0"/>
              </a:rPr>
              <a:t>affects all aspects of the organization</a:t>
            </a:r>
          </a:p>
          <a:p>
            <a:pPr marL="0" lvl="0" indent="0" fontAlgn="base">
              <a:spcAft>
                <a:spcPct val="0"/>
              </a:spcAft>
              <a:buClr>
                <a:srgbClr val="3333CC"/>
              </a:buClr>
              <a:buSzPct val="60000"/>
              <a:buNone/>
            </a:pPr>
            <a:r>
              <a:rPr lang="en-US" sz="2000" kern="0" dirty="0" smtClean="0">
                <a:solidFill>
                  <a:srgbClr val="000000"/>
                </a:solidFill>
                <a:latin typeface="Times New Roman" pitchFamily="18" charset="0"/>
                <a:cs typeface="Times New Roman" pitchFamily="18" charset="0"/>
              </a:rPr>
              <a:t>-Quality </a:t>
            </a:r>
            <a:r>
              <a:rPr lang="en-US" sz="2000" kern="0" dirty="0">
                <a:solidFill>
                  <a:srgbClr val="000000"/>
                </a:solidFill>
                <a:latin typeface="Times New Roman" pitchFamily="18" charset="0"/>
                <a:cs typeface="Times New Roman" pitchFamily="18" charset="0"/>
              </a:rPr>
              <a:t>has dramatic cost implications of:</a:t>
            </a:r>
          </a:p>
          <a:p>
            <a:pPr lvl="1" fontAlgn="base">
              <a:spcAft>
                <a:spcPct val="0"/>
              </a:spcAft>
              <a:buClr>
                <a:srgbClr val="FF0000"/>
              </a:buClr>
              <a:buSzPct val="55000"/>
              <a:buFont typeface="Wingdings" pitchFamily="2" charset="2"/>
              <a:buChar char="n"/>
            </a:pPr>
            <a:r>
              <a:rPr lang="en-US" sz="2000" kern="0" dirty="0">
                <a:solidFill>
                  <a:srgbClr val="000000"/>
                </a:solidFill>
                <a:latin typeface="Times New Roman" pitchFamily="18" charset="0"/>
                <a:cs typeface="Times New Roman" pitchFamily="18" charset="0"/>
              </a:rPr>
              <a:t>Quality control costs</a:t>
            </a:r>
          </a:p>
          <a:p>
            <a:pPr lvl="2" fontAlgn="base">
              <a:spcAft>
                <a:spcPct val="0"/>
              </a:spcAft>
              <a:buClr>
                <a:srgbClr val="3333CC"/>
              </a:buClr>
              <a:buSzPct val="50000"/>
              <a:buFont typeface="Wingdings" pitchFamily="2" charset="2"/>
              <a:buChar char="n"/>
            </a:pPr>
            <a:r>
              <a:rPr lang="en-US" sz="2000" kern="0" dirty="0">
                <a:solidFill>
                  <a:srgbClr val="000000"/>
                </a:solidFill>
                <a:latin typeface="Times New Roman" pitchFamily="18" charset="0"/>
                <a:cs typeface="Times New Roman" pitchFamily="18" charset="0"/>
              </a:rPr>
              <a:t>Prevention costs</a:t>
            </a:r>
          </a:p>
          <a:p>
            <a:pPr lvl="2" fontAlgn="base">
              <a:spcAft>
                <a:spcPct val="0"/>
              </a:spcAft>
              <a:buClr>
                <a:srgbClr val="3333CC"/>
              </a:buClr>
              <a:buSzPct val="50000"/>
              <a:buFont typeface="Wingdings" pitchFamily="2" charset="2"/>
              <a:buChar char="n"/>
            </a:pPr>
            <a:r>
              <a:rPr lang="en-US" sz="2000" kern="0" dirty="0">
                <a:solidFill>
                  <a:srgbClr val="000000"/>
                </a:solidFill>
                <a:latin typeface="Times New Roman" pitchFamily="18" charset="0"/>
                <a:cs typeface="Times New Roman" pitchFamily="18" charset="0"/>
              </a:rPr>
              <a:t>Appraisal costs</a:t>
            </a:r>
          </a:p>
          <a:p>
            <a:pPr lvl="1" fontAlgn="base">
              <a:spcAft>
                <a:spcPct val="0"/>
              </a:spcAft>
              <a:buClr>
                <a:srgbClr val="FF0000"/>
              </a:buClr>
              <a:buSzPct val="55000"/>
              <a:buFont typeface="Wingdings" pitchFamily="2" charset="2"/>
              <a:buChar char="n"/>
            </a:pPr>
            <a:r>
              <a:rPr lang="en-US" sz="2000" kern="0" dirty="0">
                <a:solidFill>
                  <a:srgbClr val="000000"/>
                </a:solidFill>
                <a:latin typeface="Times New Roman" pitchFamily="18" charset="0"/>
                <a:cs typeface="Times New Roman" pitchFamily="18" charset="0"/>
              </a:rPr>
              <a:t>Quality failure costs</a:t>
            </a:r>
          </a:p>
          <a:p>
            <a:pPr lvl="2" fontAlgn="base">
              <a:spcAft>
                <a:spcPct val="0"/>
              </a:spcAft>
              <a:buClr>
                <a:srgbClr val="3333CC"/>
              </a:buClr>
              <a:buSzPct val="50000"/>
              <a:buFont typeface="Wingdings" pitchFamily="2" charset="2"/>
              <a:buChar char="n"/>
            </a:pPr>
            <a:r>
              <a:rPr lang="en-US" sz="2000" kern="0" dirty="0">
                <a:solidFill>
                  <a:srgbClr val="000000"/>
                </a:solidFill>
                <a:latin typeface="Times New Roman" pitchFamily="18" charset="0"/>
                <a:cs typeface="Times New Roman" pitchFamily="18" charset="0"/>
              </a:rPr>
              <a:t>Internal failure costs</a:t>
            </a:r>
          </a:p>
          <a:p>
            <a:pPr lvl="2" fontAlgn="base">
              <a:spcAft>
                <a:spcPct val="0"/>
              </a:spcAft>
              <a:buClr>
                <a:srgbClr val="3333CC"/>
              </a:buClr>
              <a:buSzPct val="50000"/>
              <a:buFont typeface="Wingdings" pitchFamily="2" charset="2"/>
              <a:buChar char="n"/>
            </a:pPr>
            <a:r>
              <a:rPr lang="en-US" sz="2000" kern="0" dirty="0">
                <a:solidFill>
                  <a:srgbClr val="000000"/>
                </a:solidFill>
                <a:latin typeface="Times New Roman" pitchFamily="18" charset="0"/>
                <a:cs typeface="Times New Roman" pitchFamily="18" charset="0"/>
              </a:rPr>
              <a:t>External failure costs</a:t>
            </a:r>
          </a:p>
          <a:p>
            <a:r>
              <a:rPr lang="en-US" sz="2000" b="1" dirty="0" smtClean="0">
                <a:latin typeface="Times New Roman" pitchFamily="18" charset="0"/>
                <a:cs typeface="Times New Roman" pitchFamily="18" charset="0"/>
              </a:rPr>
              <a:t>Sales Price is defined as,</a:t>
            </a:r>
          </a:p>
          <a:p>
            <a:pPr marL="0" indent="0">
              <a:buNone/>
            </a:pPr>
            <a:r>
              <a:rPr lang="en-US" sz="2000" dirty="0" smtClean="0">
                <a:latin typeface="Times New Roman" pitchFamily="18" charset="0"/>
                <a:cs typeface="Times New Roman" pitchFamily="18" charset="0"/>
              </a:rPr>
              <a:t>Sales Price=Cost of Manufacturing+</a:t>
            </a:r>
          </a:p>
          <a:p>
            <a:pPr marL="0" indent="0">
              <a:buNone/>
            </a:pPr>
            <a:r>
              <a:rPr lang="en-US" sz="2000" dirty="0" smtClean="0">
                <a:latin typeface="Times New Roman" pitchFamily="18" charset="0"/>
                <a:cs typeface="Times New Roman" pitchFamily="18" charset="0"/>
              </a:rPr>
              <a:t>Cost of Quality + Profit</a:t>
            </a:r>
            <a:endParaRPr lang="en-US" sz="20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572000" y="2531230"/>
            <a:ext cx="4572000" cy="371717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pPr>
              <a:defRPr/>
            </a:pPr>
            <a:fld id="{4F0A1520-523B-4AC0-8E58-09373B46D574}" type="datetime1">
              <a:rPr lang="en-US" smtClean="0">
                <a:solidFill>
                  <a:srgbClr val="482400"/>
                </a:solidFill>
              </a:rPr>
              <a:pPr>
                <a:defRPr/>
              </a:pPr>
              <a:t>6/17/2020</a:t>
            </a:fld>
            <a:endParaRPr lang="en-US">
              <a:solidFill>
                <a:srgbClr val="482400"/>
              </a:solidFill>
            </a:endParaRPr>
          </a:p>
        </p:txBody>
      </p:sp>
      <p:sp>
        <p:nvSpPr>
          <p:cNvPr id="5" name="Footer Placeholder 4"/>
          <p:cNvSpPr>
            <a:spLocks noGrp="1"/>
          </p:cNvSpPr>
          <p:nvPr>
            <p:ph type="ftr" sz="quarter" idx="11"/>
          </p:nvPr>
        </p:nvSpPr>
        <p:spPr>
          <a:xfrm>
            <a:off x="3429000" y="6477000"/>
            <a:ext cx="2895600" cy="457200"/>
          </a:xfrm>
        </p:spPr>
        <p:txBody>
          <a:bodyPr/>
          <a:lstStyle/>
          <a:p>
            <a:pPr>
              <a:defRPr/>
            </a:pPr>
            <a:r>
              <a:rPr lang="en-US" smtClean="0">
                <a:solidFill>
                  <a:srgbClr val="482400"/>
                </a:solidFill>
              </a:rPr>
              <a:t>Unit-1-Introduction</a:t>
            </a:r>
            <a:endParaRPr lang="en-US">
              <a:solidFill>
                <a:srgbClr val="482400"/>
              </a:solidFill>
            </a:endParaRPr>
          </a:p>
        </p:txBody>
      </p:sp>
    </p:spTree>
    <p:extLst>
      <p:ext uri="{BB962C8B-B14F-4D97-AF65-F5344CB8AC3E}">
        <p14:creationId xmlns="" xmlns:p14="http://schemas.microsoft.com/office/powerpoint/2010/main" val="23628299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Autofit/>
          </a:bodyPr>
          <a:lstStyle/>
          <a:p>
            <a:r>
              <a:rPr lang="en-US" sz="3200" b="1" dirty="0" smtClean="0">
                <a:latin typeface="Times New Roman" pitchFamily="18" charset="0"/>
                <a:cs typeface="Times New Roman" pitchFamily="18" charset="0"/>
              </a:rPr>
              <a:t>Customer ,Suppliers And Processes</a:t>
            </a:r>
            <a:endParaRPr lang="en-US" sz="3200" b="1" dirty="0">
              <a:latin typeface="Times New Roman" pitchFamily="18" charset="0"/>
              <a:cs typeface="Times New Roman" pitchFamily="18" charset="0"/>
            </a:endParaRPr>
          </a:p>
        </p:txBody>
      </p:sp>
      <p:sp>
        <p:nvSpPr>
          <p:cNvPr id="4" name="Content Placeholder 3"/>
          <p:cNvSpPr>
            <a:spLocks noGrp="1"/>
          </p:cNvSpPr>
          <p:nvPr>
            <p:ph idx="1"/>
          </p:nvPr>
        </p:nvSpPr>
        <p:spPr>
          <a:xfrm>
            <a:off x="304800" y="914400"/>
            <a:ext cx="8458200" cy="5257800"/>
          </a:xfrm>
        </p:spPr>
        <p:txBody>
          <a:bodyPr>
            <a:normAutofit/>
          </a:bodyPr>
          <a:lstStyle/>
          <a:p>
            <a:r>
              <a:rPr lang="en-US" sz="2000" dirty="0" smtClean="0">
                <a:latin typeface="Times New Roman" pitchFamily="18" charset="0"/>
                <a:cs typeface="Times New Roman" pitchFamily="18" charset="0"/>
              </a:rPr>
              <a:t>For any Organisation ,there are some suppliers supplying the inputs required and some customers who will be buying the output produced.</a:t>
            </a:r>
          </a:p>
          <a:p>
            <a:r>
              <a:rPr lang="en-US" sz="2000" dirty="0" smtClean="0">
                <a:latin typeface="Times New Roman" pitchFamily="18" charset="0"/>
                <a:cs typeface="Times New Roman" pitchFamily="18" charset="0"/>
              </a:rPr>
              <a:t>Supplier and customers  may be internal or external to the organization.</a:t>
            </a:r>
          </a:p>
          <a:p>
            <a:r>
              <a:rPr lang="en-US" sz="2000" dirty="0" smtClean="0">
                <a:latin typeface="Times New Roman" pitchFamily="18" charset="0"/>
                <a:cs typeface="Times New Roman" pitchFamily="18" charset="0"/>
              </a:rPr>
              <a:t>External supplier provide input to the organization  and external customers receive the output of the organization.</a:t>
            </a:r>
          </a:p>
          <a:p>
            <a:r>
              <a:rPr lang="en-US" sz="2000" dirty="0" smtClean="0">
                <a:latin typeface="Times New Roman" pitchFamily="18" charset="0"/>
                <a:cs typeface="Times New Roman" pitchFamily="18" charset="0"/>
              </a:rPr>
              <a:t>Suppliers may be customer for some organization and external  customers receives the output of the organization.</a:t>
            </a:r>
          </a:p>
          <a:p>
            <a:r>
              <a:rPr lang="en-US" sz="2000" dirty="0" smtClean="0">
                <a:latin typeface="Times New Roman" pitchFamily="18" charset="0"/>
                <a:cs typeface="Times New Roman" pitchFamily="18" charset="0"/>
              </a:rPr>
              <a:t>Internal Customer:</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Internal customer are the functions and projects serviced and supported by some other functions / projects. System administration may have projects as their customer while purchasing may have system administration as their customer.</a:t>
            </a:r>
          </a:p>
          <a:p>
            <a:r>
              <a:rPr lang="en-US" sz="2000" dirty="0" smtClean="0">
                <a:latin typeface="Times New Roman" pitchFamily="18" charset="0"/>
                <a:cs typeface="Times New Roman" pitchFamily="18" charset="0"/>
              </a:rPr>
              <a:t>External Customer:</a:t>
            </a: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External customer are the  external people to the organization who will be paying for the services offered by the organization.</a:t>
            </a:r>
          </a:p>
        </p:txBody>
      </p:sp>
      <p:sp>
        <p:nvSpPr>
          <p:cNvPr id="3" name="Date Placeholder 2"/>
          <p:cNvSpPr>
            <a:spLocks noGrp="1"/>
          </p:cNvSpPr>
          <p:nvPr>
            <p:ph type="dt" sz="half" idx="10"/>
          </p:nvPr>
        </p:nvSpPr>
        <p:spPr/>
        <p:txBody>
          <a:bodyPr/>
          <a:lstStyle/>
          <a:p>
            <a:pPr>
              <a:defRPr/>
            </a:pPr>
            <a:fld id="{6A84D57E-377B-4698-ABF7-01119858B49A}" type="datetime1">
              <a:rPr lang="en-US" smtClean="0">
                <a:solidFill>
                  <a:srgbClr val="482400"/>
                </a:solidFill>
              </a:rPr>
              <a:pPr>
                <a:defRPr/>
              </a:pPr>
              <a:t>6/17/2020</a:t>
            </a:fld>
            <a:endParaRPr lang="en-US">
              <a:solidFill>
                <a:srgbClr val="482400"/>
              </a:solidFill>
            </a:endParaRPr>
          </a:p>
        </p:txBody>
      </p:sp>
      <p:sp>
        <p:nvSpPr>
          <p:cNvPr id="5" name="Footer Placeholder 4"/>
          <p:cNvSpPr>
            <a:spLocks noGrp="1"/>
          </p:cNvSpPr>
          <p:nvPr>
            <p:ph type="ftr" sz="quarter" idx="11"/>
          </p:nvPr>
        </p:nvSpPr>
        <p:spPr/>
        <p:txBody>
          <a:bodyPr/>
          <a:lstStyle/>
          <a:p>
            <a:pPr>
              <a:defRPr/>
            </a:pPr>
            <a:r>
              <a:rPr lang="en-US" smtClean="0">
                <a:solidFill>
                  <a:srgbClr val="482400"/>
                </a:solidFill>
              </a:rPr>
              <a:t>Unit-1-Introduction</a:t>
            </a:r>
            <a:endParaRPr lang="en-US">
              <a:solidFill>
                <a:srgbClr val="482400"/>
              </a:solidFill>
            </a:endParaRPr>
          </a:p>
        </p:txBody>
      </p:sp>
    </p:spTree>
    <p:extLst>
      <p:ext uri="{BB962C8B-B14F-4D97-AF65-F5344CB8AC3E}">
        <p14:creationId xmlns="" xmlns:p14="http://schemas.microsoft.com/office/powerpoint/2010/main" val="40779237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Autofit/>
          </a:bodyPr>
          <a:lstStyle/>
          <a:p>
            <a:r>
              <a:rPr lang="en-US" sz="3200" b="1" dirty="0" smtClean="0">
                <a:latin typeface="Times New Roman" pitchFamily="18" charset="0"/>
                <a:cs typeface="Times New Roman" pitchFamily="18" charset="0"/>
              </a:rPr>
              <a:t>Total Quality Management(TQM)</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838200"/>
            <a:ext cx="8458200" cy="5181600"/>
          </a:xfrm>
        </p:spPr>
        <p:txBody>
          <a:bodyPr>
            <a:normAutofit/>
          </a:bodyPr>
          <a:lstStyle/>
          <a:p>
            <a:pPr fontAlgn="base">
              <a:lnSpc>
                <a:spcPct val="110000"/>
              </a:lnSpc>
              <a:spcBef>
                <a:spcPts val="600"/>
              </a:spcBef>
              <a:spcAft>
                <a:spcPct val="0"/>
              </a:spcAft>
            </a:pPr>
            <a:r>
              <a:rPr lang="en-US" sz="2000" kern="0" dirty="0">
                <a:latin typeface="Times New Roman" pitchFamily="18" charset="0"/>
                <a:cs typeface="Times New Roman" pitchFamily="18" charset="0"/>
              </a:rPr>
              <a:t>Total Quality Management </a:t>
            </a:r>
            <a:r>
              <a:rPr lang="en-US" sz="2000" kern="0" dirty="0" smtClean="0">
                <a:latin typeface="Times New Roman" pitchFamily="18" charset="0"/>
                <a:cs typeface="Times New Roman" pitchFamily="18" charset="0"/>
              </a:rPr>
              <a:t>(TQM</a:t>
            </a:r>
            <a:r>
              <a:rPr lang="en-US" sz="2000" kern="0" dirty="0">
                <a:latin typeface="Times New Roman" pitchFamily="18" charset="0"/>
                <a:cs typeface="Times New Roman" pitchFamily="18" charset="0"/>
              </a:rPr>
              <a:t>) </a:t>
            </a:r>
            <a:r>
              <a:rPr lang="en-US" sz="2000" kern="0" dirty="0" smtClean="0">
                <a:latin typeface="Times New Roman" pitchFamily="18" charset="0"/>
                <a:cs typeface="Times New Roman" pitchFamily="18" charset="0"/>
                <a:sym typeface="Symbol" pitchFamily="18" charset="2"/>
              </a:rPr>
              <a:t>efforts </a:t>
            </a:r>
            <a:r>
              <a:rPr lang="en-US" sz="2000" kern="0" dirty="0">
                <a:latin typeface="Times New Roman" pitchFamily="18" charset="0"/>
                <a:cs typeface="Times New Roman" pitchFamily="18" charset="0"/>
                <a:sym typeface="Symbol" pitchFamily="18" charset="2"/>
              </a:rPr>
              <a:t>to position a company for greater customer satisfaction, profitability and </a:t>
            </a:r>
            <a:r>
              <a:rPr lang="en-US" sz="2000" kern="0" dirty="0" smtClean="0">
                <a:latin typeface="Times New Roman" pitchFamily="18" charset="0"/>
                <a:cs typeface="Times New Roman" pitchFamily="18" charset="0"/>
                <a:sym typeface="Symbol" pitchFamily="18" charset="2"/>
              </a:rPr>
              <a:t>competitiveness.</a:t>
            </a:r>
          </a:p>
          <a:p>
            <a:pPr fontAlgn="base">
              <a:lnSpc>
                <a:spcPct val="110000"/>
              </a:lnSpc>
              <a:spcBef>
                <a:spcPts val="600"/>
              </a:spcBef>
              <a:spcAft>
                <a:spcPct val="0"/>
              </a:spcAft>
            </a:pPr>
            <a:r>
              <a:rPr lang="en-US" sz="2000" dirty="0" smtClean="0">
                <a:latin typeface="Times New Roman" pitchFamily="18" charset="0"/>
                <a:cs typeface="Times New Roman" pitchFamily="18" charset="0"/>
              </a:rPr>
              <a:t>TQM principle intends to view internal and external customers  as well as internal and external suppliers for each process and project and entire organization as whole </a:t>
            </a:r>
            <a:endParaRPr lang="en-US" sz="2000" dirty="0">
              <a:latin typeface="Times New Roman" pitchFamily="18" charset="0"/>
              <a:cs typeface="Times New Roman" pitchFamily="18" charset="0"/>
            </a:endParaRPr>
          </a:p>
          <a:p>
            <a:pPr fontAlgn="base">
              <a:lnSpc>
                <a:spcPct val="110000"/>
              </a:lnSpc>
              <a:spcBef>
                <a:spcPts val="600"/>
              </a:spcBef>
              <a:spcAft>
                <a:spcPct val="0"/>
              </a:spcAft>
            </a:pPr>
            <a:r>
              <a:rPr lang="en-US" sz="2000" kern="0" dirty="0">
                <a:solidFill>
                  <a:srgbClr val="000000"/>
                </a:solidFill>
                <a:latin typeface="Times New Roman"/>
              </a:rPr>
              <a:t>Meeting Our Customer’s Requirements</a:t>
            </a:r>
          </a:p>
          <a:p>
            <a:pPr fontAlgn="base">
              <a:lnSpc>
                <a:spcPct val="110000"/>
              </a:lnSpc>
              <a:spcBef>
                <a:spcPts val="600"/>
              </a:spcBef>
              <a:spcAft>
                <a:spcPct val="0"/>
              </a:spcAft>
            </a:pPr>
            <a:r>
              <a:rPr lang="en-US" sz="2000" kern="0" dirty="0">
                <a:solidFill>
                  <a:srgbClr val="000000"/>
                </a:solidFill>
                <a:latin typeface="Times New Roman"/>
              </a:rPr>
              <a:t>Doing Things Right the First Time; Freedom from Failure (Defects)</a:t>
            </a:r>
          </a:p>
          <a:p>
            <a:pPr fontAlgn="base">
              <a:lnSpc>
                <a:spcPct val="110000"/>
              </a:lnSpc>
              <a:spcBef>
                <a:spcPts val="600"/>
              </a:spcBef>
              <a:spcAft>
                <a:spcPct val="0"/>
              </a:spcAft>
            </a:pPr>
            <a:r>
              <a:rPr lang="en-US" sz="2000" kern="0" dirty="0">
                <a:solidFill>
                  <a:srgbClr val="000000"/>
                </a:solidFill>
                <a:latin typeface="Times New Roman"/>
              </a:rPr>
              <a:t>Consistency (Reduction in Variation)</a:t>
            </a:r>
          </a:p>
          <a:p>
            <a:pPr fontAlgn="base">
              <a:lnSpc>
                <a:spcPct val="110000"/>
              </a:lnSpc>
              <a:spcBef>
                <a:spcPts val="600"/>
              </a:spcBef>
              <a:spcAft>
                <a:spcPct val="0"/>
              </a:spcAft>
            </a:pPr>
            <a:r>
              <a:rPr lang="en-US" sz="2000" kern="0" dirty="0">
                <a:solidFill>
                  <a:srgbClr val="000000"/>
                </a:solidFill>
                <a:latin typeface="Times New Roman"/>
              </a:rPr>
              <a:t>Continuous Improvement</a:t>
            </a:r>
          </a:p>
          <a:p>
            <a:pPr fontAlgn="base">
              <a:lnSpc>
                <a:spcPct val="110000"/>
              </a:lnSpc>
              <a:spcBef>
                <a:spcPts val="600"/>
              </a:spcBef>
              <a:spcAft>
                <a:spcPct val="0"/>
              </a:spcAft>
            </a:pPr>
            <a:r>
              <a:rPr lang="en-US" sz="2000" kern="0" dirty="0">
                <a:solidFill>
                  <a:srgbClr val="000000"/>
                </a:solidFill>
                <a:latin typeface="Times New Roman"/>
              </a:rPr>
              <a:t>Quality in Everything We Do</a:t>
            </a:r>
          </a:p>
          <a:p>
            <a:endParaRPr lang="en-US" sz="2100" dirty="0"/>
          </a:p>
        </p:txBody>
      </p:sp>
      <p:sp>
        <p:nvSpPr>
          <p:cNvPr id="4" name="Date Placeholder 3"/>
          <p:cNvSpPr>
            <a:spLocks noGrp="1"/>
          </p:cNvSpPr>
          <p:nvPr>
            <p:ph type="dt" sz="half" idx="10"/>
          </p:nvPr>
        </p:nvSpPr>
        <p:spPr/>
        <p:txBody>
          <a:bodyPr/>
          <a:lstStyle/>
          <a:p>
            <a:pPr>
              <a:defRPr/>
            </a:pPr>
            <a:fld id="{F6CC6699-B757-4313-85C9-6252202214CC}" type="datetime1">
              <a:rPr lang="en-US" smtClean="0">
                <a:solidFill>
                  <a:srgbClr val="482400"/>
                </a:solidFill>
              </a:rPr>
              <a:pPr>
                <a:defRPr/>
              </a:pPr>
              <a:t>6/17/2020</a:t>
            </a:fld>
            <a:endParaRPr lang="en-US">
              <a:solidFill>
                <a:srgbClr val="482400"/>
              </a:solidFill>
            </a:endParaRPr>
          </a:p>
        </p:txBody>
      </p:sp>
      <p:sp>
        <p:nvSpPr>
          <p:cNvPr id="5" name="Footer Placeholder 4"/>
          <p:cNvSpPr>
            <a:spLocks noGrp="1"/>
          </p:cNvSpPr>
          <p:nvPr>
            <p:ph type="ftr" sz="quarter" idx="11"/>
          </p:nvPr>
        </p:nvSpPr>
        <p:spPr/>
        <p:txBody>
          <a:bodyPr/>
          <a:lstStyle/>
          <a:p>
            <a:pPr>
              <a:defRPr/>
            </a:pPr>
            <a:r>
              <a:rPr lang="en-US" smtClean="0">
                <a:solidFill>
                  <a:srgbClr val="482400"/>
                </a:solidFill>
              </a:rPr>
              <a:t>Unit-1-Introduction</a:t>
            </a:r>
            <a:endParaRPr lang="en-US">
              <a:solidFill>
                <a:srgbClr val="482400"/>
              </a:solidFill>
            </a:endParaRPr>
          </a:p>
        </p:txBody>
      </p:sp>
    </p:spTree>
    <p:extLst>
      <p:ext uri="{BB962C8B-B14F-4D97-AF65-F5344CB8AC3E}">
        <p14:creationId xmlns="" xmlns:p14="http://schemas.microsoft.com/office/powerpoint/2010/main" val="31940325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Autofit/>
          </a:bodyPr>
          <a:lstStyle/>
          <a:p>
            <a:r>
              <a:rPr lang="en-US" sz="3200" b="1" dirty="0" smtClean="0">
                <a:latin typeface="Times New Roman" pitchFamily="18" charset="0"/>
                <a:cs typeface="Times New Roman" pitchFamily="18" charset="0"/>
              </a:rPr>
              <a:t>TQM (Conti..)</a:t>
            </a:r>
            <a:endParaRPr lang="en-US" sz="3200" b="1" dirty="0"/>
          </a:p>
        </p:txBody>
      </p:sp>
      <p:sp>
        <p:nvSpPr>
          <p:cNvPr id="3" name="Content Placeholder 2"/>
          <p:cNvSpPr>
            <a:spLocks noGrp="1"/>
          </p:cNvSpPr>
          <p:nvPr>
            <p:ph idx="1"/>
          </p:nvPr>
        </p:nvSpPr>
        <p:spPr>
          <a:xfrm>
            <a:off x="304800" y="838200"/>
            <a:ext cx="8229600" cy="4525963"/>
          </a:xfrm>
        </p:spPr>
        <p:txBody>
          <a:bodyPr>
            <a:noAutofit/>
          </a:bodyPr>
          <a:lstStyle/>
          <a:p>
            <a:pPr lvl="0" fontAlgn="base">
              <a:lnSpc>
                <a:spcPct val="90000"/>
              </a:lnSpc>
              <a:spcAft>
                <a:spcPct val="0"/>
              </a:spcAft>
              <a:buClr>
                <a:srgbClr val="3333CC"/>
              </a:buClr>
              <a:buSzPct val="60000"/>
              <a:buFont typeface="Wingdings" pitchFamily="2" charset="2"/>
              <a:buChar char="n"/>
            </a:pPr>
            <a:r>
              <a:rPr lang="en-US" sz="2000" kern="0" dirty="0">
                <a:latin typeface="Times New Roman" pitchFamily="18" charset="0"/>
                <a:cs typeface="Times New Roman" pitchFamily="18" charset="0"/>
              </a:rPr>
              <a:t>Focus on Customer</a:t>
            </a:r>
          </a:p>
          <a:p>
            <a:pPr lvl="1" fontAlgn="base">
              <a:lnSpc>
                <a:spcPct val="90000"/>
              </a:lnSpc>
              <a:spcAft>
                <a:spcPct val="0"/>
              </a:spcAft>
              <a:buClr>
                <a:srgbClr val="FF0000"/>
              </a:buClr>
              <a:buSzPct val="55000"/>
              <a:buFont typeface="Wingdings" pitchFamily="2" charset="2"/>
              <a:buChar char="n"/>
            </a:pPr>
            <a:r>
              <a:rPr lang="en-US" sz="2000" kern="0" dirty="0">
                <a:latin typeface="Times New Roman" pitchFamily="18" charset="0"/>
                <a:cs typeface="Times New Roman" pitchFamily="18" charset="0"/>
              </a:rPr>
              <a:t>Identify and meet customer needs</a:t>
            </a:r>
          </a:p>
          <a:p>
            <a:pPr lvl="1" fontAlgn="base">
              <a:lnSpc>
                <a:spcPct val="90000"/>
              </a:lnSpc>
              <a:spcAft>
                <a:spcPct val="0"/>
              </a:spcAft>
              <a:buClr>
                <a:srgbClr val="FF0000"/>
              </a:buClr>
              <a:buSzPct val="55000"/>
              <a:buFont typeface="Wingdings" pitchFamily="2" charset="2"/>
              <a:buChar char="n"/>
            </a:pPr>
            <a:r>
              <a:rPr lang="en-US" sz="2000" kern="0" dirty="0">
                <a:latin typeface="Times New Roman" pitchFamily="18" charset="0"/>
                <a:cs typeface="Times New Roman" pitchFamily="18" charset="0"/>
              </a:rPr>
              <a:t>Stay tuned to changing needs, e.g. fashion styles</a:t>
            </a:r>
          </a:p>
          <a:p>
            <a:pPr lvl="0" fontAlgn="base">
              <a:lnSpc>
                <a:spcPct val="90000"/>
              </a:lnSpc>
              <a:spcAft>
                <a:spcPct val="0"/>
              </a:spcAft>
              <a:buClr>
                <a:srgbClr val="3333CC"/>
              </a:buClr>
              <a:buSzPct val="60000"/>
              <a:buFont typeface="Wingdings" pitchFamily="2" charset="2"/>
              <a:buChar char="n"/>
            </a:pPr>
            <a:r>
              <a:rPr lang="en-US" sz="2000" kern="0" dirty="0">
                <a:latin typeface="Times New Roman" pitchFamily="18" charset="0"/>
                <a:cs typeface="Times New Roman" pitchFamily="18" charset="0"/>
              </a:rPr>
              <a:t>Continuous Improvement</a:t>
            </a:r>
          </a:p>
          <a:p>
            <a:pPr lvl="1" fontAlgn="base">
              <a:lnSpc>
                <a:spcPct val="90000"/>
              </a:lnSpc>
              <a:spcAft>
                <a:spcPct val="0"/>
              </a:spcAft>
              <a:buClr>
                <a:srgbClr val="FF0000"/>
              </a:buClr>
              <a:buSzPct val="55000"/>
              <a:buFont typeface="Wingdings" pitchFamily="2" charset="2"/>
              <a:buChar char="n"/>
            </a:pPr>
            <a:r>
              <a:rPr lang="en-US" sz="2000" kern="0" dirty="0">
                <a:latin typeface="Times New Roman" pitchFamily="18" charset="0"/>
                <a:cs typeface="Times New Roman" pitchFamily="18" charset="0"/>
              </a:rPr>
              <a:t>Continuous learning and problem solving, e.g. Kaizen, 6 sigma</a:t>
            </a:r>
          </a:p>
          <a:p>
            <a:pPr lvl="1" fontAlgn="base">
              <a:lnSpc>
                <a:spcPct val="90000"/>
              </a:lnSpc>
              <a:spcAft>
                <a:spcPct val="0"/>
              </a:spcAft>
              <a:buClr>
                <a:srgbClr val="FF0000"/>
              </a:buClr>
              <a:buSzPct val="55000"/>
              <a:buFont typeface="Wingdings" pitchFamily="2" charset="2"/>
              <a:buChar char="n"/>
            </a:pPr>
            <a:r>
              <a:rPr lang="en-US" sz="2000" kern="0" dirty="0">
                <a:latin typeface="Times New Roman" pitchFamily="18" charset="0"/>
                <a:cs typeface="Times New Roman" pitchFamily="18" charset="0"/>
              </a:rPr>
              <a:t>Plan-D-Study-Act (PDSA)</a:t>
            </a:r>
          </a:p>
          <a:p>
            <a:pPr lvl="0" fontAlgn="base">
              <a:lnSpc>
                <a:spcPct val="90000"/>
              </a:lnSpc>
              <a:spcAft>
                <a:spcPct val="0"/>
              </a:spcAft>
              <a:buClr>
                <a:srgbClr val="3333CC"/>
              </a:buClr>
              <a:buSzPct val="60000"/>
              <a:buFont typeface="Wingdings" pitchFamily="2" charset="2"/>
              <a:buChar char="n"/>
            </a:pPr>
            <a:r>
              <a:rPr lang="en-US" sz="2000" kern="0" dirty="0">
                <a:latin typeface="Times New Roman" pitchFamily="18" charset="0"/>
                <a:cs typeface="Times New Roman" pitchFamily="18" charset="0"/>
              </a:rPr>
              <a:t>Benchmarking</a:t>
            </a:r>
          </a:p>
          <a:p>
            <a:pPr lvl="0" fontAlgn="base">
              <a:lnSpc>
                <a:spcPct val="90000"/>
              </a:lnSpc>
              <a:spcAft>
                <a:spcPct val="0"/>
              </a:spcAft>
              <a:buClr>
                <a:srgbClr val="3333CC"/>
              </a:buClr>
              <a:buSzPct val="60000"/>
              <a:buFont typeface="Wingdings" pitchFamily="2" charset="2"/>
              <a:buChar char="n"/>
            </a:pPr>
            <a:r>
              <a:rPr lang="en-US" sz="2000" kern="0" dirty="0">
                <a:latin typeface="Times New Roman" pitchFamily="18" charset="0"/>
                <a:cs typeface="Times New Roman" pitchFamily="18" charset="0"/>
              </a:rPr>
              <a:t>Employee Empowerment</a:t>
            </a:r>
          </a:p>
          <a:p>
            <a:pPr lvl="1" fontAlgn="base">
              <a:lnSpc>
                <a:spcPct val="90000"/>
              </a:lnSpc>
              <a:spcAft>
                <a:spcPct val="0"/>
              </a:spcAft>
              <a:buClr>
                <a:srgbClr val="FF0000"/>
              </a:buClr>
              <a:buSzPct val="55000"/>
              <a:buFont typeface="Wingdings" pitchFamily="2" charset="2"/>
              <a:buChar char="n"/>
            </a:pPr>
            <a:r>
              <a:rPr lang="en-US" sz="2000" kern="0" dirty="0">
                <a:latin typeface="Times New Roman" pitchFamily="18" charset="0"/>
                <a:cs typeface="Times New Roman" pitchFamily="18" charset="0"/>
              </a:rPr>
              <a:t>Empower all employees; external and internal customers </a:t>
            </a:r>
          </a:p>
          <a:p>
            <a:pPr lvl="1" fontAlgn="base">
              <a:spcAft>
                <a:spcPct val="0"/>
              </a:spcAft>
              <a:buClr>
                <a:srgbClr val="FF0000"/>
              </a:buClr>
              <a:buSzPct val="55000"/>
              <a:buFont typeface="Wingdings" pitchFamily="2" charset="2"/>
              <a:buChar char="n"/>
            </a:pPr>
            <a:r>
              <a:rPr lang="en-US" sz="2000" kern="0" dirty="0">
                <a:latin typeface="Times New Roman" pitchFamily="18" charset="0"/>
                <a:cs typeface="Times New Roman" pitchFamily="18" charset="0"/>
              </a:rPr>
              <a:t>Team Approach</a:t>
            </a:r>
          </a:p>
          <a:p>
            <a:pPr lvl="2" fontAlgn="base">
              <a:spcAft>
                <a:spcPct val="0"/>
              </a:spcAft>
              <a:buClr>
                <a:srgbClr val="3333CC"/>
              </a:buClr>
              <a:buSzPct val="50000"/>
              <a:buFont typeface="Wingdings" pitchFamily="2" charset="2"/>
              <a:buChar char="n"/>
            </a:pPr>
            <a:r>
              <a:rPr lang="en-US" sz="2000" kern="0" dirty="0">
                <a:latin typeface="Times New Roman" pitchFamily="18" charset="0"/>
                <a:cs typeface="Times New Roman" pitchFamily="18" charset="0"/>
              </a:rPr>
              <a:t>Teams formed around processes – 8 to 10 people</a:t>
            </a:r>
          </a:p>
          <a:p>
            <a:pPr lvl="2" fontAlgn="base">
              <a:spcAft>
                <a:spcPct val="0"/>
              </a:spcAft>
              <a:buClr>
                <a:srgbClr val="3333CC"/>
              </a:buClr>
              <a:buSzPct val="50000"/>
              <a:buFont typeface="Wingdings" pitchFamily="2" charset="2"/>
              <a:buChar char="n"/>
            </a:pPr>
            <a:r>
              <a:rPr lang="en-US" sz="2000" kern="0" dirty="0">
                <a:latin typeface="Times New Roman" pitchFamily="18" charset="0"/>
                <a:cs typeface="Times New Roman" pitchFamily="18" charset="0"/>
              </a:rPr>
              <a:t>Meet weekly to analyze and solve problems</a:t>
            </a:r>
          </a:p>
          <a:p>
            <a:pPr lvl="0" fontAlgn="base">
              <a:spcAft>
                <a:spcPct val="0"/>
              </a:spcAft>
              <a:buClr>
                <a:srgbClr val="3333CC"/>
              </a:buClr>
              <a:buSzPct val="60000"/>
              <a:buFont typeface="Wingdings" pitchFamily="2" charset="2"/>
              <a:buChar char="n"/>
            </a:pPr>
            <a:r>
              <a:rPr lang="en-US" sz="2000" kern="0" dirty="0">
                <a:latin typeface="Times New Roman" pitchFamily="18" charset="0"/>
                <a:cs typeface="Times New Roman" pitchFamily="18" charset="0"/>
              </a:rPr>
              <a:t>Use of Quality Tools</a:t>
            </a:r>
          </a:p>
          <a:p>
            <a:pPr lvl="1" fontAlgn="base">
              <a:spcAft>
                <a:spcPct val="0"/>
              </a:spcAft>
              <a:buClr>
                <a:srgbClr val="FF0000"/>
              </a:buClr>
              <a:buSzPct val="55000"/>
              <a:buFont typeface="Wingdings" pitchFamily="2" charset="2"/>
              <a:buChar char="n"/>
            </a:pPr>
            <a:r>
              <a:rPr lang="en-US" sz="2000" kern="0" dirty="0">
                <a:latin typeface="Times New Roman" pitchFamily="18" charset="0"/>
                <a:cs typeface="Times New Roman" pitchFamily="18" charset="0"/>
              </a:rPr>
              <a:t>Ongoing training on analysis, assessment, and correction, &amp; implementation tools</a:t>
            </a:r>
          </a:p>
          <a:p>
            <a:pPr lvl="1" fontAlgn="base">
              <a:spcAft>
                <a:spcPct val="0"/>
              </a:spcAft>
              <a:buClr>
                <a:srgbClr val="FF0000"/>
              </a:buClr>
              <a:buSzPct val="55000"/>
              <a:buFont typeface="Wingdings" pitchFamily="2" charset="2"/>
              <a:buChar char="n"/>
            </a:pPr>
            <a:r>
              <a:rPr lang="en-US" sz="2000" kern="0" dirty="0">
                <a:latin typeface="Times New Roman" pitchFamily="18" charset="0"/>
                <a:cs typeface="Times New Roman" pitchFamily="18" charset="0"/>
              </a:rPr>
              <a:t>Studying practices at “best in class” companies </a:t>
            </a:r>
          </a:p>
          <a:p>
            <a:endParaRPr lang="en-US" dirty="0"/>
          </a:p>
        </p:txBody>
      </p:sp>
      <p:sp>
        <p:nvSpPr>
          <p:cNvPr id="4" name="Date Placeholder 3"/>
          <p:cNvSpPr>
            <a:spLocks noGrp="1"/>
          </p:cNvSpPr>
          <p:nvPr>
            <p:ph type="dt" sz="half" idx="10"/>
          </p:nvPr>
        </p:nvSpPr>
        <p:spPr/>
        <p:txBody>
          <a:bodyPr/>
          <a:lstStyle/>
          <a:p>
            <a:pPr>
              <a:defRPr/>
            </a:pPr>
            <a:fld id="{B625A973-13C3-4C38-8034-9CF01AFDF466}" type="datetime1">
              <a:rPr lang="en-US" smtClean="0">
                <a:solidFill>
                  <a:srgbClr val="482400"/>
                </a:solidFill>
              </a:rPr>
              <a:pPr>
                <a:defRPr/>
              </a:pPr>
              <a:t>6/17/2020</a:t>
            </a:fld>
            <a:endParaRPr lang="en-US">
              <a:solidFill>
                <a:srgbClr val="482400"/>
              </a:solidFill>
            </a:endParaRPr>
          </a:p>
        </p:txBody>
      </p:sp>
      <p:sp>
        <p:nvSpPr>
          <p:cNvPr id="5" name="Footer Placeholder 4"/>
          <p:cNvSpPr>
            <a:spLocks noGrp="1"/>
          </p:cNvSpPr>
          <p:nvPr>
            <p:ph type="ftr" sz="quarter" idx="11"/>
          </p:nvPr>
        </p:nvSpPr>
        <p:spPr/>
        <p:txBody>
          <a:bodyPr/>
          <a:lstStyle/>
          <a:p>
            <a:pPr>
              <a:defRPr/>
            </a:pPr>
            <a:r>
              <a:rPr lang="en-US" smtClean="0">
                <a:solidFill>
                  <a:srgbClr val="482400"/>
                </a:solidFill>
              </a:rPr>
              <a:t>Unit-1-Introduction</a:t>
            </a:r>
            <a:endParaRPr lang="en-US">
              <a:solidFill>
                <a:srgbClr val="482400"/>
              </a:solidFill>
            </a:endParaRPr>
          </a:p>
        </p:txBody>
      </p:sp>
    </p:spTree>
    <p:extLst>
      <p:ext uri="{BB962C8B-B14F-4D97-AF65-F5344CB8AC3E}">
        <p14:creationId xmlns="" xmlns:p14="http://schemas.microsoft.com/office/powerpoint/2010/main" val="38580867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Categories of requirement</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Stated / Implied</a:t>
            </a:r>
          </a:p>
          <a:p>
            <a:r>
              <a:rPr lang="en-US" sz="2000" dirty="0" smtClean="0">
                <a:latin typeface="Times New Roman" pitchFamily="18" charset="0"/>
                <a:cs typeface="Times New Roman" pitchFamily="18" charset="0"/>
              </a:rPr>
              <a:t>General / Specific</a:t>
            </a:r>
          </a:p>
          <a:p>
            <a:r>
              <a:rPr lang="en-US" sz="2000" dirty="0" smtClean="0">
                <a:latin typeface="Times New Roman" pitchFamily="18" charset="0"/>
                <a:cs typeface="Times New Roman" pitchFamily="18" charset="0"/>
              </a:rPr>
              <a:t>Must be / Must not be</a:t>
            </a:r>
          </a:p>
          <a:p>
            <a:r>
              <a:rPr lang="en-US" sz="2000" dirty="0" smtClean="0">
                <a:latin typeface="Times New Roman" pitchFamily="18" charset="0"/>
                <a:cs typeface="Times New Roman" pitchFamily="18" charset="0"/>
              </a:rPr>
              <a:t>Should be / Should not be</a:t>
            </a:r>
          </a:p>
          <a:p>
            <a:r>
              <a:rPr lang="en-US" sz="2000" dirty="0" smtClean="0">
                <a:latin typeface="Times New Roman" pitchFamily="18" charset="0"/>
                <a:cs typeface="Times New Roman" pitchFamily="18" charset="0"/>
              </a:rPr>
              <a:t>Could be / Could not be</a:t>
            </a:r>
          </a:p>
          <a:p>
            <a:r>
              <a:rPr lang="en-US" sz="2000" dirty="0" smtClean="0">
                <a:latin typeface="Times New Roman" pitchFamily="18" charset="0"/>
                <a:cs typeface="Times New Roman" pitchFamily="18" charset="0"/>
              </a:rPr>
              <a:t>Current / Future</a:t>
            </a:r>
          </a:p>
          <a:p>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r>
              <a:rPr lang="en-GB" sz="2800" smtClean="0">
                <a:latin typeface="Times New Roman" pitchFamily="18" charset="0"/>
                <a:cs typeface="Times New Roman" pitchFamily="18" charset="0"/>
              </a:rPr>
              <a:t>Objectives</a:t>
            </a:r>
          </a:p>
        </p:txBody>
      </p:sp>
      <p:sp>
        <p:nvSpPr>
          <p:cNvPr id="9219" name="Rectangle 3"/>
          <p:cNvSpPr>
            <a:spLocks noGrp="1" noChangeArrowheads="1"/>
          </p:cNvSpPr>
          <p:nvPr>
            <p:ph type="body" idx="1"/>
          </p:nvPr>
        </p:nvSpPr>
        <p:spPr>
          <a:noFill/>
        </p:spPr>
        <p:txBody>
          <a:bodyPr/>
          <a:lstStyle/>
          <a:p>
            <a:r>
              <a:rPr lang="en-GB" sz="2000" smtClean="0">
                <a:latin typeface="Times New Roman" pitchFamily="18" charset="0"/>
                <a:cs typeface="Times New Roman" pitchFamily="18" charset="0"/>
              </a:rPr>
              <a:t>To understand testing techniques that are geared to discover program faults</a:t>
            </a:r>
          </a:p>
          <a:p>
            <a:r>
              <a:rPr lang="en-GB" sz="2000" smtClean="0">
                <a:latin typeface="Times New Roman" pitchFamily="18" charset="0"/>
                <a:cs typeface="Times New Roman" pitchFamily="18" charset="0"/>
              </a:rPr>
              <a:t>To introduce guidelines for interface testing</a:t>
            </a:r>
          </a:p>
          <a:p>
            <a:r>
              <a:rPr lang="en-GB" sz="2000" smtClean="0">
                <a:latin typeface="Times New Roman" pitchFamily="18" charset="0"/>
                <a:cs typeface="Times New Roman" pitchFamily="18" charset="0"/>
              </a:rPr>
              <a:t>To understand specific approaches to object-oriented testing</a:t>
            </a:r>
          </a:p>
          <a:p>
            <a:r>
              <a:rPr lang="en-GB" sz="2000" smtClean="0">
                <a:latin typeface="Times New Roman" pitchFamily="18" charset="0"/>
                <a:cs typeface="Times New Roman" pitchFamily="18" charset="0"/>
              </a:rPr>
              <a:t>To understand the principles of CASE tool support for testing</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3200" dirty="0" smtClean="0">
                <a:latin typeface="Times New Roman" pitchFamily="18" charset="0"/>
                <a:cs typeface="Times New Roman" pitchFamily="18" charset="0"/>
              </a:rPr>
              <a:t>Organization culture</a:t>
            </a:r>
            <a:endParaRPr lang="en-US" sz="32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457200" y="1447800"/>
          <a:ext cx="8229600" cy="289560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4114800"/>
                <a:gridCol w="4114800"/>
              </a:tblGrid>
              <a:tr h="370840">
                <a:tc>
                  <a:txBody>
                    <a:bodyPr/>
                    <a:lstStyle/>
                    <a:p>
                      <a:pPr algn="ctr"/>
                      <a:r>
                        <a:rPr lang="en-US" sz="2000" dirty="0" smtClean="0">
                          <a:latin typeface="Times New Roman" pitchFamily="18" charset="0"/>
                          <a:cs typeface="Times New Roman" pitchFamily="18" charset="0"/>
                        </a:rPr>
                        <a:t>Quality culture in Q</a:t>
                      </a:r>
                      <a:endParaRPr lang="en-US" sz="2000" dirty="0">
                        <a:latin typeface="Times New Roman" pitchFamily="18" charset="0"/>
                        <a:cs typeface="Times New Roman" pitchFamily="18" charset="0"/>
                      </a:endParaRPr>
                    </a:p>
                  </a:txBody>
                  <a:tcPr>
                    <a:blipFill>
                      <a:blip r:embed="rId2"/>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Quality culture in q</a:t>
                      </a:r>
                    </a:p>
                  </a:txBody>
                  <a:tcPr>
                    <a:blipFill>
                      <a:blip r:embed="rId2"/>
                      <a:tile tx="0" ty="0" sx="100000" sy="100000" flip="none" algn="tl"/>
                    </a:blipFill>
                  </a:tcPr>
                </a:tc>
              </a:tr>
              <a:tr h="370840">
                <a:tc>
                  <a:txBody>
                    <a:bodyPr/>
                    <a:lstStyle/>
                    <a:p>
                      <a:r>
                        <a:rPr lang="en-US" sz="2000" dirty="0" smtClean="0">
                          <a:latin typeface="Times New Roman" pitchFamily="18" charset="0"/>
                          <a:cs typeface="Times New Roman" pitchFamily="18" charset="0"/>
                        </a:rPr>
                        <a:t>They believes in listening to customer and det. Their</a:t>
                      </a:r>
                      <a:r>
                        <a:rPr lang="en-US" sz="2000" baseline="0" dirty="0" smtClean="0">
                          <a:latin typeface="Times New Roman" pitchFamily="18" charset="0"/>
                          <a:cs typeface="Times New Roman" pitchFamily="18" charset="0"/>
                        </a:rPr>
                        <a:t> requirement</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txBody>
                  <a:tcPr>
                    <a:blipFill>
                      <a:blip r:embed="rId2"/>
                      <a:tile tx="0" ty="0" sx="100000" sy="100000" flip="none" algn="tl"/>
                    </a:blipFill>
                  </a:tcPr>
                </a:tc>
                <a:tc>
                  <a:txBody>
                    <a:bodyPr/>
                    <a:lstStyle/>
                    <a:p>
                      <a:r>
                        <a:rPr lang="en-US" sz="2000" dirty="0" smtClean="0">
                          <a:latin typeface="Times New Roman" pitchFamily="18" charset="0"/>
                          <a:cs typeface="Times New Roman" pitchFamily="18" charset="0"/>
                        </a:rPr>
                        <a:t>They think they know the customers requirement.</a:t>
                      </a:r>
                      <a:endParaRPr lang="en-US" sz="2000" dirty="0">
                        <a:latin typeface="Times New Roman" pitchFamily="18" charset="0"/>
                        <a:cs typeface="Times New Roman" pitchFamily="18" charset="0"/>
                      </a:endParaRPr>
                    </a:p>
                  </a:txBody>
                  <a:tcPr>
                    <a:blipFill>
                      <a:blip r:embed="rId2"/>
                      <a:tile tx="0" ty="0" sx="100000" sy="100000" flip="none" algn="tl"/>
                    </a:blipFill>
                  </a:tcPr>
                </a:tc>
              </a:tr>
              <a:tr h="370840">
                <a:tc>
                  <a:txBody>
                    <a:bodyPr/>
                    <a:lstStyle/>
                    <a:p>
                      <a:r>
                        <a:rPr lang="en-US" sz="2000" dirty="0" smtClean="0">
                          <a:latin typeface="Times New Roman" pitchFamily="18" charset="0"/>
                          <a:cs typeface="Times New Roman" pitchFamily="18" charset="0"/>
                        </a:rPr>
                        <a:t>These org. concentrated on identifying cost of quality</a:t>
                      </a:r>
                      <a:endParaRPr lang="en-US" sz="2000" dirty="0">
                        <a:latin typeface="Times New Roman" pitchFamily="18" charset="0"/>
                        <a:cs typeface="Times New Roman" pitchFamily="18" charset="0"/>
                      </a:endParaRPr>
                    </a:p>
                  </a:txBody>
                  <a:tcPr>
                    <a:blipFill>
                      <a:blip r:embed="rId2"/>
                      <a:tile tx="0" ty="0" sx="100000" sy="100000" flip="none" algn="tl"/>
                    </a:blipFill>
                  </a:tcPr>
                </a:tc>
                <a:tc>
                  <a:txBody>
                    <a:bodyPr/>
                    <a:lstStyle/>
                    <a:p>
                      <a:r>
                        <a:rPr lang="en-US" sz="2000" dirty="0" smtClean="0">
                          <a:latin typeface="Times New Roman" pitchFamily="18" charset="0"/>
                          <a:cs typeface="Times New Roman" pitchFamily="18" charset="0"/>
                        </a:rPr>
                        <a:t>These org.</a:t>
                      </a:r>
                      <a:r>
                        <a:rPr lang="en-US" sz="2000" baseline="0" dirty="0" smtClean="0">
                          <a:latin typeface="Times New Roman" pitchFamily="18" charset="0"/>
                          <a:cs typeface="Times New Roman" pitchFamily="18" charset="0"/>
                        </a:rPr>
                        <a:t> overlook cost of poor quality and hidden effect.</a:t>
                      </a:r>
                      <a:endParaRPr lang="en-US" sz="2000" dirty="0">
                        <a:latin typeface="Times New Roman" pitchFamily="18" charset="0"/>
                        <a:cs typeface="Times New Roman" pitchFamily="18" charset="0"/>
                      </a:endParaRPr>
                    </a:p>
                  </a:txBody>
                  <a:tcPr>
                    <a:blipFill>
                      <a:blip r:embed="rId2"/>
                      <a:tile tx="0" ty="0" sx="100000" sy="100000" flip="none" algn="tl"/>
                    </a:blipFill>
                  </a:tcPr>
                </a:tc>
              </a:tr>
              <a:tr h="370840">
                <a:tc>
                  <a:txBody>
                    <a:bodyPr/>
                    <a:lstStyle/>
                    <a:p>
                      <a:r>
                        <a:rPr lang="en-US" sz="2000" dirty="0" smtClean="0">
                          <a:latin typeface="Times New Roman" pitchFamily="18" charset="0"/>
                          <a:cs typeface="Times New Roman" pitchFamily="18" charset="0"/>
                        </a:rPr>
                        <a:t>Doing things right for the first time and every time</a:t>
                      </a:r>
                      <a:endParaRPr lang="en-US" sz="2000" dirty="0">
                        <a:latin typeface="Times New Roman" pitchFamily="18" charset="0"/>
                        <a:cs typeface="Times New Roman" pitchFamily="18" charset="0"/>
                      </a:endParaRPr>
                    </a:p>
                  </a:txBody>
                  <a:tcPr>
                    <a:blipFill>
                      <a:blip r:embed="rId2"/>
                      <a:tile tx="0" ty="0" sx="100000" sy="100000" flip="none" algn="tl"/>
                    </a:blipFill>
                  </a:tcPr>
                </a:tc>
                <a:tc>
                  <a:txBody>
                    <a:bodyPr/>
                    <a:lstStyle/>
                    <a:p>
                      <a:r>
                        <a:rPr lang="en-US" sz="2000" dirty="0" smtClean="0">
                          <a:latin typeface="Times New Roman" pitchFamily="18" charset="0"/>
                          <a:cs typeface="Times New Roman" pitchFamily="18" charset="0"/>
                        </a:rPr>
                        <a:t>Doing the things again and again</a:t>
                      </a:r>
                      <a:r>
                        <a:rPr lang="en-US" sz="2000" baseline="0" dirty="0" smtClean="0">
                          <a:latin typeface="Times New Roman" pitchFamily="18" charset="0"/>
                          <a:cs typeface="Times New Roman" pitchFamily="18" charset="0"/>
                        </a:rPr>
                        <a:t> to make things right.</a:t>
                      </a:r>
                      <a:endParaRPr lang="en-US" sz="2000" dirty="0">
                        <a:latin typeface="Times New Roman" pitchFamily="18" charset="0"/>
                        <a:cs typeface="Times New Roman" pitchFamily="18" charset="0"/>
                      </a:endParaRPr>
                    </a:p>
                  </a:txBody>
                  <a:tcPr>
                    <a:blipFill>
                      <a:blip r:embed="rId2"/>
                      <a:tile tx="0" ty="0" sx="100000" sy="100000" flip="none" algn="tl"/>
                    </a:blipFill>
                  </a:tcPr>
                </a:tc>
              </a:tr>
              <a:tr h="370840">
                <a:tc>
                  <a:txBody>
                    <a:bodyPr/>
                    <a:lstStyle/>
                    <a:p>
                      <a:endParaRPr lang="en-US" sz="2000" dirty="0">
                        <a:latin typeface="Times New Roman" pitchFamily="18" charset="0"/>
                        <a:cs typeface="Times New Roman" pitchFamily="18" charset="0"/>
                      </a:endParaRPr>
                    </a:p>
                  </a:txBody>
                  <a:tcPr>
                    <a:blipFill>
                      <a:blip r:embed="rId2"/>
                      <a:tile tx="0" ty="0" sx="100000" sy="100000" flip="none" algn="tl"/>
                    </a:blipFill>
                  </a:tcPr>
                </a:tc>
                <a:tc>
                  <a:txBody>
                    <a:bodyPr/>
                    <a:lstStyle/>
                    <a:p>
                      <a:endParaRPr lang="en-US" sz="2000" dirty="0">
                        <a:latin typeface="Times New Roman" pitchFamily="18" charset="0"/>
                        <a:cs typeface="Times New Roman" pitchFamily="18" charset="0"/>
                      </a:endParaRPr>
                    </a:p>
                  </a:txBody>
                  <a:tcPr>
                    <a:blipFill>
                      <a:blip r:embed="rId2"/>
                      <a:tile tx="0" ty="0" sx="100000" sy="100000" flip="none" algn="tl"/>
                    </a:blip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1143000"/>
          </a:xfrm>
        </p:spPr>
        <p:txBody>
          <a:bodyPr>
            <a:noAutofit/>
          </a:bodyPr>
          <a:lstStyle/>
          <a:p>
            <a:r>
              <a:rPr lang="en-US" sz="3200" b="1" dirty="0" smtClean="0">
                <a:latin typeface="Times New Roman" pitchFamily="18" charset="0"/>
                <a:cs typeface="Times New Roman" pitchFamily="18" charset="0"/>
              </a:rPr>
              <a:t>Quality Management Through Statically Process Control</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219200"/>
            <a:ext cx="8610600" cy="4953000"/>
          </a:xfrm>
        </p:spPr>
        <p:txBody>
          <a:bodyPr>
            <a:normAutofit/>
          </a:bodyPr>
          <a:lstStyle/>
          <a:p>
            <a:pPr algn="just">
              <a:lnSpc>
                <a:spcPct val="90000"/>
              </a:lnSpc>
            </a:pPr>
            <a:r>
              <a:rPr lang="en-US" sz="2000" dirty="0">
                <a:latin typeface="Times New Roman" pitchFamily="18" charset="0"/>
                <a:cs typeface="Times New Roman" pitchFamily="18" charset="0"/>
              </a:rPr>
              <a:t>Statistical process control is a collection of tools that when used together can result in process stability and variance </a:t>
            </a:r>
            <a:r>
              <a:rPr lang="en-US" sz="2000" dirty="0" smtClean="0">
                <a:latin typeface="Times New Roman" pitchFamily="18" charset="0"/>
                <a:cs typeface="Times New Roman" pitchFamily="18" charset="0"/>
              </a:rPr>
              <a:t>reduction</a:t>
            </a:r>
          </a:p>
          <a:p>
            <a:pPr algn="just">
              <a:lnSpc>
                <a:spcPct val="90000"/>
              </a:lnSpc>
            </a:pPr>
            <a:r>
              <a:rPr lang="en-US" sz="2000" dirty="0">
                <a:latin typeface="Times New Roman" pitchFamily="18" charset="0"/>
                <a:cs typeface="Times New Roman" pitchFamily="18" charset="0"/>
              </a:rPr>
              <a:t>Statistical Process Control (SPC) is an industry-standard methodology for measuring and controlling quality during the manufacturing process</a:t>
            </a:r>
            <a:r>
              <a:rPr lang="en-US" sz="2000" dirty="0" smtClean="0">
                <a:latin typeface="Times New Roman" pitchFamily="18" charset="0"/>
                <a:cs typeface="Times New Roman" pitchFamily="18" charset="0"/>
              </a:rPr>
              <a:t>.</a:t>
            </a:r>
          </a:p>
          <a:p>
            <a:pPr algn="just">
              <a:lnSpc>
                <a:spcPct val="90000"/>
              </a:lnSpc>
            </a:pPr>
            <a:r>
              <a:rPr lang="en-US" sz="2000" dirty="0">
                <a:latin typeface="Times New Roman" pitchFamily="18" charset="0"/>
                <a:cs typeface="Times New Roman" pitchFamily="18" charset="0"/>
              </a:rPr>
              <a:t>Quality data in the form of Product or Process measurements are obtained in real-time during manufacturing. This data is then plotted on a graph with pre-determined control limits. Control limits are determined by the capability of the process, whereas specification limits are determined by the client's </a:t>
            </a:r>
            <a:r>
              <a:rPr lang="en-US" sz="2000" dirty="0" smtClean="0">
                <a:latin typeface="Times New Roman" pitchFamily="18" charset="0"/>
                <a:cs typeface="Times New Roman" pitchFamily="18" charset="0"/>
              </a:rPr>
              <a:t>needs.</a:t>
            </a:r>
          </a:p>
          <a:p>
            <a:pPr algn="just">
              <a:lnSpc>
                <a:spcPct val="90000"/>
              </a:lnSpc>
            </a:pPr>
            <a:r>
              <a:rPr lang="en-US" sz="2000" dirty="0" smtClean="0">
                <a:latin typeface="Times New Roman" pitchFamily="18" charset="0"/>
                <a:cs typeface="Times New Roman" pitchFamily="18" charset="0"/>
              </a:rPr>
              <a:t>Quality Planning at all level</a:t>
            </a:r>
          </a:p>
          <a:p>
            <a:pPr lvl="1" algn="just">
              <a:lnSpc>
                <a:spcPct val="90000"/>
              </a:lnSpc>
            </a:pPr>
            <a:r>
              <a:rPr lang="en-US" sz="2000" dirty="0" smtClean="0">
                <a:latin typeface="Times New Roman" pitchFamily="18" charset="0"/>
                <a:cs typeface="Times New Roman" pitchFamily="18" charset="0"/>
              </a:rPr>
              <a:t>Quality Planning at Organization level.</a:t>
            </a:r>
          </a:p>
          <a:p>
            <a:pPr lvl="1" algn="just">
              <a:lnSpc>
                <a:spcPct val="90000"/>
              </a:lnSpc>
            </a:pPr>
            <a:r>
              <a:rPr lang="en-US" sz="2000" dirty="0" smtClean="0">
                <a:latin typeface="Times New Roman" pitchFamily="18" charset="0"/>
                <a:cs typeface="Times New Roman" pitchFamily="18" charset="0"/>
              </a:rPr>
              <a:t>Quality Planning at Unit level.</a:t>
            </a:r>
          </a:p>
          <a:p>
            <a:pPr algn="just">
              <a:lnSpc>
                <a:spcPct val="90000"/>
              </a:lnSpc>
            </a:pPr>
            <a:r>
              <a:rPr lang="en-US" sz="2000" dirty="0" smtClean="0">
                <a:latin typeface="Times New Roman" pitchFamily="18" charset="0"/>
                <a:cs typeface="Times New Roman" pitchFamily="18" charset="0"/>
              </a:rPr>
              <a:t>Statistical </a:t>
            </a:r>
            <a:r>
              <a:rPr lang="en-US" sz="2000" dirty="0">
                <a:latin typeface="Times New Roman" pitchFamily="18" charset="0"/>
                <a:cs typeface="Times New Roman" pitchFamily="18" charset="0"/>
              </a:rPr>
              <a:t>Process Control</a:t>
            </a:r>
          </a:p>
          <a:p>
            <a:pPr lvl="1" algn="just">
              <a:lnSpc>
                <a:spcPct val="90000"/>
              </a:lnSpc>
            </a:pPr>
            <a:r>
              <a:rPr lang="en-US" sz="2000" dirty="0">
                <a:latin typeface="Times New Roman" pitchFamily="18" charset="0"/>
                <a:cs typeface="Times New Roman" pitchFamily="18" charset="0"/>
              </a:rPr>
              <a:t>monitoring production process to detect and prevent poor quality</a:t>
            </a:r>
          </a:p>
          <a:p>
            <a:pPr algn="just">
              <a:lnSpc>
                <a:spcPct val="90000"/>
              </a:lnSpc>
            </a:pPr>
            <a:r>
              <a:rPr lang="en-US" sz="2000" dirty="0">
                <a:latin typeface="Times New Roman" pitchFamily="18" charset="0"/>
                <a:cs typeface="Times New Roman" pitchFamily="18" charset="0"/>
              </a:rPr>
              <a:t>Sample</a:t>
            </a:r>
          </a:p>
          <a:p>
            <a:pPr lvl="1" algn="just">
              <a:lnSpc>
                <a:spcPct val="90000"/>
              </a:lnSpc>
            </a:pPr>
            <a:r>
              <a:rPr lang="en-US" sz="2000" dirty="0">
                <a:latin typeface="Times New Roman" pitchFamily="18" charset="0"/>
                <a:cs typeface="Times New Roman" pitchFamily="18" charset="0"/>
              </a:rPr>
              <a:t>subset of items produced to use for </a:t>
            </a:r>
            <a:r>
              <a:rPr lang="en-US" sz="2000" dirty="0" smtClean="0">
                <a:latin typeface="Times New Roman" pitchFamily="18" charset="0"/>
                <a:cs typeface="Times New Roman" pitchFamily="18" charset="0"/>
              </a:rPr>
              <a:t>inspection</a:t>
            </a:r>
            <a:endParaRPr lang="en-US" sz="3600" dirty="0"/>
          </a:p>
        </p:txBody>
      </p:sp>
      <p:sp>
        <p:nvSpPr>
          <p:cNvPr id="4" name="Date Placeholder 3"/>
          <p:cNvSpPr>
            <a:spLocks noGrp="1"/>
          </p:cNvSpPr>
          <p:nvPr>
            <p:ph type="dt" sz="half" idx="10"/>
          </p:nvPr>
        </p:nvSpPr>
        <p:spPr/>
        <p:txBody>
          <a:bodyPr/>
          <a:lstStyle/>
          <a:p>
            <a:pPr>
              <a:defRPr/>
            </a:pPr>
            <a:fld id="{F23A4B43-1286-4B91-8B8A-AF1D6DCDDC64}" type="datetime1">
              <a:rPr lang="en-US" smtClean="0">
                <a:solidFill>
                  <a:srgbClr val="482400"/>
                </a:solidFill>
              </a:rPr>
              <a:pPr>
                <a:defRPr/>
              </a:pPr>
              <a:t>6/17/2020</a:t>
            </a:fld>
            <a:endParaRPr lang="en-US">
              <a:solidFill>
                <a:srgbClr val="482400"/>
              </a:solidFill>
            </a:endParaRPr>
          </a:p>
        </p:txBody>
      </p:sp>
      <p:sp>
        <p:nvSpPr>
          <p:cNvPr id="5" name="Footer Placeholder 4"/>
          <p:cNvSpPr>
            <a:spLocks noGrp="1"/>
          </p:cNvSpPr>
          <p:nvPr>
            <p:ph type="ftr" sz="quarter" idx="11"/>
          </p:nvPr>
        </p:nvSpPr>
        <p:spPr/>
        <p:txBody>
          <a:bodyPr/>
          <a:lstStyle/>
          <a:p>
            <a:pPr>
              <a:defRPr/>
            </a:pPr>
            <a:r>
              <a:rPr lang="en-US" smtClean="0">
                <a:solidFill>
                  <a:srgbClr val="482400"/>
                </a:solidFill>
              </a:rPr>
              <a:t>Unit-1-Introduction</a:t>
            </a:r>
            <a:endParaRPr lang="en-US">
              <a:solidFill>
                <a:srgbClr val="482400"/>
              </a:solidFill>
            </a:endParaRPr>
          </a:p>
        </p:txBody>
      </p:sp>
    </p:spTree>
    <p:extLst>
      <p:ext uri="{BB962C8B-B14F-4D97-AF65-F5344CB8AC3E}">
        <p14:creationId xmlns="" xmlns:p14="http://schemas.microsoft.com/office/powerpoint/2010/main" val="40724141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639762"/>
          </a:xfrm>
        </p:spPr>
        <p:txBody>
          <a:bodyPr>
            <a:noAutofit/>
          </a:bodyPr>
          <a:lstStyle/>
          <a:p>
            <a:r>
              <a:rPr lang="en-US" sz="3200" b="1" dirty="0" smtClean="0">
                <a:latin typeface="Times New Roman" pitchFamily="18" charset="0"/>
                <a:cs typeface="Times New Roman" pitchFamily="18" charset="0"/>
              </a:rPr>
              <a:t>Quality Management Through Cultural Changes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686800" cy="5181600"/>
          </a:xfrm>
        </p:spPr>
        <p:txBody>
          <a:bodyPr>
            <a:normAutofit/>
          </a:bodyPr>
          <a:lstStyle/>
          <a:p>
            <a:pPr algn="just"/>
            <a:r>
              <a:rPr lang="en-US" sz="2000" dirty="0" smtClean="0">
                <a:latin typeface="Times New Roman" pitchFamily="18" charset="0"/>
                <a:cs typeface="Times New Roman" pitchFamily="18" charset="0"/>
              </a:rPr>
              <a:t>Quality Management through cultural change defines quality improvements as a cultural change driven by management. It involves</a:t>
            </a:r>
          </a:p>
          <a:p>
            <a:pPr marL="400050" lvl="1" indent="0" algn="just">
              <a:buNone/>
            </a:pPr>
            <a:r>
              <a:rPr lang="en-US" sz="16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-Identifying areas in which quality can be improved depending upon process  capability measurements and organizational priorities.</a:t>
            </a:r>
          </a:p>
          <a:p>
            <a:pPr marL="400050" lvl="1" indent="0" algn="just">
              <a:buNone/>
            </a:pPr>
            <a:r>
              <a:rPr lang="en-US" sz="1800" dirty="0" smtClean="0">
                <a:latin typeface="Times New Roman" pitchFamily="18" charset="0"/>
                <a:cs typeface="Times New Roman" pitchFamily="18" charset="0"/>
              </a:rPr>
              <a:t>    -Identifying teams representing different functions and areas for quality improvement can help in setting the change of  culture.</a:t>
            </a:r>
          </a:p>
          <a:p>
            <a:pPr marL="400050" lvl="1" indent="0" algn="just">
              <a:buNone/>
            </a:pPr>
            <a:r>
              <a:rPr lang="en-US" sz="1800" dirty="0" smtClean="0">
                <a:latin typeface="Times New Roman" pitchFamily="18" charset="0"/>
                <a:cs typeface="Times New Roman" pitchFamily="18" charset="0"/>
              </a:rPr>
              <a:t>   -Setting measurable goals in each areas of an organization can help in improving processes at all levels.</a:t>
            </a:r>
          </a:p>
          <a:p>
            <a:pPr marL="400050" lvl="1" indent="0" algn="just">
              <a:buNone/>
            </a:pPr>
            <a:r>
              <a:rPr lang="en-US" sz="1800" dirty="0" smtClean="0">
                <a:latin typeface="Times New Roman" pitchFamily="18" charset="0"/>
                <a:cs typeface="Times New Roman" pitchFamily="18" charset="0"/>
              </a:rPr>
              <a:t>   -Giving recognition to achievers of quality goals will boost their morale and set positive competition among team leading to organizational improvements.</a:t>
            </a:r>
          </a:p>
          <a:p>
            <a:pPr algn="just"/>
            <a:r>
              <a:rPr lang="en-US" sz="2000" dirty="0">
                <a:latin typeface="Times New Roman" pitchFamily="18" charset="0"/>
                <a:cs typeface="Times New Roman" pitchFamily="18" charset="0"/>
              </a:rPr>
              <a:t>Creating a quality culture within an organization is increasingly recognized as one of the primary conditions for the successful implementation of Total Quality Management</a:t>
            </a:r>
          </a:p>
        </p:txBody>
      </p:sp>
      <p:sp>
        <p:nvSpPr>
          <p:cNvPr id="4" name="Date Placeholder 3"/>
          <p:cNvSpPr>
            <a:spLocks noGrp="1"/>
          </p:cNvSpPr>
          <p:nvPr>
            <p:ph type="dt" sz="half" idx="10"/>
          </p:nvPr>
        </p:nvSpPr>
        <p:spPr/>
        <p:txBody>
          <a:bodyPr/>
          <a:lstStyle/>
          <a:p>
            <a:pPr>
              <a:defRPr/>
            </a:pPr>
            <a:fld id="{78FAA65F-268C-4669-8755-2D51315C921B}" type="datetime1">
              <a:rPr lang="en-US" smtClean="0">
                <a:solidFill>
                  <a:srgbClr val="482400"/>
                </a:solidFill>
              </a:rPr>
              <a:pPr>
                <a:defRPr/>
              </a:pPr>
              <a:t>6/17/2020</a:t>
            </a:fld>
            <a:endParaRPr lang="en-US">
              <a:solidFill>
                <a:srgbClr val="482400"/>
              </a:solidFill>
            </a:endParaRPr>
          </a:p>
        </p:txBody>
      </p:sp>
      <p:sp>
        <p:nvSpPr>
          <p:cNvPr id="5" name="Footer Placeholder 4"/>
          <p:cNvSpPr>
            <a:spLocks noGrp="1"/>
          </p:cNvSpPr>
          <p:nvPr>
            <p:ph type="ftr" sz="quarter" idx="11"/>
          </p:nvPr>
        </p:nvSpPr>
        <p:spPr/>
        <p:txBody>
          <a:bodyPr/>
          <a:lstStyle/>
          <a:p>
            <a:pPr>
              <a:defRPr/>
            </a:pPr>
            <a:r>
              <a:rPr lang="en-US" smtClean="0">
                <a:solidFill>
                  <a:srgbClr val="482400"/>
                </a:solidFill>
              </a:rPr>
              <a:t>Unit-1-Introduction</a:t>
            </a:r>
            <a:endParaRPr lang="en-US">
              <a:solidFill>
                <a:srgbClr val="482400"/>
              </a:solidFill>
            </a:endParaRPr>
          </a:p>
        </p:txBody>
      </p:sp>
    </p:spTree>
    <p:extLst>
      <p:ext uri="{BB962C8B-B14F-4D97-AF65-F5344CB8AC3E}">
        <p14:creationId xmlns="" xmlns:p14="http://schemas.microsoft.com/office/powerpoint/2010/main" val="5676579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200" b="1" dirty="0" smtClean="0">
                <a:latin typeface="Times New Roman" pitchFamily="18" charset="0"/>
                <a:cs typeface="Times New Roman" pitchFamily="18" charset="0"/>
              </a:rPr>
              <a:t>Continual Improvement Cycle(</a:t>
            </a:r>
            <a:r>
              <a:rPr lang="en-US" sz="3200" b="1" dirty="0" err="1" smtClean="0">
                <a:latin typeface="Times New Roman" pitchFamily="18" charset="0"/>
                <a:cs typeface="Times New Roman" pitchFamily="18" charset="0"/>
              </a:rPr>
              <a:t>conti</a:t>
            </a:r>
            <a:r>
              <a:rPr lang="en-US" sz="3200" b="1" dirty="0" smtClean="0">
                <a:latin typeface="Times New Roman" pitchFamily="18" charset="0"/>
                <a:cs typeface="Times New Roman" pitchFamily="18" charset="0"/>
              </a:rPr>
              <a:t>)</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686800" cy="5105400"/>
          </a:xfrm>
        </p:spPr>
        <p:txBody>
          <a:bodyPr>
            <a:normAutofit/>
          </a:bodyPr>
          <a:lstStyle/>
          <a:p>
            <a:pPr algn="just"/>
            <a:r>
              <a:rPr lang="en-US" sz="2000" dirty="0">
                <a:latin typeface="Times New Roman" pitchFamily="18" charset="0"/>
                <a:cs typeface="Times New Roman" pitchFamily="18" charset="0"/>
              </a:rPr>
              <a:t>Continuous improvement is an ongoing effort to improve products, services or processes. These efforts can seek “incremental” improvement over time or “breakthrough” improvement all at once</a:t>
            </a:r>
            <a:r>
              <a:rPr lang="en-US" sz="2000" dirty="0" smtClean="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Among the most widely used tools for continuous improvement is a four-step quality model—the plan-do-check-act (PDCA) cycle, also known as Deming Cycle or Shewhart Cycle:</a:t>
            </a:r>
          </a:p>
          <a:p>
            <a:pPr algn="just"/>
            <a:r>
              <a:rPr lang="en-US" sz="2000" b="1" dirty="0">
                <a:latin typeface="Times New Roman" pitchFamily="18" charset="0"/>
                <a:cs typeface="Times New Roman" pitchFamily="18" charset="0"/>
              </a:rPr>
              <a:t>Plan:</a:t>
            </a:r>
            <a:r>
              <a:rPr lang="en-US" sz="2000" dirty="0">
                <a:latin typeface="Times New Roman" pitchFamily="18" charset="0"/>
                <a:cs typeface="Times New Roman" pitchFamily="18" charset="0"/>
              </a:rPr>
              <a:t> Identify an opportunity and plan for change.</a:t>
            </a:r>
          </a:p>
          <a:p>
            <a:pPr algn="just"/>
            <a:r>
              <a:rPr lang="en-US" sz="2000" b="1" dirty="0">
                <a:latin typeface="Times New Roman" pitchFamily="18" charset="0"/>
                <a:cs typeface="Times New Roman" pitchFamily="18" charset="0"/>
              </a:rPr>
              <a:t>Do:</a:t>
            </a:r>
            <a:r>
              <a:rPr lang="en-US" sz="2000" dirty="0">
                <a:latin typeface="Times New Roman" pitchFamily="18" charset="0"/>
                <a:cs typeface="Times New Roman" pitchFamily="18" charset="0"/>
              </a:rPr>
              <a:t> Implement the change on a small scale.</a:t>
            </a:r>
          </a:p>
          <a:p>
            <a:pPr algn="just"/>
            <a:r>
              <a:rPr lang="en-US" sz="2000" b="1" dirty="0">
                <a:latin typeface="Times New Roman" pitchFamily="18" charset="0"/>
                <a:cs typeface="Times New Roman" pitchFamily="18" charset="0"/>
              </a:rPr>
              <a:t>Check:</a:t>
            </a:r>
            <a:r>
              <a:rPr lang="en-US" sz="2000" dirty="0">
                <a:latin typeface="Times New Roman" pitchFamily="18" charset="0"/>
                <a:cs typeface="Times New Roman" pitchFamily="18" charset="0"/>
              </a:rPr>
              <a:t> Use data to analyze the results of the change and determine whether it made a difference.</a:t>
            </a:r>
          </a:p>
          <a:p>
            <a:pPr algn="just"/>
            <a:r>
              <a:rPr lang="en-US" sz="2000" b="1" dirty="0">
                <a:latin typeface="Times New Roman" pitchFamily="18" charset="0"/>
                <a:cs typeface="Times New Roman" pitchFamily="18" charset="0"/>
              </a:rPr>
              <a:t>Act:</a:t>
            </a:r>
            <a:r>
              <a:rPr lang="en-US" sz="2000" dirty="0">
                <a:latin typeface="Times New Roman" pitchFamily="18" charset="0"/>
                <a:cs typeface="Times New Roman" pitchFamily="18" charset="0"/>
              </a:rPr>
              <a:t> If the change was successful, implement it on a wider scale and continuously assess your results. If the change did not work, begin the cycle again.</a:t>
            </a:r>
          </a:p>
          <a:p>
            <a:pPr algn="just"/>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211ECD01-5F71-4212-9AF8-F758C6F7BC28}" type="datetime1">
              <a:rPr lang="en-US" smtClean="0">
                <a:solidFill>
                  <a:srgbClr val="482400"/>
                </a:solidFill>
              </a:rPr>
              <a:pPr>
                <a:defRPr/>
              </a:pPr>
              <a:t>6/17/2020</a:t>
            </a:fld>
            <a:endParaRPr lang="en-US">
              <a:solidFill>
                <a:srgbClr val="482400"/>
              </a:solidFill>
            </a:endParaRPr>
          </a:p>
        </p:txBody>
      </p:sp>
      <p:sp>
        <p:nvSpPr>
          <p:cNvPr id="5" name="Footer Placeholder 4"/>
          <p:cNvSpPr>
            <a:spLocks noGrp="1"/>
          </p:cNvSpPr>
          <p:nvPr>
            <p:ph type="ftr" sz="quarter" idx="11"/>
          </p:nvPr>
        </p:nvSpPr>
        <p:spPr/>
        <p:txBody>
          <a:bodyPr/>
          <a:lstStyle/>
          <a:p>
            <a:pPr>
              <a:defRPr/>
            </a:pPr>
            <a:r>
              <a:rPr lang="en-US" smtClean="0">
                <a:solidFill>
                  <a:srgbClr val="482400"/>
                </a:solidFill>
              </a:rPr>
              <a:t>Unit-1-Introduction</a:t>
            </a:r>
            <a:endParaRPr lang="en-US">
              <a:solidFill>
                <a:srgbClr val="482400"/>
              </a:solidFill>
            </a:endParaRPr>
          </a:p>
        </p:txBody>
      </p:sp>
    </p:spTree>
    <p:extLst>
      <p:ext uri="{BB962C8B-B14F-4D97-AF65-F5344CB8AC3E}">
        <p14:creationId xmlns="" xmlns:p14="http://schemas.microsoft.com/office/powerpoint/2010/main" val="28259150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b="1" dirty="0" smtClean="0">
                <a:latin typeface="Times New Roman" pitchFamily="18" charset="0"/>
                <a:cs typeface="Times New Roman" pitchFamily="18" charset="0"/>
              </a:rPr>
              <a:t>Continual Improvement Cycle</a:t>
            </a:r>
            <a:endParaRPr lang="en-US" sz="3200" b="1" dirty="0">
              <a:latin typeface="Times New Roman" pitchFamily="18" charset="0"/>
              <a:cs typeface="Times New Roman" pitchFamily="18" charset="0"/>
            </a:endParaRPr>
          </a:p>
        </p:txBody>
      </p:sp>
      <p:pic>
        <p:nvPicPr>
          <p:cNvPr id="1026" name="Picture 2" descr="C:\Users\Admin\Downloads\Demings_Plan-Do-Check-Act_cycle.jpg"/>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tretch>
            <a:fillRect/>
          </a:stretch>
        </p:blipFill>
        <p:spPr bwMode="auto">
          <a:xfrm>
            <a:off x="1410050" y="1219200"/>
            <a:ext cx="6329447" cy="4660900"/>
          </a:xfrm>
          <a:prstGeom prst="rect">
            <a:avLst/>
          </a:prstGeom>
          <a:solidFill>
            <a:schemeClr val="bg2"/>
          </a:solidFill>
          <a:ln>
            <a:solidFill>
              <a:schemeClr val="accent1"/>
            </a:solidFill>
          </a:ln>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2971800" y="6324600"/>
            <a:ext cx="1571520" cy="369332"/>
          </a:xfrm>
          <a:prstGeom prst="rect">
            <a:avLst/>
          </a:prstGeom>
          <a:noFill/>
        </p:spPr>
        <p:txBody>
          <a:bodyPr wrap="none" rtlCol="0">
            <a:spAutoFit/>
          </a:bodyPr>
          <a:lstStyle/>
          <a:p>
            <a:r>
              <a:rPr lang="en-US" dirty="0" err="1" smtClean="0"/>
              <a:t>Fig.PDCA</a:t>
            </a:r>
            <a:r>
              <a:rPr lang="en-US" dirty="0" smtClean="0"/>
              <a:t> Cycle</a:t>
            </a:r>
            <a:endParaRPr lang="en-US" dirty="0"/>
          </a:p>
        </p:txBody>
      </p:sp>
      <p:sp>
        <p:nvSpPr>
          <p:cNvPr id="3" name="Date Placeholder 2"/>
          <p:cNvSpPr>
            <a:spLocks noGrp="1"/>
          </p:cNvSpPr>
          <p:nvPr>
            <p:ph type="dt" sz="half" idx="10"/>
          </p:nvPr>
        </p:nvSpPr>
        <p:spPr/>
        <p:txBody>
          <a:bodyPr/>
          <a:lstStyle/>
          <a:p>
            <a:pPr>
              <a:defRPr/>
            </a:pPr>
            <a:fld id="{B05AE8D0-3A12-4C90-8ADD-284DCB7C02D2}" type="datetime1">
              <a:rPr lang="en-US" smtClean="0">
                <a:solidFill>
                  <a:srgbClr val="482400"/>
                </a:solidFill>
              </a:rPr>
              <a:pPr>
                <a:defRPr/>
              </a:pPr>
              <a:t>6/17/2020</a:t>
            </a:fld>
            <a:endParaRPr lang="en-US">
              <a:solidFill>
                <a:srgbClr val="482400"/>
              </a:solidFill>
            </a:endParaRPr>
          </a:p>
        </p:txBody>
      </p:sp>
      <p:sp>
        <p:nvSpPr>
          <p:cNvPr id="5" name="Footer Placeholder 4"/>
          <p:cNvSpPr>
            <a:spLocks noGrp="1"/>
          </p:cNvSpPr>
          <p:nvPr>
            <p:ph type="ftr" sz="quarter" idx="11"/>
          </p:nvPr>
        </p:nvSpPr>
        <p:spPr/>
        <p:txBody>
          <a:bodyPr/>
          <a:lstStyle/>
          <a:p>
            <a:pPr>
              <a:defRPr/>
            </a:pPr>
            <a:r>
              <a:rPr lang="en-US" smtClean="0">
                <a:solidFill>
                  <a:srgbClr val="482400"/>
                </a:solidFill>
              </a:rPr>
              <a:t>Unit-1-Introduction</a:t>
            </a:r>
            <a:endParaRPr lang="en-US">
              <a:solidFill>
                <a:srgbClr val="482400"/>
              </a:solidFill>
            </a:endParaRPr>
          </a:p>
        </p:txBody>
      </p:sp>
    </p:spTree>
    <p:extLst>
      <p:ext uri="{BB962C8B-B14F-4D97-AF65-F5344CB8AC3E}">
        <p14:creationId xmlns="" xmlns:p14="http://schemas.microsoft.com/office/powerpoint/2010/main" val="20042779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b="1" dirty="0" smtClean="0">
                <a:latin typeface="Times New Roman" pitchFamily="18" charset="0"/>
                <a:cs typeface="Times New Roman" pitchFamily="18" charset="0"/>
              </a:rPr>
              <a:t>Quality In Different Areas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143000"/>
            <a:ext cx="8229600" cy="4525963"/>
          </a:xfrm>
        </p:spPr>
        <p:txBody>
          <a:bodyPr>
            <a:normAutofit/>
          </a:bodyPr>
          <a:lstStyle/>
          <a:p>
            <a:pPr algn="just"/>
            <a:r>
              <a:rPr lang="en-US" sz="2000" dirty="0" smtClean="0">
                <a:latin typeface="Times New Roman" pitchFamily="18" charset="0"/>
                <a:cs typeface="Times New Roman" pitchFamily="18" charset="0"/>
              </a:rPr>
              <a:t>Quality attributes of various products in different areas..</a:t>
            </a:r>
          </a:p>
          <a:p>
            <a:pPr algn="just"/>
            <a:r>
              <a:rPr lang="en-US" sz="2000" dirty="0" smtClean="0">
                <a:latin typeface="Times New Roman" pitchFamily="18" charset="0"/>
                <a:cs typeface="Times New Roman" pitchFamily="18" charset="0"/>
              </a:rPr>
              <a:t>Different domains need different quality factors. They may be derived from customers/users  of the domains. Some examples of some domains showing customer expectations in terms of quality of various products.</a:t>
            </a:r>
          </a:p>
          <a:p>
            <a:pPr algn="just"/>
            <a:r>
              <a:rPr lang="en-US" sz="2000" dirty="0" smtClean="0">
                <a:latin typeface="Times New Roman" pitchFamily="18" charset="0"/>
                <a:cs typeface="Times New Roman" pitchFamily="18" charset="0"/>
              </a:rPr>
              <a:t>Products and expected attributes</a:t>
            </a:r>
          </a:p>
        </p:txBody>
      </p:sp>
      <p:graphicFrame>
        <p:nvGraphicFramePr>
          <p:cNvPr id="4" name="Table 3"/>
          <p:cNvGraphicFramePr>
            <a:graphicFrameLocks noGrp="1"/>
          </p:cNvGraphicFramePr>
          <p:nvPr>
            <p:extLst>
              <p:ext uri="{D42A27DB-BD31-4B8C-83A1-F6EECF244321}">
                <p14:modId xmlns="" xmlns:p14="http://schemas.microsoft.com/office/powerpoint/2010/main" val="829760484"/>
              </p:ext>
            </p:extLst>
          </p:nvPr>
        </p:nvGraphicFramePr>
        <p:xfrm>
          <a:off x="2057400" y="2895600"/>
          <a:ext cx="6096000" cy="335320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3048000"/>
                <a:gridCol w="3048000"/>
              </a:tblGrid>
              <a:tr h="422600">
                <a:tc>
                  <a:txBody>
                    <a:bodyPr/>
                    <a:lstStyle/>
                    <a:p>
                      <a:r>
                        <a:rPr lang="en-US" sz="1600" dirty="0" smtClean="0">
                          <a:solidFill>
                            <a:srgbClr val="FF0000"/>
                          </a:solidFill>
                          <a:latin typeface="Times New Roman" pitchFamily="18" charset="0"/>
                          <a:cs typeface="Times New Roman" pitchFamily="18" charset="0"/>
                        </a:rPr>
                        <a:t>Products/Service Category</a:t>
                      </a:r>
                      <a:endParaRPr lang="en-US" sz="1600" dirty="0">
                        <a:solidFill>
                          <a:srgbClr val="FF0000"/>
                        </a:solidFill>
                        <a:latin typeface="Times New Roman" pitchFamily="18" charset="0"/>
                        <a:cs typeface="Times New Roman" pitchFamily="18" charset="0"/>
                      </a:endParaRPr>
                    </a:p>
                  </a:txBody>
                  <a:tcPr>
                    <a:solidFill>
                      <a:schemeClr val="bg2"/>
                    </a:solidFill>
                  </a:tcPr>
                </a:tc>
                <a:tc>
                  <a:txBody>
                    <a:bodyPr/>
                    <a:lstStyle/>
                    <a:p>
                      <a:r>
                        <a:rPr lang="en-US" sz="1600" dirty="0" smtClean="0">
                          <a:solidFill>
                            <a:srgbClr val="FF0000"/>
                          </a:solidFill>
                          <a:latin typeface="Times New Roman" pitchFamily="18" charset="0"/>
                          <a:cs typeface="Times New Roman" pitchFamily="18" charset="0"/>
                        </a:rPr>
                        <a:t>Expected Attributes</a:t>
                      </a:r>
                      <a:endParaRPr lang="en-US" sz="1600" dirty="0">
                        <a:solidFill>
                          <a:srgbClr val="FF0000"/>
                        </a:solidFill>
                        <a:latin typeface="Times New Roman" pitchFamily="18" charset="0"/>
                        <a:cs typeface="Times New Roman" pitchFamily="18" charset="0"/>
                      </a:endParaRPr>
                    </a:p>
                  </a:txBody>
                  <a:tcPr>
                    <a:solidFill>
                      <a:schemeClr val="bg2"/>
                    </a:solidFill>
                  </a:tcPr>
                </a:tc>
              </a:tr>
              <a:tr h="837200">
                <a:tc>
                  <a:txBody>
                    <a:bodyPr/>
                    <a:lstStyle/>
                    <a:p>
                      <a:r>
                        <a:rPr lang="en-US" sz="1600" dirty="0" smtClean="0">
                          <a:latin typeface="Times New Roman" pitchFamily="18" charset="0"/>
                          <a:cs typeface="Times New Roman" pitchFamily="18" charset="0"/>
                        </a:rPr>
                        <a:t>Airline Industry</a:t>
                      </a:r>
                      <a:endParaRPr lang="en-US" sz="1600" dirty="0">
                        <a:latin typeface="Times New Roman" pitchFamily="18" charset="0"/>
                        <a:cs typeface="Times New Roman" pitchFamily="18" charset="0"/>
                      </a:endParaRPr>
                    </a:p>
                  </a:txBody>
                  <a:tcPr>
                    <a:solidFill>
                      <a:schemeClr val="bg2"/>
                    </a:solidFill>
                  </a:tcPr>
                </a:tc>
                <a:tc>
                  <a:txBody>
                    <a:bodyPr/>
                    <a:lstStyle/>
                    <a:p>
                      <a:r>
                        <a:rPr lang="en-US" sz="1600" dirty="0" smtClean="0">
                          <a:latin typeface="Times New Roman" pitchFamily="18" charset="0"/>
                          <a:cs typeface="Times New Roman" pitchFamily="18" charset="0"/>
                        </a:rPr>
                        <a:t>On</a:t>
                      </a:r>
                      <a:r>
                        <a:rPr lang="en-US" sz="1600" baseline="0" dirty="0" smtClean="0">
                          <a:latin typeface="Times New Roman" pitchFamily="18" charset="0"/>
                          <a:cs typeface="Times New Roman" pitchFamily="18" charset="0"/>
                        </a:rPr>
                        <a:t> time arrival/departure, low cost service, comfortable journey etc.</a:t>
                      </a:r>
                      <a:endParaRPr lang="en-US" sz="1600" dirty="0">
                        <a:latin typeface="Times New Roman" pitchFamily="18" charset="0"/>
                        <a:cs typeface="Times New Roman" pitchFamily="18" charset="0"/>
                      </a:endParaRPr>
                    </a:p>
                  </a:txBody>
                  <a:tcPr>
                    <a:solidFill>
                      <a:schemeClr val="bg2"/>
                    </a:solidFill>
                  </a:tcPr>
                </a:tc>
              </a:tr>
              <a:tr h="586040">
                <a:tc>
                  <a:txBody>
                    <a:bodyPr/>
                    <a:lstStyle/>
                    <a:p>
                      <a:r>
                        <a:rPr lang="en-US" sz="1600" dirty="0" smtClean="0">
                          <a:latin typeface="Times New Roman" pitchFamily="18" charset="0"/>
                          <a:cs typeface="Times New Roman" pitchFamily="18" charset="0"/>
                        </a:rPr>
                        <a:t>Healthcare Industry</a:t>
                      </a:r>
                      <a:endParaRPr lang="en-US" sz="1600" dirty="0">
                        <a:latin typeface="Times New Roman" pitchFamily="18" charset="0"/>
                        <a:cs typeface="Times New Roman" pitchFamily="18" charset="0"/>
                      </a:endParaRPr>
                    </a:p>
                  </a:txBody>
                  <a:tcPr>
                    <a:solidFill>
                      <a:schemeClr val="bg2"/>
                    </a:solidFill>
                  </a:tcPr>
                </a:tc>
                <a:tc>
                  <a:txBody>
                    <a:bodyPr/>
                    <a:lstStyle/>
                    <a:p>
                      <a:r>
                        <a:rPr lang="en-US" sz="1600" dirty="0" smtClean="0">
                          <a:latin typeface="Times New Roman" pitchFamily="18" charset="0"/>
                          <a:cs typeface="Times New Roman" pitchFamily="18" charset="0"/>
                        </a:rPr>
                        <a:t>Correct treatment, minimum</a:t>
                      </a:r>
                      <a:r>
                        <a:rPr lang="en-US" sz="1600" baseline="0" dirty="0" smtClean="0">
                          <a:latin typeface="Times New Roman" pitchFamily="18" charset="0"/>
                          <a:cs typeface="Times New Roman" pitchFamily="18" charset="0"/>
                        </a:rPr>
                        <a:t> wait time ,safety and security .</a:t>
                      </a:r>
                      <a:endParaRPr lang="en-US" sz="1600" dirty="0">
                        <a:latin typeface="Times New Roman" pitchFamily="18" charset="0"/>
                        <a:cs typeface="Times New Roman" pitchFamily="18" charset="0"/>
                      </a:endParaRPr>
                    </a:p>
                  </a:txBody>
                  <a:tcPr>
                    <a:solidFill>
                      <a:schemeClr val="bg2"/>
                    </a:solidFill>
                  </a:tcPr>
                </a:tc>
              </a:tr>
              <a:tr h="586040">
                <a:tc>
                  <a:txBody>
                    <a:bodyPr/>
                    <a:lstStyle/>
                    <a:p>
                      <a:r>
                        <a:rPr lang="en-US" sz="1600" dirty="0" smtClean="0">
                          <a:latin typeface="Times New Roman" pitchFamily="18" charset="0"/>
                          <a:cs typeface="Times New Roman" pitchFamily="18" charset="0"/>
                        </a:rPr>
                        <a:t>Food Service Industry</a:t>
                      </a:r>
                      <a:endParaRPr lang="en-US" sz="1600" dirty="0">
                        <a:latin typeface="Times New Roman" pitchFamily="18" charset="0"/>
                        <a:cs typeface="Times New Roman" pitchFamily="18" charset="0"/>
                      </a:endParaRPr>
                    </a:p>
                  </a:txBody>
                  <a:tcPr>
                    <a:solidFill>
                      <a:schemeClr val="bg2"/>
                    </a:solidFill>
                  </a:tcPr>
                </a:tc>
                <a:tc>
                  <a:txBody>
                    <a:bodyPr/>
                    <a:lstStyle/>
                    <a:p>
                      <a:r>
                        <a:rPr lang="en-US" sz="1600" dirty="0" smtClean="0">
                          <a:latin typeface="Times New Roman" pitchFamily="18" charset="0"/>
                          <a:cs typeface="Times New Roman" pitchFamily="18" charset="0"/>
                        </a:rPr>
                        <a:t>Good</a:t>
                      </a:r>
                      <a:r>
                        <a:rPr lang="en-US" sz="1600" baseline="0" dirty="0" smtClean="0">
                          <a:latin typeface="Times New Roman" pitchFamily="18" charset="0"/>
                          <a:cs typeface="Times New Roman" pitchFamily="18" charset="0"/>
                        </a:rPr>
                        <a:t> Product, good taste, fast delivery, clean environment.</a:t>
                      </a:r>
                      <a:endParaRPr lang="en-US" sz="1600" dirty="0">
                        <a:latin typeface="Times New Roman" pitchFamily="18" charset="0"/>
                        <a:cs typeface="Times New Roman" pitchFamily="18" charset="0"/>
                      </a:endParaRPr>
                    </a:p>
                  </a:txBody>
                  <a:tcPr>
                    <a:solidFill>
                      <a:schemeClr val="bg2"/>
                    </a:solidFill>
                  </a:tcPr>
                </a:tc>
              </a:tr>
              <a:tr h="334880">
                <a:tc>
                  <a:txBody>
                    <a:bodyPr/>
                    <a:lstStyle/>
                    <a:p>
                      <a:r>
                        <a:rPr lang="en-US" sz="1600" dirty="0" smtClean="0">
                          <a:latin typeface="Times New Roman" pitchFamily="18" charset="0"/>
                          <a:cs typeface="Times New Roman" pitchFamily="18" charset="0"/>
                        </a:rPr>
                        <a:t>Military Services</a:t>
                      </a:r>
                      <a:endParaRPr lang="en-US" sz="1600" dirty="0">
                        <a:latin typeface="Times New Roman" pitchFamily="18" charset="0"/>
                        <a:cs typeface="Times New Roman" pitchFamily="18" charset="0"/>
                      </a:endParaRPr>
                    </a:p>
                  </a:txBody>
                  <a:tcPr>
                    <a:solidFill>
                      <a:schemeClr val="bg2"/>
                    </a:solidFill>
                  </a:tcPr>
                </a:tc>
                <a:tc>
                  <a:txBody>
                    <a:bodyPr/>
                    <a:lstStyle/>
                    <a:p>
                      <a:r>
                        <a:rPr lang="en-US" sz="1600" dirty="0" smtClean="0">
                          <a:latin typeface="Times New Roman" pitchFamily="18" charset="0"/>
                          <a:cs typeface="Times New Roman" pitchFamily="18" charset="0"/>
                        </a:rPr>
                        <a:t>Rapid deployment, Security</a:t>
                      </a:r>
                      <a:endParaRPr lang="en-US" sz="1600" dirty="0">
                        <a:latin typeface="Times New Roman" pitchFamily="18" charset="0"/>
                        <a:cs typeface="Times New Roman" pitchFamily="18" charset="0"/>
                      </a:endParaRPr>
                    </a:p>
                  </a:txBody>
                  <a:tcPr>
                    <a:solidFill>
                      <a:schemeClr val="bg2"/>
                    </a:solidFill>
                  </a:tcPr>
                </a:tc>
              </a:tr>
              <a:tr h="586040">
                <a:tc>
                  <a:txBody>
                    <a:bodyPr/>
                    <a:lstStyle/>
                    <a:p>
                      <a:r>
                        <a:rPr lang="en-US" sz="1600" dirty="0" smtClean="0">
                          <a:latin typeface="Times New Roman" pitchFamily="18" charset="0"/>
                          <a:cs typeface="Times New Roman" pitchFamily="18" charset="0"/>
                        </a:rPr>
                        <a:t>Automotive Industry</a:t>
                      </a:r>
                      <a:endParaRPr lang="en-US" sz="1600" dirty="0">
                        <a:latin typeface="Times New Roman" pitchFamily="18" charset="0"/>
                        <a:cs typeface="Times New Roman" pitchFamily="18" charset="0"/>
                      </a:endParaRPr>
                    </a:p>
                  </a:txBody>
                  <a:tcPr>
                    <a:solidFill>
                      <a:schemeClr val="bg2"/>
                    </a:solidFill>
                  </a:tcPr>
                </a:tc>
                <a:tc>
                  <a:txBody>
                    <a:bodyPr/>
                    <a:lstStyle/>
                    <a:p>
                      <a:r>
                        <a:rPr lang="en-US" sz="1600" dirty="0" smtClean="0">
                          <a:latin typeface="Times New Roman" pitchFamily="18" charset="0"/>
                          <a:cs typeface="Times New Roman" pitchFamily="18" charset="0"/>
                        </a:rPr>
                        <a:t>Clear communication, faster</a:t>
                      </a:r>
                      <a:r>
                        <a:rPr lang="en-US" sz="1600" baseline="0" dirty="0" smtClean="0">
                          <a:latin typeface="Times New Roman" pitchFamily="18" charset="0"/>
                          <a:cs typeface="Times New Roman" pitchFamily="18" charset="0"/>
                        </a:rPr>
                        <a:t> </a:t>
                      </a:r>
                      <a:r>
                        <a:rPr lang="en-US" sz="1600" baseline="0" dirty="0" err="1" smtClean="0">
                          <a:latin typeface="Times New Roman" pitchFamily="18" charset="0"/>
                          <a:cs typeface="Times New Roman" pitchFamily="18" charset="0"/>
                        </a:rPr>
                        <a:t>acess</a:t>
                      </a:r>
                      <a:r>
                        <a:rPr lang="en-US" sz="1600" baseline="0" dirty="0" smtClean="0">
                          <a:latin typeface="Times New Roman" pitchFamily="18" charset="0"/>
                          <a:cs typeface="Times New Roman" pitchFamily="18" charset="0"/>
                        </a:rPr>
                        <a:t>, cheaper service</a:t>
                      </a:r>
                      <a:endParaRPr lang="en-US" sz="1600" dirty="0">
                        <a:latin typeface="Times New Roman" pitchFamily="18" charset="0"/>
                        <a:cs typeface="Times New Roman" pitchFamily="18" charset="0"/>
                      </a:endParaRPr>
                    </a:p>
                  </a:txBody>
                  <a:tcPr>
                    <a:solidFill>
                      <a:schemeClr val="bg2"/>
                    </a:solidFill>
                  </a:tcPr>
                </a:tc>
              </a:tr>
            </a:tbl>
          </a:graphicData>
        </a:graphic>
      </p:graphicFrame>
      <p:sp>
        <p:nvSpPr>
          <p:cNvPr id="5" name="Date Placeholder 4"/>
          <p:cNvSpPr>
            <a:spLocks noGrp="1"/>
          </p:cNvSpPr>
          <p:nvPr>
            <p:ph type="dt" sz="half" idx="10"/>
          </p:nvPr>
        </p:nvSpPr>
        <p:spPr/>
        <p:txBody>
          <a:bodyPr/>
          <a:lstStyle/>
          <a:p>
            <a:pPr>
              <a:defRPr/>
            </a:pPr>
            <a:fld id="{8045731F-FA8E-472F-9B28-A289060DE1D3}" type="datetime1">
              <a:rPr lang="en-US" smtClean="0">
                <a:solidFill>
                  <a:srgbClr val="482400"/>
                </a:solidFill>
              </a:rPr>
              <a:pPr>
                <a:defRPr/>
              </a:pPr>
              <a:t>6/17/2020</a:t>
            </a:fld>
            <a:endParaRPr lang="en-US">
              <a:solidFill>
                <a:srgbClr val="482400"/>
              </a:solidFill>
            </a:endParaRPr>
          </a:p>
        </p:txBody>
      </p:sp>
      <p:sp>
        <p:nvSpPr>
          <p:cNvPr id="6" name="Footer Placeholder 5"/>
          <p:cNvSpPr>
            <a:spLocks noGrp="1"/>
          </p:cNvSpPr>
          <p:nvPr>
            <p:ph type="ftr" sz="quarter" idx="11"/>
          </p:nvPr>
        </p:nvSpPr>
        <p:spPr/>
        <p:txBody>
          <a:bodyPr/>
          <a:lstStyle/>
          <a:p>
            <a:pPr>
              <a:defRPr/>
            </a:pPr>
            <a:r>
              <a:rPr lang="en-US" smtClean="0">
                <a:solidFill>
                  <a:srgbClr val="482400"/>
                </a:solidFill>
              </a:rPr>
              <a:t>Unit-1-Introduction</a:t>
            </a:r>
            <a:endParaRPr lang="en-US">
              <a:solidFill>
                <a:srgbClr val="482400"/>
              </a:solidFill>
            </a:endParaRPr>
          </a:p>
        </p:txBody>
      </p:sp>
    </p:spTree>
    <p:extLst>
      <p:ext uri="{BB962C8B-B14F-4D97-AF65-F5344CB8AC3E}">
        <p14:creationId xmlns="" xmlns:p14="http://schemas.microsoft.com/office/powerpoint/2010/main" val="42873195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SOFTWARE DEVELPOMENT PRCOESS</a:t>
            </a:r>
            <a:endParaRPr lang="en-US" b="1" dirty="0"/>
          </a:p>
        </p:txBody>
      </p:sp>
      <p:sp>
        <p:nvSpPr>
          <p:cNvPr id="3" name="Content Placeholder 2"/>
          <p:cNvSpPr>
            <a:spLocks noGrp="1"/>
          </p:cNvSpPr>
          <p:nvPr>
            <p:ph idx="1"/>
          </p:nvPr>
        </p:nvSpPr>
        <p:spPr>
          <a:xfrm>
            <a:off x="457200" y="1646237"/>
            <a:ext cx="8229600" cy="4525963"/>
          </a:xfrm>
        </p:spPr>
        <p:txBody>
          <a:bodyPr/>
          <a:lstStyle/>
          <a:p>
            <a:r>
              <a:rPr lang="en-US" sz="1800" b="1" dirty="0" smtClean="0"/>
              <a:t>Following Software Development Process Models are used:</a:t>
            </a:r>
          </a:p>
          <a:p>
            <a:r>
              <a:rPr lang="en-US" sz="1800" dirty="0" smtClean="0"/>
              <a:t>Waterfall Development Approach/Model.</a:t>
            </a:r>
          </a:p>
          <a:p>
            <a:r>
              <a:rPr lang="en-US" sz="1800" dirty="0" smtClean="0"/>
              <a:t>Iterative Development Approach/Model</a:t>
            </a:r>
          </a:p>
          <a:p>
            <a:r>
              <a:rPr lang="en-US" sz="1800" dirty="0" smtClean="0"/>
              <a:t>Incremental Development Approach/Model</a:t>
            </a:r>
          </a:p>
          <a:p>
            <a:r>
              <a:rPr lang="en-US" sz="1800" dirty="0" smtClean="0"/>
              <a:t>Spiral Development Approach/Model</a:t>
            </a:r>
          </a:p>
          <a:p>
            <a:r>
              <a:rPr lang="en-US" sz="1800" dirty="0" smtClean="0"/>
              <a:t>Prototyping Development Approach/Model</a:t>
            </a:r>
          </a:p>
          <a:p>
            <a:r>
              <a:rPr lang="en-US" sz="1800" dirty="0" smtClean="0"/>
              <a:t>Rapid Development Approach/Model</a:t>
            </a:r>
          </a:p>
          <a:p>
            <a:r>
              <a:rPr lang="en-US" sz="1800" dirty="0" smtClean="0"/>
              <a:t>Agile Development Approach/Model</a:t>
            </a:r>
            <a:endParaRPr lang="en-US" sz="1800" dirty="0"/>
          </a:p>
        </p:txBody>
      </p:sp>
      <p:sp>
        <p:nvSpPr>
          <p:cNvPr id="4" name="Date Placeholder 3"/>
          <p:cNvSpPr>
            <a:spLocks noGrp="1"/>
          </p:cNvSpPr>
          <p:nvPr>
            <p:ph type="dt" sz="half" idx="10"/>
          </p:nvPr>
        </p:nvSpPr>
        <p:spPr/>
        <p:txBody>
          <a:bodyPr/>
          <a:lstStyle/>
          <a:p>
            <a:pPr>
              <a:defRPr/>
            </a:pPr>
            <a:fld id="{9F4D0D71-9B5B-4A8E-AF04-DC3C4C1AEEE0}" type="datetime1">
              <a:rPr lang="en-US" smtClean="0">
                <a:solidFill>
                  <a:srgbClr val="482400"/>
                </a:solidFill>
              </a:rPr>
              <a:pPr>
                <a:defRPr/>
              </a:pPr>
              <a:t>6/17/2020</a:t>
            </a:fld>
            <a:endParaRPr lang="en-US">
              <a:solidFill>
                <a:srgbClr val="482400"/>
              </a:solidFill>
            </a:endParaRPr>
          </a:p>
        </p:txBody>
      </p:sp>
      <p:sp>
        <p:nvSpPr>
          <p:cNvPr id="5" name="Footer Placeholder 4"/>
          <p:cNvSpPr>
            <a:spLocks noGrp="1"/>
          </p:cNvSpPr>
          <p:nvPr>
            <p:ph type="ftr" sz="quarter" idx="11"/>
          </p:nvPr>
        </p:nvSpPr>
        <p:spPr/>
        <p:txBody>
          <a:bodyPr/>
          <a:lstStyle/>
          <a:p>
            <a:pPr>
              <a:defRPr/>
            </a:pPr>
            <a:r>
              <a:rPr lang="en-US" smtClean="0">
                <a:solidFill>
                  <a:srgbClr val="482400"/>
                </a:solidFill>
              </a:rPr>
              <a:t>Unit-1-Introduction</a:t>
            </a:r>
            <a:endParaRPr lang="en-US">
              <a:solidFill>
                <a:srgbClr val="482400"/>
              </a:solidFill>
            </a:endParaRPr>
          </a:p>
        </p:txBody>
      </p:sp>
    </p:spTree>
    <p:extLst>
      <p:ext uri="{BB962C8B-B14F-4D97-AF65-F5344CB8AC3E}">
        <p14:creationId xmlns="" xmlns:p14="http://schemas.microsoft.com/office/powerpoint/2010/main" val="6355914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b="1" dirty="0" smtClean="0">
                <a:latin typeface="Times New Roman" pitchFamily="18" charset="0"/>
                <a:cs typeface="Times New Roman" pitchFamily="18" charset="0"/>
              </a:rPr>
              <a:t>Benchmarking And Metrics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382000" cy="5105400"/>
          </a:xfrm>
        </p:spPr>
        <p:txBody>
          <a:bodyPr>
            <a:noAutofit/>
          </a:bodyPr>
          <a:lstStyle/>
          <a:p>
            <a:pPr algn="just"/>
            <a:r>
              <a:rPr lang="en-US" sz="2000" b="1" dirty="0" smtClean="0">
                <a:latin typeface="Times New Roman" pitchFamily="18" charset="0"/>
                <a:cs typeface="Times New Roman" pitchFamily="18" charset="0"/>
              </a:rPr>
              <a:t>Benchmarking:-</a:t>
            </a:r>
            <a:r>
              <a:rPr lang="en-US" sz="2000" dirty="0" smtClean="0">
                <a:latin typeface="Times New Roman" pitchFamily="18" charset="0"/>
                <a:cs typeface="Times New Roman" pitchFamily="18" charset="0"/>
              </a:rPr>
              <a:t>It is important concept in Quality Function  Deployment </a:t>
            </a:r>
          </a:p>
          <a:p>
            <a:pPr algn="just"/>
            <a:r>
              <a:rPr lang="en-US" sz="2000" dirty="0" smtClean="0">
                <a:latin typeface="Times New Roman" pitchFamily="18" charset="0"/>
                <a:cs typeface="Times New Roman" pitchFamily="18" charset="0"/>
              </a:rPr>
              <a:t>It’s concept of qualitative /quantitative metrics or measurable variables which can used to access product quality on several scales against benchmarks.</a:t>
            </a:r>
          </a:p>
          <a:p>
            <a:pPr algn="just"/>
            <a:r>
              <a:rPr lang="en-US" sz="2000" dirty="0" smtClean="0">
                <a:latin typeface="Times New Roman" pitchFamily="18" charset="0"/>
                <a:cs typeface="Times New Roman" pitchFamily="18" charset="0"/>
              </a:rPr>
              <a:t>Benchmarking include  price of product paid by customer, time required to acquired to acquire it, customer satisfaction, defects, attributes and features of products.</a:t>
            </a:r>
          </a:p>
          <a:p>
            <a:pPr algn="just"/>
            <a:r>
              <a:rPr lang="en-US" sz="2000" dirty="0">
                <a:latin typeface="Times New Roman" pitchFamily="18" charset="0"/>
                <a:cs typeface="Times New Roman" pitchFamily="18" charset="0"/>
              </a:rPr>
              <a:t>Benchmarking means to measure the </a:t>
            </a:r>
            <a:r>
              <a:rPr lang="en-US" sz="2000" dirty="0" smtClean="0">
                <a:latin typeface="Times New Roman" pitchFamily="18" charset="0"/>
                <a:cs typeface="Times New Roman" pitchFamily="18" charset="0"/>
              </a:rPr>
              <a:t>best practices </a:t>
            </a:r>
            <a:r>
              <a:rPr lang="en-US" sz="2000" dirty="0">
                <a:latin typeface="Times New Roman" pitchFamily="18" charset="0"/>
                <a:cs typeface="Times New Roman" pitchFamily="18" charset="0"/>
              </a:rPr>
              <a:t>of leading businesses, and learn </a:t>
            </a:r>
            <a:r>
              <a:rPr lang="en-US" sz="2000" dirty="0" smtClean="0">
                <a:latin typeface="Times New Roman" pitchFamily="18" charset="0"/>
                <a:cs typeface="Times New Roman" pitchFamily="18" charset="0"/>
              </a:rPr>
              <a:t>and adapt </a:t>
            </a:r>
            <a:r>
              <a:rPr lang="en-US" sz="2000" dirty="0">
                <a:latin typeface="Times New Roman" pitchFamily="18" charset="0"/>
                <a:cs typeface="Times New Roman" pitchFamily="18" charset="0"/>
              </a:rPr>
              <a:t>them for use in your business</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Metrics:- </a:t>
            </a:r>
            <a:r>
              <a:rPr lang="en-US" sz="2000" dirty="0" smtClean="0">
                <a:latin typeface="Times New Roman" pitchFamily="18" charset="0"/>
                <a:cs typeface="Times New Roman" pitchFamily="18" charset="0"/>
              </a:rPr>
              <a:t>They are defined for collecting information about the products capabilities, process variability and outcome of the process in terms of attributes of the product.</a:t>
            </a:r>
          </a:p>
          <a:p>
            <a:pPr algn="just"/>
            <a:r>
              <a:rPr lang="en-US" sz="2000" dirty="0" smtClean="0">
                <a:latin typeface="Times New Roman" pitchFamily="18" charset="0"/>
                <a:cs typeface="Times New Roman" pitchFamily="18" charset="0"/>
              </a:rPr>
              <a:t>It is relative measurement of some parameters of a product which are related to the product and processes used to make it.</a:t>
            </a:r>
          </a:p>
        </p:txBody>
      </p:sp>
      <p:sp>
        <p:nvSpPr>
          <p:cNvPr id="4" name="Date Placeholder 3"/>
          <p:cNvSpPr>
            <a:spLocks noGrp="1"/>
          </p:cNvSpPr>
          <p:nvPr>
            <p:ph type="dt" sz="half" idx="10"/>
          </p:nvPr>
        </p:nvSpPr>
        <p:spPr/>
        <p:txBody>
          <a:bodyPr/>
          <a:lstStyle/>
          <a:p>
            <a:pPr>
              <a:defRPr/>
            </a:pPr>
            <a:fld id="{C96C1DC0-2E4B-4C66-AEAA-CEA0E7146A22}" type="datetime1">
              <a:rPr lang="en-US" smtClean="0">
                <a:solidFill>
                  <a:srgbClr val="482400"/>
                </a:solidFill>
              </a:rPr>
              <a:pPr>
                <a:defRPr/>
              </a:pPr>
              <a:t>6/17/2020</a:t>
            </a:fld>
            <a:endParaRPr lang="en-US">
              <a:solidFill>
                <a:srgbClr val="482400"/>
              </a:solidFill>
            </a:endParaRPr>
          </a:p>
        </p:txBody>
      </p:sp>
      <p:sp>
        <p:nvSpPr>
          <p:cNvPr id="5" name="Footer Placeholder 4"/>
          <p:cNvSpPr>
            <a:spLocks noGrp="1"/>
          </p:cNvSpPr>
          <p:nvPr>
            <p:ph type="ftr" sz="quarter" idx="11"/>
          </p:nvPr>
        </p:nvSpPr>
        <p:spPr/>
        <p:txBody>
          <a:bodyPr/>
          <a:lstStyle/>
          <a:p>
            <a:pPr>
              <a:defRPr/>
            </a:pPr>
            <a:r>
              <a:rPr lang="en-US" smtClean="0">
                <a:solidFill>
                  <a:srgbClr val="482400"/>
                </a:solidFill>
              </a:rPr>
              <a:t>Unit-1-Introduction</a:t>
            </a:r>
            <a:endParaRPr lang="en-US">
              <a:solidFill>
                <a:srgbClr val="482400"/>
              </a:solidFill>
            </a:endParaRPr>
          </a:p>
        </p:txBody>
      </p:sp>
    </p:spTree>
    <p:extLst>
      <p:ext uri="{BB962C8B-B14F-4D97-AF65-F5344CB8AC3E}">
        <p14:creationId xmlns="" xmlns:p14="http://schemas.microsoft.com/office/powerpoint/2010/main" val="37345216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0"/>
            <a:ext cx="8229600" cy="838200"/>
          </a:xfrm>
        </p:spPr>
        <p:txBody>
          <a:bodyPr>
            <a:normAutofit/>
          </a:bodyPr>
          <a:lstStyle/>
          <a:p>
            <a:r>
              <a:rPr lang="en-US" sz="3200" dirty="0" smtClean="0">
                <a:latin typeface="Times New Roman" pitchFamily="18" charset="0"/>
                <a:cs typeface="Times New Roman" pitchFamily="18" charset="0"/>
              </a:rPr>
              <a:t>Conti…</a:t>
            </a:r>
          </a:p>
        </p:txBody>
      </p:sp>
      <p:sp>
        <p:nvSpPr>
          <p:cNvPr id="34819"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algn="ctr" eaLnBrk="0" fontAlgn="base" hangingPunct="0">
              <a:spcBef>
                <a:spcPct val="20000"/>
              </a:spcBef>
              <a:spcAft>
                <a:spcPct val="0"/>
              </a:spcAft>
              <a:defRPr sz="2400" b="1">
                <a:solidFill>
                  <a:schemeClr val="tx1"/>
                </a:solidFill>
                <a:latin typeface="Times New Roman" pitchFamily="18" charset="0"/>
              </a:defRPr>
            </a:lvl6pPr>
            <a:lvl7pPr marL="2971800" indent="-228600" algn="ctr" eaLnBrk="0" fontAlgn="base" hangingPunct="0">
              <a:spcBef>
                <a:spcPct val="20000"/>
              </a:spcBef>
              <a:spcAft>
                <a:spcPct val="0"/>
              </a:spcAft>
              <a:defRPr sz="2400" b="1">
                <a:solidFill>
                  <a:schemeClr val="tx1"/>
                </a:solidFill>
                <a:latin typeface="Times New Roman" pitchFamily="18" charset="0"/>
              </a:defRPr>
            </a:lvl7pPr>
            <a:lvl8pPr marL="3429000" indent="-228600" algn="ctr" eaLnBrk="0" fontAlgn="base" hangingPunct="0">
              <a:spcBef>
                <a:spcPct val="20000"/>
              </a:spcBef>
              <a:spcAft>
                <a:spcPct val="0"/>
              </a:spcAft>
              <a:defRPr sz="2400" b="1">
                <a:solidFill>
                  <a:schemeClr val="tx1"/>
                </a:solidFill>
                <a:latin typeface="Times New Roman" pitchFamily="18" charset="0"/>
              </a:defRPr>
            </a:lvl8pPr>
            <a:lvl9pPr marL="3886200" indent="-228600" algn="ctr" eaLnBrk="0" fontAlgn="base" hangingPunct="0">
              <a:spcBef>
                <a:spcPct val="20000"/>
              </a:spcBef>
              <a:spcAft>
                <a:spcPct val="0"/>
              </a:spcAft>
              <a:defRPr sz="2400" b="1">
                <a:solidFill>
                  <a:schemeClr val="tx1"/>
                </a:solidFill>
                <a:latin typeface="Times New Roman" pitchFamily="18" charset="0"/>
              </a:defRPr>
            </a:lvl9pPr>
          </a:lstStyle>
          <a:p>
            <a:pPr eaLnBrk="1" hangingPunct="1"/>
            <a:fld id="{F63B92F9-3C7A-4FAB-9262-8F94A1393B15}" type="datetime1">
              <a:rPr lang="en-US" sz="1400" b="0" smtClean="0">
                <a:solidFill>
                  <a:srgbClr val="482400"/>
                </a:solidFill>
                <a:latin typeface="Arial" charset="0"/>
              </a:rPr>
              <a:pPr eaLnBrk="1" hangingPunct="1"/>
              <a:t>6/17/2020</a:t>
            </a:fld>
            <a:endParaRPr lang="en-US" sz="1400" b="0" smtClean="0">
              <a:solidFill>
                <a:srgbClr val="482400"/>
              </a:solidFill>
              <a:latin typeface="Arial" charset="0"/>
            </a:endParaRPr>
          </a:p>
        </p:txBody>
      </p:sp>
      <p:sp>
        <p:nvSpPr>
          <p:cNvPr id="34820"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algn="ctr" eaLnBrk="0" fontAlgn="base" hangingPunct="0">
              <a:spcBef>
                <a:spcPct val="20000"/>
              </a:spcBef>
              <a:spcAft>
                <a:spcPct val="0"/>
              </a:spcAft>
              <a:defRPr sz="2400" b="1">
                <a:solidFill>
                  <a:schemeClr val="tx1"/>
                </a:solidFill>
                <a:latin typeface="Times New Roman" pitchFamily="18" charset="0"/>
              </a:defRPr>
            </a:lvl6pPr>
            <a:lvl7pPr marL="2971800" indent="-228600" algn="ctr" eaLnBrk="0" fontAlgn="base" hangingPunct="0">
              <a:spcBef>
                <a:spcPct val="20000"/>
              </a:spcBef>
              <a:spcAft>
                <a:spcPct val="0"/>
              </a:spcAft>
              <a:defRPr sz="2400" b="1">
                <a:solidFill>
                  <a:schemeClr val="tx1"/>
                </a:solidFill>
                <a:latin typeface="Times New Roman" pitchFamily="18" charset="0"/>
              </a:defRPr>
            </a:lvl7pPr>
            <a:lvl8pPr marL="3429000" indent="-228600" algn="ctr" eaLnBrk="0" fontAlgn="base" hangingPunct="0">
              <a:spcBef>
                <a:spcPct val="20000"/>
              </a:spcBef>
              <a:spcAft>
                <a:spcPct val="0"/>
              </a:spcAft>
              <a:defRPr sz="2400" b="1">
                <a:solidFill>
                  <a:schemeClr val="tx1"/>
                </a:solidFill>
                <a:latin typeface="Times New Roman" pitchFamily="18" charset="0"/>
              </a:defRPr>
            </a:lvl8pPr>
            <a:lvl9pPr marL="3886200" indent="-228600" algn="ctr" eaLnBrk="0" fontAlgn="base" hangingPunct="0">
              <a:spcBef>
                <a:spcPct val="20000"/>
              </a:spcBef>
              <a:spcAft>
                <a:spcPct val="0"/>
              </a:spcAft>
              <a:defRPr sz="2400" b="1">
                <a:solidFill>
                  <a:schemeClr val="tx1"/>
                </a:solidFill>
                <a:latin typeface="Times New Roman" pitchFamily="18" charset="0"/>
              </a:defRPr>
            </a:lvl9pPr>
          </a:lstStyle>
          <a:p>
            <a:pPr eaLnBrk="1" hangingPunct="1"/>
            <a:r>
              <a:rPr lang="en-US" sz="1400" b="0" smtClean="0">
                <a:solidFill>
                  <a:srgbClr val="482400"/>
                </a:solidFill>
                <a:latin typeface="Arial" charset="0"/>
              </a:rPr>
              <a:t>Unit-1-Introduction</a:t>
            </a:r>
          </a:p>
        </p:txBody>
      </p:sp>
      <p:pic>
        <p:nvPicPr>
          <p:cNvPr id="34821"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a:xfrm>
            <a:off x="1219200" y="914400"/>
            <a:ext cx="5562600" cy="4724400"/>
          </a:xfrm>
          <a:noFill/>
        </p:spPr>
      </p:pic>
    </p:spTree>
    <p:extLst>
      <p:ext uri="{BB962C8B-B14F-4D97-AF65-F5344CB8AC3E}">
        <p14:creationId xmlns="" xmlns:p14="http://schemas.microsoft.com/office/powerpoint/2010/main" val="14546553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latin typeface="Times New Roman" pitchFamily="18" charset="0"/>
                <a:cs typeface="Times New Roman" pitchFamily="18" charset="0"/>
              </a:rPr>
              <a:t>Problem Solving Techniques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914400"/>
            <a:ext cx="8610600" cy="5181600"/>
          </a:xfrm>
        </p:spPr>
        <p:txBody>
          <a:bodyPr>
            <a:noAutofit/>
          </a:bodyPr>
          <a:lstStyle/>
          <a:p>
            <a:r>
              <a:rPr lang="en-US" sz="2000" dirty="0">
                <a:latin typeface="Times New Roman" pitchFamily="18" charset="0"/>
                <a:cs typeface="Times New Roman" pitchFamily="18" charset="0"/>
              </a:rPr>
              <a:t>Techniques indicate more about a process used in measurement , analysis and decision making during problem solving</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Improving quality of products and services offered to customers requires methods and techniques of solving problems associated with development and processes used during their lifecycle.</a:t>
            </a:r>
          </a:p>
          <a:p>
            <a:r>
              <a:rPr lang="en-US" sz="2000" dirty="0" smtClean="0">
                <a:latin typeface="Times New Roman" pitchFamily="18" charset="0"/>
                <a:cs typeface="Times New Roman" pitchFamily="18" charset="0"/>
              </a:rPr>
              <a:t>An organization must use metrics approach of process improvement because it needs to make quantitative measurements.</a:t>
            </a:r>
          </a:p>
          <a:p>
            <a:r>
              <a:rPr lang="en-US" sz="2000" dirty="0" smtClean="0">
                <a:latin typeface="Times New Roman" pitchFamily="18" charset="0"/>
                <a:cs typeface="Times New Roman" pitchFamily="18" charset="0"/>
              </a:rPr>
              <a:t>These measurements can be accomplished by both qualitative and quantitative methods but problem definition becomes easier when we put some measures.</a:t>
            </a:r>
          </a:p>
          <a:p>
            <a:r>
              <a:rPr lang="en-US" sz="2000" dirty="0" smtClean="0">
                <a:latin typeface="Times New Roman" pitchFamily="18" charset="0"/>
                <a:cs typeface="Times New Roman" pitchFamily="18" charset="0"/>
              </a:rPr>
              <a:t>Qualitative problem solving refers to understanding a problem solution using only qualitative indexes such as high , medium ,low etc. depending on the  something is improving from present status and so forth.</a:t>
            </a:r>
          </a:p>
          <a:p>
            <a:r>
              <a:rPr lang="en-US" sz="2000" dirty="0" smtClean="0">
                <a:latin typeface="Times New Roman" pitchFamily="18" charset="0"/>
                <a:cs typeface="Times New Roman" pitchFamily="18" charset="0"/>
              </a:rPr>
              <a:t>Quantitative problem solving requires specification of exact measures of exact measures in numerical terms such as the cost of the 32.5% during last quarter or time required to one product is reduced by 32 minutes.</a:t>
            </a:r>
          </a:p>
          <a:p>
            <a:r>
              <a:rPr lang="en-US" sz="2000" dirty="0" smtClean="0">
                <a:latin typeface="Times New Roman" pitchFamily="18" charset="0"/>
                <a:cs typeface="Times New Roman" pitchFamily="18" charset="0"/>
              </a:rPr>
              <a:t>It  must follow define, measure,monitor,control and improve cycle.</a:t>
            </a:r>
          </a:p>
          <a:p>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7464ECC5-F8EB-4BEA-AD59-5921BF537BF9}" type="datetime1">
              <a:rPr lang="en-US" smtClean="0">
                <a:solidFill>
                  <a:srgbClr val="482400"/>
                </a:solidFill>
              </a:rPr>
              <a:pPr>
                <a:defRPr/>
              </a:pPr>
              <a:t>6/17/2020</a:t>
            </a:fld>
            <a:endParaRPr lang="en-US">
              <a:solidFill>
                <a:srgbClr val="482400"/>
              </a:solidFill>
            </a:endParaRPr>
          </a:p>
        </p:txBody>
      </p:sp>
      <p:sp>
        <p:nvSpPr>
          <p:cNvPr id="5" name="Footer Placeholder 4"/>
          <p:cNvSpPr>
            <a:spLocks noGrp="1"/>
          </p:cNvSpPr>
          <p:nvPr>
            <p:ph type="ftr" sz="quarter" idx="11"/>
          </p:nvPr>
        </p:nvSpPr>
        <p:spPr/>
        <p:txBody>
          <a:bodyPr/>
          <a:lstStyle/>
          <a:p>
            <a:pPr>
              <a:defRPr/>
            </a:pPr>
            <a:r>
              <a:rPr lang="en-US" smtClean="0">
                <a:solidFill>
                  <a:srgbClr val="482400"/>
                </a:solidFill>
              </a:rPr>
              <a:t>Unit-1-Introduction</a:t>
            </a:r>
            <a:endParaRPr lang="en-US">
              <a:solidFill>
                <a:srgbClr val="482400"/>
              </a:solidFill>
            </a:endParaRPr>
          </a:p>
        </p:txBody>
      </p:sp>
    </p:spTree>
    <p:extLst>
      <p:ext uri="{BB962C8B-B14F-4D97-AF65-F5344CB8AC3E}">
        <p14:creationId xmlns="" xmlns:p14="http://schemas.microsoft.com/office/powerpoint/2010/main" val="3672396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0"/>
            <a:ext cx="8229600" cy="838200"/>
          </a:xfrm>
          <a:noFill/>
        </p:spPr>
        <p:txBody>
          <a:bodyPr>
            <a:normAutofit/>
          </a:bodyPr>
          <a:lstStyle/>
          <a:p>
            <a:r>
              <a:rPr lang="en-GB" sz="3200" dirty="0" smtClean="0">
                <a:latin typeface="Times New Roman" pitchFamily="18" charset="0"/>
                <a:cs typeface="Times New Roman" pitchFamily="18" charset="0"/>
              </a:rPr>
              <a:t>TOPICS COVERED</a:t>
            </a:r>
          </a:p>
        </p:txBody>
      </p:sp>
      <p:sp>
        <p:nvSpPr>
          <p:cNvPr id="10243" name="Rectangle 3"/>
          <p:cNvSpPr>
            <a:spLocks noGrp="1" noChangeArrowheads="1"/>
          </p:cNvSpPr>
          <p:nvPr>
            <p:ph type="body" idx="1"/>
          </p:nvPr>
        </p:nvSpPr>
        <p:spPr>
          <a:xfrm>
            <a:off x="381000" y="1143000"/>
            <a:ext cx="8229600" cy="4525963"/>
          </a:xfrm>
          <a:noFill/>
        </p:spPr>
        <p:txBody>
          <a:bodyPr>
            <a:normAutofit lnSpcReduction="10000"/>
          </a:bodyPr>
          <a:lstStyle/>
          <a:p>
            <a:r>
              <a:rPr lang="en-GB" sz="2000" dirty="0" smtClean="0">
                <a:latin typeface="Times New Roman" pitchFamily="18" charset="0"/>
                <a:cs typeface="Times New Roman" pitchFamily="18" charset="0"/>
              </a:rPr>
              <a:t>Introduction</a:t>
            </a:r>
          </a:p>
          <a:p>
            <a:r>
              <a:rPr lang="en-US" sz="2000" dirty="0" smtClean="0">
                <a:latin typeface="Times New Roman" pitchFamily="18" charset="0"/>
                <a:cs typeface="Times New Roman" pitchFamily="18" charset="0"/>
              </a:rPr>
              <a:t>Historical perspective</a:t>
            </a:r>
          </a:p>
          <a:p>
            <a:r>
              <a:rPr lang="en-US" sz="2000" dirty="0" smtClean="0">
                <a:latin typeface="Times New Roman" pitchFamily="18" charset="0"/>
                <a:cs typeface="Times New Roman" pitchFamily="18" charset="0"/>
              </a:rPr>
              <a:t>Definition, Core Components</a:t>
            </a:r>
          </a:p>
          <a:p>
            <a:r>
              <a:rPr lang="en-US" sz="2000" dirty="0" smtClean="0">
                <a:latin typeface="Times New Roman" pitchFamily="18" charset="0"/>
                <a:cs typeface="Times New Roman" pitchFamily="18" charset="0"/>
              </a:rPr>
              <a:t>Quality View</a:t>
            </a:r>
          </a:p>
          <a:p>
            <a:r>
              <a:rPr lang="en-US" sz="2000" dirty="0" smtClean="0">
                <a:latin typeface="Times New Roman" pitchFamily="18" charset="0"/>
                <a:cs typeface="Times New Roman" pitchFamily="18" charset="0"/>
              </a:rPr>
              <a:t>Customers suppliers and process</a:t>
            </a:r>
          </a:p>
          <a:p>
            <a:r>
              <a:rPr lang="en-US" sz="2000" dirty="0" smtClean="0">
                <a:latin typeface="Times New Roman" pitchFamily="18" charset="0"/>
                <a:cs typeface="Times New Roman" pitchFamily="18" charset="0"/>
              </a:rPr>
              <a:t>Total Quality Management(TQM)</a:t>
            </a:r>
          </a:p>
          <a:p>
            <a:r>
              <a:rPr lang="en-US" sz="2000" dirty="0" smtClean="0">
                <a:latin typeface="Times New Roman" pitchFamily="18" charset="0"/>
                <a:cs typeface="Times New Roman" pitchFamily="18" charset="0"/>
              </a:rPr>
              <a:t>Quality practices of TQM</a:t>
            </a:r>
          </a:p>
          <a:p>
            <a:r>
              <a:rPr lang="en-US" sz="2000" dirty="0" smtClean="0">
                <a:latin typeface="Times New Roman" pitchFamily="18" charset="0"/>
                <a:cs typeface="Times New Roman" pitchFamily="18" charset="0"/>
              </a:rPr>
              <a:t>Quality Management through- Statistical process Control</a:t>
            </a:r>
          </a:p>
          <a:p>
            <a:r>
              <a:rPr lang="en-US" sz="2000" dirty="0" smtClean="0">
                <a:latin typeface="Times New Roman" pitchFamily="18" charset="0"/>
                <a:cs typeface="Times New Roman" pitchFamily="18" charset="0"/>
              </a:rPr>
              <a:t>Continual Improvement cycle</a:t>
            </a:r>
          </a:p>
          <a:p>
            <a:r>
              <a:rPr lang="en-US" sz="2000" dirty="0" smtClean="0">
                <a:latin typeface="Times New Roman" pitchFamily="18" charset="0"/>
                <a:cs typeface="Times New Roman" pitchFamily="18" charset="0"/>
              </a:rPr>
              <a:t>Quality in different areas</a:t>
            </a:r>
          </a:p>
          <a:p>
            <a:r>
              <a:rPr lang="en-US" sz="2000" dirty="0" smtClean="0">
                <a:latin typeface="Times New Roman" pitchFamily="18" charset="0"/>
                <a:cs typeface="Times New Roman" pitchFamily="18" charset="0"/>
              </a:rPr>
              <a:t>Benchmarking and metrics</a:t>
            </a:r>
          </a:p>
          <a:p>
            <a:r>
              <a:rPr lang="en-US" sz="2000" dirty="0" smtClean="0">
                <a:latin typeface="Times New Roman" pitchFamily="18" charset="0"/>
                <a:cs typeface="Times New Roman" pitchFamily="18" charset="0"/>
              </a:rPr>
              <a:t>Problem Solving Techniques</a:t>
            </a:r>
          </a:p>
          <a:p>
            <a:r>
              <a:rPr lang="en-US" sz="2000" dirty="0" smtClean="0">
                <a:latin typeface="Times New Roman" pitchFamily="18" charset="0"/>
                <a:cs typeface="Times New Roman" pitchFamily="18" charset="0"/>
              </a:rPr>
              <a:t>Problem Solving Software Tools. 	</a:t>
            </a:r>
          </a:p>
          <a:p>
            <a:endParaRPr lang="en-GB" sz="2000" dirty="0" smtClean="0">
              <a:latin typeface="Times New Roman" pitchFamily="18" charset="0"/>
              <a:cs typeface="Times New Roman" pitchFamily="18" charset="0"/>
            </a:endParaRPr>
          </a:p>
          <a:p>
            <a:endParaRPr lang="en-GB" sz="2000" dirty="0" smtClean="0">
              <a:latin typeface="Times New Roman" pitchFamily="18" charset="0"/>
              <a:cs typeface="Times New Roman" pitchFamily="18" charset="0"/>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Autofit/>
          </a:bodyPr>
          <a:lstStyle/>
          <a:p>
            <a:r>
              <a:rPr lang="en-US" sz="3200" b="1" dirty="0" smtClean="0">
                <a:solidFill>
                  <a:prstClr val="black"/>
                </a:solidFill>
                <a:latin typeface="Times New Roman" pitchFamily="18" charset="0"/>
                <a:cs typeface="Times New Roman" pitchFamily="18" charset="0"/>
              </a:rPr>
              <a:t>Problem Solving Software Tools</a:t>
            </a:r>
            <a:endParaRPr lang="en-US" sz="3200" b="1" dirty="0"/>
          </a:p>
        </p:txBody>
      </p:sp>
      <p:sp>
        <p:nvSpPr>
          <p:cNvPr id="3" name="Content Placeholder 2"/>
          <p:cNvSpPr>
            <a:spLocks noGrp="1"/>
          </p:cNvSpPr>
          <p:nvPr>
            <p:ph idx="1"/>
          </p:nvPr>
        </p:nvSpPr>
        <p:spPr>
          <a:xfrm>
            <a:off x="381000" y="838200"/>
            <a:ext cx="8458200" cy="5257800"/>
          </a:xfrm>
        </p:spPr>
        <p:txBody>
          <a:bodyPr>
            <a:normAutofit/>
          </a:bodyPr>
          <a:lstStyle/>
          <a:p>
            <a:r>
              <a:rPr lang="en-US" sz="2000" dirty="0" smtClean="0">
                <a:latin typeface="Times New Roman" pitchFamily="18" charset="0"/>
                <a:cs typeface="Times New Roman" pitchFamily="18" charset="0"/>
              </a:rPr>
              <a:t>Tools are an organizations analytical asset that assist in understanding a problem through data and try to indicate possible solutions.</a:t>
            </a:r>
          </a:p>
          <a:p>
            <a:r>
              <a:rPr lang="en-US" sz="2000" dirty="0" smtClean="0">
                <a:latin typeface="Times New Roman" pitchFamily="18" charset="0"/>
                <a:cs typeface="Times New Roman" pitchFamily="18" charset="0"/>
              </a:rPr>
              <a:t>Quality tools applied for solving problems face by projects and functional terms while improving quality in organization.</a:t>
            </a:r>
          </a:p>
          <a:p>
            <a:r>
              <a:rPr lang="en-US" sz="2000" dirty="0" smtClean="0">
                <a:latin typeface="Times New Roman" pitchFamily="18" charset="0"/>
                <a:cs typeface="Times New Roman" pitchFamily="18" charset="0"/>
              </a:rPr>
              <a:t>Tools may be hardware/software and physical/logical tools.</a:t>
            </a:r>
          </a:p>
          <a:p>
            <a:r>
              <a:rPr lang="en-US" sz="2000" b="1" dirty="0" smtClean="0">
                <a:latin typeface="Times New Roman" pitchFamily="18" charset="0"/>
                <a:cs typeface="Times New Roman" pitchFamily="18" charset="0"/>
              </a:rPr>
              <a:t>Advantages of Using Software Tools for analysis and decision making</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-Accuracy and speed of the tools is much higher compared to performing all transactions and calculations manually.</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-Decision support offered of the tool is independent of personal skills and there is least variation from instance to instance.</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-Tools can be integrated with other systems to provide a systematic and highly integrated means of solving problems.</a:t>
            </a:r>
          </a:p>
          <a:p>
            <a:r>
              <a:rPr lang="en-US" sz="2000" b="1" dirty="0" smtClean="0">
                <a:latin typeface="Times New Roman" pitchFamily="18" charset="0"/>
                <a:cs typeface="Times New Roman" pitchFamily="18" charset="0"/>
              </a:rPr>
              <a:t>Disadvantages of Using Computer Tools for Analysis and Decision Making</a:t>
            </a:r>
          </a:p>
          <a:p>
            <a:pPr marL="0" indent="0">
              <a:buNone/>
            </a:pP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Tools may mean more cost and time to learn and implement.</a:t>
            </a: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C89226A0-1D6D-45A9-A468-2B2A265E87A1}" type="datetime1">
              <a:rPr lang="en-US" smtClean="0">
                <a:solidFill>
                  <a:srgbClr val="482400"/>
                </a:solidFill>
              </a:rPr>
              <a:pPr>
                <a:defRPr/>
              </a:pPr>
              <a:t>6/17/2020</a:t>
            </a:fld>
            <a:endParaRPr lang="en-US">
              <a:solidFill>
                <a:srgbClr val="482400"/>
              </a:solidFill>
            </a:endParaRPr>
          </a:p>
        </p:txBody>
      </p:sp>
      <p:sp>
        <p:nvSpPr>
          <p:cNvPr id="5" name="Footer Placeholder 4"/>
          <p:cNvSpPr>
            <a:spLocks noGrp="1"/>
          </p:cNvSpPr>
          <p:nvPr>
            <p:ph type="ftr" sz="quarter" idx="11"/>
          </p:nvPr>
        </p:nvSpPr>
        <p:spPr/>
        <p:txBody>
          <a:bodyPr/>
          <a:lstStyle/>
          <a:p>
            <a:pPr>
              <a:defRPr/>
            </a:pPr>
            <a:r>
              <a:rPr lang="en-US" smtClean="0">
                <a:solidFill>
                  <a:srgbClr val="482400"/>
                </a:solidFill>
              </a:rPr>
              <a:t>Unit-1-Introduction</a:t>
            </a:r>
            <a:endParaRPr lang="en-US">
              <a:solidFill>
                <a:srgbClr val="482400"/>
              </a:solidFill>
            </a:endParaRPr>
          </a:p>
        </p:txBody>
      </p:sp>
    </p:spTree>
    <p:extLst>
      <p:ext uri="{BB962C8B-B14F-4D97-AF65-F5344CB8AC3E}">
        <p14:creationId xmlns="" xmlns:p14="http://schemas.microsoft.com/office/powerpoint/2010/main" val="7503254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762000"/>
          </a:xfrm>
        </p:spPr>
        <p:txBody>
          <a:bodyPr>
            <a:normAutofit/>
          </a:bodyPr>
          <a:lstStyle/>
          <a:p>
            <a:r>
              <a:rPr lang="en-US" sz="3200" b="1" dirty="0" smtClean="0">
                <a:latin typeface="Times New Roman" pitchFamily="18" charset="0"/>
                <a:cs typeface="Times New Roman" pitchFamily="18" charset="0"/>
              </a:rPr>
              <a:t>Software Quality</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685800"/>
            <a:ext cx="8229600" cy="5486400"/>
          </a:xfrm>
        </p:spPr>
        <p:txBody>
          <a:bodyPr>
            <a:noAutofit/>
          </a:bodyPr>
          <a:lstStyle/>
          <a:p>
            <a:pPr>
              <a:buFont typeface="Wingdings" pitchFamily="2" charset="2"/>
              <a:buChar char="Ø"/>
            </a:pPr>
            <a:r>
              <a:rPr lang="en-US" sz="2000" b="1" dirty="0" smtClean="0">
                <a:latin typeface="Times New Roman" pitchFamily="18" charset="0"/>
                <a:cs typeface="Times New Roman" pitchFamily="18" charset="0"/>
              </a:rPr>
              <a:t>Software Quality Views:</a:t>
            </a:r>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degree to which a system, component, or process meets specified requirements</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Quality is fitness for use.</a:t>
            </a:r>
          </a:p>
          <a:p>
            <a:r>
              <a:rPr lang="en-US" sz="2000" dirty="0" smtClean="0">
                <a:latin typeface="Times New Roman" pitchFamily="18" charset="0"/>
                <a:cs typeface="Times New Roman" pitchFamily="18" charset="0"/>
              </a:rPr>
              <a:t>Conformance to specification.</a:t>
            </a:r>
          </a:p>
          <a:p>
            <a:r>
              <a:rPr lang="en-US" sz="2000" dirty="0" smtClean="0">
                <a:latin typeface="Times New Roman" pitchFamily="18" charset="0"/>
                <a:cs typeface="Times New Roman" pitchFamily="18" charset="0"/>
              </a:rPr>
              <a:t>Transparency </a:t>
            </a:r>
            <a:r>
              <a:rPr lang="en-US" sz="2000" dirty="0">
                <a:latin typeface="Times New Roman" pitchFamily="18" charset="0"/>
                <a:cs typeface="Times New Roman" pitchFamily="18" charset="0"/>
              </a:rPr>
              <a:t>of service delivery</a:t>
            </a:r>
          </a:p>
          <a:p>
            <a:r>
              <a:rPr lang="en-US" sz="2000" dirty="0" smtClean="0">
                <a:latin typeface="Times New Roman" pitchFamily="18" charset="0"/>
                <a:cs typeface="Times New Roman" pitchFamily="18" charset="0"/>
              </a:rPr>
              <a:t>Achieving </a:t>
            </a:r>
            <a:r>
              <a:rPr lang="en-US" sz="2000" dirty="0">
                <a:latin typeface="Times New Roman" pitchFamily="18" charset="0"/>
                <a:cs typeface="Times New Roman" pitchFamily="18" charset="0"/>
              </a:rPr>
              <a:t>desired results</a:t>
            </a:r>
          </a:p>
          <a:p>
            <a:r>
              <a:rPr lang="en-US" sz="2000" dirty="0">
                <a:latin typeface="Times New Roman" pitchFamily="18" charset="0"/>
                <a:cs typeface="Times New Roman" pitchFamily="18" charset="0"/>
              </a:rPr>
              <a:t>Continuous Improvement</a:t>
            </a:r>
          </a:p>
          <a:p>
            <a:r>
              <a:rPr lang="en-US" sz="2000" dirty="0">
                <a:latin typeface="Times New Roman" pitchFamily="18" charset="0"/>
                <a:cs typeface="Times New Roman" pitchFamily="18" charset="0"/>
              </a:rPr>
              <a:t>Competitive advantage</a:t>
            </a:r>
          </a:p>
          <a:p>
            <a:r>
              <a:rPr lang="en-US" sz="2000" dirty="0">
                <a:latin typeface="Times New Roman" pitchFamily="18" charset="0"/>
                <a:cs typeface="Times New Roman" pitchFamily="18" charset="0"/>
              </a:rPr>
              <a:t>Added value for </a:t>
            </a:r>
            <a:r>
              <a:rPr lang="en-US" sz="2000" dirty="0" smtClean="0">
                <a:latin typeface="Times New Roman" pitchFamily="18" charset="0"/>
                <a:cs typeface="Times New Roman" pitchFamily="18" charset="0"/>
              </a:rPr>
              <a:t>society Best </a:t>
            </a:r>
            <a:r>
              <a:rPr lang="en-US" sz="2000" dirty="0">
                <a:latin typeface="Times New Roman" pitchFamily="18" charset="0"/>
                <a:cs typeface="Times New Roman" pitchFamily="18" charset="0"/>
              </a:rPr>
              <a:t>value for price</a:t>
            </a:r>
          </a:p>
          <a:p>
            <a:r>
              <a:rPr lang="en-US" sz="2000" dirty="0">
                <a:latin typeface="Times New Roman" pitchFamily="18" charset="0"/>
                <a:cs typeface="Times New Roman" pitchFamily="18" charset="0"/>
              </a:rPr>
              <a:t>Cost effectiveness</a:t>
            </a:r>
          </a:p>
          <a:p>
            <a:r>
              <a:rPr lang="en-US" sz="2000" dirty="0">
                <a:latin typeface="Times New Roman" pitchFamily="18" charset="0"/>
                <a:cs typeface="Times New Roman" pitchFamily="18" charset="0"/>
              </a:rPr>
              <a:t>Performance measurement</a:t>
            </a:r>
          </a:p>
          <a:p>
            <a:r>
              <a:rPr lang="en-US" sz="2000" dirty="0" smtClean="0">
                <a:latin typeface="Times New Roman" pitchFamily="18" charset="0"/>
                <a:cs typeface="Times New Roman" pitchFamily="18" charset="0"/>
              </a:rPr>
              <a:t>Satisfaction </a:t>
            </a:r>
            <a:r>
              <a:rPr lang="en-US" sz="2000" dirty="0">
                <a:latin typeface="Times New Roman" pitchFamily="18" charset="0"/>
                <a:cs typeface="Times New Roman" pitchFamily="18" charset="0"/>
              </a:rPr>
              <a:t>of stakeholders</a:t>
            </a:r>
          </a:p>
          <a:p>
            <a:r>
              <a:rPr lang="en-US" sz="2000" dirty="0">
                <a:latin typeface="Times New Roman" pitchFamily="18" charset="0"/>
                <a:cs typeface="Times New Roman" pitchFamily="18" charset="0"/>
              </a:rPr>
              <a:t>Doing the right things</a:t>
            </a:r>
          </a:p>
          <a:p>
            <a:r>
              <a:rPr lang="en-US" sz="2000" dirty="0">
                <a:latin typeface="Times New Roman" pitchFamily="18" charset="0"/>
                <a:cs typeface="Times New Roman" pitchFamily="18" charset="0"/>
              </a:rPr>
              <a:t>Doing things right</a:t>
            </a:r>
          </a:p>
          <a:p>
            <a:r>
              <a:rPr lang="en-US" sz="2000" dirty="0">
                <a:latin typeface="Times New Roman" pitchFamily="18" charset="0"/>
                <a:cs typeface="Times New Roman" pitchFamily="18" charset="0"/>
              </a:rPr>
              <a:t>Doing the right things right</a:t>
            </a:r>
          </a:p>
          <a:p>
            <a:pPr marL="0" indent="0">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F49626D4-AF48-4263-A8AE-ABB0DC48629D}" type="datetime1">
              <a:rPr lang="en-US" smtClean="0">
                <a:solidFill>
                  <a:srgbClr val="482400"/>
                </a:solidFill>
              </a:rPr>
              <a:pPr>
                <a:defRPr/>
              </a:pPr>
              <a:t>6/17/2020</a:t>
            </a:fld>
            <a:endParaRPr lang="en-US">
              <a:solidFill>
                <a:srgbClr val="482400"/>
              </a:solidFill>
            </a:endParaRPr>
          </a:p>
        </p:txBody>
      </p:sp>
      <p:sp>
        <p:nvSpPr>
          <p:cNvPr id="5" name="Footer Placeholder 4"/>
          <p:cNvSpPr>
            <a:spLocks noGrp="1"/>
          </p:cNvSpPr>
          <p:nvPr>
            <p:ph type="ftr" sz="quarter" idx="11"/>
          </p:nvPr>
        </p:nvSpPr>
        <p:spPr/>
        <p:txBody>
          <a:bodyPr/>
          <a:lstStyle/>
          <a:p>
            <a:pPr>
              <a:defRPr/>
            </a:pPr>
            <a:r>
              <a:rPr lang="en-US" smtClean="0">
                <a:solidFill>
                  <a:srgbClr val="482400"/>
                </a:solidFill>
              </a:rPr>
              <a:t>Unit-1-Introduction</a:t>
            </a:r>
            <a:endParaRPr lang="en-US">
              <a:solidFill>
                <a:srgbClr val="482400"/>
              </a:solidFill>
            </a:endParaRPr>
          </a:p>
        </p:txBody>
      </p:sp>
    </p:spTree>
    <p:extLst>
      <p:ext uri="{BB962C8B-B14F-4D97-AF65-F5344CB8AC3E}">
        <p14:creationId xmlns="" xmlns:p14="http://schemas.microsoft.com/office/powerpoint/2010/main" val="14236927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609600"/>
          </a:xfrm>
        </p:spPr>
        <p:txBody>
          <a:bodyPr>
            <a:noAutofit/>
          </a:bodyPr>
          <a:lstStyle/>
          <a:p>
            <a:r>
              <a:rPr lang="en-US" sz="3000" b="1" dirty="0" smtClean="0">
                <a:latin typeface="Times New Roman" pitchFamily="18" charset="0"/>
                <a:cs typeface="Times New Roman" pitchFamily="18" charset="0"/>
              </a:rPr>
              <a:t>Constraints of Software Product Quality Assessment</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686800" cy="5181600"/>
          </a:xfrm>
        </p:spPr>
        <p:txBody>
          <a:bodyPr>
            <a:normAutofit/>
          </a:bodyPr>
          <a:lstStyle/>
          <a:p>
            <a:pPr algn="just"/>
            <a:r>
              <a:rPr lang="en-US" sz="2000" dirty="0" smtClean="0">
                <a:latin typeface="Times New Roman" pitchFamily="18" charset="0"/>
                <a:cs typeface="Times New Roman" pitchFamily="18" charset="0"/>
              </a:rPr>
              <a:t>Requirement specification are made by business analyst and system analyst. Tester may or may not have direct access to the customer and may get information though requirement statements, queries answered etc. either from customer or business analyst. There are few limitation of product quality assessment in this.</a:t>
            </a:r>
          </a:p>
          <a:p>
            <a:pPr lvl="1" algn="just"/>
            <a:r>
              <a:rPr lang="en-US" sz="2000" dirty="0" smtClean="0">
                <a:latin typeface="Times New Roman" pitchFamily="18" charset="0"/>
                <a:cs typeface="Times New Roman" pitchFamily="18" charset="0"/>
              </a:rPr>
              <a:t>Software is virtual in nature. Software products can not be touched or heard.</a:t>
            </a:r>
          </a:p>
          <a:p>
            <a:pPr lvl="1" algn="just"/>
            <a:r>
              <a:rPr lang="en-US" sz="2000" dirty="0" smtClean="0">
                <a:latin typeface="Times New Roman" pitchFamily="18" charset="0"/>
                <a:cs typeface="Times New Roman" pitchFamily="18" charset="0"/>
              </a:rPr>
              <a:t>There is huge communication gap between  users of software and developers/testers of the product.</a:t>
            </a:r>
          </a:p>
          <a:p>
            <a:pPr lvl="1" algn="just"/>
            <a:r>
              <a:rPr lang="en-US" sz="2000" dirty="0" smtClean="0">
                <a:latin typeface="Times New Roman" pitchFamily="18" charset="0"/>
                <a:cs typeface="Times New Roman" pitchFamily="18" charset="0"/>
              </a:rPr>
              <a:t>Software product is unique in nature. Similarities between any two products are superficial ones.</a:t>
            </a:r>
          </a:p>
          <a:p>
            <a:pPr lvl="1" algn="just"/>
            <a:r>
              <a:rPr lang="en-US" sz="2000" dirty="0" smtClean="0">
                <a:latin typeface="Times New Roman" pitchFamily="18" charset="0"/>
                <a:cs typeface="Times New Roman" pitchFamily="18" charset="0"/>
              </a:rPr>
              <a:t>All aspects of software cannot be tested fully as member of permutations and combinations for testing all possibilities tend to infinity.</a:t>
            </a:r>
          </a:p>
          <a:p>
            <a:pPr lvl="1" algn="just"/>
            <a:r>
              <a:rPr lang="en-US" sz="2000" dirty="0" smtClean="0">
                <a:latin typeface="Times New Roman" pitchFamily="18" charset="0"/>
                <a:cs typeface="Times New Roman" pitchFamily="18" charset="0"/>
              </a:rPr>
              <a:t>A software program in the same way every time when it is executing some instruction.</a:t>
            </a: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C4ED08B5-98E6-40F2-925C-0C67705195F1}" type="datetime1">
              <a:rPr lang="en-US" smtClean="0">
                <a:solidFill>
                  <a:srgbClr val="482400"/>
                </a:solidFill>
              </a:rPr>
              <a:pPr>
                <a:defRPr/>
              </a:pPr>
              <a:t>6/17/2020</a:t>
            </a:fld>
            <a:endParaRPr lang="en-US">
              <a:solidFill>
                <a:srgbClr val="482400"/>
              </a:solidFill>
            </a:endParaRPr>
          </a:p>
        </p:txBody>
      </p:sp>
      <p:sp>
        <p:nvSpPr>
          <p:cNvPr id="5" name="Footer Placeholder 4"/>
          <p:cNvSpPr>
            <a:spLocks noGrp="1"/>
          </p:cNvSpPr>
          <p:nvPr>
            <p:ph type="ftr" sz="quarter" idx="11"/>
          </p:nvPr>
        </p:nvSpPr>
        <p:spPr/>
        <p:txBody>
          <a:bodyPr/>
          <a:lstStyle/>
          <a:p>
            <a:pPr>
              <a:defRPr/>
            </a:pPr>
            <a:r>
              <a:rPr lang="en-US" smtClean="0">
                <a:solidFill>
                  <a:srgbClr val="482400"/>
                </a:solidFill>
              </a:rPr>
              <a:t>Unit-1-Introduction</a:t>
            </a:r>
            <a:endParaRPr lang="en-US">
              <a:solidFill>
                <a:srgbClr val="482400"/>
              </a:solidFill>
            </a:endParaRPr>
          </a:p>
        </p:txBody>
      </p:sp>
    </p:spTree>
    <p:extLst>
      <p:ext uri="{BB962C8B-B14F-4D97-AF65-F5344CB8AC3E}">
        <p14:creationId xmlns="" xmlns:p14="http://schemas.microsoft.com/office/powerpoint/2010/main" val="22118026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reeform 4"/>
          <p:cNvSpPr>
            <a:spLocks/>
          </p:cNvSpPr>
          <p:nvPr/>
        </p:nvSpPr>
        <p:spPr bwMode="auto">
          <a:xfrm>
            <a:off x="8577263" y="4106863"/>
            <a:ext cx="41275" cy="131762"/>
          </a:xfrm>
          <a:custGeom>
            <a:avLst/>
            <a:gdLst>
              <a:gd name="T0" fmla="*/ 2147483647 w 26"/>
              <a:gd name="T1" fmla="*/ 0 h 83"/>
              <a:gd name="T2" fmla="*/ 2147483647 w 26"/>
              <a:gd name="T3" fmla="*/ 2147483647 h 83"/>
              <a:gd name="T4" fmla="*/ 2147483647 w 26"/>
              <a:gd name="T5" fmla="*/ 2147483647 h 83"/>
              <a:gd name="T6" fmla="*/ 2147483647 w 26"/>
              <a:gd name="T7" fmla="*/ 2147483647 h 83"/>
              <a:gd name="T8" fmla="*/ 2147483647 w 26"/>
              <a:gd name="T9" fmla="*/ 2147483647 h 83"/>
              <a:gd name="T10" fmla="*/ 2147483647 w 26"/>
              <a:gd name="T11" fmla="*/ 2147483647 h 83"/>
              <a:gd name="T12" fmla="*/ 2147483647 w 26"/>
              <a:gd name="T13" fmla="*/ 2147483647 h 83"/>
              <a:gd name="T14" fmla="*/ 2147483647 w 26"/>
              <a:gd name="T15" fmla="*/ 2147483647 h 83"/>
              <a:gd name="T16" fmla="*/ 2147483647 w 26"/>
              <a:gd name="T17" fmla="*/ 2147483647 h 83"/>
              <a:gd name="T18" fmla="*/ 2147483647 w 26"/>
              <a:gd name="T19" fmla="*/ 2147483647 h 83"/>
              <a:gd name="T20" fmla="*/ 2147483647 w 26"/>
              <a:gd name="T21" fmla="*/ 2147483647 h 83"/>
              <a:gd name="T22" fmla="*/ 2147483647 w 26"/>
              <a:gd name="T23" fmla="*/ 2147483647 h 83"/>
              <a:gd name="T24" fmla="*/ 2147483647 w 26"/>
              <a:gd name="T25" fmla="*/ 2147483647 h 83"/>
              <a:gd name="T26" fmla="*/ 2147483647 w 26"/>
              <a:gd name="T27" fmla="*/ 2147483647 h 83"/>
              <a:gd name="T28" fmla="*/ 2147483647 w 26"/>
              <a:gd name="T29" fmla="*/ 2147483647 h 83"/>
              <a:gd name="T30" fmla="*/ 2147483647 w 26"/>
              <a:gd name="T31" fmla="*/ 2147483647 h 83"/>
              <a:gd name="T32" fmla="*/ 2147483647 w 26"/>
              <a:gd name="T33" fmla="*/ 2147483647 h 83"/>
              <a:gd name="T34" fmla="*/ 2147483647 w 26"/>
              <a:gd name="T35" fmla="*/ 2147483647 h 83"/>
              <a:gd name="T36" fmla="*/ 2147483647 w 26"/>
              <a:gd name="T37" fmla="*/ 2147483647 h 83"/>
              <a:gd name="T38" fmla="*/ 2147483647 w 26"/>
              <a:gd name="T39" fmla="*/ 2147483647 h 83"/>
              <a:gd name="T40" fmla="*/ 0 w 26"/>
              <a:gd name="T41" fmla="*/ 2147483647 h 83"/>
              <a:gd name="T42" fmla="*/ 0 w 26"/>
              <a:gd name="T43" fmla="*/ 2147483647 h 83"/>
              <a:gd name="T44" fmla="*/ 2147483647 w 26"/>
              <a:gd name="T45" fmla="*/ 2147483647 h 83"/>
              <a:gd name="T46" fmla="*/ 2147483647 w 26"/>
              <a:gd name="T47" fmla="*/ 2147483647 h 83"/>
              <a:gd name="T48" fmla="*/ 2147483647 w 26"/>
              <a:gd name="T49" fmla="*/ 2147483647 h 83"/>
              <a:gd name="T50" fmla="*/ 2147483647 w 26"/>
              <a:gd name="T51" fmla="*/ 2147483647 h 83"/>
              <a:gd name="T52" fmla="*/ 2147483647 w 26"/>
              <a:gd name="T53" fmla="*/ 2147483647 h 83"/>
              <a:gd name="T54" fmla="*/ 2147483647 w 26"/>
              <a:gd name="T55" fmla="*/ 2147483647 h 83"/>
              <a:gd name="T56" fmla="*/ 2147483647 w 26"/>
              <a:gd name="T57" fmla="*/ 2147483647 h 83"/>
              <a:gd name="T58" fmla="*/ 2147483647 w 26"/>
              <a:gd name="T59" fmla="*/ 2147483647 h 83"/>
              <a:gd name="T60" fmla="*/ 2147483647 w 26"/>
              <a:gd name="T61" fmla="*/ 2147483647 h 83"/>
              <a:gd name="T62" fmla="*/ 2147483647 w 26"/>
              <a:gd name="T63" fmla="*/ 2147483647 h 83"/>
              <a:gd name="T64" fmla="*/ 2147483647 w 26"/>
              <a:gd name="T65" fmla="*/ 2147483647 h 83"/>
              <a:gd name="T66" fmla="*/ 2147483647 w 26"/>
              <a:gd name="T67" fmla="*/ 2147483647 h 83"/>
              <a:gd name="T68" fmla="*/ 2147483647 w 26"/>
              <a:gd name="T69" fmla="*/ 2147483647 h 83"/>
              <a:gd name="T70" fmla="*/ 2147483647 w 26"/>
              <a:gd name="T71" fmla="*/ 2147483647 h 83"/>
              <a:gd name="T72" fmla="*/ 2147483647 w 26"/>
              <a:gd name="T73" fmla="*/ 2147483647 h 83"/>
              <a:gd name="T74" fmla="*/ 2147483647 w 26"/>
              <a:gd name="T75" fmla="*/ 2147483647 h 83"/>
              <a:gd name="T76" fmla="*/ 2147483647 w 26"/>
              <a:gd name="T77" fmla="*/ 2147483647 h 83"/>
              <a:gd name="T78" fmla="*/ 2147483647 w 26"/>
              <a:gd name="T79" fmla="*/ 2147483647 h 83"/>
              <a:gd name="T80" fmla="*/ 2147483647 w 26"/>
              <a:gd name="T81" fmla="*/ 2147483647 h 83"/>
              <a:gd name="T82" fmla="*/ 2147483647 w 26"/>
              <a:gd name="T83" fmla="*/ 2147483647 h 83"/>
              <a:gd name="T84" fmla="*/ 2147483647 w 26"/>
              <a:gd name="T85" fmla="*/ 0 h 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6"/>
              <a:gd name="T130" fmla="*/ 0 h 83"/>
              <a:gd name="T131" fmla="*/ 26 w 26"/>
              <a:gd name="T132" fmla="*/ 83 h 8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6" h="83">
                <a:moveTo>
                  <a:pt x="19" y="0"/>
                </a:moveTo>
                <a:lnTo>
                  <a:pt x="10" y="1"/>
                </a:lnTo>
                <a:lnTo>
                  <a:pt x="11" y="9"/>
                </a:lnTo>
                <a:lnTo>
                  <a:pt x="14" y="30"/>
                </a:lnTo>
                <a:lnTo>
                  <a:pt x="16" y="51"/>
                </a:lnTo>
                <a:lnTo>
                  <a:pt x="17" y="63"/>
                </a:lnTo>
                <a:lnTo>
                  <a:pt x="18" y="67"/>
                </a:lnTo>
                <a:lnTo>
                  <a:pt x="18" y="70"/>
                </a:lnTo>
                <a:lnTo>
                  <a:pt x="17" y="72"/>
                </a:lnTo>
                <a:lnTo>
                  <a:pt x="15" y="73"/>
                </a:lnTo>
                <a:lnTo>
                  <a:pt x="12" y="73"/>
                </a:lnTo>
                <a:lnTo>
                  <a:pt x="10" y="71"/>
                </a:lnTo>
                <a:lnTo>
                  <a:pt x="10" y="68"/>
                </a:lnTo>
                <a:lnTo>
                  <a:pt x="8" y="62"/>
                </a:lnTo>
                <a:lnTo>
                  <a:pt x="8" y="58"/>
                </a:lnTo>
                <a:lnTo>
                  <a:pt x="6" y="50"/>
                </a:lnTo>
                <a:lnTo>
                  <a:pt x="5" y="42"/>
                </a:lnTo>
                <a:lnTo>
                  <a:pt x="4" y="33"/>
                </a:lnTo>
                <a:lnTo>
                  <a:pt x="2" y="23"/>
                </a:lnTo>
                <a:lnTo>
                  <a:pt x="1" y="16"/>
                </a:lnTo>
                <a:lnTo>
                  <a:pt x="0" y="10"/>
                </a:lnTo>
                <a:lnTo>
                  <a:pt x="0" y="8"/>
                </a:lnTo>
                <a:lnTo>
                  <a:pt x="5" y="62"/>
                </a:lnTo>
                <a:lnTo>
                  <a:pt x="5" y="66"/>
                </a:lnTo>
                <a:lnTo>
                  <a:pt x="6" y="69"/>
                </a:lnTo>
                <a:lnTo>
                  <a:pt x="6" y="73"/>
                </a:lnTo>
                <a:lnTo>
                  <a:pt x="6" y="75"/>
                </a:lnTo>
                <a:lnTo>
                  <a:pt x="8" y="78"/>
                </a:lnTo>
                <a:lnTo>
                  <a:pt x="10" y="80"/>
                </a:lnTo>
                <a:lnTo>
                  <a:pt x="13" y="82"/>
                </a:lnTo>
                <a:lnTo>
                  <a:pt x="17" y="81"/>
                </a:lnTo>
                <a:lnTo>
                  <a:pt x="19" y="80"/>
                </a:lnTo>
                <a:lnTo>
                  <a:pt x="21" y="80"/>
                </a:lnTo>
                <a:lnTo>
                  <a:pt x="23" y="78"/>
                </a:lnTo>
                <a:lnTo>
                  <a:pt x="23" y="77"/>
                </a:lnTo>
                <a:lnTo>
                  <a:pt x="24" y="75"/>
                </a:lnTo>
                <a:lnTo>
                  <a:pt x="25" y="73"/>
                </a:lnTo>
                <a:lnTo>
                  <a:pt x="25" y="70"/>
                </a:lnTo>
                <a:lnTo>
                  <a:pt x="25" y="66"/>
                </a:lnTo>
                <a:lnTo>
                  <a:pt x="23" y="52"/>
                </a:lnTo>
                <a:lnTo>
                  <a:pt x="22" y="30"/>
                </a:lnTo>
                <a:lnTo>
                  <a:pt x="19" y="9"/>
                </a:lnTo>
                <a:lnTo>
                  <a:pt x="19" y="0"/>
                </a:lnTo>
              </a:path>
            </a:pathLst>
          </a:custGeom>
          <a:solidFill>
            <a:srgbClr val="BFBFBF"/>
          </a:solidFill>
          <a:ln>
            <a:noFill/>
          </a:ln>
          <a:extLst>
            <a:ext uri="{91240B29-F687-4F45-9708-019B960494DF}">
              <a14:hiddenLine xmlns="" xmlns:a14="http://schemas.microsoft.com/office/drawing/2010/main" w="9525" cap="rnd">
                <a:solidFill>
                  <a:srgbClr val="000000"/>
                </a:solidFill>
                <a:round/>
                <a:headEnd/>
                <a:tailEnd/>
              </a14:hiddenLine>
            </a:ext>
          </a:extLst>
        </p:spPr>
        <p:txBody>
          <a:bodyPr/>
          <a:lstStyle/>
          <a:p>
            <a:pPr algn="ctr" fontAlgn="base">
              <a:spcBef>
                <a:spcPct val="20000"/>
              </a:spcBef>
              <a:spcAft>
                <a:spcPct val="0"/>
              </a:spcAft>
            </a:pPr>
            <a:endParaRPr lang="en-US" sz="2400" b="1" smtClean="0">
              <a:solidFill>
                <a:srgbClr val="000000"/>
              </a:solidFill>
            </a:endParaRPr>
          </a:p>
        </p:txBody>
      </p:sp>
      <p:sp>
        <p:nvSpPr>
          <p:cNvPr id="36867" name="Rectangle 5"/>
          <p:cNvSpPr>
            <a:spLocks noGrp="1" noChangeArrowheads="1"/>
          </p:cNvSpPr>
          <p:nvPr>
            <p:ph type="title"/>
          </p:nvPr>
        </p:nvSpPr>
        <p:spPr>
          <a:xfrm>
            <a:off x="533400" y="0"/>
            <a:ext cx="8229600" cy="685800"/>
          </a:xfrm>
        </p:spPr>
        <p:txBody>
          <a:bodyPr>
            <a:normAutofit/>
          </a:bodyPr>
          <a:lstStyle/>
          <a:p>
            <a:r>
              <a:rPr lang="en-US" sz="3200" b="1" dirty="0" smtClean="0">
                <a:latin typeface="Times New Roman" pitchFamily="18" charset="0"/>
                <a:cs typeface="Times New Roman" pitchFamily="18" charset="0"/>
              </a:rPr>
              <a:t>QUALITY TOOLS</a:t>
            </a:r>
          </a:p>
        </p:txBody>
      </p:sp>
      <p:sp>
        <p:nvSpPr>
          <p:cNvPr id="36868" name="Rectangle 6"/>
          <p:cNvSpPr>
            <a:spLocks noGrp="1" noChangeArrowheads="1"/>
          </p:cNvSpPr>
          <p:nvPr>
            <p:ph type="body" idx="1"/>
          </p:nvPr>
        </p:nvSpPr>
        <p:spPr>
          <a:xfrm>
            <a:off x="381000" y="914400"/>
            <a:ext cx="8229600" cy="4525963"/>
          </a:xfrm>
        </p:spPr>
        <p:txBody>
          <a:bodyPr>
            <a:normAutofit/>
          </a:bodyPr>
          <a:lstStyle/>
          <a:p>
            <a:r>
              <a:rPr lang="en-US" sz="2000" dirty="0" smtClean="0">
                <a:latin typeface="Times New Roman" pitchFamily="18" charset="0"/>
                <a:cs typeface="Times New Roman" pitchFamily="18" charset="0"/>
              </a:rPr>
              <a:t>Quality function deployment (QFD)</a:t>
            </a:r>
          </a:p>
          <a:p>
            <a:r>
              <a:rPr lang="en-US" sz="2000" dirty="0" smtClean="0">
                <a:latin typeface="Times New Roman" pitchFamily="18" charset="0"/>
                <a:cs typeface="Times New Roman" pitchFamily="18" charset="0"/>
              </a:rPr>
              <a:t>Taguchi techniques</a:t>
            </a:r>
          </a:p>
          <a:p>
            <a:r>
              <a:rPr lang="en-US" sz="2000" dirty="0" smtClean="0">
                <a:latin typeface="Times New Roman" pitchFamily="18" charset="0"/>
                <a:cs typeface="Times New Roman" pitchFamily="18" charset="0"/>
              </a:rPr>
              <a:t>Pareto charts</a:t>
            </a:r>
          </a:p>
          <a:p>
            <a:r>
              <a:rPr lang="en-US" sz="2000" dirty="0" smtClean="0">
                <a:latin typeface="Times New Roman" pitchFamily="18" charset="0"/>
                <a:cs typeface="Times New Roman" pitchFamily="18" charset="0"/>
              </a:rPr>
              <a:t>Process charts</a:t>
            </a:r>
          </a:p>
          <a:p>
            <a:r>
              <a:rPr lang="en-US" sz="2000" dirty="0" smtClean="0">
                <a:latin typeface="Times New Roman" pitchFamily="18" charset="0"/>
                <a:cs typeface="Times New Roman" pitchFamily="18" charset="0"/>
              </a:rPr>
              <a:t>Cause &amp; effect diagrams </a:t>
            </a:r>
          </a:p>
          <a:p>
            <a:r>
              <a:rPr lang="en-US" sz="2000" dirty="0" smtClean="0">
                <a:latin typeface="Times New Roman" pitchFamily="18" charset="0"/>
                <a:cs typeface="Times New Roman" pitchFamily="18" charset="0"/>
              </a:rPr>
              <a:t>Statistical process control (SPC)</a:t>
            </a:r>
          </a:p>
        </p:txBody>
      </p:sp>
    </p:spTree>
    <p:extLst>
      <p:ext uri="{BB962C8B-B14F-4D97-AF65-F5344CB8AC3E}">
        <p14:creationId xmlns="" xmlns:p14="http://schemas.microsoft.com/office/powerpoint/2010/main" val="619569313"/>
      </p:ext>
    </p:extLst>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3200" b="1" dirty="0" smtClean="0">
                <a:latin typeface="Times New Roman" pitchFamily="18" charset="0"/>
                <a:cs typeface="Times New Roman" pitchFamily="18" charset="0"/>
              </a:rPr>
              <a:t>  Customer is A king</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685800"/>
            <a:ext cx="8458200" cy="5334000"/>
          </a:xfrm>
        </p:spPr>
        <p:txBody>
          <a:bodyPr>
            <a:noAutofit/>
          </a:bodyPr>
          <a:lstStyle/>
          <a:p>
            <a:r>
              <a:rPr lang="en-US" sz="2000" dirty="0" smtClean="0">
                <a:latin typeface="Times New Roman" pitchFamily="18" charset="0"/>
                <a:cs typeface="Times New Roman" pitchFamily="18" charset="0"/>
              </a:rPr>
              <a:t>External Customer </a:t>
            </a:r>
            <a:r>
              <a:rPr lang="en-US" sz="2000" dirty="0">
                <a:latin typeface="Times New Roman" pitchFamily="18" charset="0"/>
                <a:cs typeface="Times New Roman" pitchFamily="18" charset="0"/>
              </a:rPr>
              <a:t>- outside the organization (people who pay the bills.)</a:t>
            </a:r>
          </a:p>
          <a:p>
            <a:pPr lvl="1"/>
            <a:r>
              <a:rPr lang="en-US" sz="2000" dirty="0">
                <a:latin typeface="Times New Roman" pitchFamily="18" charset="0"/>
                <a:cs typeface="Times New Roman" pitchFamily="18" charset="0"/>
              </a:rPr>
              <a:t>End-user customers</a:t>
            </a:r>
          </a:p>
          <a:p>
            <a:pPr lvl="1"/>
            <a:r>
              <a:rPr lang="en-US" sz="2000" dirty="0">
                <a:latin typeface="Times New Roman" pitchFamily="18" charset="0"/>
                <a:cs typeface="Times New Roman" pitchFamily="18" charset="0"/>
              </a:rPr>
              <a:t>Manufacturer (OEM) for suppliers.</a:t>
            </a:r>
          </a:p>
          <a:p>
            <a:r>
              <a:rPr lang="en-US" sz="2000" dirty="0">
                <a:latin typeface="Times New Roman" pitchFamily="18" charset="0"/>
                <a:cs typeface="Times New Roman" pitchFamily="18" charset="0"/>
              </a:rPr>
              <a:t>Internal </a:t>
            </a:r>
            <a:r>
              <a:rPr lang="en-US" sz="2000" dirty="0" smtClean="0">
                <a:latin typeface="Times New Roman" pitchFamily="18" charset="0"/>
                <a:cs typeface="Times New Roman" pitchFamily="18" charset="0"/>
              </a:rPr>
              <a:t> Customer - </a:t>
            </a:r>
            <a:r>
              <a:rPr lang="en-US" sz="2000" dirty="0">
                <a:latin typeface="Times New Roman" pitchFamily="18" charset="0"/>
                <a:cs typeface="Times New Roman" pitchFamily="18" charset="0"/>
              </a:rPr>
              <a:t>people within your organization who receive your work </a:t>
            </a:r>
          </a:p>
          <a:p>
            <a:r>
              <a:rPr lang="en-US" sz="2000" dirty="0">
                <a:latin typeface="Times New Roman" pitchFamily="18" charset="0"/>
                <a:cs typeface="Times New Roman" pitchFamily="18" charset="0"/>
              </a:rPr>
              <a:t>In many situations, producers have multiple customers and therefore find it useful to identify “core customers</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A customer’s perception is their reality.</a:t>
            </a:r>
          </a:p>
          <a:p>
            <a:r>
              <a:rPr lang="en-US" sz="2000" dirty="0" smtClean="0">
                <a:latin typeface="Times New Roman" pitchFamily="18" charset="0"/>
                <a:cs typeface="Times New Roman" pitchFamily="18" charset="0"/>
              </a:rPr>
              <a:t> It’s easier to keep your customers happy than attract new ones.</a:t>
            </a:r>
          </a:p>
          <a:p>
            <a:r>
              <a:rPr lang="en-US" sz="2000" dirty="0">
                <a:latin typeface="Times New Roman" pitchFamily="18" charset="0"/>
                <a:cs typeface="Times New Roman" pitchFamily="18" charset="0"/>
              </a:rPr>
              <a:t>C</a:t>
            </a:r>
            <a:r>
              <a:rPr lang="en-US" sz="2000" dirty="0" smtClean="0">
                <a:latin typeface="Times New Roman" pitchFamily="18" charset="0"/>
                <a:cs typeface="Times New Roman" pitchFamily="18" charset="0"/>
              </a:rPr>
              <a:t>omplaints spread like wildfire on the internet.</a:t>
            </a:r>
          </a:p>
          <a:p>
            <a:r>
              <a:rPr lang="en-US" sz="2000" dirty="0">
                <a:latin typeface="Times New Roman" pitchFamily="18" charset="0"/>
                <a:cs typeface="Times New Roman" pitchFamily="18" charset="0"/>
              </a:rPr>
              <a:t>W</a:t>
            </a:r>
            <a:r>
              <a:rPr lang="en-US" sz="2000" dirty="0" smtClean="0">
                <a:latin typeface="Times New Roman" pitchFamily="18" charset="0"/>
                <a:cs typeface="Times New Roman" pitchFamily="18" charset="0"/>
              </a:rPr>
              <a:t>ithout customers we don’t have a business.</a:t>
            </a:r>
          </a:p>
          <a:p>
            <a:r>
              <a:rPr lang="en-US" sz="2000" dirty="0" smtClean="0">
                <a:latin typeface="Times New Roman" pitchFamily="18" charset="0"/>
                <a:cs typeface="Times New Roman" pitchFamily="18" charset="0"/>
              </a:rPr>
              <a:t> Brands win or lose by how well they wow customer.</a:t>
            </a:r>
          </a:p>
          <a:p>
            <a:r>
              <a:rPr lang="en-US" sz="2000" b="1" dirty="0"/>
              <a:t>TQM’s Customer Approach</a:t>
            </a:r>
            <a:endParaRPr lang="en-US" sz="2000" b="1" dirty="0" smtClean="0">
              <a:latin typeface="Times New Roman" pitchFamily="18" charset="0"/>
              <a:cs typeface="Times New Roman" pitchFamily="18" charset="0"/>
            </a:endParaRPr>
          </a:p>
          <a:p>
            <a:pPr marL="0" indent="0">
              <a:buNone/>
            </a:pPr>
            <a:r>
              <a:rPr lang="en-US" sz="2000" dirty="0" smtClean="0"/>
              <a:t>        “the </a:t>
            </a:r>
            <a:r>
              <a:rPr lang="en-US" sz="2000" dirty="0"/>
              <a:t>customer defines quality</a:t>
            </a:r>
            <a:r>
              <a:rPr lang="en-US" sz="2000" dirty="0" smtClean="0"/>
              <a:t>.” “</a:t>
            </a:r>
            <a:r>
              <a:rPr lang="en-US" sz="2000" dirty="0"/>
              <a:t>the customer is always right.”</a:t>
            </a:r>
          </a:p>
          <a:p>
            <a:pPr marL="0" indent="0">
              <a:buNone/>
            </a:pPr>
            <a:r>
              <a:rPr lang="en-US" sz="2000" dirty="0" smtClean="0"/>
              <a:t> “</a:t>
            </a:r>
            <a:r>
              <a:rPr lang="en-US" sz="2000" dirty="0"/>
              <a:t>the customer always comes first</a:t>
            </a:r>
            <a:r>
              <a:rPr lang="en-US" sz="2000" dirty="0" smtClean="0"/>
              <a:t>.” “</a:t>
            </a:r>
            <a:r>
              <a:rPr lang="en-US" sz="2000" dirty="0"/>
              <a:t>quality begins </a:t>
            </a:r>
            <a:r>
              <a:rPr lang="en-US" sz="2000" dirty="0" smtClean="0"/>
              <a:t>&amp; ends </a:t>
            </a:r>
            <a:r>
              <a:rPr lang="en-US" sz="2000" dirty="0"/>
              <a:t>with the </a:t>
            </a:r>
            <a:r>
              <a:rPr lang="en-US" sz="2000" dirty="0" smtClean="0"/>
              <a:t>customer.”</a:t>
            </a:r>
            <a:endParaRPr lang="en-US" sz="2000" dirty="0" smtClean="0">
              <a:latin typeface="Times New Roman" pitchFamily="18" charset="0"/>
              <a:cs typeface="Times New Roman" pitchFamily="18" charset="0"/>
            </a:endParaRPr>
          </a:p>
          <a:p>
            <a:endParaRPr lang="en-US" sz="2000" dirty="0"/>
          </a:p>
        </p:txBody>
      </p:sp>
      <p:sp>
        <p:nvSpPr>
          <p:cNvPr id="4" name="Date Placeholder 3"/>
          <p:cNvSpPr>
            <a:spLocks noGrp="1"/>
          </p:cNvSpPr>
          <p:nvPr>
            <p:ph type="dt" sz="half" idx="10"/>
          </p:nvPr>
        </p:nvSpPr>
        <p:spPr/>
        <p:txBody>
          <a:bodyPr/>
          <a:lstStyle/>
          <a:p>
            <a:pPr>
              <a:defRPr/>
            </a:pPr>
            <a:fld id="{A7F19A1D-E8A9-426B-975F-582BA44F16F4}" type="datetime1">
              <a:rPr lang="en-US" smtClean="0">
                <a:solidFill>
                  <a:srgbClr val="482400"/>
                </a:solidFill>
              </a:rPr>
              <a:pPr>
                <a:defRPr/>
              </a:pPr>
              <a:t>6/17/2020</a:t>
            </a:fld>
            <a:endParaRPr lang="en-US">
              <a:solidFill>
                <a:srgbClr val="482400"/>
              </a:solidFill>
            </a:endParaRPr>
          </a:p>
        </p:txBody>
      </p:sp>
      <p:sp>
        <p:nvSpPr>
          <p:cNvPr id="5" name="Footer Placeholder 4"/>
          <p:cNvSpPr>
            <a:spLocks noGrp="1"/>
          </p:cNvSpPr>
          <p:nvPr>
            <p:ph type="ftr" sz="quarter" idx="11"/>
          </p:nvPr>
        </p:nvSpPr>
        <p:spPr/>
        <p:txBody>
          <a:bodyPr/>
          <a:lstStyle/>
          <a:p>
            <a:pPr>
              <a:defRPr/>
            </a:pPr>
            <a:r>
              <a:rPr lang="en-US" smtClean="0">
                <a:solidFill>
                  <a:srgbClr val="482400"/>
                </a:solidFill>
              </a:rPr>
              <a:t>Unit-1-Introduction</a:t>
            </a:r>
            <a:endParaRPr lang="en-US">
              <a:solidFill>
                <a:srgbClr val="482400"/>
              </a:solidFill>
            </a:endParaRPr>
          </a:p>
        </p:txBody>
      </p:sp>
    </p:spTree>
    <p:extLst>
      <p:ext uri="{BB962C8B-B14F-4D97-AF65-F5344CB8AC3E}">
        <p14:creationId xmlns="" xmlns:p14="http://schemas.microsoft.com/office/powerpoint/2010/main" val="5377402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3200" b="1" dirty="0" smtClean="0">
                <a:latin typeface="Times New Roman" pitchFamily="18" charset="0"/>
                <a:cs typeface="Times New Roman" pitchFamily="18" charset="0"/>
              </a:rPr>
              <a:t>Quality And Productivity Relationship</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914400"/>
            <a:ext cx="8610600" cy="5181600"/>
          </a:xfrm>
        </p:spPr>
        <p:txBody>
          <a:bodyPr>
            <a:normAutofit/>
          </a:bodyPr>
          <a:lstStyle/>
          <a:p>
            <a:r>
              <a:rPr lang="en-US" sz="2000" dirty="0" smtClean="0"/>
              <a:t>Productivity is the relationship between a given amount of output and the amount of input needed to produce it. Quality affects productivity.</a:t>
            </a:r>
          </a:p>
          <a:p>
            <a:r>
              <a:rPr lang="en-US" sz="2000" dirty="0" smtClean="0"/>
              <a:t>Productivity is tool of measurement that determines the efficiency of the organization in terms of  the ratio of output produced with respect to inputs used.</a:t>
            </a:r>
          </a:p>
          <a:p>
            <a:r>
              <a:rPr lang="en-US" sz="2000" dirty="0" smtClean="0"/>
              <a:t>Quality must improve productivity by reducing wastage.</a:t>
            </a:r>
          </a:p>
          <a:p>
            <a:r>
              <a:rPr lang="en-US" sz="2000" dirty="0" smtClean="0"/>
              <a:t>Improvement in quality directly leads to improved productivity.</a:t>
            </a:r>
          </a:p>
          <a:p>
            <a:r>
              <a:rPr lang="en-US" sz="2000" dirty="0" smtClean="0"/>
              <a:t>Cost reduction is possible by improved quality.</a:t>
            </a:r>
          </a:p>
          <a:p>
            <a:r>
              <a:rPr lang="en-US" sz="2000" dirty="0" smtClean="0"/>
              <a:t>Proper communication between management and employee is essential.</a:t>
            </a:r>
          </a:p>
          <a:p>
            <a:r>
              <a:rPr lang="en-US" sz="2000" dirty="0" smtClean="0"/>
              <a:t>Quality improvement lead to cost reduction.</a:t>
            </a:r>
          </a:p>
          <a:p>
            <a:r>
              <a:rPr lang="en-US" sz="2000" dirty="0" smtClean="0"/>
              <a:t>Employee involvement in quality improvement.</a:t>
            </a:r>
            <a:endParaRPr lang="en-US" sz="2000" dirty="0"/>
          </a:p>
        </p:txBody>
      </p:sp>
      <p:sp>
        <p:nvSpPr>
          <p:cNvPr id="4" name="Date Placeholder 3"/>
          <p:cNvSpPr>
            <a:spLocks noGrp="1"/>
          </p:cNvSpPr>
          <p:nvPr>
            <p:ph type="dt" sz="half" idx="10"/>
          </p:nvPr>
        </p:nvSpPr>
        <p:spPr/>
        <p:txBody>
          <a:bodyPr/>
          <a:lstStyle/>
          <a:p>
            <a:pPr>
              <a:defRPr/>
            </a:pPr>
            <a:fld id="{DF2F7DB2-AB12-4917-983A-EDB35FED87B8}" type="datetime1">
              <a:rPr lang="en-US" smtClean="0">
                <a:solidFill>
                  <a:srgbClr val="482400"/>
                </a:solidFill>
              </a:rPr>
              <a:pPr>
                <a:defRPr/>
              </a:pPr>
              <a:t>6/17/2020</a:t>
            </a:fld>
            <a:endParaRPr lang="en-US">
              <a:solidFill>
                <a:srgbClr val="482400"/>
              </a:solidFill>
            </a:endParaRPr>
          </a:p>
        </p:txBody>
      </p:sp>
      <p:sp>
        <p:nvSpPr>
          <p:cNvPr id="5" name="Footer Placeholder 4"/>
          <p:cNvSpPr>
            <a:spLocks noGrp="1"/>
          </p:cNvSpPr>
          <p:nvPr>
            <p:ph type="ftr" sz="quarter" idx="11"/>
          </p:nvPr>
        </p:nvSpPr>
        <p:spPr/>
        <p:txBody>
          <a:bodyPr/>
          <a:lstStyle/>
          <a:p>
            <a:pPr>
              <a:defRPr/>
            </a:pPr>
            <a:r>
              <a:rPr lang="en-US" smtClean="0">
                <a:solidFill>
                  <a:srgbClr val="482400"/>
                </a:solidFill>
              </a:rPr>
              <a:t>Unit-1-Introduction</a:t>
            </a:r>
            <a:endParaRPr lang="en-US">
              <a:solidFill>
                <a:srgbClr val="482400"/>
              </a:solidFill>
            </a:endParaRPr>
          </a:p>
        </p:txBody>
      </p:sp>
    </p:spTree>
    <p:extLst>
      <p:ext uri="{BB962C8B-B14F-4D97-AF65-F5344CB8AC3E}">
        <p14:creationId xmlns="" xmlns:p14="http://schemas.microsoft.com/office/powerpoint/2010/main" val="10913524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772400" cy="762000"/>
          </a:xfrm>
        </p:spPr>
        <p:txBody>
          <a:bodyPr>
            <a:normAutofit/>
          </a:bodyPr>
          <a:lstStyle/>
          <a:p>
            <a:r>
              <a:rPr lang="en-US" sz="3200" b="1" dirty="0" smtClean="0">
                <a:latin typeface="Times New Roman" pitchFamily="18" charset="0"/>
                <a:cs typeface="Times New Roman" pitchFamily="18" charset="0"/>
              </a:rPr>
              <a:t>Requirements Of Product</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914400"/>
            <a:ext cx="8534400" cy="5181600"/>
          </a:xfrm>
        </p:spPr>
        <p:txBody>
          <a:bodyPr>
            <a:normAutofit/>
          </a:bodyPr>
          <a:lstStyle/>
          <a:p>
            <a:pPr algn="just"/>
            <a:r>
              <a:rPr lang="en-US" sz="2000" b="1" dirty="0" smtClean="0">
                <a:latin typeface="Times New Roman" pitchFamily="18" charset="0"/>
                <a:cs typeface="Times New Roman" pitchFamily="18" charset="0"/>
              </a:rPr>
              <a:t>Stated/Implied Requirements: </a:t>
            </a:r>
            <a:r>
              <a:rPr lang="en-US" sz="2000" dirty="0" smtClean="0">
                <a:latin typeface="Times New Roman" pitchFamily="18" charset="0"/>
                <a:cs typeface="Times New Roman" pitchFamily="18" charset="0"/>
              </a:rPr>
              <a:t>Functional and non functional requirements stated by customer.</a:t>
            </a:r>
          </a:p>
          <a:p>
            <a:pPr algn="just"/>
            <a:r>
              <a:rPr lang="en-US" sz="2000" b="1" dirty="0" smtClean="0">
                <a:latin typeface="Times New Roman" pitchFamily="18" charset="0"/>
                <a:cs typeface="Times New Roman" pitchFamily="18" charset="0"/>
              </a:rPr>
              <a:t>General/Specific Requirement</a:t>
            </a:r>
            <a:r>
              <a:rPr lang="en-US" sz="2000" dirty="0" smtClean="0">
                <a:latin typeface="Times New Roman" pitchFamily="18" charset="0"/>
                <a:cs typeface="Times New Roman" pitchFamily="18" charset="0"/>
              </a:rPr>
              <a:t>: Requirements are generic in nature.</a:t>
            </a:r>
          </a:p>
          <a:p>
            <a:pPr algn="just"/>
            <a:r>
              <a:rPr lang="en-US" sz="2000" b="1" dirty="0" smtClean="0">
                <a:latin typeface="Times New Roman" pitchFamily="18" charset="0"/>
                <a:cs typeface="Times New Roman" pitchFamily="18" charset="0"/>
              </a:rPr>
              <a:t>Present/Future Requirements: </a:t>
            </a:r>
            <a:r>
              <a:rPr lang="en-US" sz="2000" dirty="0" smtClean="0">
                <a:latin typeface="Times New Roman" pitchFamily="18" charset="0"/>
                <a:cs typeface="Times New Roman" pitchFamily="18" charset="0"/>
              </a:rPr>
              <a:t>Present when application is used and future for required after some time span.</a:t>
            </a:r>
          </a:p>
          <a:p>
            <a:pPr algn="just"/>
            <a:r>
              <a:rPr lang="en-US" sz="2000" b="1" dirty="0" smtClean="0">
                <a:latin typeface="Times New Roman" pitchFamily="18" charset="0"/>
                <a:cs typeface="Times New Roman" pitchFamily="18" charset="0"/>
              </a:rPr>
              <a:t>Primary Requirements: </a:t>
            </a:r>
            <a:r>
              <a:rPr lang="en-US" sz="2000" dirty="0" smtClean="0">
                <a:latin typeface="Times New Roman" pitchFamily="18" charset="0"/>
                <a:cs typeface="Times New Roman" pitchFamily="18" charset="0"/>
              </a:rPr>
              <a:t>Must /must not be requirements. Customer pay for this</a:t>
            </a:r>
          </a:p>
          <a:p>
            <a:pPr algn="just"/>
            <a:r>
              <a:rPr lang="en-US" sz="2000" b="1" dirty="0" smtClean="0">
                <a:latin typeface="Times New Roman" pitchFamily="18" charset="0"/>
                <a:cs typeface="Times New Roman" pitchFamily="18" charset="0"/>
              </a:rPr>
              <a:t>Secondary Requirements: </a:t>
            </a:r>
            <a:r>
              <a:rPr lang="en-US" sz="2000" dirty="0" smtClean="0">
                <a:latin typeface="Times New Roman" pitchFamily="18" charset="0"/>
                <a:cs typeface="Times New Roman" pitchFamily="18" charset="0"/>
              </a:rPr>
              <a:t>Should/Should not be requirements.</a:t>
            </a:r>
          </a:p>
          <a:p>
            <a:pPr algn="just"/>
            <a:r>
              <a:rPr lang="en-US" sz="2000" b="1" dirty="0" smtClean="0">
                <a:latin typeface="Times New Roman" pitchFamily="18" charset="0"/>
                <a:cs typeface="Times New Roman" pitchFamily="18" charset="0"/>
              </a:rPr>
              <a:t>Tertiary Requirements: </a:t>
            </a:r>
            <a:r>
              <a:rPr lang="en-US" sz="2000" dirty="0" smtClean="0">
                <a:latin typeface="Times New Roman" pitchFamily="18" charset="0"/>
                <a:cs typeface="Times New Roman" pitchFamily="18" charset="0"/>
              </a:rPr>
              <a:t>Could/could not be requirements.</a:t>
            </a:r>
          </a:p>
          <a:p>
            <a:pPr algn="just"/>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9F4D0D71-9B5B-4A8E-AF04-DC3C4C1AEEE0}" type="datetime1">
              <a:rPr lang="en-US" smtClean="0">
                <a:solidFill>
                  <a:srgbClr val="482400"/>
                </a:solidFill>
              </a:rPr>
              <a:pPr>
                <a:defRPr/>
              </a:pPr>
              <a:t>6/17/2020</a:t>
            </a:fld>
            <a:endParaRPr lang="en-US">
              <a:solidFill>
                <a:srgbClr val="482400"/>
              </a:solidFill>
            </a:endParaRPr>
          </a:p>
        </p:txBody>
      </p:sp>
      <p:sp>
        <p:nvSpPr>
          <p:cNvPr id="5" name="Footer Placeholder 4"/>
          <p:cNvSpPr>
            <a:spLocks noGrp="1"/>
          </p:cNvSpPr>
          <p:nvPr>
            <p:ph type="ftr" sz="quarter" idx="11"/>
          </p:nvPr>
        </p:nvSpPr>
        <p:spPr/>
        <p:txBody>
          <a:bodyPr/>
          <a:lstStyle/>
          <a:p>
            <a:pPr>
              <a:defRPr/>
            </a:pPr>
            <a:r>
              <a:rPr lang="en-US" smtClean="0">
                <a:solidFill>
                  <a:srgbClr val="482400"/>
                </a:solidFill>
              </a:rPr>
              <a:t>Unit-1-Introduction</a:t>
            </a:r>
            <a:endParaRPr lang="en-US">
              <a:solidFill>
                <a:srgbClr val="482400"/>
              </a:solidFill>
            </a:endParaRPr>
          </a:p>
        </p:txBody>
      </p:sp>
    </p:spTree>
    <p:extLst>
      <p:ext uri="{BB962C8B-B14F-4D97-AF65-F5344CB8AC3E}">
        <p14:creationId xmlns="" xmlns:p14="http://schemas.microsoft.com/office/powerpoint/2010/main" val="12095694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ORGANIZATION CULTURE</a:t>
            </a:r>
            <a:endParaRPr lang="en-US" b="1" dirty="0"/>
          </a:p>
        </p:txBody>
      </p:sp>
      <p:sp>
        <p:nvSpPr>
          <p:cNvPr id="3" name="Content Placeholder 2"/>
          <p:cNvSpPr>
            <a:spLocks noGrp="1"/>
          </p:cNvSpPr>
          <p:nvPr>
            <p:ph idx="1"/>
          </p:nvPr>
        </p:nvSpPr>
        <p:spPr>
          <a:xfrm>
            <a:off x="838200" y="1752600"/>
            <a:ext cx="7769225" cy="4113212"/>
          </a:xfrm>
        </p:spPr>
        <p:txBody>
          <a:bodyPr/>
          <a:lstStyle/>
          <a:p>
            <a:r>
              <a:rPr lang="en-US" sz="1800" dirty="0" smtClean="0"/>
              <a:t>Quality culture is set of group values that guide how improvements are made to everyday working practices and consequent outputs.</a:t>
            </a:r>
          </a:p>
          <a:p>
            <a:r>
              <a:rPr lang="en-US" sz="1800" dirty="0" smtClean="0"/>
              <a:t>An organization’s values can help individuals at all levels make better and more responsible decisions relating issues of quality.</a:t>
            </a:r>
          </a:p>
          <a:p>
            <a:r>
              <a:rPr lang="en-US" sz="1800" dirty="0" smtClean="0"/>
              <a:t>Following Features emerged as indicative of a quality culture</a:t>
            </a:r>
          </a:p>
          <a:p>
            <a:pPr marL="0" indent="0">
              <a:buNone/>
            </a:pPr>
            <a:r>
              <a:rPr lang="en-US" sz="1800" dirty="0"/>
              <a:t>	</a:t>
            </a:r>
            <a:r>
              <a:rPr lang="en-US" sz="1800" dirty="0" smtClean="0"/>
              <a:t>-Academic Ownership of quality.</a:t>
            </a:r>
          </a:p>
          <a:p>
            <a:pPr marL="0" indent="0">
              <a:buNone/>
            </a:pPr>
            <a:r>
              <a:rPr lang="en-US" sz="1800" dirty="0"/>
              <a:t>	</a:t>
            </a:r>
            <a:r>
              <a:rPr lang="en-US" sz="1800" dirty="0" smtClean="0"/>
              <a:t>-Quality culture is primarily about the behavior of stakeholders rather than the operation of a quality.</a:t>
            </a:r>
          </a:p>
          <a:p>
            <a:pPr marL="0" indent="0">
              <a:buNone/>
            </a:pPr>
            <a:r>
              <a:rPr lang="en-US" sz="1800" dirty="0" smtClean="0"/>
              <a:t>	-A quality culture places students as center.</a:t>
            </a:r>
          </a:p>
          <a:p>
            <a:pPr marL="0" indent="0">
              <a:buNone/>
            </a:pPr>
            <a:endParaRPr lang="en-US" sz="1800" dirty="0"/>
          </a:p>
        </p:txBody>
      </p:sp>
      <p:sp>
        <p:nvSpPr>
          <p:cNvPr id="4" name="Date Placeholder 3"/>
          <p:cNvSpPr>
            <a:spLocks noGrp="1"/>
          </p:cNvSpPr>
          <p:nvPr>
            <p:ph type="dt" sz="half" idx="10"/>
          </p:nvPr>
        </p:nvSpPr>
        <p:spPr/>
        <p:txBody>
          <a:bodyPr/>
          <a:lstStyle/>
          <a:p>
            <a:pPr>
              <a:defRPr/>
            </a:pPr>
            <a:fld id="{9F4D0D71-9B5B-4A8E-AF04-DC3C4C1AEEE0}" type="datetime1">
              <a:rPr lang="en-US" smtClean="0">
                <a:solidFill>
                  <a:srgbClr val="482400"/>
                </a:solidFill>
              </a:rPr>
              <a:pPr>
                <a:defRPr/>
              </a:pPr>
              <a:t>6/17/2020</a:t>
            </a:fld>
            <a:endParaRPr lang="en-US">
              <a:solidFill>
                <a:srgbClr val="482400"/>
              </a:solidFill>
            </a:endParaRPr>
          </a:p>
        </p:txBody>
      </p:sp>
      <p:sp>
        <p:nvSpPr>
          <p:cNvPr id="5" name="Footer Placeholder 4"/>
          <p:cNvSpPr>
            <a:spLocks noGrp="1"/>
          </p:cNvSpPr>
          <p:nvPr>
            <p:ph type="ftr" sz="quarter" idx="11"/>
          </p:nvPr>
        </p:nvSpPr>
        <p:spPr/>
        <p:txBody>
          <a:bodyPr/>
          <a:lstStyle/>
          <a:p>
            <a:pPr>
              <a:defRPr/>
            </a:pPr>
            <a:r>
              <a:rPr lang="en-US" smtClean="0">
                <a:solidFill>
                  <a:srgbClr val="482400"/>
                </a:solidFill>
              </a:rPr>
              <a:t>Unit-1-Introduction</a:t>
            </a:r>
            <a:endParaRPr lang="en-US">
              <a:solidFill>
                <a:srgbClr val="482400"/>
              </a:solidFill>
            </a:endParaRPr>
          </a:p>
        </p:txBody>
      </p:sp>
      <p:sp>
        <p:nvSpPr>
          <p:cNvPr id="6" name="Rectangle 5"/>
          <p:cNvSpPr/>
          <p:nvPr/>
        </p:nvSpPr>
        <p:spPr bwMode="auto">
          <a:xfrm>
            <a:off x="1600200" y="4953000"/>
            <a:ext cx="1676400" cy="990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2400" b="1" dirty="0" smtClean="0">
                <a:latin typeface="Times New Roman" pitchFamily="18" charset="0"/>
              </a:rPr>
              <a:t>QUALITY </a:t>
            </a:r>
          </a:p>
          <a:p>
            <a:pPr marL="0" marR="0" indent="0" algn="ctr" defTabSz="914400" rtl="0" eaLnBrk="1" fontAlgn="base" latinLnBrk="0" hangingPunct="1">
              <a:lnSpc>
                <a:spcPct val="100000"/>
              </a:lnSpc>
              <a:spcBef>
                <a:spcPct val="20000"/>
              </a:spcBef>
              <a:spcAft>
                <a:spcPct val="0"/>
              </a:spcAft>
              <a:buClrTx/>
              <a:buSzTx/>
              <a:buFontTx/>
              <a:buNone/>
              <a:tabLst/>
            </a:pPr>
            <a:r>
              <a:rPr lang="en-US" sz="2400" b="1" dirty="0" smtClean="0">
                <a:latin typeface="Times New Roman" pitchFamily="18" charset="0"/>
              </a:rPr>
              <a:t>CONTROL</a:t>
            </a:r>
            <a:endParaRPr kumimoji="0" lang="en-US" sz="2400" b="1" i="0" u="none" strike="noStrike" cap="none" normalizeH="0" baseline="0" dirty="0" smtClean="0">
              <a:ln>
                <a:noFill/>
              </a:ln>
              <a:solidFill>
                <a:schemeClr val="tx1"/>
              </a:solidFill>
              <a:effectLst/>
              <a:latin typeface="Times New Roman" pitchFamily="18" charset="0"/>
            </a:endParaRPr>
          </a:p>
        </p:txBody>
      </p:sp>
      <p:sp>
        <p:nvSpPr>
          <p:cNvPr id="7" name="Rectangle 6"/>
          <p:cNvSpPr/>
          <p:nvPr/>
        </p:nvSpPr>
        <p:spPr bwMode="auto">
          <a:xfrm>
            <a:off x="3810000" y="4953000"/>
            <a:ext cx="1981200" cy="838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QUALITY</a:t>
            </a:r>
          </a:p>
          <a:p>
            <a:pPr marL="0" marR="0" indent="0" algn="ctr" defTabSz="914400" rtl="0" eaLnBrk="1" fontAlgn="base" latinLnBrk="0" hangingPunct="1">
              <a:lnSpc>
                <a:spcPct val="100000"/>
              </a:lnSpc>
              <a:spcBef>
                <a:spcPct val="20000"/>
              </a:spcBef>
              <a:spcAft>
                <a:spcPct val="0"/>
              </a:spcAft>
              <a:buClrTx/>
              <a:buSzTx/>
              <a:buFontTx/>
              <a:buNone/>
              <a:tabLst/>
            </a:pPr>
            <a:r>
              <a:rPr lang="en-US" sz="2400" b="1" dirty="0" smtClean="0">
                <a:latin typeface="Times New Roman" pitchFamily="18" charset="0"/>
              </a:rPr>
              <a:t>ASSURANCE</a:t>
            </a:r>
            <a:endParaRPr kumimoji="0" lang="en-US" sz="2400" b="1" i="0" u="none" strike="noStrike" cap="none" normalizeH="0" baseline="0" dirty="0" smtClean="0">
              <a:ln>
                <a:noFill/>
              </a:ln>
              <a:solidFill>
                <a:schemeClr val="tx1"/>
              </a:solidFill>
              <a:effectLst/>
              <a:latin typeface="Times New Roman" pitchFamily="18" charset="0"/>
            </a:endParaRPr>
          </a:p>
        </p:txBody>
      </p:sp>
      <p:sp>
        <p:nvSpPr>
          <p:cNvPr id="8" name="Rectangle 7"/>
          <p:cNvSpPr/>
          <p:nvPr/>
        </p:nvSpPr>
        <p:spPr bwMode="auto">
          <a:xfrm>
            <a:off x="6456218" y="4953000"/>
            <a:ext cx="2230582" cy="838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QUALITY</a:t>
            </a:r>
          </a:p>
          <a:p>
            <a:pPr marL="0" marR="0" indent="0" algn="ctr" defTabSz="914400" rtl="0" eaLnBrk="1" fontAlgn="base" latinLnBrk="0" hangingPunct="1">
              <a:lnSpc>
                <a:spcPct val="100000"/>
              </a:lnSpc>
              <a:spcBef>
                <a:spcPct val="20000"/>
              </a:spcBef>
              <a:spcAft>
                <a:spcPct val="0"/>
              </a:spcAft>
              <a:buClrTx/>
              <a:buSzTx/>
              <a:buFontTx/>
              <a:buNone/>
              <a:tabLst/>
            </a:pPr>
            <a:r>
              <a:rPr lang="en-US" sz="2400" b="1" dirty="0" smtClean="0">
                <a:latin typeface="Times New Roman" pitchFamily="18" charset="0"/>
              </a:rPr>
              <a:t>MANAGEMENT</a:t>
            </a:r>
            <a:endParaRPr kumimoji="0" lang="en-US" sz="2400" b="1" i="0" u="none" strike="noStrike" cap="none" normalizeH="0" baseline="0" dirty="0" smtClean="0">
              <a:ln>
                <a:noFill/>
              </a:ln>
              <a:solidFill>
                <a:schemeClr val="tx1"/>
              </a:solidFill>
              <a:effectLst/>
              <a:latin typeface="Times New Roman" pitchFamily="18" charset="0"/>
            </a:endParaRPr>
          </a:p>
        </p:txBody>
      </p:sp>
      <p:cxnSp>
        <p:nvCxnSpPr>
          <p:cNvPr id="10" name="Straight Arrow Connector 9"/>
          <p:cNvCxnSpPr/>
          <p:nvPr/>
        </p:nvCxnSpPr>
        <p:spPr bwMode="auto">
          <a:xfrm>
            <a:off x="3276600" y="5372100"/>
            <a:ext cx="533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Straight Arrow Connector 11"/>
          <p:cNvCxnSpPr>
            <a:endCxn id="8" idx="1"/>
          </p:cNvCxnSpPr>
          <p:nvPr/>
        </p:nvCxnSpPr>
        <p:spPr bwMode="auto">
          <a:xfrm>
            <a:off x="5791200" y="5372100"/>
            <a:ext cx="66501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 name="TextBox 12"/>
          <p:cNvSpPr txBox="1"/>
          <p:nvPr/>
        </p:nvSpPr>
        <p:spPr>
          <a:xfrm>
            <a:off x="2209800" y="6139934"/>
            <a:ext cx="5943600" cy="369332"/>
          </a:xfrm>
          <a:prstGeom prst="rect">
            <a:avLst/>
          </a:prstGeom>
          <a:noFill/>
        </p:spPr>
        <p:txBody>
          <a:bodyPr wrap="square" rtlCol="0">
            <a:spAutoFit/>
          </a:bodyPr>
          <a:lstStyle/>
          <a:p>
            <a:r>
              <a:rPr lang="en-US" dirty="0" smtClean="0"/>
              <a:t>Fig .Shift focus from quality control to quality management</a:t>
            </a:r>
            <a:endParaRPr lang="en-US" dirty="0"/>
          </a:p>
        </p:txBody>
      </p:sp>
    </p:spTree>
    <p:extLst>
      <p:ext uri="{BB962C8B-B14F-4D97-AF65-F5344CB8AC3E}">
        <p14:creationId xmlns="" xmlns:p14="http://schemas.microsoft.com/office/powerpoint/2010/main" val="22761812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b="1" dirty="0" smtClean="0">
                <a:latin typeface="Times New Roman" pitchFamily="18" charset="0"/>
                <a:cs typeface="Times New Roman" pitchFamily="18" charset="0"/>
              </a:rPr>
              <a:t>TYPES OF PRODUCT</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525963"/>
          </a:xfrm>
        </p:spPr>
        <p:txBody>
          <a:bodyPr>
            <a:normAutofit/>
          </a:bodyPr>
          <a:lstStyle/>
          <a:p>
            <a:r>
              <a:rPr lang="en-US" sz="2000" dirty="0" smtClean="0">
                <a:latin typeface="Times New Roman" pitchFamily="18" charset="0"/>
                <a:cs typeface="Times New Roman" pitchFamily="18" charset="0"/>
              </a:rPr>
              <a:t>Life Affecting Products.</a:t>
            </a:r>
          </a:p>
          <a:p>
            <a:r>
              <a:rPr lang="en-US" sz="2000" dirty="0" smtClean="0">
                <a:latin typeface="Times New Roman" pitchFamily="18" charset="0"/>
                <a:cs typeface="Times New Roman" pitchFamily="18" charset="0"/>
              </a:rPr>
              <a:t>Product Affecting Huge Some of Money.</a:t>
            </a:r>
          </a:p>
          <a:p>
            <a:r>
              <a:rPr lang="en-US" sz="2000" dirty="0" smtClean="0">
                <a:latin typeface="Times New Roman" pitchFamily="18" charset="0"/>
                <a:cs typeface="Times New Roman" pitchFamily="18" charset="0"/>
              </a:rPr>
              <a:t>Products Which can be Tested only by Simulators</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:Example Space Research</a:t>
            </a:r>
          </a:p>
          <a:p>
            <a:r>
              <a:rPr lang="en-US" sz="2000" dirty="0" smtClean="0">
                <a:latin typeface="Times New Roman" pitchFamily="18" charset="0"/>
                <a:cs typeface="Times New Roman" pitchFamily="18" charset="0"/>
              </a:rPr>
              <a:t>Other Products.</a:t>
            </a:r>
          </a:p>
          <a:p>
            <a:pPr marL="0" indent="0">
              <a:buNone/>
            </a:pPr>
            <a:endParaRPr lang="en-US" sz="3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9F4D0D71-9B5B-4A8E-AF04-DC3C4C1AEEE0}" type="datetime1">
              <a:rPr lang="en-US" smtClean="0">
                <a:solidFill>
                  <a:srgbClr val="482400"/>
                </a:solidFill>
              </a:rPr>
              <a:pPr>
                <a:defRPr/>
              </a:pPr>
              <a:t>6/17/2020</a:t>
            </a:fld>
            <a:endParaRPr lang="en-US">
              <a:solidFill>
                <a:srgbClr val="482400"/>
              </a:solidFill>
            </a:endParaRPr>
          </a:p>
        </p:txBody>
      </p:sp>
      <p:sp>
        <p:nvSpPr>
          <p:cNvPr id="5" name="Footer Placeholder 4"/>
          <p:cNvSpPr>
            <a:spLocks noGrp="1"/>
          </p:cNvSpPr>
          <p:nvPr>
            <p:ph type="ftr" sz="quarter" idx="11"/>
          </p:nvPr>
        </p:nvSpPr>
        <p:spPr/>
        <p:txBody>
          <a:bodyPr/>
          <a:lstStyle/>
          <a:p>
            <a:pPr>
              <a:defRPr/>
            </a:pPr>
            <a:r>
              <a:rPr lang="en-US" smtClean="0">
                <a:solidFill>
                  <a:srgbClr val="482400"/>
                </a:solidFill>
              </a:rPr>
              <a:t>Unit-1-Introduction</a:t>
            </a:r>
            <a:endParaRPr lang="en-US">
              <a:solidFill>
                <a:srgbClr val="482400"/>
              </a:solidFill>
            </a:endParaRPr>
          </a:p>
        </p:txBody>
      </p:sp>
    </p:spTree>
    <p:extLst>
      <p:ext uri="{BB962C8B-B14F-4D97-AF65-F5344CB8AC3E}">
        <p14:creationId xmlns="" xmlns:p14="http://schemas.microsoft.com/office/powerpoint/2010/main" val="40500643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CRITICALITY DEFINATIONS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From User’s Perspective:</a:t>
            </a:r>
          </a:p>
          <a:p>
            <a:pPr marL="0" indent="0">
              <a:buNone/>
            </a:pPr>
            <a:r>
              <a:rPr lang="en-US" sz="2000" dirty="0" smtClean="0">
                <a:latin typeface="Times New Roman" pitchFamily="18" charset="0"/>
                <a:cs typeface="Times New Roman" pitchFamily="18" charset="0"/>
              </a:rPr>
              <a:t>-Failure of product disrupts entire business.</a:t>
            </a:r>
          </a:p>
          <a:p>
            <a:pPr marL="0" indent="0">
              <a:buNone/>
            </a:pPr>
            <a:r>
              <a:rPr lang="en-US" sz="2000" dirty="0" smtClean="0">
                <a:latin typeface="Times New Roman" pitchFamily="18" charset="0"/>
                <a:cs typeface="Times New Roman" pitchFamily="18" charset="0"/>
              </a:rPr>
              <a:t>-Products failure affects business.</a:t>
            </a:r>
          </a:p>
          <a:p>
            <a:r>
              <a:rPr lang="en-US" sz="2000" dirty="0" smtClean="0">
                <a:latin typeface="Times New Roman" pitchFamily="18" charset="0"/>
                <a:cs typeface="Times New Roman" pitchFamily="18" charset="0"/>
              </a:rPr>
              <a:t>From Developer's Perspective</a:t>
            </a:r>
          </a:p>
          <a:p>
            <a:pPr marL="0" indent="0">
              <a:buNone/>
            </a:pPr>
            <a:r>
              <a:rPr lang="en-US" sz="2000" dirty="0" smtClean="0">
                <a:latin typeface="Times New Roman" pitchFamily="18" charset="0"/>
                <a:cs typeface="Times New Roman" pitchFamily="18" charset="0"/>
              </a:rPr>
              <a:t>-This classification defines the complexity of the system on the basis of development capabilities required.</a:t>
            </a: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9F4D0D71-9B5B-4A8E-AF04-DC3C4C1AEEE0}" type="datetime1">
              <a:rPr lang="en-US" smtClean="0">
                <a:solidFill>
                  <a:srgbClr val="482400"/>
                </a:solidFill>
              </a:rPr>
              <a:pPr>
                <a:defRPr/>
              </a:pPr>
              <a:t>6/17/2020</a:t>
            </a:fld>
            <a:endParaRPr lang="en-US" dirty="0">
              <a:solidFill>
                <a:srgbClr val="482400"/>
              </a:solidFill>
            </a:endParaRPr>
          </a:p>
        </p:txBody>
      </p:sp>
      <p:sp>
        <p:nvSpPr>
          <p:cNvPr id="5" name="Footer Placeholder 4"/>
          <p:cNvSpPr>
            <a:spLocks noGrp="1"/>
          </p:cNvSpPr>
          <p:nvPr>
            <p:ph type="ftr" sz="quarter" idx="11"/>
          </p:nvPr>
        </p:nvSpPr>
        <p:spPr/>
        <p:txBody>
          <a:bodyPr/>
          <a:lstStyle/>
          <a:p>
            <a:pPr>
              <a:defRPr/>
            </a:pPr>
            <a:r>
              <a:rPr lang="en-US" smtClean="0">
                <a:solidFill>
                  <a:srgbClr val="482400"/>
                </a:solidFill>
              </a:rPr>
              <a:t>Unit-1-Introduction</a:t>
            </a:r>
            <a:endParaRPr lang="en-US">
              <a:solidFill>
                <a:srgbClr val="482400"/>
              </a:solidFill>
            </a:endParaRPr>
          </a:p>
        </p:txBody>
      </p:sp>
    </p:spTree>
    <p:extLst>
      <p:ext uri="{BB962C8B-B14F-4D97-AF65-F5344CB8AC3E}">
        <p14:creationId xmlns="" xmlns:p14="http://schemas.microsoft.com/office/powerpoint/2010/main" val="1782469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772400" cy="1143000"/>
          </a:xfrm>
        </p:spPr>
        <p:txBody>
          <a:bodyPr>
            <a:normAutofit/>
          </a:bodyPr>
          <a:lstStyle/>
          <a:p>
            <a:pPr algn="ctr"/>
            <a:r>
              <a:rPr lang="en-US" sz="3200" b="1" dirty="0" smtClean="0">
                <a:latin typeface="Times New Roman" pitchFamily="18" charset="0"/>
                <a:cs typeface="Times New Roman" pitchFamily="18" charset="0"/>
              </a:rPr>
              <a:t>(Conti..)</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69225" cy="4876800"/>
          </a:xfrm>
        </p:spPr>
        <p:txBody>
          <a:bodyPr>
            <a:noAutofit/>
          </a:bodyPr>
          <a:lstStyle/>
          <a:p>
            <a:r>
              <a:rPr lang="en-US" sz="2000" dirty="0" smtClean="0">
                <a:latin typeface="Times New Roman" pitchFamily="18" charset="0"/>
                <a:cs typeface="Times New Roman" pitchFamily="18" charset="0"/>
              </a:rPr>
              <a:t>Software Quality.</a:t>
            </a:r>
          </a:p>
          <a:p>
            <a:r>
              <a:rPr lang="en-US" sz="2000" dirty="0" smtClean="0">
                <a:latin typeface="Times New Roman" pitchFamily="18" charset="0"/>
                <a:cs typeface="Times New Roman" pitchFamily="18" charset="0"/>
              </a:rPr>
              <a:t>Constraints of Software Product.</a:t>
            </a:r>
          </a:p>
          <a:p>
            <a:r>
              <a:rPr lang="en-US" sz="2000" dirty="0" smtClean="0">
                <a:latin typeface="Times New Roman" pitchFamily="18" charset="0"/>
                <a:cs typeface="Times New Roman" pitchFamily="18" charset="0"/>
              </a:rPr>
              <a:t>Customer is a King.</a:t>
            </a:r>
          </a:p>
          <a:p>
            <a:r>
              <a:rPr lang="en-US" sz="2000" dirty="0" smtClean="0">
                <a:latin typeface="Times New Roman" pitchFamily="18" charset="0"/>
                <a:cs typeface="Times New Roman" pitchFamily="18" charset="0"/>
              </a:rPr>
              <a:t>Quality and Productivity Relationship.</a:t>
            </a:r>
          </a:p>
          <a:p>
            <a:r>
              <a:rPr lang="en-US" sz="2000" dirty="0" smtClean="0">
                <a:latin typeface="Times New Roman" pitchFamily="18" charset="0"/>
                <a:cs typeface="Times New Roman" pitchFamily="18" charset="0"/>
              </a:rPr>
              <a:t>Requirements of Products.</a:t>
            </a:r>
          </a:p>
          <a:p>
            <a:r>
              <a:rPr lang="en-US" sz="2000" dirty="0" smtClean="0">
                <a:latin typeface="Times New Roman" pitchFamily="18" charset="0"/>
                <a:cs typeface="Times New Roman" pitchFamily="18" charset="0"/>
              </a:rPr>
              <a:t>Organization Culture.</a:t>
            </a:r>
          </a:p>
          <a:p>
            <a:r>
              <a:rPr lang="en-US" sz="2000" dirty="0" smtClean="0">
                <a:latin typeface="Times New Roman" pitchFamily="18" charset="0"/>
                <a:cs typeface="Times New Roman" pitchFamily="18" charset="0"/>
              </a:rPr>
              <a:t>Software Development Process.</a:t>
            </a:r>
          </a:p>
          <a:p>
            <a:r>
              <a:rPr lang="en-US" sz="2000" dirty="0" smtClean="0">
                <a:latin typeface="Times New Roman" pitchFamily="18" charset="0"/>
                <a:cs typeface="Times New Roman" pitchFamily="18" charset="0"/>
              </a:rPr>
              <a:t>Types of Product.</a:t>
            </a:r>
          </a:p>
          <a:p>
            <a:r>
              <a:rPr lang="en-US" sz="2000" dirty="0" smtClean="0">
                <a:latin typeface="Times New Roman" pitchFamily="18" charset="0"/>
                <a:cs typeface="Times New Roman" pitchFamily="18" charset="0"/>
              </a:rPr>
              <a:t>Problematic areas of SDLC.</a:t>
            </a:r>
          </a:p>
          <a:p>
            <a:r>
              <a:rPr lang="en-US" sz="2000" dirty="0" smtClean="0">
                <a:latin typeface="Times New Roman" pitchFamily="18" charset="0"/>
                <a:cs typeface="Times New Roman" pitchFamily="18" charset="0"/>
              </a:rPr>
              <a:t>Software Quality Management.</a:t>
            </a:r>
          </a:p>
          <a:p>
            <a:r>
              <a:rPr lang="en-US" sz="2000" dirty="0" smtClean="0">
                <a:latin typeface="Times New Roman" pitchFamily="18" charset="0"/>
                <a:cs typeface="Times New Roman" pitchFamily="18" charset="0"/>
              </a:rPr>
              <a:t>Why Software has a defects?</a:t>
            </a:r>
          </a:p>
          <a:p>
            <a:r>
              <a:rPr lang="en-US" sz="2000" dirty="0" smtClean="0">
                <a:latin typeface="Times New Roman" pitchFamily="18" charset="0"/>
                <a:cs typeface="Times New Roman" pitchFamily="18" charset="0"/>
              </a:rPr>
              <a:t>Processes related to Software Quality.</a:t>
            </a:r>
          </a:p>
          <a:p>
            <a:r>
              <a:rPr lang="en-US" sz="2000" dirty="0" smtClean="0">
                <a:latin typeface="Times New Roman" pitchFamily="18" charset="0"/>
                <a:cs typeface="Times New Roman" pitchFamily="18" charset="0"/>
              </a:rPr>
              <a:t>Pillars of Quality Management System.</a:t>
            </a:r>
          </a:p>
          <a:p>
            <a:r>
              <a:rPr lang="en-US" sz="2000" dirty="0" smtClean="0">
                <a:latin typeface="Times New Roman" pitchFamily="18" charset="0"/>
                <a:cs typeface="Times New Roman" pitchFamily="18" charset="0"/>
              </a:rPr>
              <a:t>Important aspects of quality Management.</a:t>
            </a:r>
          </a:p>
          <a:p>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C42323F2-B9F7-48DA-ADDD-0439BA968E4D}" type="datetime1">
              <a:rPr lang="en-US" smtClean="0">
                <a:solidFill>
                  <a:srgbClr val="482400"/>
                </a:solidFill>
              </a:rPr>
              <a:pPr>
                <a:defRPr/>
              </a:pPr>
              <a:t>6/17/2020</a:t>
            </a:fld>
            <a:endParaRPr lang="en-US">
              <a:solidFill>
                <a:srgbClr val="482400"/>
              </a:solidFill>
            </a:endParaRPr>
          </a:p>
        </p:txBody>
      </p:sp>
      <p:sp>
        <p:nvSpPr>
          <p:cNvPr id="5" name="Footer Placeholder 4"/>
          <p:cNvSpPr>
            <a:spLocks noGrp="1"/>
          </p:cNvSpPr>
          <p:nvPr>
            <p:ph type="ftr" sz="quarter" idx="11"/>
          </p:nvPr>
        </p:nvSpPr>
        <p:spPr/>
        <p:txBody>
          <a:bodyPr/>
          <a:lstStyle/>
          <a:p>
            <a:pPr>
              <a:defRPr/>
            </a:pPr>
            <a:r>
              <a:rPr lang="en-US" dirty="0" smtClean="0">
                <a:solidFill>
                  <a:srgbClr val="482400"/>
                </a:solidFill>
              </a:rPr>
              <a:t>Unit-1-Introduction</a:t>
            </a:r>
            <a:endParaRPr lang="en-US" dirty="0">
              <a:solidFill>
                <a:srgbClr val="482400"/>
              </a:solidFill>
            </a:endParaRPr>
          </a:p>
        </p:txBody>
      </p:sp>
    </p:spTree>
    <p:extLst>
      <p:ext uri="{BB962C8B-B14F-4D97-AF65-F5344CB8AC3E}">
        <p14:creationId xmlns="" xmlns:p14="http://schemas.microsoft.com/office/powerpoint/2010/main" val="5347639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b="1" dirty="0" smtClean="0">
                <a:latin typeface="Times New Roman" pitchFamily="18" charset="0"/>
                <a:cs typeface="Times New Roman" pitchFamily="18" charset="0"/>
              </a:rPr>
              <a:t>PROBLEMSTIC AREAS OF SDLC</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990600"/>
            <a:ext cx="8229600" cy="4525963"/>
          </a:xfrm>
        </p:spPr>
        <p:txBody>
          <a:bodyPr>
            <a:normAutofit/>
          </a:bodyPr>
          <a:lstStyle/>
          <a:p>
            <a:r>
              <a:rPr lang="en-US" sz="2000" dirty="0" smtClean="0">
                <a:latin typeface="Times New Roman" pitchFamily="18" charset="0"/>
                <a:cs typeface="Times New Roman" pitchFamily="18" charset="0"/>
              </a:rPr>
              <a:t>Problems with requirement phase.</a:t>
            </a:r>
          </a:p>
          <a:p>
            <a:r>
              <a:rPr lang="en-US" sz="2000" dirty="0" smtClean="0">
                <a:latin typeface="Times New Roman" pitchFamily="18" charset="0"/>
                <a:cs typeface="Times New Roman" pitchFamily="18" charset="0"/>
              </a:rPr>
              <a:t>Requirements change very frequently.</a:t>
            </a:r>
          </a:p>
          <a:p>
            <a:r>
              <a:rPr lang="en-US" sz="2000" dirty="0" smtClean="0">
                <a:latin typeface="Times New Roman" pitchFamily="18" charset="0"/>
                <a:cs typeface="Times New Roman" pitchFamily="18" charset="0"/>
              </a:rPr>
              <a:t>Unique product is built in any time.</a:t>
            </a:r>
          </a:p>
          <a:p>
            <a:r>
              <a:rPr lang="en-US" sz="2000" dirty="0" smtClean="0">
                <a:latin typeface="Times New Roman" pitchFamily="18" charset="0"/>
                <a:cs typeface="Times New Roman" pitchFamily="18" charset="0"/>
              </a:rPr>
              <a:t>Product nature is intangible.</a:t>
            </a:r>
          </a:p>
          <a:p>
            <a:r>
              <a:rPr lang="en-US" sz="2000" dirty="0" smtClean="0">
                <a:latin typeface="Times New Roman" pitchFamily="18" charset="0"/>
                <a:cs typeface="Times New Roman" pitchFamily="18" charset="0"/>
              </a:rPr>
              <a:t>Inspection can be exhaustive.</a:t>
            </a:r>
          </a:p>
          <a:p>
            <a:r>
              <a:rPr lang="en-US" sz="2000" dirty="0" smtClean="0">
                <a:latin typeface="Times New Roman" pitchFamily="18" charset="0"/>
                <a:cs typeface="Times New Roman" pitchFamily="18" charset="0"/>
              </a:rPr>
              <a:t>Requirements are not easily communicated.</a:t>
            </a:r>
          </a:p>
          <a:p>
            <a:pPr marL="0" indent="0">
              <a:buNone/>
            </a:pPr>
            <a:r>
              <a:rPr lang="en-US" sz="2000" dirty="0" smtClean="0">
                <a:latin typeface="Times New Roman" pitchFamily="18" charset="0"/>
                <a:cs typeface="Times New Roman" pitchFamily="18" charset="0"/>
              </a:rPr>
              <a:t>-Technical Requirements.</a:t>
            </a:r>
          </a:p>
          <a:p>
            <a:pPr marL="0" indent="0">
              <a:buNone/>
            </a:pPr>
            <a:r>
              <a:rPr lang="en-US" sz="2000" dirty="0" smtClean="0">
                <a:latin typeface="Times New Roman" pitchFamily="18" charset="0"/>
                <a:cs typeface="Times New Roman" pitchFamily="18" charset="0"/>
              </a:rPr>
              <a:t>-Economical Requirements.</a:t>
            </a:r>
          </a:p>
          <a:p>
            <a:pPr marL="0" indent="0">
              <a:buNone/>
            </a:pPr>
            <a:r>
              <a:rPr lang="en-US" sz="2000" dirty="0" smtClean="0">
                <a:latin typeface="Times New Roman" pitchFamily="18" charset="0"/>
                <a:cs typeface="Times New Roman" pitchFamily="18" charset="0"/>
              </a:rPr>
              <a:t>-Operational Requirements.</a:t>
            </a:r>
          </a:p>
          <a:p>
            <a:pPr marL="0" indent="0">
              <a:buNone/>
            </a:pPr>
            <a:r>
              <a:rPr lang="en-US" sz="2000" dirty="0" smtClean="0">
                <a:latin typeface="Times New Roman" pitchFamily="18" charset="0"/>
                <a:cs typeface="Times New Roman" pitchFamily="18" charset="0"/>
              </a:rPr>
              <a:t>-System Requirements.</a:t>
            </a:r>
          </a:p>
          <a:p>
            <a:pPr marL="0" indent="0">
              <a:buNone/>
            </a:pP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9F4D0D71-9B5B-4A8E-AF04-DC3C4C1AEEE0}" type="datetime1">
              <a:rPr lang="en-US" smtClean="0">
                <a:solidFill>
                  <a:srgbClr val="482400"/>
                </a:solidFill>
              </a:rPr>
              <a:pPr>
                <a:defRPr/>
              </a:pPr>
              <a:t>6/17/2020</a:t>
            </a:fld>
            <a:endParaRPr lang="en-US">
              <a:solidFill>
                <a:srgbClr val="482400"/>
              </a:solidFill>
            </a:endParaRPr>
          </a:p>
        </p:txBody>
      </p:sp>
      <p:sp>
        <p:nvSpPr>
          <p:cNvPr id="5" name="Footer Placeholder 4"/>
          <p:cNvSpPr>
            <a:spLocks noGrp="1"/>
          </p:cNvSpPr>
          <p:nvPr>
            <p:ph type="ftr" sz="quarter" idx="11"/>
          </p:nvPr>
        </p:nvSpPr>
        <p:spPr/>
        <p:txBody>
          <a:bodyPr/>
          <a:lstStyle/>
          <a:p>
            <a:pPr>
              <a:defRPr/>
            </a:pPr>
            <a:r>
              <a:rPr lang="en-US" smtClean="0">
                <a:solidFill>
                  <a:srgbClr val="482400"/>
                </a:solidFill>
              </a:rPr>
              <a:t>Unit-1-Introduction</a:t>
            </a:r>
            <a:endParaRPr lang="en-US">
              <a:solidFill>
                <a:srgbClr val="482400"/>
              </a:solidFill>
            </a:endParaRPr>
          </a:p>
        </p:txBody>
      </p:sp>
    </p:spTree>
    <p:extLst>
      <p:ext uri="{BB962C8B-B14F-4D97-AF65-F5344CB8AC3E}">
        <p14:creationId xmlns="" xmlns:p14="http://schemas.microsoft.com/office/powerpoint/2010/main" val="37826195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Autofit/>
          </a:bodyPr>
          <a:lstStyle/>
          <a:p>
            <a:r>
              <a:rPr lang="en-US" sz="3200" b="1" dirty="0" smtClean="0">
                <a:latin typeface="Times New Roman" pitchFamily="18" charset="0"/>
                <a:cs typeface="Times New Roman" pitchFamily="18" charset="0"/>
              </a:rPr>
              <a:t>SOFTWARE QUALLITY MANAGEMNT</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609600" y="1219200"/>
            <a:ext cx="8077200" cy="4419600"/>
          </a:xfrm>
        </p:spPr>
        <p:txBody>
          <a:bodyPr>
            <a:normAutofit/>
          </a:bodyPr>
          <a:lstStyle/>
          <a:p>
            <a:r>
              <a:rPr lang="en-US" sz="2000" dirty="0" smtClean="0">
                <a:latin typeface="Times New Roman" pitchFamily="18" charset="0"/>
                <a:cs typeface="Times New Roman" pitchFamily="18" charset="0"/>
              </a:rPr>
              <a:t>Quality management involves management of all inputs and </a:t>
            </a:r>
            <a:r>
              <a:rPr lang="en-US" sz="2000" dirty="0" smtClean="0">
                <a:latin typeface="Times New Roman" pitchFamily="18" charset="0"/>
                <a:cs typeface="Times New Roman" pitchFamily="18" charset="0"/>
              </a:rPr>
              <a:t>processing </a:t>
            </a:r>
            <a:r>
              <a:rPr lang="en-US" sz="2000" dirty="0" smtClean="0">
                <a:latin typeface="Times New Roman" pitchFamily="18" charset="0"/>
                <a:cs typeface="Times New Roman" pitchFamily="18" charset="0"/>
              </a:rPr>
              <a:t>defined so that the output from the process as per defined criteria.</a:t>
            </a:r>
          </a:p>
          <a:p>
            <a:r>
              <a:rPr lang="en-US" sz="2000" dirty="0" smtClean="0">
                <a:latin typeface="Times New Roman" pitchFamily="18" charset="0"/>
                <a:cs typeface="Times New Roman" pitchFamily="18" charset="0"/>
              </a:rPr>
              <a:t>It handles three levels of problems:</a:t>
            </a:r>
          </a:p>
          <a:p>
            <a:pPr marL="0" indent="0">
              <a:buNone/>
            </a:pPr>
            <a:r>
              <a:rPr lang="en-US" sz="2000" dirty="0" smtClean="0">
                <a:latin typeface="Times New Roman" pitchFamily="18" charset="0"/>
                <a:cs typeface="Times New Roman" pitchFamily="18" charset="0"/>
              </a:rPr>
              <a:t>-Correction.</a:t>
            </a:r>
          </a:p>
          <a:p>
            <a:pPr marL="0" indent="0">
              <a:buNone/>
            </a:pP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-Corrective Actions.</a:t>
            </a:r>
          </a:p>
          <a:p>
            <a:pPr marL="0" indent="0">
              <a:buNone/>
            </a:pPr>
            <a:r>
              <a:rPr lang="en-US" sz="2000" dirty="0" smtClean="0">
                <a:latin typeface="Times New Roman" pitchFamily="18" charset="0"/>
                <a:cs typeface="Times New Roman" pitchFamily="18" charset="0"/>
              </a:rPr>
              <a:t>-Preventive Actions.</a:t>
            </a:r>
          </a:p>
        </p:txBody>
      </p:sp>
      <p:sp>
        <p:nvSpPr>
          <p:cNvPr id="4" name="Date Placeholder 3"/>
          <p:cNvSpPr>
            <a:spLocks noGrp="1"/>
          </p:cNvSpPr>
          <p:nvPr>
            <p:ph type="dt" sz="half" idx="10"/>
          </p:nvPr>
        </p:nvSpPr>
        <p:spPr/>
        <p:txBody>
          <a:bodyPr/>
          <a:lstStyle/>
          <a:p>
            <a:pPr>
              <a:defRPr/>
            </a:pPr>
            <a:fld id="{9F4D0D71-9B5B-4A8E-AF04-DC3C4C1AEEE0}" type="datetime1">
              <a:rPr lang="en-US" smtClean="0">
                <a:solidFill>
                  <a:srgbClr val="482400"/>
                </a:solidFill>
              </a:rPr>
              <a:pPr>
                <a:defRPr/>
              </a:pPr>
              <a:t>6/17/2020</a:t>
            </a:fld>
            <a:endParaRPr lang="en-US">
              <a:solidFill>
                <a:srgbClr val="482400"/>
              </a:solidFill>
            </a:endParaRPr>
          </a:p>
        </p:txBody>
      </p:sp>
      <p:sp>
        <p:nvSpPr>
          <p:cNvPr id="5" name="Footer Placeholder 4"/>
          <p:cNvSpPr>
            <a:spLocks noGrp="1"/>
          </p:cNvSpPr>
          <p:nvPr>
            <p:ph type="ftr" sz="quarter" idx="11"/>
          </p:nvPr>
        </p:nvSpPr>
        <p:spPr/>
        <p:txBody>
          <a:bodyPr/>
          <a:lstStyle/>
          <a:p>
            <a:pPr>
              <a:defRPr/>
            </a:pPr>
            <a:r>
              <a:rPr lang="en-US" smtClean="0">
                <a:solidFill>
                  <a:srgbClr val="482400"/>
                </a:solidFill>
              </a:rPr>
              <a:t>Unit-1-Introduction</a:t>
            </a:r>
            <a:endParaRPr lang="en-US">
              <a:solidFill>
                <a:srgbClr val="482400"/>
              </a:solidFill>
            </a:endParaRPr>
          </a:p>
        </p:txBody>
      </p:sp>
    </p:spTree>
    <p:extLst>
      <p:ext uri="{BB962C8B-B14F-4D97-AF65-F5344CB8AC3E}">
        <p14:creationId xmlns="" xmlns:p14="http://schemas.microsoft.com/office/powerpoint/2010/main" val="40764543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0600" cy="715962"/>
          </a:xfrm>
        </p:spPr>
        <p:txBody>
          <a:bodyPr>
            <a:noAutofit/>
          </a:bodyPr>
          <a:lstStyle/>
          <a:p>
            <a:r>
              <a:rPr lang="en-IN" sz="3200" b="1" dirty="0" smtClean="0">
                <a:latin typeface="Times New Roman" pitchFamily="18" charset="0"/>
                <a:cs typeface="Times New Roman" pitchFamily="18" charset="0"/>
              </a:rPr>
              <a:t>Quality Management System Structure</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525963"/>
          </a:xfrm>
        </p:spPr>
        <p:txBody>
          <a:bodyPr>
            <a:normAutofit/>
          </a:bodyPr>
          <a:lstStyle/>
          <a:p>
            <a:r>
              <a:rPr lang="en-IN" sz="2000" dirty="0" smtClean="0">
                <a:latin typeface="Times New Roman" pitchFamily="18" charset="0"/>
                <a:cs typeface="Times New Roman" pitchFamily="18" charset="0"/>
              </a:rPr>
              <a:t>1</a:t>
            </a:r>
            <a:r>
              <a:rPr lang="en-IN" sz="2000" baseline="30000" dirty="0" smtClean="0">
                <a:latin typeface="Times New Roman" pitchFamily="18" charset="0"/>
                <a:cs typeface="Times New Roman" pitchFamily="18" charset="0"/>
              </a:rPr>
              <a:t>st</a:t>
            </a:r>
            <a:r>
              <a:rPr lang="en-IN" sz="2000" dirty="0" smtClean="0">
                <a:latin typeface="Times New Roman" pitchFamily="18" charset="0"/>
                <a:cs typeface="Times New Roman" pitchFamily="18" charset="0"/>
              </a:rPr>
              <a:t> Tier-Quality policy</a:t>
            </a:r>
          </a:p>
          <a:p>
            <a:r>
              <a:rPr lang="en-IN" sz="2000" dirty="0" smtClean="0">
                <a:latin typeface="Times New Roman" pitchFamily="18" charset="0"/>
                <a:cs typeface="Times New Roman" pitchFamily="18" charset="0"/>
              </a:rPr>
              <a:t>2</a:t>
            </a:r>
            <a:r>
              <a:rPr lang="en-IN" sz="2000" baseline="30000" dirty="0" smtClean="0">
                <a:latin typeface="Times New Roman" pitchFamily="18" charset="0"/>
                <a:cs typeface="Times New Roman" pitchFamily="18" charset="0"/>
              </a:rPr>
              <a:t>nd</a:t>
            </a:r>
            <a:r>
              <a:rPr lang="en-IN" sz="2000" dirty="0" smtClean="0">
                <a:latin typeface="Times New Roman" pitchFamily="18" charset="0"/>
                <a:cs typeface="Times New Roman" pitchFamily="18" charset="0"/>
              </a:rPr>
              <a:t> Tier-Quality objectives</a:t>
            </a:r>
          </a:p>
          <a:p>
            <a:r>
              <a:rPr lang="en-IN" sz="2000" dirty="0" smtClean="0">
                <a:latin typeface="Times New Roman" pitchFamily="18" charset="0"/>
                <a:cs typeface="Times New Roman" pitchFamily="18" charset="0"/>
              </a:rPr>
              <a:t>3</a:t>
            </a:r>
            <a:r>
              <a:rPr lang="en-IN" sz="2000" baseline="30000" dirty="0" smtClean="0">
                <a:latin typeface="Times New Roman" pitchFamily="18" charset="0"/>
                <a:cs typeface="Times New Roman" pitchFamily="18" charset="0"/>
              </a:rPr>
              <a:t>rd</a:t>
            </a:r>
            <a:r>
              <a:rPr lang="en-IN" sz="2000" dirty="0" smtClean="0">
                <a:latin typeface="Times New Roman" pitchFamily="18" charset="0"/>
                <a:cs typeface="Times New Roman" pitchFamily="18" charset="0"/>
              </a:rPr>
              <a:t> Tier-Quality Manual</a:t>
            </a:r>
            <a:endParaRPr lang="en-IN"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3412598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Autofit/>
          </a:bodyPr>
          <a:lstStyle/>
          <a:p>
            <a:r>
              <a:rPr lang="en-IN" sz="3200" b="1" dirty="0" smtClean="0">
                <a:latin typeface="Times New Roman" pitchFamily="18" charset="0"/>
                <a:cs typeface="Times New Roman" pitchFamily="18" charset="0"/>
              </a:rPr>
              <a:t>Pillars Of Quality Management System</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4525963"/>
          </a:xfrm>
        </p:spPr>
        <p:txBody>
          <a:bodyPr>
            <a:normAutofit/>
          </a:bodyPr>
          <a:lstStyle/>
          <a:p>
            <a:r>
              <a:rPr lang="en-IN" sz="2000" dirty="0" smtClean="0">
                <a:latin typeface="Times New Roman" pitchFamily="18" charset="0"/>
                <a:cs typeface="Times New Roman" pitchFamily="18" charset="0"/>
              </a:rPr>
              <a:t>Quality processes/Quality Procedures/work instructions</a:t>
            </a:r>
          </a:p>
          <a:p>
            <a:r>
              <a:rPr lang="en-IN" sz="2000" dirty="0" smtClean="0">
                <a:latin typeface="Times New Roman" pitchFamily="18" charset="0"/>
                <a:cs typeface="Times New Roman" pitchFamily="18" charset="0"/>
              </a:rPr>
              <a:t>Guidelines and standards</a:t>
            </a:r>
          </a:p>
          <a:p>
            <a:r>
              <a:rPr lang="en-IN" sz="2000" dirty="0" smtClean="0">
                <a:latin typeface="Times New Roman" pitchFamily="18" charset="0"/>
                <a:cs typeface="Times New Roman" pitchFamily="18" charset="0"/>
              </a:rPr>
              <a:t>Formats and Templates</a:t>
            </a:r>
            <a:endParaRPr lang="en-IN"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419313380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Autofit/>
          </a:bodyPr>
          <a:lstStyle/>
          <a:p>
            <a:r>
              <a:rPr lang="en-IN" sz="3200" b="1" dirty="0" smtClean="0">
                <a:latin typeface="Times New Roman" pitchFamily="18" charset="0"/>
                <a:cs typeface="Times New Roman" pitchFamily="18" charset="0"/>
              </a:rPr>
              <a:t>Important Aspects Of Quality Management</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IN" sz="2000" dirty="0" smtClean="0">
                <a:latin typeface="Times New Roman" pitchFamily="18" charset="0"/>
                <a:cs typeface="Times New Roman" pitchFamily="18" charset="0"/>
              </a:rPr>
              <a:t>Quality planning at organisation level</a:t>
            </a:r>
          </a:p>
          <a:p>
            <a:r>
              <a:rPr lang="en-IN" sz="2000" dirty="0" smtClean="0">
                <a:latin typeface="Times New Roman" pitchFamily="18" charset="0"/>
                <a:cs typeface="Times New Roman" pitchFamily="18" charset="0"/>
              </a:rPr>
              <a:t>Quality planning at project level</a:t>
            </a:r>
          </a:p>
          <a:p>
            <a:r>
              <a:rPr lang="en-IN" sz="2000" dirty="0" smtClean="0">
                <a:latin typeface="Times New Roman" pitchFamily="18" charset="0"/>
                <a:cs typeface="Times New Roman" pitchFamily="18" charset="0"/>
              </a:rPr>
              <a:t>Resource management</a:t>
            </a:r>
          </a:p>
          <a:p>
            <a:r>
              <a:rPr lang="en-IN" sz="2000" dirty="0" smtClean="0">
                <a:latin typeface="Times New Roman" pitchFamily="18" charset="0"/>
                <a:cs typeface="Times New Roman" pitchFamily="18" charset="0"/>
              </a:rPr>
              <a:t>Work Environment</a:t>
            </a:r>
          </a:p>
          <a:p>
            <a:r>
              <a:rPr lang="en-IN" sz="2000" dirty="0" smtClean="0">
                <a:latin typeface="Times New Roman" pitchFamily="18" charset="0"/>
                <a:cs typeface="Times New Roman" pitchFamily="18" charset="0"/>
              </a:rPr>
              <a:t>Customer Related Processes</a:t>
            </a:r>
          </a:p>
          <a:p>
            <a:r>
              <a:rPr lang="en-IN" sz="2000" dirty="0" smtClean="0">
                <a:latin typeface="Times New Roman" pitchFamily="18" charset="0"/>
                <a:cs typeface="Times New Roman" pitchFamily="18" charset="0"/>
              </a:rPr>
              <a:t>Quality management system document and data control</a:t>
            </a:r>
          </a:p>
          <a:p>
            <a:r>
              <a:rPr lang="en-IN" sz="2000" dirty="0" smtClean="0">
                <a:latin typeface="Times New Roman" pitchFamily="18" charset="0"/>
                <a:cs typeface="Times New Roman" pitchFamily="18" charset="0"/>
              </a:rPr>
              <a:t>Verification and validation</a:t>
            </a:r>
          </a:p>
          <a:p>
            <a:r>
              <a:rPr lang="en-IN" sz="2000" dirty="0" smtClean="0">
                <a:latin typeface="Times New Roman" pitchFamily="18" charset="0"/>
                <a:cs typeface="Times New Roman" pitchFamily="18" charset="0"/>
              </a:rPr>
              <a:t>Software project management</a:t>
            </a:r>
          </a:p>
          <a:p>
            <a:r>
              <a:rPr lang="en-IN" sz="2000" dirty="0" smtClean="0">
                <a:latin typeface="Times New Roman" pitchFamily="18" charset="0"/>
                <a:cs typeface="Times New Roman" pitchFamily="18" charset="0"/>
              </a:rPr>
              <a:t>Software configuration management</a:t>
            </a:r>
          </a:p>
          <a:p>
            <a:r>
              <a:rPr lang="en-IN" sz="2000" dirty="0" smtClean="0">
                <a:latin typeface="Times New Roman" pitchFamily="18" charset="0"/>
                <a:cs typeface="Times New Roman" pitchFamily="18" charset="0"/>
              </a:rPr>
              <a:t>Software metrics and measurement</a:t>
            </a:r>
          </a:p>
          <a:p>
            <a:r>
              <a:rPr lang="en-IN" sz="2000" dirty="0" smtClean="0">
                <a:latin typeface="Times New Roman" pitchFamily="18" charset="0"/>
                <a:cs typeface="Times New Roman" pitchFamily="18" charset="0"/>
              </a:rPr>
              <a:t>Software  Quality  Audits</a:t>
            </a:r>
            <a:endParaRPr lang="en-IN"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39552175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sz="2800" dirty="0" smtClean="0">
                <a:latin typeface="Times New Roman" pitchFamily="18" charset="0"/>
                <a:cs typeface="Times New Roman" pitchFamily="18" charset="0"/>
              </a:rPr>
              <a:t>The testing process</a:t>
            </a:r>
          </a:p>
        </p:txBody>
      </p:sp>
      <p:sp>
        <p:nvSpPr>
          <p:cNvPr id="11267" name="Rectangle 3"/>
          <p:cNvSpPr>
            <a:spLocks noGrp="1" noChangeArrowheads="1"/>
          </p:cNvSpPr>
          <p:nvPr>
            <p:ph type="body" idx="1"/>
          </p:nvPr>
        </p:nvSpPr>
        <p:spPr/>
        <p:txBody>
          <a:bodyPr>
            <a:normAutofit/>
          </a:bodyPr>
          <a:lstStyle/>
          <a:p>
            <a:r>
              <a:rPr lang="en-GB" sz="2000" dirty="0" smtClean="0">
                <a:latin typeface="Times New Roman" pitchFamily="18" charset="0"/>
                <a:cs typeface="Times New Roman" pitchFamily="18" charset="0"/>
              </a:rPr>
              <a:t>Component testing </a:t>
            </a:r>
          </a:p>
          <a:p>
            <a:pPr lvl="1"/>
            <a:r>
              <a:rPr lang="en-GB" sz="2000" dirty="0" smtClean="0">
                <a:latin typeface="Times New Roman" pitchFamily="18" charset="0"/>
                <a:cs typeface="Times New Roman" pitchFamily="18" charset="0"/>
              </a:rPr>
              <a:t>Testing of individual program components</a:t>
            </a:r>
          </a:p>
          <a:p>
            <a:pPr lvl="1"/>
            <a:r>
              <a:rPr lang="en-GB" sz="2000" dirty="0" smtClean="0">
                <a:latin typeface="Times New Roman" pitchFamily="18" charset="0"/>
                <a:cs typeface="Times New Roman" pitchFamily="18" charset="0"/>
              </a:rPr>
              <a:t>Usually the responsibility of the component developer (except sometimes for critical systems)</a:t>
            </a:r>
          </a:p>
          <a:p>
            <a:pPr lvl="1"/>
            <a:r>
              <a:rPr lang="en-GB" sz="2000" dirty="0" smtClean="0">
                <a:latin typeface="Times New Roman" pitchFamily="18" charset="0"/>
                <a:cs typeface="Times New Roman" pitchFamily="18" charset="0"/>
              </a:rPr>
              <a:t>Tests are derived from the developer’s experience</a:t>
            </a:r>
          </a:p>
          <a:p>
            <a:r>
              <a:rPr lang="en-GB" sz="2000" dirty="0" smtClean="0">
                <a:latin typeface="Times New Roman" pitchFamily="18" charset="0"/>
                <a:cs typeface="Times New Roman" pitchFamily="18" charset="0"/>
              </a:rPr>
              <a:t>Integration testing</a:t>
            </a:r>
          </a:p>
          <a:p>
            <a:pPr lvl="1"/>
            <a:r>
              <a:rPr lang="en-GB" sz="2000" dirty="0" smtClean="0">
                <a:latin typeface="Times New Roman" pitchFamily="18" charset="0"/>
                <a:cs typeface="Times New Roman" pitchFamily="18" charset="0"/>
              </a:rPr>
              <a:t>Testing of groups of components integrated to create a system or sub-system</a:t>
            </a:r>
          </a:p>
          <a:p>
            <a:pPr lvl="1"/>
            <a:r>
              <a:rPr lang="en-GB" sz="2000" dirty="0" smtClean="0">
                <a:latin typeface="Times New Roman" pitchFamily="18" charset="0"/>
                <a:cs typeface="Times New Roman" pitchFamily="18" charset="0"/>
              </a:rPr>
              <a:t>The responsibility of an independent testing team</a:t>
            </a:r>
          </a:p>
          <a:p>
            <a:pPr lvl="1"/>
            <a:r>
              <a:rPr lang="en-GB" sz="2000" dirty="0" smtClean="0">
                <a:latin typeface="Times New Roman" pitchFamily="18" charset="0"/>
                <a:cs typeface="Times New Roman" pitchFamily="18" charset="0"/>
              </a:rPr>
              <a:t>Tests are based on a system specification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a:lstStyle/>
          <a:p>
            <a:r>
              <a:rPr lang="en-GB" sz="2800" smtClean="0">
                <a:latin typeface="Times New Roman" pitchFamily="18" charset="0"/>
                <a:cs typeface="Times New Roman" pitchFamily="18" charset="0"/>
              </a:rPr>
              <a:t>The defect testing process</a:t>
            </a:r>
          </a:p>
        </p:txBody>
      </p:sp>
      <p:pic>
        <p:nvPicPr>
          <p:cNvPr id="16387" name="Picture 3"/>
          <p:cNvPicPr>
            <a:picLocks noChangeArrowheads="1"/>
          </p:cNvPicPr>
          <p:nvPr/>
        </p:nvPicPr>
        <p:blipFill>
          <a:blip r:embed="rId2"/>
          <a:srcRect/>
          <a:stretch>
            <a:fillRect/>
          </a:stretch>
        </p:blipFill>
        <p:spPr bwMode="auto">
          <a:xfrm>
            <a:off x="236538" y="2536825"/>
            <a:ext cx="8437562" cy="2344738"/>
          </a:xfrm>
          <a:prstGeom prst="rect">
            <a:avLst/>
          </a:prstGeom>
          <a:noFill/>
          <a:ln w="12700">
            <a:noFill/>
            <a:miter lim="800000"/>
            <a:headEnd/>
            <a:tailEnd/>
          </a:ln>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normAutofit/>
          </a:bodyPr>
          <a:lstStyle/>
          <a:p>
            <a:r>
              <a:rPr lang="en-GB" sz="3200" dirty="0" smtClean="0">
                <a:latin typeface="Times New Roman" pitchFamily="18" charset="0"/>
                <a:cs typeface="Times New Roman" pitchFamily="18" charset="0"/>
              </a:rPr>
              <a:t>Black-box testing</a:t>
            </a:r>
          </a:p>
        </p:txBody>
      </p:sp>
      <p:sp>
        <p:nvSpPr>
          <p:cNvPr id="17411" name="Rectangle 3"/>
          <p:cNvSpPr>
            <a:spLocks noGrp="1" noChangeArrowheads="1"/>
          </p:cNvSpPr>
          <p:nvPr>
            <p:ph type="body" idx="1"/>
          </p:nvPr>
        </p:nvSpPr>
        <p:spPr>
          <a:noFill/>
        </p:spPr>
        <p:txBody>
          <a:bodyPr>
            <a:normAutofit/>
          </a:bodyPr>
          <a:lstStyle/>
          <a:p>
            <a:pPr algn="just"/>
            <a:r>
              <a:rPr lang="en-GB" sz="2000" dirty="0" smtClean="0">
                <a:latin typeface="Times New Roman" pitchFamily="18" charset="0"/>
                <a:cs typeface="Times New Roman" pitchFamily="18" charset="0"/>
              </a:rPr>
              <a:t>An approach to testing where the program is considered as a ‘black-box’</a:t>
            </a:r>
          </a:p>
          <a:p>
            <a:pPr algn="just"/>
            <a:r>
              <a:rPr lang="en-GB" sz="2000" dirty="0" smtClean="0">
                <a:latin typeface="Times New Roman" pitchFamily="18" charset="0"/>
                <a:cs typeface="Times New Roman" pitchFamily="18" charset="0"/>
              </a:rPr>
              <a:t>The program test cases are based on the system specification </a:t>
            </a:r>
          </a:p>
          <a:p>
            <a:pPr algn="just"/>
            <a:r>
              <a:rPr lang="en-GB" sz="2000" dirty="0" smtClean="0">
                <a:latin typeface="Times New Roman" pitchFamily="18" charset="0"/>
                <a:cs typeface="Times New Roman" pitchFamily="18" charset="0"/>
              </a:rPr>
              <a:t>Test planning can begin early in the software process</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r>
              <a:rPr lang="en-GB" sz="2800" smtClean="0">
                <a:latin typeface="Times New Roman" pitchFamily="18" charset="0"/>
                <a:cs typeface="Times New Roman" pitchFamily="18" charset="0"/>
              </a:rPr>
              <a:t>Black-box testing</a:t>
            </a:r>
          </a:p>
        </p:txBody>
      </p:sp>
      <p:pic>
        <p:nvPicPr>
          <p:cNvPr id="18435" name="Picture 3"/>
          <p:cNvPicPr>
            <a:picLocks noChangeArrowheads="1"/>
          </p:cNvPicPr>
          <p:nvPr/>
        </p:nvPicPr>
        <p:blipFill>
          <a:blip r:embed="rId3"/>
          <a:srcRect/>
          <a:stretch>
            <a:fillRect/>
          </a:stretch>
        </p:blipFill>
        <p:spPr bwMode="auto">
          <a:xfrm>
            <a:off x="1331913" y="1543050"/>
            <a:ext cx="6835775" cy="4872038"/>
          </a:xfrm>
          <a:prstGeom prst="rect">
            <a:avLst/>
          </a:prstGeom>
          <a:noFill/>
          <a:ln w="12700">
            <a:noFill/>
            <a:miter lim="800000"/>
            <a:headEnd/>
            <a:tailEnd/>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200" b="1" dirty="0" smtClean="0">
                <a:latin typeface="Times New Roman" pitchFamily="18" charset="0"/>
                <a:cs typeface="Times New Roman" pitchFamily="18" charset="0"/>
              </a:rPr>
              <a:t>Introduction</a:t>
            </a:r>
            <a:endParaRPr lang="en-US" sz="3200" b="1" dirty="0"/>
          </a:p>
        </p:txBody>
      </p:sp>
      <p:sp>
        <p:nvSpPr>
          <p:cNvPr id="3" name="Content Placeholder 2"/>
          <p:cNvSpPr>
            <a:spLocks noGrp="1"/>
          </p:cNvSpPr>
          <p:nvPr>
            <p:ph idx="1"/>
          </p:nvPr>
        </p:nvSpPr>
        <p:spPr>
          <a:xfrm>
            <a:off x="228600" y="762000"/>
            <a:ext cx="8686800" cy="5715000"/>
          </a:xfrm>
        </p:spPr>
        <p:txBody>
          <a:bodyPr>
            <a:noAutofit/>
          </a:bodyPr>
          <a:lstStyle/>
          <a:p>
            <a:pPr algn="just">
              <a:buFont typeface="Wingdings" pitchFamily="2" charset="2"/>
              <a:buChar char="Ø"/>
            </a:pPr>
            <a:r>
              <a:rPr lang="en-US" sz="2000" dirty="0">
                <a:latin typeface="Times New Roman" pitchFamily="18" charset="0"/>
                <a:cs typeface="Times New Roman" pitchFamily="18" charset="0"/>
              </a:rPr>
              <a:t>Software </a:t>
            </a:r>
            <a:r>
              <a:rPr lang="en-US" sz="2000" dirty="0" smtClean="0">
                <a:latin typeface="Times New Roman" pitchFamily="18" charset="0"/>
                <a:cs typeface="Times New Roman" pitchFamily="18" charset="0"/>
              </a:rPr>
              <a:t>Quality </a:t>
            </a:r>
          </a:p>
          <a:p>
            <a:pPr algn="just"/>
            <a:r>
              <a:rPr lang="en-US" sz="2000" dirty="0">
                <a:latin typeface="Times New Roman" pitchFamily="18" charset="0"/>
                <a:cs typeface="Times New Roman" pitchFamily="18" charset="0"/>
              </a:rPr>
              <a:t>Q</a:t>
            </a:r>
            <a:r>
              <a:rPr lang="en-US" sz="2000" dirty="0" smtClean="0">
                <a:latin typeface="Times New Roman" pitchFamily="18" charset="0"/>
                <a:cs typeface="Times New Roman" pitchFamily="18" charset="0"/>
              </a:rPr>
              <a:t>uality</a:t>
            </a:r>
            <a:r>
              <a:rPr lang="en-US" sz="2000" dirty="0">
                <a:latin typeface="Times New Roman" pitchFamily="18" charset="0"/>
                <a:cs typeface="Times New Roman" pitchFamily="18" charset="0"/>
              </a:rPr>
              <a:t>: The degree to which a component, system or process meets specified requirements and/or user/customer needs and expectations.</a:t>
            </a:r>
          </a:p>
          <a:p>
            <a:pPr algn="just"/>
            <a:r>
              <a:rPr lang="en-US" sz="2000" dirty="0">
                <a:latin typeface="Times New Roman" pitchFamily="18" charset="0"/>
                <a:cs typeface="Times New Roman" pitchFamily="18" charset="0"/>
              </a:rPr>
              <a:t>S</a:t>
            </a:r>
            <a:r>
              <a:rPr lang="en-US" sz="2000" dirty="0" smtClean="0">
                <a:latin typeface="Times New Roman" pitchFamily="18" charset="0"/>
                <a:cs typeface="Times New Roman" pitchFamily="18" charset="0"/>
              </a:rPr>
              <a:t>oftware </a:t>
            </a:r>
            <a:r>
              <a:rPr lang="en-US" sz="2000" dirty="0">
                <a:latin typeface="Times New Roman" pitchFamily="18" charset="0"/>
                <a:cs typeface="Times New Roman" pitchFamily="18" charset="0"/>
              </a:rPr>
              <a:t>Q</a:t>
            </a:r>
            <a:r>
              <a:rPr lang="en-US" sz="2000" dirty="0" smtClean="0">
                <a:latin typeface="Times New Roman" pitchFamily="18" charset="0"/>
                <a:cs typeface="Times New Roman" pitchFamily="18" charset="0"/>
              </a:rPr>
              <a:t>uality</a:t>
            </a:r>
            <a:r>
              <a:rPr lang="en-US" sz="2000" dirty="0">
                <a:latin typeface="Times New Roman" pitchFamily="18" charset="0"/>
                <a:cs typeface="Times New Roman" pitchFamily="18" charset="0"/>
              </a:rPr>
              <a:t>: The totality of functionality and features of a software product that bear on its ability to satisfy stated or implied needs</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Software Quality Is The Degree Of Conformance To Explicit Or Implicit Requirements And Expectations.</a:t>
            </a:r>
          </a:p>
          <a:p>
            <a:pPr lvl="1" algn="just"/>
            <a:r>
              <a:rPr lang="en-US" sz="1600" dirty="0" smtClean="0">
                <a:latin typeface="Times New Roman" pitchFamily="18" charset="0"/>
                <a:cs typeface="Times New Roman" pitchFamily="18" charset="0"/>
              </a:rPr>
              <a:t>Explicit</a:t>
            </a:r>
            <a:r>
              <a:rPr lang="en-US" sz="1600" dirty="0">
                <a:latin typeface="Times New Roman" pitchFamily="18" charset="0"/>
                <a:cs typeface="Times New Roman" pitchFamily="18" charset="0"/>
              </a:rPr>
              <a:t>: clearly defined and documented</a:t>
            </a:r>
          </a:p>
          <a:p>
            <a:pPr lvl="1" algn="just"/>
            <a:r>
              <a:rPr lang="en-US" sz="1600" dirty="0">
                <a:latin typeface="Times New Roman" pitchFamily="18" charset="0"/>
                <a:cs typeface="Times New Roman" pitchFamily="18" charset="0"/>
              </a:rPr>
              <a:t>Implicit: not clearly defined and documented but indirectly suggested</a:t>
            </a:r>
          </a:p>
          <a:p>
            <a:pPr lvl="1" algn="just"/>
            <a:r>
              <a:rPr lang="en-US" sz="1600" dirty="0">
                <a:latin typeface="Times New Roman" pitchFamily="18" charset="0"/>
                <a:cs typeface="Times New Roman" pitchFamily="18" charset="0"/>
              </a:rPr>
              <a:t>Requirements: business/product/software requirements</a:t>
            </a:r>
          </a:p>
          <a:p>
            <a:pPr lvl="1" algn="just"/>
            <a:r>
              <a:rPr lang="en-US" sz="1600" dirty="0">
                <a:latin typeface="Times New Roman" pitchFamily="18" charset="0"/>
                <a:cs typeface="Times New Roman" pitchFamily="18" charset="0"/>
              </a:rPr>
              <a:t>Expectations: mainly end-user </a:t>
            </a:r>
            <a:r>
              <a:rPr lang="en-US" sz="1600" dirty="0" smtClean="0">
                <a:latin typeface="Times New Roman" pitchFamily="18" charset="0"/>
                <a:cs typeface="Times New Roman" pitchFamily="18" charset="0"/>
              </a:rPr>
              <a:t>expectations</a:t>
            </a:r>
          </a:p>
          <a:p>
            <a:pPr algn="just"/>
            <a:r>
              <a:rPr lang="en-US" sz="2000" dirty="0" smtClean="0">
                <a:latin typeface="Times New Roman" pitchFamily="18" charset="0"/>
                <a:cs typeface="Times New Roman" pitchFamily="18" charset="0"/>
              </a:rPr>
              <a:t>Software testing is a process of executing a program or application with the intent of finding the software bugs.</a:t>
            </a:r>
          </a:p>
          <a:p>
            <a:pPr algn="just"/>
            <a:r>
              <a:rPr lang="en-US" sz="2000" dirty="0" smtClean="0">
                <a:latin typeface="Times New Roman" pitchFamily="18" charset="0"/>
                <a:cs typeface="Times New Roman" pitchFamily="18" charset="0"/>
              </a:rPr>
              <a:t>It can also be stated as the process of validating and verifying that a software program or application or product: Meets the business and technical requirements that guided it’s design and development</a:t>
            </a:r>
          </a:p>
          <a:p>
            <a:pPr algn="just"/>
            <a:r>
              <a:rPr lang="en-US" sz="2000" dirty="0" smtClean="0">
                <a:latin typeface="Times New Roman" pitchFamily="18" charset="0"/>
                <a:cs typeface="Times New Roman" pitchFamily="18" charset="0"/>
              </a:rPr>
              <a:t>Works as expected</a:t>
            </a:r>
          </a:p>
          <a:p>
            <a:pPr algn="just"/>
            <a:endParaRPr lang="en-US" sz="2000" dirty="0">
              <a:latin typeface="Times New Roman" pitchFamily="18" charset="0"/>
              <a:cs typeface="Times New Roman" pitchFamily="18" charset="0"/>
            </a:endParaRPr>
          </a:p>
          <a:p>
            <a:pPr algn="just">
              <a:buFont typeface="Wingdings" pitchFamily="2" charset="2"/>
              <a:buChar char="Ø"/>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527D986F-0734-4FFA-B568-B1E5082309ED}" type="datetime1">
              <a:rPr lang="en-US" smtClean="0">
                <a:solidFill>
                  <a:srgbClr val="482400"/>
                </a:solidFill>
              </a:rPr>
              <a:pPr>
                <a:defRPr/>
              </a:pPr>
              <a:t>6/17/2020</a:t>
            </a:fld>
            <a:endParaRPr lang="en-US">
              <a:solidFill>
                <a:srgbClr val="482400"/>
              </a:solidFill>
            </a:endParaRPr>
          </a:p>
        </p:txBody>
      </p:sp>
      <p:sp>
        <p:nvSpPr>
          <p:cNvPr id="5" name="Footer Placeholder 4"/>
          <p:cNvSpPr>
            <a:spLocks noGrp="1"/>
          </p:cNvSpPr>
          <p:nvPr>
            <p:ph type="ftr" sz="quarter" idx="11"/>
          </p:nvPr>
        </p:nvSpPr>
        <p:spPr/>
        <p:txBody>
          <a:bodyPr/>
          <a:lstStyle/>
          <a:p>
            <a:pPr>
              <a:defRPr/>
            </a:pPr>
            <a:r>
              <a:rPr lang="en-US" smtClean="0">
                <a:solidFill>
                  <a:srgbClr val="482400"/>
                </a:solidFill>
              </a:rPr>
              <a:t>Unit-1-Introduction</a:t>
            </a:r>
            <a:endParaRPr lang="en-US">
              <a:solidFill>
                <a:srgbClr val="482400"/>
              </a:solidFill>
            </a:endParaRPr>
          </a:p>
        </p:txBody>
      </p:sp>
    </p:spTree>
    <p:extLst>
      <p:ext uri="{BB962C8B-B14F-4D97-AF65-F5344CB8AC3E}">
        <p14:creationId xmlns="" xmlns:p14="http://schemas.microsoft.com/office/powerpoint/2010/main" val="583240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143000" y="0"/>
            <a:ext cx="7772400" cy="1066800"/>
          </a:xfrm>
        </p:spPr>
        <p:txBody>
          <a:bodyPr>
            <a:normAutofit/>
          </a:bodyPr>
          <a:lstStyle/>
          <a:p>
            <a:pPr eaLnBrk="1" hangingPunct="1"/>
            <a:r>
              <a:rPr lang="en-US" sz="3200" b="1" dirty="0" smtClean="0">
                <a:latin typeface="Times New Roman" pitchFamily="18" charset="0"/>
                <a:cs typeface="Times New Roman" pitchFamily="18" charset="0"/>
              </a:rPr>
              <a:t>Conti..</a:t>
            </a:r>
          </a:p>
        </p:txBody>
      </p:sp>
      <p:sp>
        <p:nvSpPr>
          <p:cNvPr id="12291" name="Content Placeholder 2"/>
          <p:cNvSpPr>
            <a:spLocks noGrp="1"/>
          </p:cNvSpPr>
          <p:nvPr>
            <p:ph idx="1"/>
          </p:nvPr>
        </p:nvSpPr>
        <p:spPr>
          <a:xfrm>
            <a:off x="533400" y="914400"/>
            <a:ext cx="8229600" cy="4525963"/>
          </a:xfrm>
        </p:spPr>
        <p:txBody>
          <a:bodyPr>
            <a:normAutofit/>
          </a:bodyPr>
          <a:lstStyle/>
          <a:p>
            <a:pPr algn="just"/>
            <a:r>
              <a:rPr lang="en-US" sz="2000" dirty="0" smtClean="0">
                <a:latin typeface="Times New Roman" pitchFamily="18" charset="0"/>
                <a:cs typeface="Times New Roman" pitchFamily="18" charset="0"/>
              </a:rPr>
              <a:t>The software system needs to be checked for its intended behavior and direction of progress at each development stage to avoid duplication of efforts, time and cost overruns, and to assure completion of the system within stipulated time. The software system needs to be checked for its intended behavior and direction of progress at each development stage to avoid duplication of efforts, time and cost overruns, and to assure completion of the system within stipulated time.</a:t>
            </a:r>
          </a:p>
          <a:p>
            <a:pPr algn="just"/>
            <a:r>
              <a:rPr lang="en-US" sz="2000" dirty="0" smtClean="0">
                <a:latin typeface="Times New Roman" pitchFamily="18" charset="0"/>
                <a:cs typeface="Times New Roman" pitchFamily="18" charset="0"/>
              </a:rPr>
              <a:t>System testing and quality assurance come to aid for checking the system. It includes −</a:t>
            </a:r>
          </a:p>
          <a:p>
            <a:pPr algn="just"/>
            <a:r>
              <a:rPr lang="en-US" sz="2000" dirty="0" smtClean="0">
                <a:latin typeface="Times New Roman" pitchFamily="18" charset="0"/>
                <a:cs typeface="Times New Roman" pitchFamily="18" charset="0"/>
              </a:rPr>
              <a:t>Product level quality (Testing)</a:t>
            </a:r>
          </a:p>
          <a:p>
            <a:pPr algn="just"/>
            <a:r>
              <a:rPr lang="en-US" sz="2000" dirty="0" smtClean="0">
                <a:latin typeface="Times New Roman" pitchFamily="18" charset="0"/>
                <a:cs typeface="Times New Roman" pitchFamily="18" charset="0"/>
              </a:rPr>
              <a:t>Process level quality.</a:t>
            </a:r>
          </a:p>
          <a:p>
            <a:pPr algn="just" eaLnBrk="1" hangingPunct="1">
              <a:buFontTx/>
              <a:buNone/>
            </a:pPr>
            <a:endParaRPr lang="en-US" sz="2000" dirty="0" smtClean="0">
              <a:latin typeface="Times New Roman" pitchFamily="18" charset="0"/>
              <a:cs typeface="Times New Roman" pitchFamily="18" charset="0"/>
            </a:endParaRPr>
          </a:p>
        </p:txBody>
      </p:sp>
      <p:sp>
        <p:nvSpPr>
          <p:cNvPr id="12292"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algn="ctr" eaLnBrk="0" fontAlgn="base" hangingPunct="0">
              <a:spcBef>
                <a:spcPct val="20000"/>
              </a:spcBef>
              <a:spcAft>
                <a:spcPct val="0"/>
              </a:spcAft>
              <a:defRPr sz="2400" b="1">
                <a:solidFill>
                  <a:schemeClr val="tx1"/>
                </a:solidFill>
                <a:latin typeface="Times New Roman" pitchFamily="18" charset="0"/>
              </a:defRPr>
            </a:lvl6pPr>
            <a:lvl7pPr marL="2971800" indent="-228600" algn="ctr" eaLnBrk="0" fontAlgn="base" hangingPunct="0">
              <a:spcBef>
                <a:spcPct val="20000"/>
              </a:spcBef>
              <a:spcAft>
                <a:spcPct val="0"/>
              </a:spcAft>
              <a:defRPr sz="2400" b="1">
                <a:solidFill>
                  <a:schemeClr val="tx1"/>
                </a:solidFill>
                <a:latin typeface="Times New Roman" pitchFamily="18" charset="0"/>
              </a:defRPr>
            </a:lvl7pPr>
            <a:lvl8pPr marL="3429000" indent="-228600" algn="ctr" eaLnBrk="0" fontAlgn="base" hangingPunct="0">
              <a:spcBef>
                <a:spcPct val="20000"/>
              </a:spcBef>
              <a:spcAft>
                <a:spcPct val="0"/>
              </a:spcAft>
              <a:defRPr sz="2400" b="1">
                <a:solidFill>
                  <a:schemeClr val="tx1"/>
                </a:solidFill>
                <a:latin typeface="Times New Roman" pitchFamily="18" charset="0"/>
              </a:defRPr>
            </a:lvl8pPr>
            <a:lvl9pPr marL="3886200" indent="-228600" algn="ctr" eaLnBrk="0" fontAlgn="base" hangingPunct="0">
              <a:spcBef>
                <a:spcPct val="20000"/>
              </a:spcBef>
              <a:spcAft>
                <a:spcPct val="0"/>
              </a:spcAft>
              <a:defRPr sz="2400" b="1">
                <a:solidFill>
                  <a:schemeClr val="tx1"/>
                </a:solidFill>
                <a:latin typeface="Times New Roman" pitchFamily="18" charset="0"/>
              </a:defRPr>
            </a:lvl9pPr>
          </a:lstStyle>
          <a:p>
            <a:pPr eaLnBrk="1" hangingPunct="1"/>
            <a:fld id="{319BF1B3-4096-4FD7-8C7C-20D7D31DBA15}" type="datetime1">
              <a:rPr lang="en-US" sz="1400" b="0" smtClean="0">
                <a:solidFill>
                  <a:schemeClr val="tx2"/>
                </a:solidFill>
                <a:latin typeface="Arial" charset="0"/>
              </a:rPr>
              <a:pPr eaLnBrk="1" hangingPunct="1"/>
              <a:t>6/17/2020</a:t>
            </a:fld>
            <a:endParaRPr lang="en-US" sz="1400" b="0" smtClean="0">
              <a:solidFill>
                <a:schemeClr val="tx2"/>
              </a:solidFill>
              <a:latin typeface="Arial" charset="0"/>
            </a:endParaRPr>
          </a:p>
        </p:txBody>
      </p:sp>
      <p:sp>
        <p:nvSpPr>
          <p:cNvPr id="12293"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algn="ctr" eaLnBrk="0" fontAlgn="base" hangingPunct="0">
              <a:spcBef>
                <a:spcPct val="20000"/>
              </a:spcBef>
              <a:spcAft>
                <a:spcPct val="0"/>
              </a:spcAft>
              <a:defRPr sz="2400" b="1">
                <a:solidFill>
                  <a:schemeClr val="tx1"/>
                </a:solidFill>
                <a:latin typeface="Times New Roman" pitchFamily="18" charset="0"/>
              </a:defRPr>
            </a:lvl6pPr>
            <a:lvl7pPr marL="2971800" indent="-228600" algn="ctr" eaLnBrk="0" fontAlgn="base" hangingPunct="0">
              <a:spcBef>
                <a:spcPct val="20000"/>
              </a:spcBef>
              <a:spcAft>
                <a:spcPct val="0"/>
              </a:spcAft>
              <a:defRPr sz="2400" b="1">
                <a:solidFill>
                  <a:schemeClr val="tx1"/>
                </a:solidFill>
                <a:latin typeface="Times New Roman" pitchFamily="18" charset="0"/>
              </a:defRPr>
            </a:lvl7pPr>
            <a:lvl8pPr marL="3429000" indent="-228600" algn="ctr" eaLnBrk="0" fontAlgn="base" hangingPunct="0">
              <a:spcBef>
                <a:spcPct val="20000"/>
              </a:spcBef>
              <a:spcAft>
                <a:spcPct val="0"/>
              </a:spcAft>
              <a:defRPr sz="2400" b="1">
                <a:solidFill>
                  <a:schemeClr val="tx1"/>
                </a:solidFill>
                <a:latin typeface="Times New Roman" pitchFamily="18" charset="0"/>
              </a:defRPr>
            </a:lvl8pPr>
            <a:lvl9pPr marL="3886200" indent="-228600" algn="ctr" eaLnBrk="0" fontAlgn="base" hangingPunct="0">
              <a:spcBef>
                <a:spcPct val="20000"/>
              </a:spcBef>
              <a:spcAft>
                <a:spcPct val="0"/>
              </a:spcAft>
              <a:defRPr sz="2400" b="1">
                <a:solidFill>
                  <a:schemeClr val="tx1"/>
                </a:solidFill>
                <a:latin typeface="Times New Roman" pitchFamily="18" charset="0"/>
              </a:defRPr>
            </a:lvl9pPr>
          </a:lstStyle>
          <a:p>
            <a:pPr eaLnBrk="1" hangingPunct="1"/>
            <a:r>
              <a:rPr lang="en-US" sz="1400" b="0" smtClean="0">
                <a:solidFill>
                  <a:schemeClr val="tx2"/>
                </a:solidFill>
                <a:latin typeface="Arial" charset="0"/>
              </a:rPr>
              <a:t>Unit-1-Introduction</a:t>
            </a:r>
          </a:p>
        </p:txBody>
      </p:sp>
    </p:spTree>
    <p:extLst>
      <p:ext uri="{BB962C8B-B14F-4D97-AF65-F5344CB8AC3E}">
        <p14:creationId xmlns="" xmlns:p14="http://schemas.microsoft.com/office/powerpoint/2010/main" val="1515292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563562"/>
          </a:xfrm>
        </p:spPr>
        <p:txBody>
          <a:bodyPr>
            <a:noAutofit/>
          </a:bodyPr>
          <a:lstStyle/>
          <a:p>
            <a:r>
              <a:rPr lang="en-US" sz="3200" b="1" dirty="0" smtClean="0">
                <a:latin typeface="Times New Roman" pitchFamily="18" charset="0"/>
                <a:cs typeface="Times New Roman" pitchFamily="18" charset="0"/>
              </a:rPr>
              <a:t>Introduction</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838200"/>
            <a:ext cx="8610600" cy="5715000"/>
          </a:xfrm>
        </p:spPr>
        <p:txBody>
          <a:bodyPr>
            <a:noAutofit/>
          </a:bodyPr>
          <a:lstStyle/>
          <a:p>
            <a:pPr algn="just"/>
            <a:r>
              <a:rPr lang="en-US" sz="2000" dirty="0" smtClean="0">
                <a:latin typeface="Times New Roman" pitchFamily="18" charset="0"/>
                <a:cs typeface="Times New Roman" pitchFamily="18" charset="0"/>
              </a:rPr>
              <a:t>A strategy for software testing integrates the design of software test cases into a well-planned series of steps that result in successful development of the software</a:t>
            </a:r>
          </a:p>
          <a:p>
            <a:r>
              <a:rPr lang="en-US" sz="2000" dirty="0" smtClean="0">
                <a:latin typeface="Times New Roman" pitchFamily="18" charset="0"/>
                <a:cs typeface="Times New Roman" pitchFamily="18" charset="0"/>
              </a:rPr>
              <a:t>It is the process used to identify the correctness, completeness and quality of developed computer software.</a:t>
            </a:r>
          </a:p>
          <a:p>
            <a:r>
              <a:rPr lang="en-US" sz="2000" dirty="0" smtClean="0">
                <a:latin typeface="Times New Roman" pitchFamily="18" charset="0"/>
                <a:cs typeface="Times New Roman" pitchFamily="18" charset="0"/>
              </a:rPr>
              <a:t>It is the process of executing a program/application under positive and negative conditions by manual or automated means. It checks for the :-</a:t>
            </a:r>
          </a:p>
          <a:p>
            <a:pPr marL="857250" lvl="1" indent="-457200">
              <a:buNone/>
            </a:pPr>
            <a:r>
              <a:rPr lang="en-US" sz="2000" dirty="0" smtClean="0">
                <a:latin typeface="Times New Roman" pitchFamily="18" charset="0"/>
                <a:cs typeface="Times New Roman" pitchFamily="18" charset="0"/>
              </a:rPr>
              <a:t>Specification ,Functionality, Performance</a:t>
            </a:r>
          </a:p>
          <a:p>
            <a:pPr algn="just"/>
            <a:r>
              <a:rPr lang="en-US" sz="2000" dirty="0" smtClean="0">
                <a:latin typeface="Times New Roman" pitchFamily="18" charset="0"/>
                <a:cs typeface="Times New Roman" pitchFamily="18" charset="0"/>
              </a:rPr>
              <a:t>The strategy provides a road map that describes the steps to be taken, when, and how much effort, time, and resources will be required</a:t>
            </a:r>
          </a:p>
          <a:p>
            <a:pPr algn="just"/>
            <a:r>
              <a:rPr lang="en-US" sz="2000" dirty="0" smtClean="0">
                <a:latin typeface="Times New Roman" pitchFamily="18" charset="0"/>
                <a:cs typeface="Times New Roman" pitchFamily="18" charset="0"/>
              </a:rPr>
              <a:t>The strategy incorporates test planning, test case design, test execution, and test result collection and evaluation</a:t>
            </a:r>
          </a:p>
          <a:p>
            <a:pPr algn="just"/>
            <a:r>
              <a:rPr lang="en-US" sz="2000" dirty="0" smtClean="0">
                <a:latin typeface="Times New Roman" pitchFamily="18" charset="0"/>
                <a:cs typeface="Times New Roman" pitchFamily="18" charset="0"/>
              </a:rPr>
              <a:t>The strategy provides guidance for the practitioner and a set of milestones for the manager</a:t>
            </a:r>
          </a:p>
          <a:p>
            <a:pPr algn="just"/>
            <a:r>
              <a:rPr lang="en-US" sz="2000" dirty="0" smtClean="0">
                <a:latin typeface="Times New Roman" pitchFamily="18" charset="0"/>
                <a:cs typeface="Times New Roman" pitchFamily="18" charset="0"/>
              </a:rPr>
              <a:t>Because of time pressures, progress must be measurable and problems must surface as early as possible</a:t>
            </a:r>
            <a:endParaRPr lang="en-US" sz="2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62000"/>
          </a:xfrm>
        </p:spPr>
        <p:txBody>
          <a:bodyPr>
            <a:normAutofit/>
          </a:bodyPr>
          <a:lstStyle/>
          <a:p>
            <a:r>
              <a:rPr lang="en-US" sz="3200" b="1" dirty="0" smtClean="0">
                <a:latin typeface="Times New Roman" pitchFamily="18" charset="0"/>
                <a:cs typeface="Times New Roman" pitchFamily="18" charset="0"/>
              </a:rPr>
              <a:t>Why Is Software Testing Important?</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914400"/>
            <a:ext cx="8534400" cy="5562600"/>
          </a:xfrm>
        </p:spPr>
        <p:txBody>
          <a:bodyPr>
            <a:noAutofit/>
          </a:bodyPr>
          <a:lstStyle/>
          <a:p>
            <a:pPr algn="just"/>
            <a:r>
              <a:rPr lang="en-US" sz="2000" b="1" dirty="0" smtClean="0">
                <a:latin typeface="Times New Roman" pitchFamily="18" charset="0"/>
                <a:cs typeface="Times New Roman" pitchFamily="18" charset="0"/>
              </a:rPr>
              <a:t>SOFTWARE TESTING</a:t>
            </a:r>
            <a:r>
              <a:rPr lang="en-US" sz="2000" dirty="0" smtClean="0">
                <a:latin typeface="Times New Roman" pitchFamily="18" charset="0"/>
                <a:cs typeface="Times New Roman" pitchFamily="18" charset="0"/>
              </a:rPr>
              <a:t> is defined as an activity to check whether the actual results match the expected results and to ensure that the software system is Defect free. It involves execution of a software component or system component to evaluate one or more properties of </a:t>
            </a:r>
            <a:r>
              <a:rPr lang="en-US" sz="2000" dirty="0" err="1" smtClean="0">
                <a:latin typeface="Times New Roman" pitchFamily="18" charset="0"/>
                <a:cs typeface="Times New Roman" pitchFamily="18" charset="0"/>
              </a:rPr>
              <a:t>interest.Software</a:t>
            </a:r>
            <a:r>
              <a:rPr lang="en-US" sz="2000" dirty="0" smtClean="0">
                <a:latin typeface="Times New Roman" pitchFamily="18" charset="0"/>
                <a:cs typeface="Times New Roman" pitchFamily="18" charset="0"/>
              </a:rPr>
              <a:t> testing also helps to identify errors, gaps or missing requirements in contrary to the actual requirements. </a:t>
            </a:r>
            <a:endParaRPr lang="en-US" sz="2000" b="1"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Testing is important because software bugs could be expensive or even dangerous. Software bugs can potentially cause monetary and human loss, and history is full of such examples. </a:t>
            </a:r>
          </a:p>
          <a:p>
            <a:pPr algn="just"/>
            <a:r>
              <a:rPr lang="en-US" sz="2000" dirty="0" smtClean="0">
                <a:latin typeface="Times New Roman" pitchFamily="18" charset="0"/>
                <a:cs typeface="Times New Roman" pitchFamily="18" charset="0"/>
              </a:rPr>
              <a:t>In April 2015, Bloomberg terminal in London crashed due to software glitch affected more than 300,000 traders on financial markets. It forced the government to postpone a 3bn pound debt sale.</a:t>
            </a:r>
          </a:p>
          <a:p>
            <a:pPr algn="just"/>
            <a:r>
              <a:rPr lang="en-US" sz="2000" dirty="0" smtClean="0">
                <a:latin typeface="Times New Roman" pitchFamily="18" charset="0"/>
                <a:cs typeface="Times New Roman" pitchFamily="18" charset="0"/>
              </a:rPr>
              <a:t>Nissan cars have to recall over 1 million cars from the market due to software failure in the airbag sensory detectors.</a:t>
            </a:r>
          </a:p>
          <a:p>
            <a:pPr algn="just"/>
            <a:r>
              <a:rPr lang="en-US" sz="2000" dirty="0" smtClean="0">
                <a:latin typeface="Times New Roman" pitchFamily="18" charset="0"/>
                <a:cs typeface="Times New Roman" pitchFamily="18" charset="0"/>
              </a:rPr>
              <a:t>In 2015 fighter plane F-35 fell victim to a software bug, making it unable to detect targets correctly.</a:t>
            </a:r>
          </a:p>
          <a:p>
            <a:pPr algn="just"/>
            <a:r>
              <a:rPr lang="en-US" sz="2000" dirty="0" smtClean="0">
                <a:latin typeface="Times New Roman" pitchFamily="18" charset="0"/>
                <a:cs typeface="Times New Roman" pitchFamily="18" charset="0"/>
              </a:rPr>
              <a:t>Programmers may make a mistake during the implementation of the </a:t>
            </a:r>
            <a:r>
              <a:rPr lang="en-US" sz="2000" b="1" dirty="0" smtClean="0">
                <a:latin typeface="Times New Roman" pitchFamily="18" charset="0"/>
                <a:cs typeface="Times New Roman" pitchFamily="18" charset="0"/>
              </a:rPr>
              <a:t>software</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956</TotalTime>
  <Words>4167</Words>
  <Application>Microsoft Office PowerPoint</Application>
  <PresentationFormat>On-screen Show (4:3)</PresentationFormat>
  <Paragraphs>554</Paragraphs>
  <Slides>58</Slides>
  <Notes>2</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Slide 1</vt:lpstr>
      <vt:lpstr>Vision Mission</vt:lpstr>
      <vt:lpstr>Objectives</vt:lpstr>
      <vt:lpstr>TOPICS COVERED</vt:lpstr>
      <vt:lpstr>(Conti..)</vt:lpstr>
      <vt:lpstr>Introduction</vt:lpstr>
      <vt:lpstr>Conti..</vt:lpstr>
      <vt:lpstr>Introduction</vt:lpstr>
      <vt:lpstr>Why Is Software Testing Important?</vt:lpstr>
      <vt:lpstr>Slide 10</vt:lpstr>
      <vt:lpstr>Definitions of Software Testing</vt:lpstr>
      <vt:lpstr> What Are Software Testing Objectives &amp; Purpose? </vt:lpstr>
      <vt:lpstr>Stages Of System Testing </vt:lpstr>
      <vt:lpstr>Test Plan </vt:lpstr>
      <vt:lpstr>Test Case Design </vt:lpstr>
      <vt:lpstr>Test Procedures </vt:lpstr>
      <vt:lpstr>Historical Perspective</vt:lpstr>
      <vt:lpstr>Definitions Of Quality</vt:lpstr>
      <vt:lpstr>Core Components Of Quality</vt:lpstr>
      <vt:lpstr>Quality Definition  </vt:lpstr>
      <vt:lpstr>(cont.…)</vt:lpstr>
      <vt:lpstr>Slide 22</vt:lpstr>
      <vt:lpstr>Total Quality Management(TQM)</vt:lpstr>
      <vt:lpstr>Quality View by different Stakeholder</vt:lpstr>
      <vt:lpstr>Financial Aspect Of Quality</vt:lpstr>
      <vt:lpstr>Customer ,Suppliers And Processes</vt:lpstr>
      <vt:lpstr>Total Quality Management(TQM)</vt:lpstr>
      <vt:lpstr>TQM (Conti..)</vt:lpstr>
      <vt:lpstr>Categories of requirement</vt:lpstr>
      <vt:lpstr>Organization culture</vt:lpstr>
      <vt:lpstr>Quality Management Through Statically Process Control</vt:lpstr>
      <vt:lpstr>Quality Management Through Cultural Changes</vt:lpstr>
      <vt:lpstr>Continual Improvement Cycle(conti)</vt:lpstr>
      <vt:lpstr>Continual Improvement Cycle</vt:lpstr>
      <vt:lpstr>Quality In Different Areas</vt:lpstr>
      <vt:lpstr>SOFTWARE DEVELPOMENT PRCOESS</vt:lpstr>
      <vt:lpstr>Benchmarking And Metrics</vt:lpstr>
      <vt:lpstr>Conti…</vt:lpstr>
      <vt:lpstr>Problem Solving Techniques</vt:lpstr>
      <vt:lpstr>Problem Solving Software Tools</vt:lpstr>
      <vt:lpstr>Software Quality</vt:lpstr>
      <vt:lpstr>Constraints of Software Product Quality Assessment</vt:lpstr>
      <vt:lpstr>QUALITY TOOLS</vt:lpstr>
      <vt:lpstr>  Customer is A king</vt:lpstr>
      <vt:lpstr>Quality And Productivity Relationship</vt:lpstr>
      <vt:lpstr>Requirements Of Product</vt:lpstr>
      <vt:lpstr>ORGANIZATION CULTURE</vt:lpstr>
      <vt:lpstr>TYPES OF PRODUCT</vt:lpstr>
      <vt:lpstr>CRITICALITY DEFINATIONS</vt:lpstr>
      <vt:lpstr>PROBLEMSTIC AREAS OF SDLC</vt:lpstr>
      <vt:lpstr>SOFTWARE QUALLITY MANAGEMNT</vt:lpstr>
      <vt:lpstr>Quality Management System Structure</vt:lpstr>
      <vt:lpstr>Pillars Of Quality Management System</vt:lpstr>
      <vt:lpstr>Important Aspects Of Quality Management</vt:lpstr>
      <vt:lpstr>The testing process</vt:lpstr>
      <vt:lpstr>The defect testing process</vt:lpstr>
      <vt:lpstr>Black-box testing</vt:lpstr>
      <vt:lpstr>Black-box testing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SHARAD</cp:lastModifiedBy>
  <cp:revision>62</cp:revision>
  <dcterms:created xsi:type="dcterms:W3CDTF">2018-07-25T03:27:13Z</dcterms:created>
  <dcterms:modified xsi:type="dcterms:W3CDTF">2020-06-17T11:00:46Z</dcterms:modified>
</cp:coreProperties>
</file>