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305" r:id="rId5"/>
    <p:sldId id="309" r:id="rId6"/>
    <p:sldId id="312" r:id="rId7"/>
    <p:sldId id="313" r:id="rId8"/>
    <p:sldId id="315" r:id="rId9"/>
    <p:sldId id="316" r:id="rId10"/>
    <p:sldId id="259" r:id="rId11"/>
    <p:sldId id="284" r:id="rId12"/>
    <p:sldId id="285" r:id="rId13"/>
    <p:sldId id="287" r:id="rId14"/>
    <p:sldId id="288" r:id="rId15"/>
    <p:sldId id="289" r:id="rId16"/>
    <p:sldId id="290" r:id="rId17"/>
    <p:sldId id="292" r:id="rId18"/>
    <p:sldId id="294" r:id="rId19"/>
    <p:sldId id="260" r:id="rId20"/>
    <p:sldId id="261" r:id="rId21"/>
    <p:sldId id="262" r:id="rId22"/>
    <p:sldId id="295" r:id="rId23"/>
    <p:sldId id="297" r:id="rId24"/>
    <p:sldId id="298" r:id="rId25"/>
    <p:sldId id="299" r:id="rId26"/>
    <p:sldId id="300" r:id="rId27"/>
    <p:sldId id="317" r:id="rId28"/>
    <p:sldId id="318" r:id="rId29"/>
    <p:sldId id="301" r:id="rId30"/>
    <p:sldId id="302" r:id="rId31"/>
    <p:sldId id="303" r:id="rId32"/>
    <p:sldId id="319" r:id="rId33"/>
    <p:sldId id="322" r:id="rId34"/>
    <p:sldId id="320" r:id="rId35"/>
    <p:sldId id="321" r:id="rId36"/>
    <p:sldId id="304" r:id="rId37"/>
    <p:sldId id="324" r:id="rId38"/>
    <p:sldId id="270" r:id="rId39"/>
    <p:sldId id="325" r:id="rId40"/>
    <p:sldId id="326" r:id="rId41"/>
    <p:sldId id="327" r:id="rId42"/>
    <p:sldId id="271" r:id="rId43"/>
    <p:sldId id="272" r:id="rId44"/>
    <p:sldId id="274" r:id="rId45"/>
    <p:sldId id="276" r:id="rId46"/>
    <p:sldId id="278" r:id="rId47"/>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9" d="100"/>
          <a:sy n="59" d="100"/>
        </p:scale>
        <p:origin x="-43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5F35883-8961-4E21-BF13-2F65A27AC1BF}" type="datetimeFigureOut">
              <a:rPr lang="en-US" smtClean="0"/>
              <a:pPr/>
              <a:t>7/9/2020</a:t>
            </a:fld>
            <a:endParaRPr lang="en-US"/>
          </a:p>
        </p:txBody>
      </p:sp>
      <p:sp>
        <p:nvSpPr>
          <p:cNvPr id="4" name="Slide Image Placeholder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0FB4DC23-ACB2-475D-86B6-42055F90A6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Rot="1" noChangeAspect="1" noChangeArrowheads="1" noTextEdit="1"/>
          </p:cNvSpPr>
          <p:nvPr>
            <p:ph type="sldImg"/>
          </p:nvPr>
        </p:nvSpPr>
        <p:spPr>
          <a:xfrm>
            <a:off x="901700" y="741363"/>
            <a:ext cx="4933950" cy="3700462"/>
          </a:xfrm>
          <a:ln/>
        </p:spPr>
      </p:sp>
      <p:sp>
        <p:nvSpPr>
          <p:cNvPr id="729091" name="Rectangle 3"/>
          <p:cNvSpPr>
            <a:spLocks noGrp="1" noChangeArrowheads="1"/>
          </p:cNvSpPr>
          <p:nvPr>
            <p:ph type="body" idx="1"/>
          </p:nvPr>
        </p:nvSpPr>
        <p:spPr>
          <a:xfrm>
            <a:off x="898102" y="4688007"/>
            <a:ext cx="4939560" cy="4441270"/>
          </a:xfrm>
          <a:noFill/>
          <a:ln/>
        </p:spPr>
        <p:txBody>
          <a:bodyPr lIns="89730" tIns="44865" rIns="89730" bIns="44865"/>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A9826A-C727-47DB-BB96-631F36F35431}"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9D71B-08F9-494C-83AC-7298B9BECB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9826A-C727-47DB-BB96-631F36F35431}"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9D71B-08F9-494C-83AC-7298B9BECB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9826A-C727-47DB-BB96-631F36F35431}"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9D71B-08F9-494C-83AC-7298B9BECB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9826A-C727-47DB-BB96-631F36F35431}"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9D71B-08F9-494C-83AC-7298B9BECB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A9826A-C727-47DB-BB96-631F36F35431}"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9D71B-08F9-494C-83AC-7298B9BECB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A9826A-C727-47DB-BB96-631F36F35431}" type="datetimeFigureOut">
              <a:rPr lang="en-US" smtClean="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9D71B-08F9-494C-83AC-7298B9BECB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A9826A-C727-47DB-BB96-631F36F35431}" type="datetimeFigureOut">
              <a:rPr lang="en-US" smtClean="0"/>
              <a:pPr/>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9D71B-08F9-494C-83AC-7298B9BECB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A9826A-C727-47DB-BB96-631F36F35431}" type="datetimeFigureOut">
              <a:rPr lang="en-US" smtClean="0"/>
              <a:pPr/>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9D71B-08F9-494C-83AC-7298B9BECB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9826A-C727-47DB-BB96-631F36F35431}" type="datetimeFigureOut">
              <a:rPr lang="en-US" smtClean="0"/>
              <a:pPr/>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9D71B-08F9-494C-83AC-7298B9BECB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9826A-C727-47DB-BB96-631F36F35431}" type="datetimeFigureOut">
              <a:rPr lang="en-US" smtClean="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9D71B-08F9-494C-83AC-7298B9BECB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9826A-C727-47DB-BB96-631F36F35431}" type="datetimeFigureOut">
              <a:rPr lang="en-US" smtClean="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9D71B-08F9-494C-83AC-7298B9BECB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9826A-C727-47DB-BB96-631F36F35431}" type="datetimeFigureOut">
              <a:rPr lang="en-US" smtClean="0"/>
              <a:pPr/>
              <a:t>7/9/2020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9D71B-08F9-494C-83AC-7298B9BECB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438400"/>
            <a:ext cx="8458200" cy="1470025"/>
          </a:xfrm>
        </p:spPr>
        <p:txBody>
          <a:bodyPr>
            <a:noAutofit/>
          </a:bodyPr>
          <a:lstStyle/>
          <a:p>
            <a:r>
              <a:rPr lang="en-US" sz="3200" b="1" dirty="0" smtClean="0">
                <a:latin typeface="Times New Roman" pitchFamily="18" charset="0"/>
                <a:cs typeface="Times New Roman" pitchFamily="18" charset="0"/>
              </a:rPr>
              <a:t>Unit-II</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Test </a:t>
            </a:r>
            <a:r>
              <a:rPr lang="en-US" sz="3200" b="1" dirty="0">
                <a:latin typeface="Times New Roman" pitchFamily="18" charset="0"/>
                <a:cs typeface="Times New Roman" pitchFamily="18" charset="0"/>
              </a:rPr>
              <a:t>Planning and Management 	</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4343400"/>
            <a:ext cx="7162800" cy="1752600"/>
          </a:xfrm>
        </p:spPr>
        <p:txBody>
          <a:bodyPr>
            <a:normAutofit/>
          </a:bodyPr>
          <a:lstStyle/>
          <a:p>
            <a:r>
              <a:rPr lang="en-US" sz="2400" dirty="0" smtClean="0">
                <a:solidFill>
                  <a:schemeClr val="tx1"/>
                </a:solidFill>
                <a:latin typeface="Times New Roman" pitchFamily="18" charset="0"/>
                <a:cs typeface="Times New Roman" pitchFamily="18" charset="0"/>
              </a:rPr>
              <a:t>Presented by:- </a:t>
            </a:r>
            <a:r>
              <a:rPr lang="en-US" sz="2400" dirty="0" err="1" smtClean="0">
                <a:solidFill>
                  <a:schemeClr val="tx1"/>
                </a:solidFill>
                <a:latin typeface="Times New Roman" pitchFamily="18" charset="0"/>
                <a:cs typeface="Times New Roman" pitchFamily="18" charset="0"/>
              </a:rPr>
              <a:t>Asst.Prof</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Adsure</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Sharad</a:t>
            </a:r>
            <a:endParaRPr lang="en-US" sz="2400" dirty="0">
              <a:solidFill>
                <a:schemeClr val="tx1"/>
              </a:solidFill>
              <a:latin typeface="Times New Roman" pitchFamily="18" charset="0"/>
              <a:cs typeface="Times New Roman" pitchFamily="18" charset="0"/>
            </a:endParaRPr>
          </a:p>
        </p:txBody>
      </p:sp>
      <p:sp>
        <p:nvSpPr>
          <p:cNvPr id="4" name="Title 1"/>
          <p:cNvSpPr txBox="1">
            <a:spLocks/>
          </p:cNvSpPr>
          <p:nvPr/>
        </p:nvSpPr>
        <p:spPr>
          <a:xfrm>
            <a:off x="685800" y="685800"/>
            <a:ext cx="7772400" cy="1470025"/>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JSPM’s BSIOTR, Wagholi Pune</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itchFamily="18" charset="0"/>
                <a:ea typeface="+mj-ea"/>
                <a:cs typeface="Times New Roman" pitchFamily="18" charset="0"/>
              </a:rPr>
              <a:t>Computer Engineering Department</a:t>
            </a: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b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endParaRPr kumimoji="0" lang="en-US"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2400" b="1" dirty="0" smtClean="0">
                <a:latin typeface="Times New Roman" pitchFamily="18" charset="0"/>
                <a:cs typeface="Times New Roman" pitchFamily="18" charset="0"/>
              </a:rPr>
              <a:t>Requirements Traceability Matrix (RTM)</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685800"/>
            <a:ext cx="8534400" cy="5791200"/>
          </a:xfrm>
        </p:spPr>
        <p:txBody>
          <a:bodyPr>
            <a:normAutofit/>
          </a:bodyPr>
          <a:lstStyle/>
          <a:p>
            <a:pPr algn="just"/>
            <a:r>
              <a:rPr lang="en-US" sz="2000" dirty="0" smtClean="0">
                <a:latin typeface="Times New Roman" pitchFamily="18" charset="0"/>
                <a:cs typeface="Times New Roman" pitchFamily="18" charset="0"/>
              </a:rPr>
              <a:t>A Traceability Matrix is a document that co-relates any two-baseline documents that require a many-to-many relationship to check the completeness of the relationship.</a:t>
            </a:r>
          </a:p>
          <a:p>
            <a:pPr algn="just"/>
            <a:r>
              <a:rPr lang="en-US" sz="2000" dirty="0" smtClean="0">
                <a:latin typeface="Times New Roman" pitchFamily="18" charset="0"/>
                <a:cs typeface="Times New Roman" pitchFamily="18" charset="0"/>
              </a:rPr>
              <a:t>It is used to track the requirements and to check the current project requirements are met.</a:t>
            </a:r>
          </a:p>
          <a:p>
            <a:pPr algn="just"/>
            <a:r>
              <a:rPr lang="en-US" sz="2000" dirty="0" smtClean="0">
                <a:latin typeface="Times New Roman" pitchFamily="18" charset="0"/>
                <a:cs typeface="Times New Roman" pitchFamily="18" charset="0"/>
              </a:rPr>
              <a:t>RTM captures all requirements proposed by the client or software development team and their traceability in a single document delivered at the conclusion of the life-cycle.   </a:t>
            </a:r>
          </a:p>
          <a:p>
            <a:pPr algn="just"/>
            <a:r>
              <a:rPr lang="en-US" sz="2000" b="1" dirty="0" smtClean="0">
                <a:latin typeface="Times New Roman" pitchFamily="18" charset="0"/>
                <a:cs typeface="Times New Roman" pitchFamily="18" charset="0"/>
              </a:rPr>
              <a:t>Requirement Traceability Matrix – Parameters include </a:t>
            </a:r>
          </a:p>
          <a:p>
            <a:pPr algn="just"/>
            <a:endParaRPr lang="en-US" sz="20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685800" y="4038600"/>
          <a:ext cx="8001000" cy="2667000"/>
        </p:xfrm>
        <a:graphic>
          <a:graphicData uri="http://schemas.openxmlformats.org/drawingml/2006/table">
            <a:tbl>
              <a:tblPr firstRow="1" bandRow="1">
                <a:tableStyleId>{5C22544A-7EE6-4342-B048-85BDC9FD1C3A}</a:tableStyleId>
              </a:tblPr>
              <a:tblGrid>
                <a:gridCol w="1905000"/>
                <a:gridCol w="2209800"/>
                <a:gridCol w="1885950"/>
                <a:gridCol w="2000250"/>
              </a:tblGrid>
              <a:tr h="370840">
                <a:tc>
                  <a:txBody>
                    <a:bodyPr/>
                    <a:lstStyle/>
                    <a:p>
                      <a:r>
                        <a:rPr lang="en-US" dirty="0" smtClean="0"/>
                        <a:t>Requirement ID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Risks</a:t>
                      </a:r>
                      <a:endParaRPr lang="en-US" dirty="0"/>
                    </a:p>
                  </a:txBody>
                  <a:tcPr/>
                </a:tc>
                <a:tc>
                  <a:txBody>
                    <a:bodyPr/>
                    <a:lstStyle/>
                    <a:p>
                      <a:r>
                        <a:rPr lang="en-US" dirty="0" smtClean="0"/>
                        <a:t>Integration test cases</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Requirement Type and Description</a:t>
                      </a:r>
                      <a:endParaRPr lang="en-US" dirty="0"/>
                    </a:p>
                  </a:txBody>
                  <a:tcPr/>
                </a:tc>
                <a:tc>
                  <a:txBody>
                    <a:bodyPr/>
                    <a:lstStyle/>
                    <a:p>
                      <a:r>
                        <a:rPr lang="en-US" dirty="0" smtClean="0"/>
                        <a:t>System test cases</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Trace to design specification Unit test cases</a:t>
                      </a:r>
                      <a:endParaRPr lang="en-US" dirty="0"/>
                    </a:p>
                  </a:txBody>
                  <a:tcPr/>
                </a:tc>
                <a:tc>
                  <a:txBody>
                    <a:bodyPr/>
                    <a:lstStyle/>
                    <a:p>
                      <a:r>
                        <a:rPr lang="en-US" dirty="0" smtClean="0"/>
                        <a:t>User acceptance test cases</a:t>
                      </a:r>
                      <a:endParaRPr lang="en-US" dirty="0"/>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200" dirty="0" smtClean="0"/>
              <a:t>RTM Essentials</a:t>
            </a:r>
            <a:endParaRPr lang="en-US" sz="3200" dirty="0"/>
          </a:p>
        </p:txBody>
      </p:sp>
      <p:sp>
        <p:nvSpPr>
          <p:cNvPr id="3" name="Content Placeholder 2"/>
          <p:cNvSpPr>
            <a:spLocks noGrp="1"/>
          </p:cNvSpPr>
          <p:nvPr>
            <p:ph idx="1"/>
          </p:nvPr>
        </p:nvSpPr>
        <p:spPr>
          <a:xfrm>
            <a:off x="457200" y="533400"/>
            <a:ext cx="8229600" cy="4525963"/>
          </a:xfrm>
        </p:spPr>
        <p:txBody>
          <a:bodyPr>
            <a:normAutofit/>
          </a:bodyPr>
          <a:lstStyle/>
          <a:p>
            <a:pPr algn="just"/>
            <a:r>
              <a:rPr lang="en-US" sz="2000" dirty="0" smtClean="0">
                <a:latin typeface="Times New Roman" pitchFamily="18" charset="0"/>
                <a:cs typeface="Times New Roman" pitchFamily="18" charset="0"/>
              </a:rPr>
              <a:t>It ensure requirement traceability and generate the actual requirement traceability document.</a:t>
            </a:r>
          </a:p>
          <a:p>
            <a:pPr algn="just"/>
            <a:r>
              <a:rPr lang="en-US" sz="2000" dirty="0" smtClean="0">
                <a:latin typeface="Times New Roman" pitchFamily="18" charset="0"/>
                <a:cs typeface="Times New Roman" pitchFamily="18" charset="0"/>
              </a:rPr>
              <a:t> organizations might use Excel spreadsheets to keep a table of requirements, despite this being extremely difficult to maintain manually.</a:t>
            </a:r>
          </a:p>
          <a:p>
            <a:pPr algn="just"/>
            <a:r>
              <a:rPr lang="en-US" sz="2000" dirty="0" smtClean="0">
                <a:latin typeface="Times New Roman" pitchFamily="18" charset="0"/>
                <a:cs typeface="Times New Roman" pitchFamily="18" charset="0"/>
              </a:rPr>
              <a:t>In more complicated systems, the traceability matrix may include references to additional documentation, including user requirements, risk assessments, etc.</a:t>
            </a:r>
          </a:p>
          <a:p>
            <a:endParaRPr lang="en-US" sz="2000" dirty="0"/>
          </a:p>
        </p:txBody>
      </p:sp>
      <p:pic>
        <p:nvPicPr>
          <p:cNvPr id="1026" name="Picture 2" descr="Related image"/>
          <p:cNvPicPr>
            <a:picLocks noChangeAspect="1" noChangeArrowheads="1"/>
          </p:cNvPicPr>
          <p:nvPr/>
        </p:nvPicPr>
        <p:blipFill>
          <a:blip r:embed="rId2" cstate="print"/>
          <a:srcRect/>
          <a:stretch>
            <a:fillRect/>
          </a:stretch>
        </p:blipFill>
        <p:spPr bwMode="auto">
          <a:xfrm>
            <a:off x="533400" y="2971800"/>
            <a:ext cx="8610600" cy="3886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r>
              <a:rPr lang="en-US" sz="3200" dirty="0" smtClean="0">
                <a:solidFill>
                  <a:srgbClr val="FF0000"/>
                </a:solidFill>
                <a:latin typeface="Times New Roman" pitchFamily="18" charset="0"/>
                <a:cs typeface="Times New Roman" pitchFamily="18" charset="0"/>
              </a:rPr>
              <a:t>Workbench of Testing</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685800"/>
            <a:ext cx="8686800" cy="5943600"/>
          </a:xfrm>
        </p:spPr>
        <p:txBody>
          <a:bodyPr>
            <a:normAutofit/>
          </a:bodyPr>
          <a:lstStyle/>
          <a:p>
            <a:pPr algn="just"/>
            <a:r>
              <a:rPr lang="en-US" sz="2000" dirty="0" smtClean="0">
                <a:latin typeface="Times New Roman" pitchFamily="18" charset="0"/>
                <a:cs typeface="Times New Roman" pitchFamily="18" charset="0"/>
              </a:rPr>
              <a:t>A Workbench is a method of documenting how a particular activity must be fulfilled. </a:t>
            </a:r>
          </a:p>
          <a:p>
            <a:pPr algn="just"/>
            <a:r>
              <a:rPr lang="en-US" sz="2000" dirty="0" smtClean="0">
                <a:latin typeface="Times New Roman" pitchFamily="18" charset="0"/>
                <a:cs typeface="Times New Roman" pitchFamily="18" charset="0"/>
              </a:rPr>
              <a:t>A workbench is referred to a stages, steps, and assignments while performing certain activities in testing.</a:t>
            </a:r>
          </a:p>
          <a:p>
            <a:pPr algn="just"/>
            <a:r>
              <a:rPr lang="en-US" sz="2000" dirty="0" smtClean="0">
                <a:latin typeface="Times New Roman" pitchFamily="18" charset="0"/>
                <a:cs typeface="Times New Roman" pitchFamily="18" charset="0"/>
              </a:rPr>
              <a:t>A workbench gives you an opportunity to execute any one task with appropriate software testing.</a:t>
            </a:r>
          </a:p>
        </p:txBody>
      </p:sp>
      <p:sp>
        <p:nvSpPr>
          <p:cNvPr id="4" name="Rectangle 3"/>
          <p:cNvSpPr/>
          <p:nvPr/>
        </p:nvSpPr>
        <p:spPr>
          <a:xfrm>
            <a:off x="304800" y="2819400"/>
            <a:ext cx="8458200" cy="3970318"/>
          </a:xfrm>
          <a:prstGeom prst="rect">
            <a:avLst/>
          </a:prstGeom>
        </p:spPr>
        <p:txBody>
          <a:bodyPr wrap="square">
            <a:spAutoFit/>
          </a:bodyPr>
          <a:lstStyle/>
          <a:p>
            <a:pPr marL="514350" indent="-514350" algn="just" fontAlgn="t">
              <a:buFont typeface="+mj-lt"/>
              <a:buAutoNum type="arabicPeriod"/>
            </a:pPr>
            <a:r>
              <a:rPr lang="en-US" b="1" dirty="0" smtClean="0">
                <a:latin typeface="Times New Roman" pitchFamily="18" charset="0"/>
                <a:cs typeface="Times New Roman" pitchFamily="18" charset="0"/>
              </a:rPr>
              <a:t>Requirement phase</a:t>
            </a:r>
            <a:r>
              <a:rPr lang="en-US" dirty="0" smtClean="0">
                <a:latin typeface="Times New Roman" pitchFamily="18" charset="0"/>
                <a:cs typeface="Times New Roman" pitchFamily="18" charset="0"/>
              </a:rPr>
              <a:t>:- The input data – the requirements of clients; we perform a task – writing a document with the customer’s requirements, we check the suitability of a document to all needs of client, and receive the output – requirement document.</a:t>
            </a:r>
          </a:p>
          <a:p>
            <a:pPr marL="514350" indent="-514350" algn="just" fontAlgn="t">
              <a:buFont typeface="+mj-lt"/>
              <a:buAutoNum type="arabicPeriod"/>
            </a:pPr>
            <a:endParaRPr lang="en-US" dirty="0" smtClean="0">
              <a:latin typeface="Times New Roman" pitchFamily="18" charset="0"/>
              <a:cs typeface="Times New Roman" pitchFamily="18" charset="0"/>
            </a:endParaRPr>
          </a:p>
          <a:p>
            <a:pPr marL="514350" indent="-514350" algn="just" fontAlgn="t">
              <a:buFont typeface="+mj-lt"/>
              <a:buAutoNum type="arabicPeriod"/>
            </a:pPr>
            <a:r>
              <a:rPr lang="en-US" b="1" dirty="0" smtClean="0">
                <a:latin typeface="Times New Roman" pitchFamily="18" charset="0"/>
                <a:cs typeface="Times New Roman" pitchFamily="18" charset="0"/>
              </a:rPr>
              <a:t>Design phase</a:t>
            </a:r>
            <a:r>
              <a:rPr lang="en-US" dirty="0" smtClean="0">
                <a:latin typeface="Times New Roman" pitchFamily="18" charset="0"/>
                <a:cs typeface="Times New Roman" pitchFamily="18" charset="0"/>
              </a:rPr>
              <a:t>:- The input data – the requirement document, we execute the preparing a technical document; review/test is performed to see if the design document is technically right and transfers all the requirements in the requirement document, and receive a technical document.</a:t>
            </a:r>
          </a:p>
          <a:p>
            <a:pPr marL="514350" indent="-514350" algn="just" fontAlgn="t">
              <a:buFont typeface="+mj-lt"/>
              <a:buAutoNum type="arabicPeriod"/>
            </a:pPr>
            <a:endParaRPr lang="en-US" dirty="0" smtClean="0">
              <a:latin typeface="Times New Roman" pitchFamily="18" charset="0"/>
              <a:cs typeface="Times New Roman" pitchFamily="18" charset="0"/>
            </a:endParaRPr>
          </a:p>
          <a:p>
            <a:pPr marL="514350" indent="-514350" algn="just" fontAlgn="t">
              <a:buFont typeface="+mj-lt"/>
              <a:buAutoNum type="arabicPeriod"/>
            </a:pPr>
            <a:r>
              <a:rPr lang="en-US" b="1" dirty="0" smtClean="0">
                <a:latin typeface="Times New Roman" pitchFamily="18" charset="0"/>
                <a:cs typeface="Times New Roman" pitchFamily="18" charset="0"/>
              </a:rPr>
              <a:t>Execution phase</a:t>
            </a:r>
            <a:r>
              <a:rPr lang="en-US" dirty="0" smtClean="0">
                <a:latin typeface="Times New Roman" pitchFamily="18" charset="0"/>
                <a:cs typeface="Times New Roman" pitchFamily="18" charset="0"/>
              </a:rPr>
              <a:t>:- It is the actual performance of the project. The input data – the technical document; the performance is nothing but realization/ coding according to the technical document, and the output data – the source code.</a:t>
            </a:r>
          </a:p>
          <a:p>
            <a:pPr marL="514350" indent="-514350" algn="just" fontAlgn="t">
              <a:buFont typeface="+mj-lt"/>
              <a:buAutoNum type="arabicPeriod"/>
            </a:pPr>
            <a:endParaRPr lang="en-US"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solidFill>
                  <a:srgbClr val="FF0000"/>
                </a:solidFill>
                <a:latin typeface="Times New Roman" pitchFamily="18" charset="0"/>
                <a:cs typeface="Times New Roman" pitchFamily="18" charset="0"/>
              </a:rPr>
              <a:t>Workbench Phases</a:t>
            </a:r>
            <a:endParaRPr lang="en-US" sz="3200" dirty="0"/>
          </a:p>
        </p:txBody>
      </p:sp>
      <p:sp>
        <p:nvSpPr>
          <p:cNvPr id="3" name="Content Placeholder 2"/>
          <p:cNvSpPr>
            <a:spLocks noGrp="1"/>
          </p:cNvSpPr>
          <p:nvPr>
            <p:ph idx="1"/>
          </p:nvPr>
        </p:nvSpPr>
        <p:spPr>
          <a:xfrm>
            <a:off x="457200" y="914400"/>
            <a:ext cx="8229600" cy="5211763"/>
          </a:xfrm>
        </p:spPr>
        <p:txBody>
          <a:bodyPr>
            <a:noAutofit/>
          </a:bodyPr>
          <a:lstStyle/>
          <a:p>
            <a:pPr marL="514350" indent="-514350" fontAlgn="t">
              <a:buFont typeface="+mj-lt"/>
              <a:buAutoNum type="arabicPeriod" startAt="4"/>
            </a:pPr>
            <a:r>
              <a:rPr lang="en-US" sz="2000" b="1" dirty="0" smtClean="0">
                <a:latin typeface="Times New Roman" pitchFamily="18" charset="0"/>
                <a:cs typeface="Times New Roman" pitchFamily="18" charset="0"/>
              </a:rPr>
              <a:t>Testing phase workbench</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It is the stage of software testing. The input data – the source code which is required testing; the realization – implementation of the test case and the output – the results of software testing.</a:t>
            </a:r>
          </a:p>
          <a:p>
            <a:pPr marL="514350" indent="-514350" fontAlgn="t">
              <a:buFont typeface="+mj-lt"/>
              <a:buAutoNum type="arabicPeriod" startAt="4"/>
            </a:pPr>
            <a:r>
              <a:rPr lang="en-US" sz="2000" b="1" dirty="0" smtClean="0">
                <a:latin typeface="Times New Roman" pitchFamily="18" charset="0"/>
                <a:cs typeface="Times New Roman" pitchFamily="18" charset="0"/>
              </a:rPr>
              <a:t>Distribution phase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There are two inputs for this step – the source code which requires of customers and the source code with the results of testing. The output of this project is the product which is ready for use.</a:t>
            </a:r>
          </a:p>
          <a:p>
            <a:pPr marL="514350" indent="-514350" fontAlgn="t">
              <a:buFont typeface="+mj-lt"/>
              <a:buAutoNum type="arabicPeriod" startAt="4"/>
            </a:pPr>
            <a:r>
              <a:rPr lang="en-US" sz="2000" b="1" dirty="0" smtClean="0">
                <a:latin typeface="Times New Roman" pitchFamily="18" charset="0"/>
                <a:cs typeface="Times New Roman" pitchFamily="18" charset="0"/>
              </a:rPr>
              <a:t>Maintenance phase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input – the results of distribution, execution – execution of the last customer requests, the running regression software testing after every changed customer request, and the output is a new release.</a:t>
            </a:r>
          </a:p>
          <a:p>
            <a:pPr marL="457200" indent="-457200">
              <a:buNone/>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solidFill>
                  <a:srgbClr val="FF0000"/>
                </a:solidFill>
                <a:latin typeface="Times New Roman" pitchFamily="18" charset="0"/>
                <a:cs typeface="Times New Roman" pitchFamily="18" charset="0"/>
              </a:rPr>
              <a:t>Important Features of Testing Process</a:t>
            </a:r>
            <a:endParaRPr lang="en-US" sz="3200" dirty="0">
              <a:solidFill>
                <a:srgbClr val="FF0000"/>
              </a:solidFill>
            </a:endParaRPr>
          </a:p>
        </p:txBody>
      </p:sp>
      <p:sp>
        <p:nvSpPr>
          <p:cNvPr id="3" name="Content Placeholder 2"/>
          <p:cNvSpPr>
            <a:spLocks noGrp="1"/>
          </p:cNvSpPr>
          <p:nvPr>
            <p:ph idx="1"/>
          </p:nvPr>
        </p:nvSpPr>
        <p:spPr>
          <a:xfrm>
            <a:off x="228600" y="838200"/>
            <a:ext cx="8686800" cy="5715000"/>
          </a:xfrm>
        </p:spPr>
        <p:txBody>
          <a:bodyPr>
            <a:normAutofit/>
          </a:bodyPr>
          <a:lstStyle/>
          <a:p>
            <a:pPr marL="514350" indent="-514350" algn="just">
              <a:buFont typeface="+mj-lt"/>
              <a:buAutoNum type="arabicPeriod"/>
            </a:pPr>
            <a:r>
              <a:rPr lang="en-US" sz="2000" dirty="0" smtClean="0">
                <a:latin typeface="Times New Roman" pitchFamily="18" charset="0"/>
                <a:cs typeface="Times New Roman" pitchFamily="18" charset="0"/>
              </a:rPr>
              <a:t>Testing is destructive process, But its constructive destruction</a:t>
            </a:r>
          </a:p>
          <a:p>
            <a:pPr marL="514350" indent="-514350" algn="just">
              <a:buFont typeface="+mj-lt"/>
              <a:buAutoNum type="arabicPeriod"/>
            </a:pPr>
            <a:r>
              <a:rPr lang="en-US" sz="2000" dirty="0" smtClean="0">
                <a:latin typeface="Times New Roman" pitchFamily="18" charset="0"/>
                <a:cs typeface="Times New Roman" pitchFamily="18" charset="0"/>
              </a:rPr>
              <a:t>Testing needs positive approach with consideration that there is defect</a:t>
            </a:r>
          </a:p>
          <a:p>
            <a:pPr marL="514350" indent="-514350" algn="just">
              <a:buFont typeface="+mj-lt"/>
              <a:buAutoNum type="arabicPeriod"/>
            </a:pPr>
            <a:r>
              <a:rPr lang="en-US" sz="2000" dirty="0" smtClean="0">
                <a:latin typeface="Times New Roman" pitchFamily="18" charset="0"/>
                <a:cs typeface="Times New Roman" pitchFamily="18" charset="0"/>
              </a:rPr>
              <a:t>If test dose not detect defect present in system, then its unsuccessful test</a:t>
            </a:r>
          </a:p>
          <a:p>
            <a:pPr marL="514350" indent="-514350" algn="just">
              <a:buFont typeface="+mj-lt"/>
              <a:buAutoNum type="arabicPeriod"/>
            </a:pPr>
            <a:r>
              <a:rPr lang="en-US" sz="2000" dirty="0" smtClean="0">
                <a:latin typeface="Times New Roman" pitchFamily="18" charset="0"/>
                <a:cs typeface="Times New Roman" pitchFamily="18" charset="0"/>
              </a:rPr>
              <a:t>Root cause analysis and corrective/preventive actions must be mentioned.</a:t>
            </a:r>
          </a:p>
          <a:p>
            <a:pPr marL="514350" indent="-514350" algn="just">
              <a:buFont typeface="+mj-lt"/>
              <a:buAutoNum type="arabicPeriod"/>
            </a:pPr>
            <a:r>
              <a:rPr lang="en-US" sz="2000" dirty="0" smtClean="0">
                <a:latin typeface="Times New Roman" pitchFamily="18" charset="0"/>
                <a:cs typeface="Times New Roman" pitchFamily="18" charset="0"/>
              </a:rPr>
              <a:t>Performing regression testing when defect are resolved by development team</a:t>
            </a:r>
          </a:p>
          <a:p>
            <a:pPr marL="514350" indent="-514350" algn="just">
              <a:buFont typeface="+mj-lt"/>
              <a:buAutoNum type="arabicPeriod"/>
            </a:pPr>
            <a:r>
              <a:rPr lang="en-US" sz="2000" dirty="0" smtClean="0">
                <a:latin typeface="Times New Roman" pitchFamily="18" charset="0"/>
                <a:cs typeface="Times New Roman" pitchFamily="18" charset="0"/>
              </a:rPr>
              <a:t>Proper test helps to improve over all product. </a:t>
            </a: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solidFill>
                  <a:srgbClr val="FF0000"/>
                </a:solidFill>
                <a:latin typeface="Times New Roman" pitchFamily="18" charset="0"/>
                <a:cs typeface="Times New Roman" pitchFamily="18" charset="0"/>
              </a:rPr>
              <a:t>Misconceptions about Testing and Defects</a:t>
            </a:r>
            <a:endParaRPr lang="en-US" sz="3200" dirty="0">
              <a:solidFill>
                <a:srgbClr val="FF0000"/>
              </a:solidFill>
            </a:endParaRP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000" dirty="0" smtClean="0">
                <a:latin typeface="Times New Roman" pitchFamily="18" charset="0"/>
                <a:cs typeface="Times New Roman" pitchFamily="18" charset="0"/>
              </a:rPr>
              <a:t>Testers can test the quality of product at end of development process.</a:t>
            </a:r>
          </a:p>
          <a:p>
            <a:pPr algn="just"/>
            <a:r>
              <a:rPr lang="en-US" sz="2000" dirty="0" smtClean="0">
                <a:latin typeface="Times New Roman" pitchFamily="18" charset="0"/>
                <a:cs typeface="Times New Roman" pitchFamily="18" charset="0"/>
              </a:rPr>
              <a:t>Defect found in testing are blamed on developers .</a:t>
            </a:r>
          </a:p>
          <a:p>
            <a:pPr algn="just"/>
            <a:r>
              <a:rPr lang="en-US" sz="2000" dirty="0" smtClean="0">
                <a:latin typeface="Times New Roman" pitchFamily="18" charset="0"/>
                <a:cs typeface="Times New Roman" pitchFamily="18" charset="0"/>
              </a:rPr>
              <a:t>Defect found by customers are blamed on testers.</a:t>
            </a:r>
          </a:p>
          <a:p>
            <a:pPr algn="just"/>
            <a:r>
              <a:rPr lang="en-US" sz="2000" dirty="0" smtClean="0">
                <a:latin typeface="Times New Roman" pitchFamily="18" charset="0"/>
                <a:cs typeface="Times New Roman" pitchFamily="18" charset="0"/>
              </a:rPr>
              <a:t>Complete testing is done</a:t>
            </a:r>
          </a:p>
          <a:p>
            <a:pPr algn="just"/>
            <a:r>
              <a:rPr lang="en-US" sz="2000" dirty="0" smtClean="0">
                <a:latin typeface="Times New Roman" pitchFamily="18" charset="0"/>
                <a:cs typeface="Times New Roman" pitchFamily="18" charset="0"/>
              </a:rPr>
              <a:t>Zero defect software (product) creation.</a:t>
            </a:r>
          </a:p>
          <a:p>
            <a:pPr algn="just"/>
            <a:r>
              <a:rPr lang="en-US" sz="2000" dirty="0" smtClean="0">
                <a:latin typeface="Times New Roman" pitchFamily="18" charset="0"/>
                <a:cs typeface="Times New Roman" pitchFamily="18" charset="0"/>
              </a:rPr>
              <a:t>Tester can find all defects in limited period</a:t>
            </a:r>
          </a:p>
          <a:p>
            <a:pPr algn="just"/>
            <a:r>
              <a:rPr lang="en-US" sz="2000" dirty="0" smtClean="0">
                <a:latin typeface="Times New Roman" pitchFamily="18" charset="0"/>
                <a:cs typeface="Times New Roman" pitchFamily="18" charset="0"/>
              </a:rPr>
              <a:t>Testing is manual process, Automation involve optionally</a:t>
            </a:r>
          </a:p>
          <a:p>
            <a:pPr algn="just"/>
            <a:r>
              <a:rPr lang="en-US" sz="2000" dirty="0" smtClean="0">
                <a:latin typeface="Times New Roman" pitchFamily="18" charset="0"/>
                <a:cs typeface="Times New Roman" pitchFamily="18" charset="0"/>
              </a:rPr>
              <a:t>Testing process is simple than development step.</a:t>
            </a:r>
          </a:p>
          <a:p>
            <a:pPr algn="just"/>
            <a:r>
              <a:rPr lang="en-US" sz="2000" dirty="0" smtClean="0">
                <a:latin typeface="Times New Roman" pitchFamily="18" charset="0"/>
                <a:cs typeface="Times New Roman" pitchFamily="18" charset="0"/>
              </a:rPr>
              <a:t>Testing required less efforts </a:t>
            </a:r>
          </a:p>
          <a:p>
            <a:pPr algn="just"/>
            <a:r>
              <a:rPr lang="en-US" sz="2000" dirty="0" smtClean="0">
                <a:latin typeface="Times New Roman" pitchFamily="18" charset="0"/>
                <a:cs typeface="Times New Roman" pitchFamily="18" charset="0"/>
              </a:rPr>
              <a:t>Quality assurance is secondary based on brand value.</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Autofit/>
          </a:bodyPr>
          <a:lstStyle/>
          <a:p>
            <a:r>
              <a:rPr lang="en-US" sz="3200" dirty="0" smtClean="0">
                <a:solidFill>
                  <a:srgbClr val="FF0000"/>
                </a:solidFill>
                <a:latin typeface="Times New Roman" pitchFamily="18" charset="0"/>
                <a:cs typeface="Times New Roman" pitchFamily="18" charset="0"/>
              </a:rPr>
              <a:t>Generalized Principles of Software testing, </a:t>
            </a:r>
            <a:endParaRPr lang="en-US" sz="3200" dirty="0">
              <a:solidFill>
                <a:srgbClr val="FF0000"/>
              </a:solidFill>
            </a:endParaRPr>
          </a:p>
        </p:txBody>
      </p:sp>
      <p:sp>
        <p:nvSpPr>
          <p:cNvPr id="3" name="Content Placeholder 2"/>
          <p:cNvSpPr>
            <a:spLocks noGrp="1"/>
          </p:cNvSpPr>
          <p:nvPr>
            <p:ph idx="1"/>
          </p:nvPr>
        </p:nvSpPr>
        <p:spPr>
          <a:xfrm>
            <a:off x="228600" y="762000"/>
            <a:ext cx="8610600" cy="5867400"/>
          </a:xfrm>
        </p:spPr>
        <p:txBody>
          <a:bodyPr>
            <a:normAutofit/>
          </a:bodyPr>
          <a:lstStyle/>
          <a:p>
            <a:pPr marL="344488" indent="-344488" algn="just">
              <a:buFont typeface="+mj-lt"/>
              <a:buAutoNum type="arabicPeriod"/>
            </a:pPr>
            <a:r>
              <a:rPr lang="en-US" sz="2000" dirty="0" smtClean="0">
                <a:latin typeface="Times New Roman" pitchFamily="18" charset="0"/>
                <a:cs typeface="Times New Roman" pitchFamily="18" charset="0"/>
              </a:rPr>
              <a:t>Programmers/ team must avoid testing their own works products</a:t>
            </a:r>
          </a:p>
          <a:p>
            <a:pPr marL="344488" indent="-344488" algn="just">
              <a:buFont typeface="+mj-lt"/>
              <a:buAutoNum type="arabicPeriod"/>
            </a:pPr>
            <a:r>
              <a:rPr lang="en-US" sz="2000" dirty="0" smtClean="0">
                <a:latin typeface="Times New Roman" pitchFamily="18" charset="0"/>
                <a:cs typeface="Times New Roman" pitchFamily="18" charset="0"/>
              </a:rPr>
              <a:t>Thoroughly inspect results of each test case has to found to identify weaker area in software</a:t>
            </a:r>
          </a:p>
          <a:p>
            <a:pPr marL="344488" indent="-344488" algn="just">
              <a:buFont typeface="+mj-lt"/>
              <a:buAutoNum type="arabicPeriod"/>
            </a:pPr>
            <a:r>
              <a:rPr lang="en-US" sz="2000" dirty="0" smtClean="0">
                <a:latin typeface="Times New Roman" pitchFamily="18" charset="0"/>
                <a:cs typeface="Times New Roman" pitchFamily="18" charset="0"/>
              </a:rPr>
              <a:t> Defects indicates process failure</a:t>
            </a:r>
          </a:p>
          <a:p>
            <a:pPr marL="344488" indent="-344488" algn="just">
              <a:buFont typeface="+mj-lt"/>
              <a:buAutoNum type="arabicPeriod"/>
            </a:pPr>
            <a:r>
              <a:rPr lang="en-US" sz="2000" dirty="0" smtClean="0">
                <a:latin typeface="Times New Roman" pitchFamily="18" charset="0"/>
                <a:cs typeface="Times New Roman" pitchFamily="18" charset="0"/>
              </a:rPr>
              <a:t>Initiate actions for correction, corrective action &amp; preventive action.</a:t>
            </a:r>
          </a:p>
          <a:p>
            <a:pPr algn="just"/>
            <a:endParaRPr lang="en-US" sz="2000" dirty="0">
              <a:latin typeface="Times New Roman" pitchFamily="18" charset="0"/>
              <a:cs typeface="Times New Roman" pitchFamily="18" charset="0"/>
            </a:endParaRPr>
          </a:p>
        </p:txBody>
      </p:sp>
      <p:sp>
        <p:nvSpPr>
          <p:cNvPr id="4" name="Rectangle 3"/>
          <p:cNvSpPr/>
          <p:nvPr/>
        </p:nvSpPr>
        <p:spPr>
          <a:xfrm>
            <a:off x="228600" y="4114800"/>
            <a:ext cx="8534400" cy="1938992"/>
          </a:xfrm>
          <a:prstGeom prst="rect">
            <a:avLst/>
          </a:prstGeom>
        </p:spPr>
        <p:txBody>
          <a:bodyPr wrap="square">
            <a:spAutoFit/>
          </a:bodyPr>
          <a:lstStyle/>
          <a:p>
            <a:pPr marL="344488" indent="-344488">
              <a:buFont typeface="+mj-lt"/>
              <a:buAutoNum type="arabicPeriod"/>
            </a:pPr>
            <a:r>
              <a:rPr lang="en-US" sz="2000" dirty="0" smtClean="0">
                <a:latin typeface="Times New Roman" pitchFamily="18" charset="0"/>
                <a:cs typeface="Times New Roman" pitchFamily="18" charset="0"/>
              </a:rPr>
              <a:t>Capture user requirements</a:t>
            </a:r>
          </a:p>
          <a:p>
            <a:pPr marL="344488" indent="-344488">
              <a:buFont typeface="+mj-lt"/>
              <a:buAutoNum type="arabicPeriod"/>
            </a:pPr>
            <a:r>
              <a:rPr lang="en-US" sz="2000" dirty="0" smtClean="0">
                <a:latin typeface="Times New Roman" pitchFamily="18" charset="0"/>
                <a:cs typeface="Times New Roman" pitchFamily="18" charset="0"/>
              </a:rPr>
              <a:t>Capturing user needs</a:t>
            </a:r>
          </a:p>
          <a:p>
            <a:pPr marL="344488" indent="-344488">
              <a:buFont typeface="+mj-lt"/>
              <a:buAutoNum type="arabicPeriod"/>
            </a:pPr>
            <a:r>
              <a:rPr lang="en-US" sz="2000" dirty="0" smtClean="0">
                <a:latin typeface="Times New Roman" pitchFamily="18" charset="0"/>
                <a:cs typeface="Times New Roman" pitchFamily="18" charset="0"/>
              </a:rPr>
              <a:t>Design objective must define properly</a:t>
            </a:r>
          </a:p>
          <a:p>
            <a:pPr marL="344488" indent="-344488">
              <a:buFont typeface="+mj-lt"/>
              <a:buAutoNum type="arabicPeriod"/>
            </a:pPr>
            <a:r>
              <a:rPr lang="en-US" sz="2000" dirty="0" smtClean="0">
                <a:latin typeface="Times New Roman" pitchFamily="18" charset="0"/>
                <a:cs typeface="Times New Roman" pitchFamily="18" charset="0"/>
              </a:rPr>
              <a:t>User interface simple and easy to understand</a:t>
            </a:r>
          </a:p>
          <a:p>
            <a:pPr marL="344488" indent="-344488">
              <a:buFont typeface="+mj-lt"/>
              <a:buAutoNum type="arabicPeriod"/>
            </a:pPr>
            <a:r>
              <a:rPr lang="en-US" sz="2000" dirty="0" smtClean="0">
                <a:latin typeface="Times New Roman" pitchFamily="18" charset="0"/>
                <a:cs typeface="Times New Roman" pitchFamily="18" charset="0"/>
              </a:rPr>
              <a:t>Internal Structure complex but simple to understand</a:t>
            </a:r>
          </a:p>
          <a:p>
            <a:pPr marL="344488" indent="-344488">
              <a:buFont typeface="+mj-lt"/>
              <a:buAutoNum type="arabicPeriod"/>
            </a:pPr>
            <a:r>
              <a:rPr lang="en-US" sz="2000" dirty="0" smtClean="0">
                <a:latin typeface="Times New Roman" pitchFamily="18" charset="0"/>
                <a:cs typeface="Times New Roman" pitchFamily="18" charset="0"/>
              </a:rPr>
              <a:t>Execution of code reduce risk of failure</a:t>
            </a:r>
            <a:endParaRPr lang="en-US" sz="2000" dirty="0">
              <a:latin typeface="Times New Roman" pitchFamily="18" charset="0"/>
              <a:cs typeface="Times New Roman" pitchFamily="18" charset="0"/>
            </a:endParaRPr>
          </a:p>
        </p:txBody>
      </p:sp>
      <p:sp>
        <p:nvSpPr>
          <p:cNvPr id="5" name="Rectangle 4"/>
          <p:cNvSpPr/>
          <p:nvPr/>
        </p:nvSpPr>
        <p:spPr>
          <a:xfrm>
            <a:off x="1143000" y="3200400"/>
            <a:ext cx="6978192" cy="584775"/>
          </a:xfrm>
          <a:prstGeom prst="rect">
            <a:avLst/>
          </a:prstGeom>
        </p:spPr>
        <p:txBody>
          <a:bodyPr wrap="none">
            <a:spAutoFit/>
          </a:bodyPr>
          <a:lstStyle/>
          <a:p>
            <a:r>
              <a:rPr lang="en-US" sz="3200" dirty="0" smtClean="0">
                <a:solidFill>
                  <a:srgbClr val="FF0000"/>
                </a:solidFill>
                <a:latin typeface="Times New Roman" pitchFamily="18" charset="0"/>
                <a:cs typeface="Times New Roman" pitchFamily="18" charset="0"/>
              </a:rPr>
              <a:t>Salient features of good  Software testing</a:t>
            </a:r>
            <a:endParaRPr 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solidFill>
                  <a:srgbClr val="FF0000"/>
                </a:solidFill>
                <a:latin typeface="Times New Roman" pitchFamily="18" charset="0"/>
                <a:cs typeface="Times New Roman" pitchFamily="18" charset="0"/>
              </a:rPr>
              <a:t>Test Policies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685800"/>
            <a:ext cx="8686800" cy="5867400"/>
          </a:xfrm>
        </p:spPr>
        <p:txBody>
          <a:bodyPr>
            <a:normAutofit/>
          </a:bodyPr>
          <a:lstStyle/>
          <a:p>
            <a:pPr marL="225425" indent="-225425" algn="just"/>
            <a:r>
              <a:rPr lang="en-US" sz="2000" dirty="0" smtClean="0">
                <a:latin typeface="Times New Roman" pitchFamily="18" charset="0"/>
                <a:cs typeface="Times New Roman" pitchFamily="18" charset="0"/>
              </a:rPr>
              <a:t>Test policies are generally defined by senior management try to cover all aspects of testing.</a:t>
            </a:r>
          </a:p>
          <a:p>
            <a:pPr marL="225425" indent="-225425" algn="just"/>
            <a:r>
              <a:rPr lang="en-US" sz="2000" dirty="0" smtClean="0">
                <a:latin typeface="Times New Roman" pitchFamily="18" charset="0"/>
                <a:cs typeface="Times New Roman" pitchFamily="18" charset="0"/>
              </a:rPr>
              <a:t>It decides framework of testing towards customer satisfaction.</a:t>
            </a:r>
          </a:p>
          <a:p>
            <a:pPr marL="225425" indent="-225425" algn="just"/>
            <a:r>
              <a:rPr lang="en-US" sz="2000" dirty="0" smtClean="0">
                <a:latin typeface="Times New Roman" pitchFamily="18" charset="0"/>
                <a:cs typeface="Times New Roman" pitchFamily="18" charset="0"/>
              </a:rPr>
              <a:t>Testing will performed against TQM principles to find and fulfill customer centric approach</a:t>
            </a:r>
          </a:p>
          <a:p>
            <a:pPr algn="ctr">
              <a:buNone/>
            </a:pPr>
            <a:endParaRPr lang="en-US" dirty="0" smtClean="0">
              <a:solidFill>
                <a:srgbClr val="FF0000"/>
              </a:solidFill>
              <a:latin typeface="Times New Roman" pitchFamily="18" charset="0"/>
              <a:cs typeface="Times New Roman" pitchFamily="18" charset="0"/>
            </a:endParaRPr>
          </a:p>
          <a:p>
            <a:pPr algn="ctr">
              <a:buNone/>
            </a:pPr>
            <a:r>
              <a:rPr lang="en-US" dirty="0" smtClean="0">
                <a:solidFill>
                  <a:srgbClr val="FF0000"/>
                </a:solidFill>
                <a:latin typeface="Times New Roman" pitchFamily="18" charset="0"/>
                <a:cs typeface="Times New Roman" pitchFamily="18" charset="0"/>
              </a:rPr>
              <a:t>Test Strategy or Approach</a:t>
            </a:r>
          </a:p>
          <a:p>
            <a:pPr marL="225425" indent="-225425" algn="just"/>
            <a:r>
              <a:rPr lang="en-US" sz="2000" dirty="0" smtClean="0">
                <a:latin typeface="Times New Roman" pitchFamily="18" charset="0"/>
                <a:cs typeface="Times New Roman" pitchFamily="18" charset="0"/>
              </a:rPr>
              <a:t>Globally, there is unique test policy decided by management but it can varies as per customer,  Deadline, Product, Project etc.</a:t>
            </a:r>
          </a:p>
          <a:p>
            <a:pPr marL="225425" indent="-225425" algn="just"/>
            <a:r>
              <a:rPr lang="en-US" sz="2000" dirty="0" smtClean="0">
                <a:latin typeface="Times New Roman" pitchFamily="18" charset="0"/>
                <a:cs typeface="Times New Roman" pitchFamily="18" charset="0"/>
              </a:rPr>
              <a:t> Definition of coverage is defined for testing (Functional, requirements and features for different products, Customer and project)</a:t>
            </a:r>
          </a:p>
          <a:p>
            <a:pPr marL="225425" indent="-225425" algn="just"/>
            <a:r>
              <a:rPr lang="en-US" sz="2000" dirty="0" smtClean="0">
                <a:latin typeface="Times New Roman" pitchFamily="18" charset="0"/>
                <a:cs typeface="Times New Roman" pitchFamily="18" charset="0"/>
              </a:rPr>
              <a:t>Level of testing must monitored and maintained (unit to acceptance testing)</a:t>
            </a:r>
          </a:p>
          <a:p>
            <a:pPr marL="225425" indent="-225425" algn="just"/>
            <a:r>
              <a:rPr lang="en-US" sz="2000" dirty="0" smtClean="0">
                <a:latin typeface="Times New Roman" pitchFamily="18" charset="0"/>
                <a:cs typeface="Times New Roman" pitchFamily="18" charset="0"/>
              </a:rPr>
              <a:t>How much testing manually and when to automate has been planned and executed.</a:t>
            </a:r>
          </a:p>
          <a:p>
            <a:pPr marL="225425" indent="-225425" algn="just"/>
            <a:r>
              <a:rPr lang="en-US" sz="2000" dirty="0" smtClean="0">
                <a:latin typeface="Times New Roman" pitchFamily="18" charset="0"/>
                <a:cs typeface="Times New Roman" pitchFamily="18" charset="0"/>
              </a:rPr>
              <a:t>Number of developer and testers are assigned in proportion.</a:t>
            </a:r>
          </a:p>
          <a:p>
            <a:pPr algn="ctr">
              <a:buNone/>
            </a:pPr>
            <a:endParaRPr lang="en-US"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a:bodyPr>
          <a:lstStyle/>
          <a:p>
            <a:r>
              <a:rPr lang="en-US" sz="3200" dirty="0" smtClean="0">
                <a:solidFill>
                  <a:srgbClr val="FF0000"/>
                </a:solidFill>
                <a:latin typeface="Times New Roman" pitchFamily="18" charset="0"/>
                <a:cs typeface="Times New Roman" pitchFamily="18" charset="0"/>
              </a:rPr>
              <a:t>Test Planning</a:t>
            </a:r>
            <a:endParaRPr lang="en-US" sz="3200" dirty="0">
              <a:solidFill>
                <a:srgbClr val="FF0000"/>
              </a:solidFill>
            </a:endParaRPr>
          </a:p>
        </p:txBody>
      </p:sp>
      <p:sp>
        <p:nvSpPr>
          <p:cNvPr id="3" name="Content Placeholder 2"/>
          <p:cNvSpPr>
            <a:spLocks noGrp="1"/>
          </p:cNvSpPr>
          <p:nvPr>
            <p:ph idx="1"/>
          </p:nvPr>
        </p:nvSpPr>
        <p:spPr>
          <a:xfrm>
            <a:off x="228600" y="685800"/>
            <a:ext cx="8610600" cy="5791200"/>
          </a:xfrm>
        </p:spPr>
        <p:txBody>
          <a:bodyPr>
            <a:noAutofit/>
          </a:bodyPr>
          <a:lstStyle/>
          <a:p>
            <a:pPr algn="just"/>
            <a:r>
              <a:rPr lang="en-US" sz="2000" dirty="0" smtClean="0">
                <a:latin typeface="Times New Roman" pitchFamily="18" charset="0"/>
                <a:cs typeface="Times New Roman" pitchFamily="18" charset="0"/>
              </a:rPr>
              <a:t>Test planning is first activity of test team</a:t>
            </a:r>
          </a:p>
          <a:p>
            <a:pPr algn="just"/>
            <a:r>
              <a:rPr lang="en-US" sz="2000" dirty="0" smtClean="0">
                <a:latin typeface="Times New Roman" pitchFamily="18" charset="0"/>
                <a:cs typeface="Times New Roman" pitchFamily="18" charset="0"/>
              </a:rPr>
              <a:t>Test plan are defined throughout SDLC</a:t>
            </a:r>
          </a:p>
          <a:p>
            <a:pPr algn="just"/>
            <a:r>
              <a:rPr lang="en-US" sz="2000" dirty="0" smtClean="0">
                <a:latin typeface="Times New Roman" pitchFamily="18" charset="0"/>
                <a:cs typeface="Times New Roman" pitchFamily="18" charset="0"/>
              </a:rPr>
              <a:t>Test plan must be realistic and talk about limitations and constraints in system</a:t>
            </a:r>
          </a:p>
          <a:p>
            <a:pPr marL="514350" indent="-514350" algn="just">
              <a:buFont typeface="+mj-lt"/>
              <a:buAutoNum type="arabicPeriod"/>
            </a:pPr>
            <a:r>
              <a:rPr lang="en-US" sz="2000" dirty="0" smtClean="0">
                <a:latin typeface="Times New Roman" pitchFamily="18" charset="0"/>
                <a:cs typeface="Times New Roman" pitchFamily="18" charset="0"/>
              </a:rPr>
              <a:t>Plan testing efforts adequately with assumption that defects are exists in software</a:t>
            </a:r>
          </a:p>
          <a:p>
            <a:pPr marL="514350" indent="-514350" algn="just">
              <a:buFont typeface="+mj-lt"/>
              <a:buAutoNum type="arabicPeriod"/>
            </a:pPr>
            <a:r>
              <a:rPr lang="en-US" sz="2000" dirty="0" smtClean="0">
                <a:latin typeface="Times New Roman" pitchFamily="18" charset="0"/>
                <a:cs typeface="Times New Roman" pitchFamily="18" charset="0"/>
              </a:rPr>
              <a:t>Successful tester founds defect in systems not appreciates developer</a:t>
            </a:r>
          </a:p>
          <a:p>
            <a:pPr marL="514350" indent="-514350" algn="just">
              <a:buFont typeface="+mj-lt"/>
              <a:buAutoNum type="arabicPeriod"/>
            </a:pPr>
            <a:r>
              <a:rPr lang="en-US" sz="2000" dirty="0" smtClean="0">
                <a:latin typeface="Times New Roman" pitchFamily="18" charset="0"/>
                <a:cs typeface="Times New Roman" pitchFamily="18" charset="0"/>
              </a:rPr>
              <a:t>Testing dose not completed at end of development cycle,</a:t>
            </a:r>
          </a:p>
          <a:p>
            <a:pPr marL="514350" indent="-514350" algn="just">
              <a:buNone/>
            </a:pPr>
            <a:r>
              <a:rPr lang="en-US" sz="2000" dirty="0" smtClean="0">
                <a:latin typeface="Times New Roman" pitchFamily="18" charset="0"/>
                <a:cs typeface="Times New Roman" pitchFamily="18" charset="0"/>
              </a:rPr>
              <a:t>	 (plan for maintenance)</a:t>
            </a:r>
          </a:p>
          <a:p>
            <a:pPr marL="514350" indent="-514350" algn="just">
              <a:buFont typeface="+mj-lt"/>
              <a:buAutoNum type="arabicPeriod"/>
            </a:pPr>
            <a:r>
              <a:rPr lang="en-US" sz="2000" dirty="0" smtClean="0">
                <a:latin typeface="Times New Roman" pitchFamily="18" charset="0"/>
                <a:cs typeface="Times New Roman" pitchFamily="18" charset="0"/>
              </a:rPr>
              <a:t>Verification(do-right thing) and validation(right-thing do) must done at each phase of testing.</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685800"/>
          </a:xfrm>
        </p:spPr>
        <p:txBody>
          <a:bodyPr>
            <a:noAutofit/>
          </a:bodyPr>
          <a:lstStyle/>
          <a:p>
            <a:pPr algn="l"/>
            <a:r>
              <a:rPr lang="en-US" sz="2800" b="1" dirty="0" smtClean="0">
                <a:solidFill>
                  <a:srgbClr val="FF0000"/>
                </a:solidFill>
                <a:latin typeface="Times New Roman" pitchFamily="18" charset="0"/>
                <a:cs typeface="Times New Roman" pitchFamily="18" charset="0"/>
              </a:rPr>
              <a:t>What is a difference between Test plan and Test strategy?</a:t>
            </a:r>
            <a:br>
              <a:rPr lang="en-US" sz="2800" b="1"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609600"/>
            <a:ext cx="8686800" cy="6096000"/>
          </a:xfrm>
        </p:spPr>
        <p:txBody>
          <a:bodyPr>
            <a:noAutofit/>
          </a:bodyPr>
          <a:lstStyle/>
          <a:p>
            <a:r>
              <a:rPr lang="en-US" sz="2000" dirty="0" smtClean="0">
                <a:latin typeface="Times New Roman" pitchFamily="18" charset="0"/>
                <a:cs typeface="Times New Roman" pitchFamily="18" charset="0"/>
              </a:rPr>
              <a:t>The test plan is a term and a deliverable. The test plan is a document that lists all the activities in a QA project, schedules them, defines the scope of the project, roles &amp; responsibilities, risks, entry &amp; exit criteria, test objective and anything else that you can think of. The test plan is as I like to call a ‘super document’ that lists everything there is to know and need. </a:t>
            </a:r>
          </a:p>
          <a:p>
            <a:r>
              <a:rPr lang="en-US" sz="2000" dirty="0" smtClean="0">
                <a:latin typeface="Times New Roman" pitchFamily="18" charset="0"/>
                <a:cs typeface="Times New Roman" pitchFamily="18" charset="0"/>
              </a:rPr>
              <a:t>This is also a deliverable and also a document at that. Test strategy outlines the testing approach and everything else that surrounds it. It is different from the test plan, in the sense that a Test strategy is only a subset of the test plan. It is a hardcore test document that is to an extent generic and static. </a:t>
            </a:r>
          </a:p>
          <a:p>
            <a:r>
              <a:rPr lang="en-US" sz="2000" dirty="0" smtClean="0">
                <a:latin typeface="Times New Roman" pitchFamily="18" charset="0"/>
                <a:cs typeface="Times New Roman" pitchFamily="18" charset="0"/>
              </a:rPr>
              <a:t>There is also an argument about at what levels test strategy or plan is used- but I really do not see any discerning difference</a:t>
            </a:r>
          </a:p>
          <a:p>
            <a:r>
              <a:rPr lang="en-US" sz="2000" b="1" u="sng" dirty="0" smtClean="0">
                <a:latin typeface="Times New Roman" pitchFamily="18" charset="0"/>
                <a:cs typeface="Times New Roman" pitchFamily="18" charset="0"/>
              </a:rPr>
              <a:t>Example</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Test plan gives the information of who is going to test at what time. For example, Module 1 is going to be tested by “X tester”. If tester Y replaces X for some reason, the test plan has to be updated.</a:t>
            </a:r>
          </a:p>
          <a:p>
            <a:r>
              <a:rPr lang="en-US" sz="2000" dirty="0" smtClean="0">
                <a:latin typeface="Times New Roman" pitchFamily="18" charset="0"/>
                <a:cs typeface="Times New Roman" pitchFamily="18" charset="0"/>
              </a:rPr>
              <a:t>On the contrary, a test strategy is going to have details like – “Individual modules are to be tested by test team members. “ In this case, it does not matter who is testing it- so it’s generic and the change in the team member does not have to be updated, keeping it static.</a:t>
            </a:r>
          </a:p>
          <a:p>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3200" dirty="0" smtClean="0">
                <a:solidFill>
                  <a:srgbClr val="FF0000"/>
                </a:solidFill>
                <a:latin typeface="Times New Roman" pitchFamily="18" charset="0"/>
                <a:cs typeface="Times New Roman" pitchFamily="18" charset="0"/>
              </a:rPr>
              <a:t>Content</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8610600" cy="5486400"/>
          </a:xfrm>
        </p:spPr>
        <p:txBody>
          <a:bodyPr>
            <a:normAutofit/>
          </a:bodyPr>
          <a:lstStyle/>
          <a:p>
            <a:pPr algn="just"/>
            <a:r>
              <a:rPr lang="en-US" sz="2000" dirty="0">
                <a:latin typeface="Times New Roman" pitchFamily="18" charset="0"/>
                <a:cs typeface="Times New Roman" pitchFamily="18" charset="0"/>
              </a:rPr>
              <a:t>Review of Fundamentals of Software </a:t>
            </a:r>
            <a:r>
              <a:rPr lang="en-US" sz="2000" dirty="0" smtClean="0">
                <a:latin typeface="Times New Roman" pitchFamily="18" charset="0"/>
                <a:cs typeface="Times New Roman" pitchFamily="18" charset="0"/>
              </a:rPr>
              <a:t>Testing, Testing </a:t>
            </a:r>
            <a:r>
              <a:rPr lang="en-US" sz="2000" dirty="0">
                <a:latin typeface="Times New Roman" pitchFamily="18" charset="0"/>
                <a:cs typeface="Times New Roman" pitchFamily="18" charset="0"/>
              </a:rPr>
              <a:t>during development life </a:t>
            </a:r>
            <a:r>
              <a:rPr lang="en-US" sz="2000" dirty="0" smtClean="0">
                <a:latin typeface="Times New Roman" pitchFamily="18" charset="0"/>
                <a:cs typeface="Times New Roman" pitchFamily="18" charset="0"/>
              </a:rPr>
              <a:t>cycle</a:t>
            </a:r>
          </a:p>
          <a:p>
            <a:pPr algn="just"/>
            <a:r>
              <a:rPr lang="en-US" sz="2000" dirty="0" smtClean="0">
                <a:latin typeface="Times New Roman" pitchFamily="18" charset="0"/>
                <a:cs typeface="Times New Roman" pitchFamily="18" charset="0"/>
              </a:rPr>
              <a:t>Requirement </a:t>
            </a:r>
            <a:r>
              <a:rPr lang="en-US" sz="2000" dirty="0">
                <a:latin typeface="Times New Roman" pitchFamily="18" charset="0"/>
                <a:cs typeface="Times New Roman" pitchFamily="18" charset="0"/>
              </a:rPr>
              <a:t>Traceability matrix, essentials, Work </a:t>
            </a:r>
            <a:r>
              <a:rPr lang="en-US" sz="2000" dirty="0" smtClean="0">
                <a:latin typeface="Times New Roman" pitchFamily="18" charset="0"/>
                <a:cs typeface="Times New Roman" pitchFamily="18" charset="0"/>
              </a:rPr>
              <a:t>bench</a:t>
            </a:r>
          </a:p>
          <a:p>
            <a:pPr algn="just"/>
            <a:r>
              <a:rPr lang="en-US" sz="2000" dirty="0" smtClean="0">
                <a:latin typeface="Times New Roman" pitchFamily="18" charset="0"/>
                <a:cs typeface="Times New Roman" pitchFamily="18" charset="0"/>
              </a:rPr>
              <a:t>Important </a:t>
            </a:r>
            <a:r>
              <a:rPr lang="en-US" sz="2000" dirty="0">
                <a:latin typeface="Times New Roman" pitchFamily="18" charset="0"/>
                <a:cs typeface="Times New Roman" pitchFamily="18" charset="0"/>
              </a:rPr>
              <a:t>Features of Testing Process, Misconceptions, </a:t>
            </a:r>
            <a:r>
              <a:rPr lang="en-US" sz="2000" dirty="0" smtClean="0">
                <a:latin typeface="Times New Roman" pitchFamily="18" charset="0"/>
                <a:cs typeface="Times New Roman" pitchFamily="18" charset="0"/>
              </a:rPr>
              <a:t>Principles of Software Testing, </a:t>
            </a:r>
            <a:r>
              <a:rPr lang="en-US" sz="2000" dirty="0">
                <a:latin typeface="Times New Roman" pitchFamily="18" charset="0"/>
                <a:cs typeface="Times New Roman" pitchFamily="18" charset="0"/>
              </a:rPr>
              <a:t>salient and policy of Software testing, Test Strategy, Test Planning, </a:t>
            </a:r>
          </a:p>
          <a:p>
            <a:pPr algn="just"/>
            <a:r>
              <a:rPr lang="en-US" sz="2000" dirty="0">
                <a:latin typeface="Times New Roman" pitchFamily="18" charset="0"/>
                <a:cs typeface="Times New Roman" pitchFamily="18" charset="0"/>
              </a:rPr>
              <a:t>Testing Process and number of defects found, Test teem </a:t>
            </a:r>
            <a:r>
              <a:rPr lang="en-US" sz="2000" dirty="0" smtClean="0">
                <a:latin typeface="Times New Roman" pitchFamily="18" charset="0"/>
                <a:cs typeface="Times New Roman" pitchFamily="18" charset="0"/>
              </a:rPr>
              <a:t>efficiency</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Mutation testing, challenges, test team </a:t>
            </a:r>
            <a:r>
              <a:rPr lang="en-US" sz="2000" dirty="0" smtClean="0">
                <a:latin typeface="Times New Roman" pitchFamily="18" charset="0"/>
                <a:cs typeface="Times New Roman" pitchFamily="18" charset="0"/>
              </a:rPr>
              <a:t>approach</a:t>
            </a:r>
          </a:p>
          <a:p>
            <a:pPr algn="just"/>
            <a:r>
              <a:rPr lang="en-US" sz="2000" dirty="0" smtClean="0">
                <a:latin typeface="Times New Roman" pitchFamily="18" charset="0"/>
                <a:cs typeface="Times New Roman" pitchFamily="18" charset="0"/>
              </a:rPr>
              <a:t>Process </a:t>
            </a:r>
            <a:r>
              <a:rPr lang="en-US" sz="2000" dirty="0">
                <a:latin typeface="Times New Roman" pitchFamily="18" charset="0"/>
                <a:cs typeface="Times New Roman" pitchFamily="18" charset="0"/>
              </a:rPr>
              <a:t>problem faced, Cost aspect, establishing testing policy, methods, structured </a:t>
            </a:r>
            <a:r>
              <a:rPr lang="en-US" sz="2000" dirty="0" smtClean="0">
                <a:latin typeface="Times New Roman" pitchFamily="18" charset="0"/>
                <a:cs typeface="Times New Roman" pitchFamily="18" charset="0"/>
              </a:rPr>
              <a:t>approach</a:t>
            </a:r>
          </a:p>
          <a:p>
            <a:pPr algn="just"/>
            <a:r>
              <a:rPr lang="en-US" sz="2000" dirty="0" smtClean="0">
                <a:latin typeface="Times New Roman" pitchFamily="18" charset="0"/>
                <a:cs typeface="Times New Roman" pitchFamily="18" charset="0"/>
              </a:rPr>
              <a:t>categories </a:t>
            </a:r>
            <a:r>
              <a:rPr lang="en-US" sz="2000" dirty="0">
                <a:latin typeface="Times New Roman" pitchFamily="18" charset="0"/>
                <a:cs typeface="Times New Roman" pitchFamily="18" charset="0"/>
              </a:rPr>
              <a:t>of defect, Defect/ error/ mistake in </a:t>
            </a:r>
            <a:r>
              <a:rPr lang="en-US" sz="2000" dirty="0" smtClean="0">
                <a:latin typeface="Times New Roman" pitchFamily="18" charset="0"/>
                <a:cs typeface="Times New Roman" pitchFamily="18" charset="0"/>
              </a:rPr>
              <a:t>software</a:t>
            </a:r>
          </a:p>
          <a:p>
            <a:pPr algn="just"/>
            <a:r>
              <a:rPr lang="en-US" sz="2000" dirty="0" smtClean="0">
                <a:latin typeface="Times New Roman" pitchFamily="18" charset="0"/>
                <a:cs typeface="Times New Roman" pitchFamily="18" charset="0"/>
              </a:rPr>
              <a:t>Developing </a:t>
            </a:r>
            <a:r>
              <a:rPr lang="en-US" sz="2000" dirty="0">
                <a:latin typeface="Times New Roman" pitchFamily="18" charset="0"/>
                <a:cs typeface="Times New Roman" pitchFamily="18" charset="0"/>
              </a:rPr>
              <a:t>Test Strategy and Plan, Testing process, Attitude towards testing, approaches, challenges, Raising management awareness for </a:t>
            </a:r>
            <a:r>
              <a:rPr lang="en-US" sz="2000" dirty="0" smtClean="0">
                <a:latin typeface="Times New Roman" pitchFamily="18" charset="0"/>
                <a:cs typeface="Times New Roman" pitchFamily="18" charset="0"/>
              </a:rPr>
              <a:t>testing,</a:t>
            </a:r>
          </a:p>
          <a:p>
            <a:pPr algn="just"/>
            <a:r>
              <a:rPr lang="en-US" sz="2000" dirty="0" smtClean="0">
                <a:latin typeface="Times New Roman" pitchFamily="18" charset="0"/>
                <a:cs typeface="Times New Roman" pitchFamily="18" charset="0"/>
              </a:rPr>
              <a:t>skills </a:t>
            </a:r>
            <a:r>
              <a:rPr lang="en-US" sz="2000" dirty="0">
                <a:latin typeface="Times New Roman" pitchFamily="18" charset="0"/>
                <a:cs typeface="Times New Roman" pitchFamily="18" charset="0"/>
              </a:rPr>
              <a:t>required by tester. </a:t>
            </a:r>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noAutofit/>
          </a:bodyPr>
          <a:lstStyle/>
          <a:p>
            <a:pPr algn="l"/>
            <a:r>
              <a:rPr lang="en-US" sz="3100" b="1" dirty="0" smtClean="0">
                <a:solidFill>
                  <a:srgbClr val="FF0000"/>
                </a:solidFill>
                <a:latin typeface="Times New Roman" pitchFamily="18" charset="0"/>
                <a:cs typeface="Times New Roman" pitchFamily="18" charset="0"/>
              </a:rPr>
              <a:t>What is a difference between Test case &amp; Test script?</a:t>
            </a:r>
            <a:endParaRPr lang="en-US" sz="31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534400" cy="5562600"/>
          </a:xfrm>
        </p:spPr>
        <p:txBody>
          <a:bodyPr>
            <a:normAutofit/>
          </a:bodyPr>
          <a:lstStyle/>
          <a:p>
            <a:pPr marL="225425" indent="-225425" algn="just"/>
            <a:r>
              <a:rPr lang="en-US" sz="2000" dirty="0" smtClean="0">
                <a:latin typeface="Times New Roman" pitchFamily="18" charset="0"/>
                <a:cs typeface="Times New Roman" pitchFamily="18" charset="0"/>
              </a:rPr>
              <a:t>In my opinion, these two terms can be used interchangeably. Yes, I am saying there is no difference. The test case is a sequence of steps that help us perform a certain test on the application. The test script is the same thing.</a:t>
            </a:r>
          </a:p>
          <a:p>
            <a:pPr marL="225425" indent="-225425" algn="just"/>
            <a:r>
              <a:rPr lang="en-US" sz="2000" dirty="0" smtClean="0">
                <a:latin typeface="Times New Roman" pitchFamily="18" charset="0"/>
                <a:cs typeface="Times New Roman" pitchFamily="18" charset="0"/>
              </a:rPr>
              <a:t>Now, there is one school of thought that test case is a term used in the manual testing environment and test script is used in an automation environment. This is partly true, because of the comfort level of the testers in the respective fields and also on how the tools refer to the tests (some call test scripts and some call them to test cases). So in effect, test script and test case both are steps to be performed on an application to validate its functionality whether manually or through automation.</a:t>
            </a:r>
            <a:endParaRPr lang="en-US"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Autofit/>
          </a:bodyPr>
          <a:lstStyle/>
          <a:p>
            <a:r>
              <a:rPr lang="en-US" sz="3200" b="1" dirty="0" smtClean="0">
                <a:solidFill>
                  <a:srgbClr val="FF0000"/>
                </a:solidFill>
                <a:latin typeface="Times New Roman" pitchFamily="18" charset="0"/>
                <a:cs typeface="Times New Roman" pitchFamily="18" charset="0"/>
              </a:rPr>
              <a:t>Difference between Test scenario &amp; Test condition</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685800"/>
            <a:ext cx="8610600" cy="5257800"/>
          </a:xfrm>
        </p:spPr>
        <p:txBody>
          <a:bodyPr>
            <a:normAutofit/>
          </a:bodyPr>
          <a:lstStyle/>
          <a:p>
            <a:pPr marL="225425" indent="-225425" algn="just"/>
            <a:r>
              <a:rPr lang="en-US" sz="2000" dirty="0" smtClean="0">
                <a:latin typeface="Times New Roman" pitchFamily="18" charset="0"/>
                <a:cs typeface="Times New Roman" pitchFamily="18" charset="0"/>
              </a:rPr>
              <a:t>This is a one line pointer that testers create as an initial, transitional step into the test design phase. This is mostly a one-line definition of “What” we are going to test with respect to a certain feature. Usually, test scenarios are an input for the creation of test cases. In agile projects, Test scenarios are the only test design outputs and no test cases are written following these. A test scenario might result in multiple tests.</a:t>
            </a:r>
          </a:p>
          <a:p>
            <a:pPr marL="225425" indent="-225425" algn="just"/>
            <a:r>
              <a:rPr lang="en-US" sz="2000" b="1" u="sng" dirty="0" smtClean="0">
                <a:latin typeface="Times New Roman" pitchFamily="18" charset="0"/>
                <a:cs typeface="Times New Roman" pitchFamily="18" charset="0"/>
              </a:rPr>
              <a:t>Examples test scenarios</a:t>
            </a: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25425" indent="-225425" algn="just">
              <a:buNone/>
            </a:pPr>
            <a:r>
              <a:rPr lang="en-US" sz="2000" dirty="0" smtClean="0">
                <a:latin typeface="Times New Roman" pitchFamily="18" charset="0"/>
                <a:cs typeface="Times New Roman" pitchFamily="18" charset="0"/>
              </a:rPr>
              <a:t>	1. Validate if a new country can be added by the Admin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Validate if an existing country can be deleted by the admin</a:t>
            </a:r>
          </a:p>
          <a:p>
            <a:pPr marL="225425" indent="-225425" algn="just"/>
            <a:r>
              <a:rPr lang="en-US" sz="2000" b="1" u="sng" dirty="0" smtClean="0">
                <a:latin typeface="Times New Roman" pitchFamily="18" charset="0"/>
                <a:cs typeface="Times New Roman" pitchFamily="18" charset="0"/>
              </a:rPr>
              <a:t>Example test condition</a:t>
            </a:r>
            <a:r>
              <a:rPr lang="en-US" sz="2000" b="1" dirty="0" smtClean="0">
                <a:latin typeface="Times New Roman" pitchFamily="18" charset="0"/>
                <a:cs typeface="Times New Roman" pitchFamily="18" charset="0"/>
              </a:rPr>
              <a:t>:</a:t>
            </a:r>
          </a:p>
          <a:p>
            <a:pPr marL="225425" indent="-225425" algn="just">
              <a:buNone/>
            </a:pPr>
            <a:r>
              <a:rPr lang="en-US" sz="2000" dirty="0" smtClean="0">
                <a:latin typeface="Times New Roman" pitchFamily="18" charset="0"/>
                <a:cs typeface="Times New Roman" pitchFamily="18" charset="0"/>
              </a:rPr>
              <a:t>	In the above example, if we were to test the scenario 1, we can test the following conditions:</a:t>
            </a:r>
          </a:p>
          <a:p>
            <a:pPr marL="225425" indent="-225425" algn="just">
              <a:buNone/>
            </a:pPr>
            <a:r>
              <a:rPr lang="en-US" sz="2000" dirty="0" smtClean="0">
                <a:latin typeface="Times New Roman" pitchFamily="18" charset="0"/>
                <a:cs typeface="Times New Roman" pitchFamily="18" charset="0"/>
              </a:rPr>
              <a:t>1. Enter the country name as “India”(valid )and check for the addition of the country</a:t>
            </a:r>
            <a:endParaRPr lang="en-US" sz="20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85800"/>
          </a:xfrm>
        </p:spPr>
        <p:txBody>
          <a:bodyPr>
            <a:noAutofit/>
          </a:bodyPr>
          <a:lstStyle/>
          <a:p>
            <a:r>
              <a:rPr lang="en-US" sz="3200" dirty="0" smtClean="0">
                <a:solidFill>
                  <a:srgbClr val="FF0000"/>
                </a:solidFill>
                <a:latin typeface="Times New Roman" pitchFamily="18" charset="0"/>
                <a:cs typeface="Times New Roman" pitchFamily="18" charset="0"/>
              </a:rPr>
              <a:t>Testing Process and number of defects found in testing </a:t>
            </a:r>
            <a:br>
              <a:rPr lang="en-US" sz="3200" dirty="0" smtClean="0">
                <a:solidFill>
                  <a:srgbClr val="FF0000"/>
                </a:solidFill>
                <a:latin typeface="Times New Roman" pitchFamily="18" charset="0"/>
                <a:cs typeface="Times New Roman" pitchFamily="18" charset="0"/>
              </a:rPr>
            </a:br>
            <a:endParaRPr lang="en-US" sz="3200" dirty="0">
              <a:solidFill>
                <a:srgbClr val="FF0000"/>
              </a:solidFill>
            </a:endParaRPr>
          </a:p>
        </p:txBody>
      </p:sp>
      <p:sp>
        <p:nvSpPr>
          <p:cNvPr id="3" name="Content Placeholder 2"/>
          <p:cNvSpPr>
            <a:spLocks noGrp="1"/>
          </p:cNvSpPr>
          <p:nvPr>
            <p:ph idx="1"/>
          </p:nvPr>
        </p:nvSpPr>
        <p:spPr>
          <a:xfrm>
            <a:off x="228600" y="533400"/>
            <a:ext cx="8686800" cy="5943600"/>
          </a:xfrm>
        </p:spPr>
        <p:txBody>
          <a:bodyPr>
            <a:normAutofit/>
          </a:bodyPr>
          <a:lstStyle/>
          <a:p>
            <a:pPr algn="just"/>
            <a:r>
              <a:rPr lang="en-US" sz="2000" dirty="0" smtClean="0">
                <a:latin typeface="Times New Roman" pitchFamily="18" charset="0"/>
                <a:cs typeface="Times New Roman" pitchFamily="18" charset="0"/>
              </a:rPr>
              <a:t>In real time, As we find more defects, there is probability of finding some more defects. Governed by teams defect finding ability.</a:t>
            </a:r>
          </a:p>
          <a:p>
            <a:pPr algn="just"/>
            <a:r>
              <a:rPr lang="en-US" sz="2000" dirty="0" smtClean="0">
                <a:latin typeface="Times New Roman" pitchFamily="18" charset="0"/>
                <a:cs typeface="Times New Roman" pitchFamily="18" charset="0"/>
              </a:rPr>
              <a:t>Figure :- defect trend</a:t>
            </a:r>
          </a:p>
          <a:p>
            <a:pPr algn="just"/>
            <a:r>
              <a:rPr lang="en-US" sz="2000" dirty="0" smtClean="0">
                <a:latin typeface="Times New Roman" pitchFamily="18" charset="0"/>
                <a:cs typeface="Times New Roman" pitchFamily="18" charset="0"/>
              </a:rPr>
              <a:t>As tester assures one defect may leads multiple defects and count of defect will increasing</a:t>
            </a:r>
            <a:endParaRPr lang="en-US" sz="2000"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cstate="print"/>
          <a:srcRect/>
          <a:stretch>
            <a:fillRect/>
          </a:stretch>
        </p:blipFill>
        <p:spPr bwMode="auto">
          <a:xfrm>
            <a:off x="2209800" y="2345169"/>
            <a:ext cx="6243638" cy="3903231"/>
          </a:xfrm>
          <a:prstGeom prst="rect">
            <a:avLst/>
          </a:prstGeom>
          <a:noFill/>
          <a:ln w="9525">
            <a:solidFill>
              <a:schemeClr val="tx1"/>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solidFill>
                  <a:srgbClr val="FF0000"/>
                </a:solidFill>
                <a:latin typeface="Times New Roman" pitchFamily="18" charset="0"/>
                <a:cs typeface="Times New Roman" pitchFamily="18" charset="0"/>
              </a:rPr>
              <a:t>Test team efficiency</a:t>
            </a:r>
            <a:endParaRPr lang="en-US" sz="3200" dirty="0">
              <a:solidFill>
                <a:srgbClr val="FF0000"/>
              </a:solidFill>
            </a:endParaRPr>
          </a:p>
        </p:txBody>
      </p:sp>
      <p:sp>
        <p:nvSpPr>
          <p:cNvPr id="3" name="Content Placeholder 2"/>
          <p:cNvSpPr>
            <a:spLocks noGrp="1"/>
          </p:cNvSpPr>
          <p:nvPr>
            <p:ph idx="1"/>
          </p:nvPr>
        </p:nvSpPr>
        <p:spPr>
          <a:xfrm>
            <a:off x="304800" y="609600"/>
            <a:ext cx="8610600" cy="6019800"/>
          </a:xfrm>
        </p:spPr>
        <p:txBody>
          <a:bodyPr>
            <a:noAutofit/>
          </a:bodyPr>
          <a:lstStyle/>
          <a:p>
            <a:pPr algn="just"/>
            <a:r>
              <a:rPr lang="en-US" sz="2000" dirty="0" smtClean="0">
                <a:latin typeface="Times New Roman" pitchFamily="18" charset="0"/>
                <a:cs typeface="Times New Roman" pitchFamily="18" charset="0"/>
              </a:rPr>
              <a:t>It’s a defect finding rate of particular test team</a:t>
            </a:r>
          </a:p>
          <a:p>
            <a:pPr algn="just"/>
            <a:r>
              <a:rPr lang="en-US" sz="2000" dirty="0" smtClean="0">
                <a:latin typeface="Times New Roman" pitchFamily="18" charset="0"/>
                <a:cs typeface="Times New Roman" pitchFamily="18" charset="0"/>
              </a:rPr>
              <a:t>More the efficient team, Less the defects found in system by customer, As these are resolved by developer in iteration of product/service.</a:t>
            </a:r>
          </a:p>
          <a:p>
            <a:pPr algn="just"/>
            <a:r>
              <a:rPr lang="en-US" sz="2000" dirty="0" smtClean="0">
                <a:latin typeface="Times New Roman" pitchFamily="18" charset="0"/>
                <a:cs typeface="Times New Roman" pitchFamily="18" charset="0"/>
              </a:rPr>
              <a:t>Every test manager must aware of test team efficiency which should tends towards 100%</a:t>
            </a:r>
          </a:p>
          <a:p>
            <a:pPr algn="just"/>
            <a:r>
              <a:rPr lang="en-US" sz="2000" dirty="0" smtClean="0">
                <a:latin typeface="Times New Roman" pitchFamily="18" charset="0"/>
                <a:cs typeface="Times New Roman" pitchFamily="18" charset="0"/>
              </a:rPr>
              <a:t>Ex. 90% means, 500 defects are reported by team still there exists 50 more defects possible, 95% still 25 more. 100 no more defects(practically not achievable). </a:t>
            </a:r>
          </a:p>
          <a:p>
            <a:pPr algn="just"/>
            <a:r>
              <a:rPr lang="en-US" sz="2000" dirty="0" smtClean="0">
                <a:latin typeface="Times New Roman" pitchFamily="18" charset="0"/>
                <a:cs typeface="Times New Roman" pitchFamily="18" charset="0"/>
              </a:rPr>
              <a:t>Efficiency can calculate using old success rates.</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solidFill>
                  <a:srgbClr val="FF0000"/>
                </a:solidFill>
                <a:latin typeface="Times New Roman" pitchFamily="18" charset="0"/>
                <a:cs typeface="Times New Roman" pitchFamily="18" charset="0"/>
              </a:rPr>
              <a:t>Mutation testing </a:t>
            </a:r>
            <a:endParaRPr lang="en-US" sz="3200" dirty="0">
              <a:solidFill>
                <a:srgbClr val="FF0000"/>
              </a:solidFill>
            </a:endParaRPr>
          </a:p>
        </p:txBody>
      </p:sp>
      <p:sp>
        <p:nvSpPr>
          <p:cNvPr id="3" name="Content Placeholder 2"/>
          <p:cNvSpPr>
            <a:spLocks noGrp="1"/>
          </p:cNvSpPr>
          <p:nvPr>
            <p:ph idx="1"/>
          </p:nvPr>
        </p:nvSpPr>
        <p:spPr>
          <a:xfrm>
            <a:off x="228600" y="762000"/>
            <a:ext cx="8610600" cy="5791200"/>
          </a:xfrm>
        </p:spPr>
        <p:txBody>
          <a:bodyPr>
            <a:normAutofit/>
          </a:bodyPr>
          <a:lstStyle/>
          <a:p>
            <a:pPr algn="just"/>
            <a:r>
              <a:rPr lang="en-US" sz="2000" dirty="0" smtClean="0"/>
              <a:t>This testing use to check capability of test program to find defects</a:t>
            </a:r>
          </a:p>
          <a:p>
            <a:pPr algn="just"/>
            <a:r>
              <a:rPr lang="en-US" sz="2000" dirty="0" smtClean="0"/>
              <a:t>This also known as test case efficiency.</a:t>
            </a:r>
          </a:p>
          <a:p>
            <a:pPr algn="just"/>
            <a:r>
              <a:rPr lang="en-US" sz="2000" dirty="0" smtClean="0"/>
              <a:t>If original program is changed(due to any reason) and some defects are added in system called mutant of original program and process termed as mutation.</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solidFill>
                  <a:srgbClr val="FF0000"/>
                </a:solidFill>
                <a:latin typeface="Times New Roman" pitchFamily="18" charset="0"/>
                <a:cs typeface="Times New Roman" pitchFamily="18" charset="0"/>
              </a:rPr>
              <a:t>Challenges in testing</a:t>
            </a:r>
            <a:endParaRPr lang="en-US" sz="3200" dirty="0">
              <a:solidFill>
                <a:srgbClr val="FF0000"/>
              </a:solidFill>
            </a:endParaRPr>
          </a:p>
        </p:txBody>
      </p:sp>
      <p:sp>
        <p:nvSpPr>
          <p:cNvPr id="3" name="Content Placeholder 2"/>
          <p:cNvSpPr>
            <a:spLocks noGrp="1"/>
          </p:cNvSpPr>
          <p:nvPr>
            <p:ph idx="1"/>
          </p:nvPr>
        </p:nvSpPr>
        <p:spPr>
          <a:xfrm>
            <a:off x="381000" y="838200"/>
            <a:ext cx="8229600" cy="4906963"/>
          </a:xfrm>
        </p:spPr>
        <p:txBody>
          <a:bodyPr>
            <a:normAutofit/>
          </a:bodyPr>
          <a:lstStyle/>
          <a:p>
            <a:pPr marL="514350" indent="-514350" algn="just">
              <a:buFont typeface="+mj-lt"/>
              <a:buAutoNum type="arabicPeriod"/>
            </a:pPr>
            <a:r>
              <a:rPr lang="en-US" sz="2000" dirty="0" smtClean="0">
                <a:latin typeface="Times New Roman" pitchFamily="18" charset="0"/>
                <a:cs typeface="Times New Roman" pitchFamily="18" charset="0"/>
              </a:rPr>
              <a:t>Challenges associated with developer team, Customer needs, Management perspective</a:t>
            </a:r>
          </a:p>
          <a:p>
            <a:pPr marL="514350" indent="-514350" algn="just">
              <a:buFont typeface="+mj-lt"/>
              <a:buAutoNum type="arabicPeriod"/>
            </a:pPr>
            <a:r>
              <a:rPr lang="en-US" sz="2000" dirty="0" smtClean="0">
                <a:latin typeface="Times New Roman" pitchFamily="18" charset="0"/>
                <a:cs typeface="Times New Roman" pitchFamily="18" charset="0"/>
              </a:rPr>
              <a:t>Requirements are not clear, complete, consistent, measurable and testable</a:t>
            </a:r>
          </a:p>
          <a:p>
            <a:pPr marL="514350" indent="-514350" algn="just">
              <a:buFont typeface="+mj-lt"/>
              <a:buAutoNum type="arabicPeriod"/>
            </a:pPr>
            <a:r>
              <a:rPr lang="en-US" sz="2000" dirty="0" smtClean="0">
                <a:latin typeface="Times New Roman" pitchFamily="18" charset="0"/>
                <a:cs typeface="Times New Roman" pitchFamily="18" charset="0"/>
              </a:rPr>
              <a:t>Requirements are wrongly documented &amp; inspected by business &amp; system analyst</a:t>
            </a:r>
          </a:p>
          <a:p>
            <a:pPr marL="514350" indent="-514350" algn="just">
              <a:buFont typeface="+mj-lt"/>
              <a:buAutoNum type="arabicPeriod"/>
            </a:pPr>
            <a:r>
              <a:rPr lang="en-US" sz="2000" dirty="0" smtClean="0">
                <a:latin typeface="Times New Roman" pitchFamily="18" charset="0"/>
                <a:cs typeface="Times New Roman" pitchFamily="18" charset="0"/>
              </a:rPr>
              <a:t>Code logic may difficult to capture</a:t>
            </a:r>
          </a:p>
          <a:p>
            <a:pPr marL="514350" indent="-514350" algn="just">
              <a:buFont typeface="+mj-lt"/>
              <a:buAutoNum type="arabicPeriod"/>
            </a:pPr>
            <a:r>
              <a:rPr lang="en-US" sz="2000" dirty="0" smtClean="0">
                <a:latin typeface="Times New Roman" pitchFamily="18" charset="0"/>
                <a:cs typeface="Times New Roman" pitchFamily="18" charset="0"/>
              </a:rPr>
              <a:t>Error handling may be difficult to capture</a:t>
            </a:r>
          </a:p>
          <a:p>
            <a:pPr marL="514350" indent="-514350" algn="just">
              <a:buFont typeface="+mj-lt"/>
              <a:buAutoNum type="arabicPeriod"/>
            </a:pPr>
            <a:r>
              <a:rPr lang="en-US" sz="2000" dirty="0" smtClean="0">
                <a:latin typeface="Times New Roman" pitchFamily="18" charset="0"/>
                <a:cs typeface="Times New Roman" pitchFamily="18" charset="0"/>
              </a:rPr>
              <a:t>More bugs found in system needs no of iterations</a:t>
            </a:r>
          </a:p>
          <a:p>
            <a:pPr marL="514350" indent="-514350" algn="just">
              <a:buFont typeface="+mj-lt"/>
              <a:buAutoNum type="arabicPeriod"/>
            </a:pPr>
            <a:r>
              <a:rPr lang="en-US" sz="2000" dirty="0" smtClean="0">
                <a:latin typeface="Times New Roman" pitchFamily="18" charset="0"/>
                <a:cs typeface="Times New Roman" pitchFamily="18" charset="0"/>
              </a:rPr>
              <a:t>Bad architecture of s/w can not implement good requirement statement.</a:t>
            </a:r>
          </a:p>
          <a:p>
            <a:pPr marL="514350" indent="-514350" algn="just">
              <a:buFont typeface="+mj-lt"/>
              <a:buAutoNum type="arabicPeriod"/>
            </a:pPr>
            <a:r>
              <a:rPr lang="en-US" sz="2000" dirty="0" smtClean="0">
                <a:latin typeface="Times New Roman" pitchFamily="18" charset="0"/>
                <a:cs typeface="Times New Roman" pitchFamily="18" charset="0"/>
              </a:rPr>
              <a:t>Testing is consider as negative activity</a:t>
            </a:r>
          </a:p>
          <a:p>
            <a:pPr marL="514350" indent="-514350" algn="just">
              <a:buFont typeface="+mj-lt"/>
              <a:buAutoNum type="arabicPeriod"/>
            </a:pPr>
            <a:endParaRPr lang="en-US" sz="2000" dirty="0" smtClean="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solidFill>
                  <a:srgbClr val="FF0000"/>
                </a:solidFill>
                <a:latin typeface="Times New Roman" pitchFamily="18" charset="0"/>
                <a:cs typeface="Times New Roman" pitchFamily="18" charset="0"/>
              </a:rPr>
              <a:t>Test team &amp; approaches</a:t>
            </a:r>
            <a:endParaRPr lang="en-US" sz="3200" dirty="0">
              <a:solidFill>
                <a:srgbClr val="FF0000"/>
              </a:solidFill>
            </a:endParaRPr>
          </a:p>
        </p:txBody>
      </p:sp>
      <p:sp>
        <p:nvSpPr>
          <p:cNvPr id="3" name="Content Placeholder 2"/>
          <p:cNvSpPr>
            <a:spLocks noGrp="1"/>
          </p:cNvSpPr>
          <p:nvPr>
            <p:ph idx="1"/>
          </p:nvPr>
        </p:nvSpPr>
        <p:spPr>
          <a:xfrm>
            <a:off x="304800" y="914400"/>
            <a:ext cx="8534400" cy="5410200"/>
          </a:xfrm>
        </p:spPr>
        <p:txBody>
          <a:bodyPr>
            <a:normAutofit/>
          </a:bodyPr>
          <a:lstStyle/>
          <a:p>
            <a:pPr algn="just"/>
            <a:r>
              <a:rPr lang="en-US" sz="2000" dirty="0" smtClean="0">
                <a:latin typeface="Times New Roman" pitchFamily="18" charset="0"/>
                <a:cs typeface="Times New Roman" pitchFamily="18" charset="0"/>
              </a:rPr>
              <a:t>Type of organization &amp; Type of product developed to be tested define </a:t>
            </a:r>
            <a:r>
              <a:rPr lang="en-US" sz="2000" b="1" dirty="0" smtClean="0">
                <a:latin typeface="Times New Roman" pitchFamily="18" charset="0"/>
                <a:cs typeface="Times New Roman" pitchFamily="18" charset="0"/>
              </a:rPr>
              <a:t>test team</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There may or may not be separate testing team for each product to be developed.</a:t>
            </a:r>
          </a:p>
          <a:p>
            <a:pPr marL="514350" indent="-514350" algn="just">
              <a:buFont typeface="+mj-lt"/>
              <a:buAutoNum type="arabicPeriod"/>
            </a:pPr>
            <a:r>
              <a:rPr lang="en-US" sz="2000" dirty="0" smtClean="0">
                <a:latin typeface="Times New Roman" pitchFamily="18" charset="0"/>
                <a:cs typeface="Times New Roman" pitchFamily="18" charset="0"/>
              </a:rPr>
              <a:t>Developer become testers –Small size team	</a:t>
            </a:r>
          </a:p>
          <a:p>
            <a:pPr marL="514350" indent="-514350" algn="just">
              <a:buFont typeface="+mj-lt"/>
              <a:buAutoNum type="arabicPeriod"/>
            </a:pPr>
            <a:r>
              <a:rPr lang="en-US" sz="2000" dirty="0" smtClean="0">
                <a:latin typeface="Times New Roman" pitchFamily="18" charset="0"/>
                <a:cs typeface="Times New Roman" pitchFamily="18" charset="0"/>
              </a:rPr>
              <a:t>Independent testing team- Assigns test manager</a:t>
            </a:r>
          </a:p>
          <a:p>
            <a:pPr marL="514350" indent="-514350" algn="just">
              <a:buFont typeface="+mj-lt"/>
              <a:buAutoNum type="arabicPeriod"/>
            </a:pPr>
            <a:r>
              <a:rPr lang="en-US" sz="2000" dirty="0" smtClean="0">
                <a:latin typeface="Times New Roman" pitchFamily="18" charset="0"/>
                <a:cs typeface="Times New Roman" pitchFamily="18" charset="0"/>
              </a:rPr>
              <a:t>Domain experts doing software testing –System and acceptance testing</a:t>
            </a:r>
          </a:p>
          <a:p>
            <a:pPr marL="514350" indent="-514350" algn="just">
              <a:buFont typeface="+mj-lt"/>
              <a:buAutoNum type="arabicPeriod"/>
            </a:pPr>
            <a:r>
              <a:rPr lang="en-US" sz="2000" dirty="0" smtClean="0">
                <a:latin typeface="Times New Roman" pitchFamily="18" charset="0"/>
                <a:cs typeface="Times New Roman" pitchFamily="18" charset="0"/>
              </a:rPr>
              <a:t>Test team reporting development manager-Most common test team approach</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solidFill>
                  <a:srgbClr val="FF0000"/>
                </a:solidFill>
              </a:rPr>
              <a:t>Location of test team in org.</a:t>
            </a:r>
            <a:endParaRPr lang="en-US" sz="3200" dirty="0">
              <a:solidFill>
                <a:srgbClr val="FF0000"/>
              </a:solidFill>
            </a:endParaRPr>
          </a:p>
        </p:txBody>
      </p:sp>
      <p:graphicFrame>
        <p:nvGraphicFramePr>
          <p:cNvPr id="4" name="Content Placeholder 3"/>
          <p:cNvGraphicFramePr>
            <a:graphicFrameLocks noGrp="1"/>
          </p:cNvGraphicFramePr>
          <p:nvPr>
            <p:ph idx="1"/>
          </p:nvPr>
        </p:nvGraphicFramePr>
        <p:xfrm>
          <a:off x="152400" y="685800"/>
          <a:ext cx="8915400" cy="6013413"/>
        </p:xfrm>
        <a:graphic>
          <a:graphicData uri="http://schemas.openxmlformats.org/drawingml/2006/table">
            <a:tbl>
              <a:tblPr firstRow="1" bandRow="1">
                <a:tableStyleId>{5C22544A-7EE6-4342-B048-85BDC9FD1C3A}</a:tableStyleId>
              </a:tblPr>
              <a:tblGrid>
                <a:gridCol w="8915400"/>
              </a:tblGrid>
              <a:tr h="422812">
                <a:tc>
                  <a:txBody>
                    <a:bodyPr/>
                    <a:lstStyle/>
                    <a:p>
                      <a:pPr algn="ctr"/>
                      <a:r>
                        <a:rPr lang="en-US" sz="1800" dirty="0" smtClean="0">
                          <a:solidFill>
                            <a:schemeClr val="tx1"/>
                          </a:solidFill>
                          <a:latin typeface="Times New Roman" pitchFamily="18" charset="0"/>
                          <a:cs typeface="Times New Roman" pitchFamily="18" charset="0"/>
                        </a:rPr>
                        <a:t>Location of test team in an organization </a:t>
                      </a:r>
                      <a:endParaRPr lang="en-US" sz="1800" dirty="0">
                        <a:solidFill>
                          <a:schemeClr val="tx1"/>
                        </a:solidFill>
                        <a:latin typeface="Times New Roman" pitchFamily="18" charset="0"/>
                        <a:cs typeface="Times New Roman" pitchFamily="18" charset="0"/>
                      </a:endParaRPr>
                    </a:p>
                  </a:txBody>
                  <a:tcPr/>
                </a:tc>
              </a:tr>
              <a:tr h="2701388">
                <a:tc>
                  <a:txBody>
                    <a:bodyPr/>
                    <a:lstStyle/>
                    <a:p>
                      <a:pPr marL="342900" indent="-342900">
                        <a:buAutoNum type="arabicPeriod"/>
                      </a:pPr>
                      <a:r>
                        <a:rPr lang="en-US" sz="1800" b="1" dirty="0" smtClean="0">
                          <a:latin typeface="Times New Roman" pitchFamily="18" charset="0"/>
                          <a:cs typeface="Times New Roman" pitchFamily="18" charset="0"/>
                        </a:rPr>
                        <a:t>Independent</a:t>
                      </a:r>
                      <a:r>
                        <a:rPr lang="en-US" sz="1800" b="1" baseline="0" dirty="0" smtClean="0">
                          <a:latin typeface="Times New Roman" pitchFamily="18" charset="0"/>
                          <a:cs typeface="Times New Roman" pitchFamily="18" charset="0"/>
                        </a:rPr>
                        <a:t> test team</a:t>
                      </a:r>
                    </a:p>
                    <a:p>
                      <a:pPr marL="342900" indent="-342900">
                        <a:buFont typeface="Arial" pitchFamily="34" charset="0"/>
                        <a:buNone/>
                      </a:pPr>
                      <a:r>
                        <a:rPr lang="en-US" sz="1800" b="1" baseline="0" dirty="0" smtClean="0">
                          <a:latin typeface="Times New Roman" pitchFamily="18" charset="0"/>
                          <a:cs typeface="Times New Roman" pitchFamily="18" charset="0"/>
                        </a:rPr>
                        <a:t>Adv: </a:t>
                      </a:r>
                    </a:p>
                    <a:p>
                      <a:pPr marL="465138" lvl="1" indent="-180975">
                        <a:buFont typeface="Arial" pitchFamily="34" charset="0"/>
                        <a:buChar char="•"/>
                      </a:pPr>
                      <a:r>
                        <a:rPr lang="en-US" sz="1800" b="1" baseline="0" dirty="0" smtClean="0">
                          <a:latin typeface="Times New Roman" pitchFamily="18" charset="0"/>
                          <a:cs typeface="Times New Roman" pitchFamily="18" charset="0"/>
                        </a:rPr>
                        <a:t>test team is not under  delivery pressure .</a:t>
                      </a:r>
                    </a:p>
                    <a:p>
                      <a:pPr marL="465138" lvl="1" indent="-180975">
                        <a:buFont typeface="Arial" pitchFamily="34" charset="0"/>
                        <a:buChar char="•"/>
                      </a:pPr>
                      <a:r>
                        <a:rPr lang="en-US" sz="1800" b="1" baseline="0" dirty="0" smtClean="0">
                          <a:latin typeface="Times New Roman" pitchFamily="18" charset="0"/>
                          <a:cs typeface="Times New Roman" pitchFamily="18" charset="0"/>
                        </a:rPr>
                        <a:t>can present independent view @ product.</a:t>
                      </a:r>
                    </a:p>
                    <a:p>
                      <a:pPr marL="465138" lvl="1" indent="-180975">
                        <a:buFont typeface="Arial" pitchFamily="34" charset="0"/>
                        <a:buChar char="•"/>
                      </a:pPr>
                      <a:r>
                        <a:rPr lang="en-US" sz="1800" b="1" baseline="0" dirty="0" smtClean="0">
                          <a:latin typeface="Times New Roman" pitchFamily="18" charset="0"/>
                          <a:cs typeface="Times New Roman" pitchFamily="18" charset="0"/>
                        </a:rPr>
                        <a:t>expert guidance and mentoring is available.</a:t>
                      </a:r>
                    </a:p>
                    <a:p>
                      <a:pPr marL="342900" indent="-342900">
                        <a:buNone/>
                      </a:pPr>
                      <a:r>
                        <a:rPr lang="en-US" sz="1800" b="1" baseline="0" dirty="0" err="1" smtClean="0">
                          <a:latin typeface="Times New Roman" pitchFamily="18" charset="0"/>
                          <a:cs typeface="Times New Roman" pitchFamily="18" charset="0"/>
                        </a:rPr>
                        <a:t>Disadv</a:t>
                      </a:r>
                      <a:r>
                        <a:rPr lang="en-US" sz="1800" b="1" baseline="0" dirty="0" smtClean="0">
                          <a:latin typeface="Times New Roman" pitchFamily="18" charset="0"/>
                          <a:cs typeface="Times New Roman" pitchFamily="18" charset="0"/>
                        </a:rPr>
                        <a:t>: </a:t>
                      </a:r>
                    </a:p>
                    <a:p>
                      <a:pPr marL="465138" indent="-180975">
                        <a:buFont typeface="Arial" pitchFamily="34" charset="0"/>
                        <a:buChar char="•"/>
                      </a:pPr>
                      <a:r>
                        <a:rPr lang="en-US" sz="1800" b="1" baseline="0" dirty="0" smtClean="0">
                          <a:latin typeface="Times New Roman" pitchFamily="18" charset="0"/>
                          <a:cs typeface="Times New Roman" pitchFamily="18" charset="0"/>
                        </a:rPr>
                        <a:t>There is always us </a:t>
                      </a:r>
                      <a:r>
                        <a:rPr lang="en-US" sz="1800" b="1" baseline="0" dirty="0" err="1" smtClean="0">
                          <a:latin typeface="Times New Roman" pitchFamily="18" charset="0"/>
                          <a:cs typeface="Times New Roman" pitchFamily="18" charset="0"/>
                        </a:rPr>
                        <a:t>vs</a:t>
                      </a:r>
                      <a:r>
                        <a:rPr lang="en-US" sz="1800" b="1" baseline="0" dirty="0" smtClean="0">
                          <a:latin typeface="Times New Roman" pitchFamily="18" charset="0"/>
                          <a:cs typeface="Times New Roman" pitchFamily="18" charset="0"/>
                        </a:rPr>
                        <a:t> we mentality</a:t>
                      </a:r>
                    </a:p>
                    <a:p>
                      <a:pPr marL="465138" indent="-180975">
                        <a:buFont typeface="Arial" pitchFamily="34" charset="0"/>
                        <a:buChar char="•"/>
                      </a:pPr>
                      <a:r>
                        <a:rPr lang="en-US" sz="1800" b="1" baseline="0" dirty="0" smtClean="0">
                          <a:latin typeface="Times New Roman" pitchFamily="18" charset="0"/>
                          <a:cs typeface="Times New Roman" pitchFamily="18" charset="0"/>
                        </a:rPr>
                        <a:t>Tester may not get good understanding of development process.</a:t>
                      </a:r>
                    </a:p>
                    <a:p>
                      <a:pPr marL="465138" indent="-180975">
                        <a:buFont typeface="Arial" pitchFamily="34" charset="0"/>
                        <a:buChar char="•"/>
                      </a:pPr>
                      <a:r>
                        <a:rPr lang="en-US" sz="1800" b="1" baseline="0" dirty="0" smtClean="0">
                          <a:latin typeface="Times New Roman" pitchFamily="18" charset="0"/>
                          <a:cs typeface="Times New Roman" pitchFamily="18" charset="0"/>
                        </a:rPr>
                        <a:t>Management inclination toward anyone team.</a:t>
                      </a:r>
                    </a:p>
                  </a:txBody>
                  <a:tcPr/>
                </a:tc>
              </a:tr>
              <a:tr h="2889213">
                <a:tc>
                  <a:txBody>
                    <a:bodyPr/>
                    <a:lstStyle/>
                    <a:p>
                      <a:r>
                        <a:rPr lang="en-US" sz="1800" b="1" dirty="0" smtClean="0">
                          <a:latin typeface="Times New Roman" pitchFamily="18" charset="0"/>
                          <a:cs typeface="Times New Roman" pitchFamily="18" charset="0"/>
                        </a:rPr>
                        <a:t>2. Team</a:t>
                      </a:r>
                      <a:r>
                        <a:rPr lang="en-US" sz="1800" b="1" baseline="0" dirty="0" smtClean="0">
                          <a:latin typeface="Times New Roman" pitchFamily="18" charset="0"/>
                          <a:cs typeface="Times New Roman" pitchFamily="18" charset="0"/>
                        </a:rPr>
                        <a:t> reporting to development manager</a:t>
                      </a:r>
                    </a:p>
                    <a:p>
                      <a:r>
                        <a:rPr lang="en-US" sz="1800" b="1" baseline="0" dirty="0" smtClean="0">
                          <a:latin typeface="Times New Roman" pitchFamily="18" charset="0"/>
                          <a:cs typeface="Times New Roman" pitchFamily="18" charset="0"/>
                        </a:rPr>
                        <a:t>Adv:</a:t>
                      </a:r>
                    </a:p>
                    <a:p>
                      <a:pPr marL="120650" indent="-120650">
                        <a:buFont typeface="Arial" pitchFamily="34" charset="0"/>
                        <a:buChar char="•"/>
                      </a:pPr>
                      <a:r>
                        <a:rPr lang="en-US" sz="1800" b="1" baseline="0" dirty="0" smtClean="0">
                          <a:latin typeface="Times New Roman" pitchFamily="18" charset="0"/>
                          <a:cs typeface="Times New Roman" pitchFamily="18" charset="0"/>
                        </a:rPr>
                        <a:t>Better coordination between development &amp; test team.</a:t>
                      </a:r>
                    </a:p>
                    <a:p>
                      <a:pPr marL="120650" indent="-120650">
                        <a:buFont typeface="Arial" pitchFamily="34" charset="0"/>
                        <a:buChar char="•"/>
                      </a:pPr>
                      <a:r>
                        <a:rPr lang="en-US" sz="1800" b="1" baseline="0" dirty="0" smtClean="0">
                          <a:latin typeface="Times New Roman" pitchFamily="18" charset="0"/>
                          <a:cs typeface="Times New Roman" pitchFamily="18" charset="0"/>
                        </a:rPr>
                        <a:t>Test team involvement from start.</a:t>
                      </a:r>
                    </a:p>
                    <a:p>
                      <a:pPr marL="120650" indent="-120650">
                        <a:buFont typeface="Arial" pitchFamily="34" charset="0"/>
                        <a:buChar char="•"/>
                      </a:pPr>
                      <a:r>
                        <a:rPr lang="en-US" sz="1800" b="1" baseline="0" dirty="0" smtClean="0">
                          <a:latin typeface="Times New Roman" pitchFamily="18" charset="0"/>
                          <a:cs typeface="Times New Roman" pitchFamily="18" charset="0"/>
                        </a:rPr>
                        <a:t>Tester may get good understanding of development.</a:t>
                      </a:r>
                    </a:p>
                    <a:p>
                      <a:r>
                        <a:rPr lang="en-US" sz="1800" b="1" baseline="0" dirty="0" err="1" smtClean="0">
                          <a:latin typeface="Times New Roman" pitchFamily="18" charset="0"/>
                          <a:cs typeface="Times New Roman" pitchFamily="18" charset="0"/>
                        </a:rPr>
                        <a:t>Disadv</a:t>
                      </a:r>
                      <a:r>
                        <a:rPr lang="en-US" sz="1800" b="1" baseline="0" dirty="0" smtClean="0">
                          <a:latin typeface="Times New Roman" pitchFamily="18" charset="0"/>
                          <a:cs typeface="Times New Roman" pitchFamily="18" charset="0"/>
                        </a:rPr>
                        <a:t>:</a:t>
                      </a:r>
                    </a:p>
                    <a:p>
                      <a:pPr marL="120650" indent="-120650">
                        <a:buFont typeface="Arial" pitchFamily="34" charset="0"/>
                        <a:buChar char="•"/>
                      </a:pPr>
                      <a:r>
                        <a:rPr lang="en-US" sz="1800" b="1" dirty="0" smtClean="0">
                          <a:latin typeface="Times New Roman" pitchFamily="18" charset="0"/>
                          <a:cs typeface="Times New Roman" pitchFamily="18" charset="0"/>
                        </a:rPr>
                        <a:t>Expert advice in form of test manager may not available.</a:t>
                      </a:r>
                    </a:p>
                    <a:p>
                      <a:pPr marL="120650" indent="-120650">
                        <a:buFont typeface="Arial" pitchFamily="34" charset="0"/>
                        <a:buChar char="•"/>
                      </a:pPr>
                      <a:r>
                        <a:rPr lang="en-US" sz="1800" b="1" dirty="0" smtClean="0">
                          <a:latin typeface="Times New Roman" pitchFamily="18" charset="0"/>
                          <a:cs typeface="Times New Roman" pitchFamily="18" charset="0"/>
                        </a:rPr>
                        <a:t>Sometimes development manager may inclined towards development team</a:t>
                      </a:r>
                    </a:p>
                    <a:p>
                      <a:pPr marL="342900" indent="-342900">
                        <a:buNone/>
                      </a:pPr>
                      <a:endParaRPr lang="en-US" sz="1800" b="1" dirty="0">
                        <a:latin typeface="Times New Roman" pitchFamily="18" charset="0"/>
                        <a:cs typeface="Times New Roman" pitchFamily="18" charset="0"/>
                      </a:endParaRPr>
                    </a:p>
                  </a:txBody>
                  <a:tcPr>
                    <a:solidFill>
                      <a:schemeClr val="accent5">
                        <a:lumMod val="40000"/>
                        <a:lumOff val="60000"/>
                      </a:scheme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304800"/>
          <a:ext cx="8686800" cy="2575560"/>
        </p:xfrm>
        <a:graphic>
          <a:graphicData uri="http://schemas.openxmlformats.org/drawingml/2006/table">
            <a:tbl>
              <a:tblPr firstRow="1" bandRow="1">
                <a:tableStyleId>{5C22544A-7EE6-4342-B048-85BDC9FD1C3A}</a:tableStyleId>
              </a:tblPr>
              <a:tblGrid>
                <a:gridCol w="8686800"/>
              </a:tblGrid>
              <a:tr h="370840">
                <a:tc>
                  <a:txBody>
                    <a:bodyPr/>
                    <a:lstStyle/>
                    <a:p>
                      <a:r>
                        <a:rPr lang="en-US" dirty="0" smtClean="0"/>
                        <a:t>Developer becomes tester</a:t>
                      </a:r>
                      <a:endParaRPr lang="en-US" dirty="0"/>
                    </a:p>
                  </a:txBody>
                  <a:tcPr/>
                </a:tc>
              </a:tr>
              <a:tr h="370840">
                <a:tc>
                  <a:txBody>
                    <a:bodyPr/>
                    <a:lstStyle/>
                    <a:p>
                      <a:r>
                        <a:rPr lang="en-US" dirty="0" smtClean="0"/>
                        <a:t>Adv:</a:t>
                      </a:r>
                    </a:p>
                    <a:p>
                      <a:r>
                        <a:rPr lang="en-US" dirty="0" smtClean="0"/>
                        <a:t>Do not need knowledge transfer</a:t>
                      </a:r>
                    </a:p>
                    <a:p>
                      <a:r>
                        <a:rPr lang="en-US" dirty="0" smtClean="0"/>
                        <a:t>They</a:t>
                      </a:r>
                      <a:r>
                        <a:rPr lang="en-US" baseline="0" dirty="0" smtClean="0"/>
                        <a:t> can have better understanding about design and coding</a:t>
                      </a:r>
                    </a:p>
                    <a:p>
                      <a:r>
                        <a:rPr lang="en-US" baseline="0" dirty="0" smtClean="0"/>
                        <a:t>For automation some development knowledge can be useful.</a:t>
                      </a:r>
                    </a:p>
                    <a:p>
                      <a:r>
                        <a:rPr lang="en-US" baseline="0" dirty="0" smtClean="0"/>
                        <a:t>Its </a:t>
                      </a:r>
                      <a:r>
                        <a:rPr lang="en-US" baseline="0" smtClean="0"/>
                        <a:t>less costly</a:t>
                      </a:r>
                    </a:p>
                  </a:txBody>
                  <a:tcPr/>
                </a:tc>
              </a:tr>
              <a:tr h="370840">
                <a:tc>
                  <a:txBody>
                    <a:bodyPr/>
                    <a:lstStyle/>
                    <a:p>
                      <a:endParaRPr lang="en-US"/>
                    </a:p>
                  </a:txBody>
                  <a:tcPr/>
                </a:tc>
              </a:tr>
              <a:tr h="370840">
                <a:tc>
                  <a:txBody>
                    <a:bodyPr/>
                    <a:lstStyle/>
                    <a:p>
                      <a:endParaRPr lang="en-US"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Autofit/>
          </a:bodyPr>
          <a:lstStyle/>
          <a:p>
            <a:r>
              <a:rPr lang="en-US" sz="3200" dirty="0" smtClean="0">
                <a:solidFill>
                  <a:srgbClr val="FF0000"/>
                </a:solidFill>
                <a:latin typeface="Times New Roman" pitchFamily="18" charset="0"/>
                <a:cs typeface="Times New Roman" pitchFamily="18" charset="0"/>
              </a:rPr>
              <a:t>Process problem faced in Testing</a:t>
            </a:r>
            <a:endParaRPr lang="en-US" sz="3200" dirty="0">
              <a:solidFill>
                <a:srgbClr val="FF0000"/>
              </a:solidFill>
            </a:endParaRPr>
          </a:p>
        </p:txBody>
      </p:sp>
      <p:sp>
        <p:nvSpPr>
          <p:cNvPr id="3" name="Content Placeholder 2"/>
          <p:cNvSpPr>
            <a:spLocks noGrp="1"/>
          </p:cNvSpPr>
          <p:nvPr>
            <p:ph idx="1"/>
          </p:nvPr>
        </p:nvSpPr>
        <p:spPr>
          <a:xfrm>
            <a:off x="381000" y="990600"/>
            <a:ext cx="8458200" cy="5638800"/>
          </a:xfrm>
        </p:spPr>
        <p:txBody>
          <a:bodyPr>
            <a:normAutofit/>
          </a:bodyPr>
          <a:lstStyle/>
          <a:p>
            <a:pPr algn="just"/>
            <a:r>
              <a:rPr lang="en-US" sz="1800" dirty="0" smtClean="0">
                <a:latin typeface="Times New Roman" pitchFamily="18" charset="0"/>
                <a:cs typeface="Times New Roman" pitchFamily="18" charset="0"/>
              </a:rPr>
              <a:t>Defects are introduce in software due to incorrect processes, The basic constituents (part) of processes are :-</a:t>
            </a:r>
          </a:p>
          <a:p>
            <a:pPr marL="514350" indent="-514350" algn="just">
              <a:buFont typeface="+mj-lt"/>
              <a:buAutoNum type="arabicPeriod"/>
            </a:pPr>
            <a:r>
              <a:rPr lang="en-US" sz="1800" dirty="0" smtClean="0">
                <a:latin typeface="Times New Roman" pitchFamily="18" charset="0"/>
                <a:cs typeface="Times New Roman" pitchFamily="18" charset="0"/>
              </a:rPr>
              <a:t>People :- user-specifying requirements, Business analyst-document requirements, Test manager define test plan, tester define test case etc.</a:t>
            </a:r>
          </a:p>
          <a:p>
            <a:pPr marL="514350" indent="-514350" algn="just">
              <a:buFont typeface="+mj-lt"/>
              <a:buAutoNum type="arabicPeriod"/>
            </a:pPr>
            <a:r>
              <a:rPr lang="en-US" sz="1800" dirty="0" smtClean="0">
                <a:latin typeface="Times New Roman" pitchFamily="18" charset="0"/>
                <a:cs typeface="Times New Roman" pitchFamily="18" charset="0"/>
              </a:rPr>
              <a:t>Material:- Requirement docs, development standards, guidelines must provide properly</a:t>
            </a:r>
          </a:p>
          <a:p>
            <a:pPr marL="514350" indent="-514350" algn="just">
              <a:buFont typeface="+mj-lt"/>
              <a:buAutoNum type="arabicPeriod"/>
            </a:pPr>
            <a:r>
              <a:rPr lang="en-US" sz="1800" dirty="0" smtClean="0">
                <a:latin typeface="Times New Roman" pitchFamily="18" charset="0"/>
                <a:cs typeface="Times New Roman" pitchFamily="18" charset="0"/>
              </a:rPr>
              <a:t>Machines :-Simulators, real time objects defined</a:t>
            </a:r>
          </a:p>
          <a:p>
            <a:pPr marL="514350" indent="-514350" algn="just">
              <a:buFont typeface="+mj-lt"/>
              <a:buAutoNum type="arabicPeriod"/>
            </a:pPr>
            <a:r>
              <a:rPr lang="en-US" sz="1800" dirty="0" smtClean="0">
                <a:latin typeface="Times New Roman" pitchFamily="18" charset="0"/>
                <a:cs typeface="Times New Roman" pitchFamily="18" charset="0"/>
              </a:rPr>
              <a:t>Methods:- Test planning, defining, test data may not proper.</a:t>
            </a:r>
          </a:p>
          <a:p>
            <a:pPr marL="514350" indent="-514350" algn="just">
              <a:buFont typeface="+mj-lt"/>
              <a:buAutoNum type="arabicPeriod"/>
            </a:pPr>
            <a:r>
              <a:rPr lang="en-US" sz="1800" dirty="0" smtClean="0">
                <a:latin typeface="Times New Roman" pitchFamily="18" charset="0"/>
                <a:cs typeface="Times New Roman" pitchFamily="18" charset="0"/>
              </a:rPr>
              <a:t>Economics of testing:-Customer dissatisfaction inversely proportional to testing efforts</a:t>
            </a:r>
          </a:p>
          <a:p>
            <a:pPr marL="514350" indent="-514350" algn="just">
              <a:buFont typeface="+mj-lt"/>
              <a:buAutoNum type="arabicPeriod"/>
            </a:pPr>
            <a:r>
              <a:rPr lang="en-US" sz="1800" dirty="0" smtClean="0">
                <a:latin typeface="Times New Roman" pitchFamily="18" charset="0"/>
                <a:cs typeface="Times New Roman" pitchFamily="18" charset="0"/>
              </a:rPr>
              <a:t>Fig 3.6 taken from </a:t>
            </a:r>
            <a:r>
              <a:rPr lang="en-US" sz="1800" dirty="0" err="1" smtClean="0">
                <a:latin typeface="Times New Roman" pitchFamily="18" charset="0"/>
                <a:cs typeface="Times New Roman" pitchFamily="18" charset="0"/>
              </a:rPr>
              <a:t>M.G.Limaye</a:t>
            </a:r>
            <a:r>
              <a:rPr lang="en-US" sz="1800" dirty="0" smtClean="0">
                <a:latin typeface="Times New Roman" pitchFamily="18" charset="0"/>
                <a:cs typeface="Times New Roman" pitchFamily="18" charset="0"/>
              </a:rPr>
              <a:t> software testing book</a:t>
            </a:r>
          </a:p>
        </p:txBody>
      </p:sp>
      <p:pic>
        <p:nvPicPr>
          <p:cNvPr id="47106" name="Picture 2"/>
          <p:cNvPicPr>
            <a:picLocks noChangeAspect="1" noChangeArrowheads="1"/>
          </p:cNvPicPr>
          <p:nvPr/>
        </p:nvPicPr>
        <p:blipFill>
          <a:blip r:embed="rId2"/>
          <a:srcRect/>
          <a:stretch>
            <a:fillRect/>
          </a:stretch>
        </p:blipFill>
        <p:spPr bwMode="auto">
          <a:xfrm>
            <a:off x="2743200" y="4552950"/>
            <a:ext cx="4657725" cy="2305050"/>
          </a:xfrm>
          <a:prstGeom prst="rect">
            <a:avLst/>
          </a:prstGeom>
          <a:noFill/>
          <a:ln w="9525">
            <a:solidFill>
              <a:schemeClr val="tx1"/>
            </a:solid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Autofit/>
          </a:bodyPr>
          <a:lstStyle/>
          <a:p>
            <a:r>
              <a:rPr lang="en-US" sz="3200" dirty="0" smtClean="0">
                <a:solidFill>
                  <a:srgbClr val="FF0000"/>
                </a:solidFill>
                <a:latin typeface="Times New Roman" pitchFamily="18" charset="0"/>
                <a:cs typeface="Times New Roman" pitchFamily="18" charset="0"/>
              </a:rPr>
              <a:t>Fundamentals of S/W Testing</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685800"/>
            <a:ext cx="8686800" cy="5867400"/>
          </a:xfrm>
        </p:spPr>
        <p:txBody>
          <a:bodyPr>
            <a:noAutofit/>
          </a:bodyPr>
          <a:lstStyle/>
          <a:p>
            <a:pPr algn="just"/>
            <a:r>
              <a:rPr lang="en-US" sz="2000" dirty="0" smtClean="0">
                <a:latin typeface="Times New Roman" pitchFamily="18" charset="0"/>
                <a:cs typeface="Times New Roman" pitchFamily="18" charset="0"/>
              </a:rPr>
              <a:t>Definition:- “Software testing is a set of processes aimed at investigating, evaluating and ascertaining the completeness and quality of computer software”. Software testing ensures the compliance of a software product in relation with regulatory, business, technical, functional and user requirements</a:t>
            </a:r>
          </a:p>
          <a:p>
            <a:pPr algn="just"/>
            <a:r>
              <a:rPr lang="en-US" sz="2000" dirty="0" smtClean="0">
                <a:latin typeface="Times New Roman" pitchFamily="18" charset="0"/>
                <a:cs typeface="Times New Roman" pitchFamily="18" charset="0"/>
              </a:rPr>
              <a:t>According to </a:t>
            </a:r>
            <a:r>
              <a:rPr lang="en-US" sz="2000" b="1" dirty="0" smtClean="0">
                <a:latin typeface="Times New Roman" pitchFamily="18" charset="0"/>
                <a:cs typeface="Times New Roman" pitchFamily="18" charset="0"/>
              </a:rPr>
              <a:t>ANSI/IEEE 1059 </a:t>
            </a:r>
            <a:r>
              <a:rPr lang="en-US" sz="2000" dirty="0" smtClean="0">
                <a:latin typeface="Times New Roman" pitchFamily="18" charset="0"/>
                <a:cs typeface="Times New Roman" pitchFamily="18" charset="0"/>
              </a:rPr>
              <a:t>standard – A process of analyzing a software item to detect the differences between existing and required conditions (i.e., defects) and to evaluate the features of the software item.</a:t>
            </a:r>
          </a:p>
          <a:p>
            <a:pPr algn="just"/>
            <a:r>
              <a:rPr lang="en-US" sz="2000" dirty="0" smtClean="0">
                <a:latin typeface="Times New Roman" pitchFamily="18" charset="0"/>
                <a:cs typeface="Times New Roman" pitchFamily="18" charset="0"/>
              </a:rPr>
              <a:t>The process or method of finding error/s in a software application or program so that the application functions according to the end user's requirement is called software testing.</a:t>
            </a:r>
          </a:p>
          <a:p>
            <a:pPr marL="342900" lvl="1" indent="-342900" algn="just">
              <a:buFont typeface="Arial" pitchFamily="34" charset="0"/>
              <a:buChar char="•"/>
            </a:pPr>
            <a:r>
              <a:rPr lang="en-US" altLang="en-US" sz="2000" dirty="0" smtClean="0">
                <a:solidFill>
                  <a:schemeClr val="tx1">
                    <a:lumMod val="85000"/>
                    <a:lumOff val="15000"/>
                  </a:schemeClr>
                </a:solidFill>
                <a:latin typeface="Times New Roman" pitchFamily="18" charset="0"/>
                <a:cs typeface="Times New Roman" pitchFamily="18" charset="0"/>
              </a:rPr>
              <a:t>It is the process of exercising or evaluating a system or system component by manual or automated means to verify that it satisfies specified requirements – [IEEE 83a]</a:t>
            </a:r>
          </a:p>
          <a:p>
            <a:pPr marL="228600" indent="-228600">
              <a:lnSpc>
                <a:spcPct val="120000"/>
              </a:lnSpc>
              <a:spcBef>
                <a:spcPts val="1000"/>
              </a:spcBef>
              <a:buClr>
                <a:srgbClr val="FFFFFF"/>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solidFill>
                  <a:srgbClr val="FF0000"/>
                </a:solidFill>
                <a:latin typeface="Times New Roman" pitchFamily="18" charset="0"/>
                <a:cs typeface="Times New Roman" pitchFamily="18" charset="0"/>
              </a:rPr>
              <a:t>Process: </a:t>
            </a:r>
            <a:r>
              <a:rPr lang="en-US" altLang="en-US" sz="2000" dirty="0" smtClean="0">
                <a:solidFill>
                  <a:schemeClr val="tx1">
                    <a:lumMod val="85000"/>
                    <a:lumOff val="15000"/>
                  </a:schemeClr>
                </a:solidFill>
                <a:latin typeface="Times New Roman" pitchFamily="18" charset="0"/>
                <a:cs typeface="Times New Roman" pitchFamily="18" charset="0"/>
              </a:rPr>
              <a:t>Sequence of steps performed for a given purpose [IEEE]</a:t>
            </a:r>
          </a:p>
          <a:p>
            <a:pPr marL="228600" indent="-228600">
              <a:lnSpc>
                <a:spcPct val="120000"/>
              </a:lnSpc>
              <a:spcBef>
                <a:spcPts val="1000"/>
              </a:spcBef>
              <a:buClr>
                <a:srgbClr val="FFFFFF"/>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solidFill>
                  <a:srgbClr val="FF0000"/>
                </a:solidFill>
                <a:latin typeface="Times New Roman" pitchFamily="18" charset="0"/>
                <a:cs typeface="Times New Roman" pitchFamily="18" charset="0"/>
              </a:rPr>
              <a:t>Software Process: </a:t>
            </a:r>
            <a:r>
              <a:rPr lang="en-US" altLang="en-US" sz="2000" dirty="0" smtClean="0">
                <a:solidFill>
                  <a:schemeClr val="tx1">
                    <a:lumMod val="85000"/>
                    <a:lumOff val="15000"/>
                  </a:schemeClr>
                </a:solidFill>
                <a:latin typeface="Times New Roman" pitchFamily="18" charset="0"/>
                <a:cs typeface="Times New Roman" pitchFamily="18" charset="0"/>
              </a:rPr>
              <a:t>A set of activities, methods, practices and transformations that people use to develop &amp; maintain software and associated products [SEI-CMM]</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solidFill>
                  <a:srgbClr val="FF0000"/>
                </a:solidFill>
                <a:latin typeface="Times New Roman" pitchFamily="18" charset="0"/>
                <a:cs typeface="Times New Roman" pitchFamily="18" charset="0"/>
              </a:rPr>
              <a:t>Cost aspect in Testing</a:t>
            </a:r>
            <a:endParaRPr lang="en-US" sz="3200" dirty="0"/>
          </a:p>
        </p:txBody>
      </p:sp>
      <p:sp>
        <p:nvSpPr>
          <p:cNvPr id="3" name="Content Placeholder 2"/>
          <p:cNvSpPr>
            <a:spLocks noGrp="1"/>
          </p:cNvSpPr>
          <p:nvPr>
            <p:ph idx="1"/>
          </p:nvPr>
        </p:nvSpPr>
        <p:spPr>
          <a:xfrm>
            <a:off x="381000" y="914400"/>
            <a:ext cx="8382000" cy="5562600"/>
          </a:xfrm>
        </p:spPr>
        <p:txBody>
          <a:bodyPr>
            <a:normAutofit/>
          </a:bodyPr>
          <a:lstStyle/>
          <a:p>
            <a:pPr algn="just"/>
            <a:r>
              <a:rPr lang="en-US" sz="2000" dirty="0" smtClean="0">
                <a:latin typeface="Times New Roman" pitchFamily="18" charset="0"/>
                <a:cs typeface="Times New Roman" pitchFamily="18" charset="0"/>
              </a:rPr>
              <a:t>Cost of quality includes cost of appraisal, prevention and failure cost of product/service</a:t>
            </a:r>
          </a:p>
          <a:p>
            <a:pPr algn="just"/>
            <a:r>
              <a:rPr lang="en-US" sz="2000" dirty="0" smtClean="0">
                <a:latin typeface="Times New Roman" pitchFamily="18" charset="0"/>
                <a:cs typeface="Times New Roman" pitchFamily="18" charset="0"/>
              </a:rPr>
              <a:t>Testing is costly to organization, so it try to keep as minimum as possible</a:t>
            </a:r>
          </a:p>
          <a:p>
            <a:pPr algn="just"/>
            <a:r>
              <a:rPr lang="en-US" sz="2000" dirty="0" smtClean="0">
                <a:latin typeface="Times New Roman" pitchFamily="18" charset="0"/>
                <a:cs typeface="Times New Roman" pitchFamily="18" charset="0"/>
              </a:rPr>
              <a:t>As per economics of testing cost has to manage</a:t>
            </a:r>
          </a:p>
          <a:p>
            <a:pPr algn="just"/>
            <a:r>
              <a:rPr lang="en-US" sz="2000" dirty="0" smtClean="0">
                <a:latin typeface="Times New Roman" pitchFamily="18" charset="0"/>
                <a:cs typeface="Times New Roman" pitchFamily="18" charset="0"/>
              </a:rPr>
              <a:t>Cost include :-Capture requirements, Conduct analysis, ask queries, Design test cases high and low level, 	write code, automation test tool, create final product and maintain.</a:t>
            </a:r>
          </a:p>
          <a:p>
            <a:pPr algn="just"/>
            <a:r>
              <a:rPr lang="en-US" sz="2000" dirty="0" smtClean="0">
                <a:latin typeface="Times New Roman" pitchFamily="18" charset="0"/>
                <a:cs typeface="Times New Roman" pitchFamily="18" charset="0"/>
              </a:rPr>
              <a:t>Fig 3.7 taken from </a:t>
            </a:r>
            <a:r>
              <a:rPr lang="en-US" sz="2000" dirty="0" err="1" smtClean="0">
                <a:latin typeface="Times New Roman" pitchFamily="18" charset="0"/>
                <a:cs typeface="Times New Roman" pitchFamily="18" charset="0"/>
              </a:rPr>
              <a:t>M.G.Limaye</a:t>
            </a:r>
            <a:r>
              <a:rPr lang="en-US" sz="2000" dirty="0" smtClean="0">
                <a:latin typeface="Times New Roman" pitchFamily="18" charset="0"/>
                <a:cs typeface="Times New Roman" pitchFamily="18" charset="0"/>
              </a:rPr>
              <a:t> software testing book</a:t>
            </a:r>
            <a:endParaRPr lang="en-US" sz="2000" dirty="0">
              <a:latin typeface="Times New Roman" pitchFamily="18" charset="0"/>
              <a:cs typeface="Times New Roman" pitchFamily="18" charset="0"/>
            </a:endParaRPr>
          </a:p>
        </p:txBody>
      </p:sp>
      <p:pic>
        <p:nvPicPr>
          <p:cNvPr id="46082" name="Picture 2"/>
          <p:cNvPicPr>
            <a:picLocks noChangeAspect="1" noChangeArrowheads="1"/>
          </p:cNvPicPr>
          <p:nvPr/>
        </p:nvPicPr>
        <p:blipFill>
          <a:blip r:embed="rId2"/>
          <a:srcRect/>
          <a:stretch>
            <a:fillRect/>
          </a:stretch>
        </p:blipFill>
        <p:spPr bwMode="auto">
          <a:xfrm>
            <a:off x="1676400" y="3810000"/>
            <a:ext cx="5572125" cy="26003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dirty="0" smtClean="0">
                <a:solidFill>
                  <a:srgbClr val="FF0000"/>
                </a:solidFill>
                <a:latin typeface="Times New Roman" pitchFamily="18" charset="0"/>
                <a:cs typeface="Times New Roman" pitchFamily="18" charset="0"/>
              </a:rPr>
              <a:t>Structured approach for testing</a:t>
            </a:r>
            <a:endParaRPr lang="en-US" sz="3200" dirty="0">
              <a:solidFill>
                <a:srgbClr val="FF0000"/>
              </a:solidFill>
            </a:endParaRPr>
          </a:p>
        </p:txBody>
      </p:sp>
      <p:sp>
        <p:nvSpPr>
          <p:cNvPr id="3" name="Content Placeholder 2"/>
          <p:cNvSpPr>
            <a:spLocks noGrp="1"/>
          </p:cNvSpPr>
          <p:nvPr>
            <p:ph idx="1"/>
          </p:nvPr>
        </p:nvSpPr>
        <p:spPr>
          <a:xfrm>
            <a:off x="381000" y="914400"/>
            <a:ext cx="8534400" cy="5791200"/>
          </a:xfrm>
        </p:spPr>
        <p:txBody>
          <a:bodyPr>
            <a:normAutofit/>
          </a:bodyPr>
          <a:lstStyle/>
          <a:p>
            <a:r>
              <a:rPr lang="en-US" sz="2000" dirty="0" smtClean="0"/>
              <a:t>Establish testing policies</a:t>
            </a:r>
          </a:p>
          <a:p>
            <a:r>
              <a:rPr lang="en-US" sz="2000" dirty="0" smtClean="0"/>
              <a:t>Use standard methods</a:t>
            </a:r>
          </a:p>
          <a:p>
            <a:r>
              <a:rPr lang="en-US" sz="2000" dirty="0" smtClean="0"/>
              <a:t>Four types of wastes are involved in structured approach </a:t>
            </a:r>
          </a:p>
          <a:p>
            <a:r>
              <a:rPr lang="en-US" sz="2000" dirty="0" smtClean="0"/>
              <a:t>Waste in wrong development</a:t>
            </a:r>
          </a:p>
          <a:p>
            <a:r>
              <a:rPr lang="en-US" sz="2000" dirty="0" smtClean="0"/>
              <a:t>Waste in testing to detect defects</a:t>
            </a:r>
          </a:p>
          <a:p>
            <a:r>
              <a:rPr lang="en-US" sz="2000" dirty="0" smtClean="0"/>
              <a:t>Wastage as wrong specification, design, codes and documents must be replaced with correct specification, design, codes and documents </a:t>
            </a:r>
          </a:p>
          <a:p>
            <a:r>
              <a:rPr lang="en-US" sz="2000" dirty="0" smtClean="0"/>
              <a:t>Wastage as system must be retested to ensure that the correction are correct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200" dirty="0" smtClean="0">
                <a:solidFill>
                  <a:srgbClr val="FF0000"/>
                </a:solidFill>
                <a:latin typeface="Times New Roman" pitchFamily="18" charset="0"/>
                <a:cs typeface="Times New Roman" pitchFamily="18" charset="0"/>
              </a:rPr>
              <a:t>Categories of Defect</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Autofit/>
          </a:bodyPr>
          <a:lstStyle/>
          <a:p>
            <a:r>
              <a:rPr lang="en-US" sz="2000" dirty="0" smtClean="0">
                <a:latin typeface="Times New Roman" pitchFamily="18" charset="0"/>
                <a:cs typeface="Times New Roman" pitchFamily="18" charset="0"/>
              </a:rPr>
              <a:t>On  basis of requirement/Design specification</a:t>
            </a:r>
          </a:p>
          <a:p>
            <a:r>
              <a:rPr lang="en-US" sz="2000" dirty="0" smtClean="0">
                <a:latin typeface="Times New Roman" pitchFamily="18" charset="0"/>
                <a:cs typeface="Times New Roman" pitchFamily="18" charset="0"/>
              </a:rPr>
              <a:t>Types of defect </a:t>
            </a:r>
          </a:p>
          <a:p>
            <a:pPr lvl="1"/>
            <a:r>
              <a:rPr lang="en-US" sz="2000" dirty="0" smtClean="0">
                <a:latin typeface="Times New Roman" pitchFamily="18" charset="0"/>
                <a:cs typeface="Times New Roman" pitchFamily="18" charset="0"/>
              </a:rPr>
              <a:t>Wrongly implemented specification are relate to the specification as understood by developers</a:t>
            </a:r>
          </a:p>
          <a:p>
            <a:pPr lvl="1"/>
            <a:r>
              <a:rPr lang="en-US" sz="2000" dirty="0" smtClean="0">
                <a:latin typeface="Times New Roman" pitchFamily="18" charset="0"/>
                <a:cs typeface="Times New Roman" pitchFamily="18" charset="0"/>
              </a:rPr>
              <a:t>Missing specification, Present in statement but absent in final product</a:t>
            </a:r>
          </a:p>
          <a:p>
            <a:pPr lvl="1"/>
            <a:r>
              <a:rPr lang="en-US" sz="2000" dirty="0" smtClean="0">
                <a:latin typeface="Times New Roman" pitchFamily="18" charset="0"/>
                <a:cs typeface="Times New Roman" pitchFamily="18" charset="0"/>
              </a:rPr>
              <a:t>Features not supported by specification but present in product represent something extra.</a:t>
            </a:r>
          </a:p>
          <a:p>
            <a:r>
              <a:rPr lang="en-US" sz="2000" dirty="0" smtClean="0">
                <a:latin typeface="Times New Roman" pitchFamily="18" charset="0"/>
                <a:cs typeface="Times New Roman" pitchFamily="18" charset="0"/>
              </a:rPr>
              <a:t>Root causes of defect</a:t>
            </a:r>
          </a:p>
          <a:p>
            <a:pPr lvl="1"/>
            <a:r>
              <a:rPr lang="en-US" sz="2000" dirty="0" smtClean="0">
                <a:latin typeface="Times New Roman" pitchFamily="18" charset="0"/>
                <a:cs typeface="Times New Roman" pitchFamily="18" charset="0"/>
              </a:rPr>
              <a:t>Wrong requirements given by user</a:t>
            </a:r>
          </a:p>
          <a:p>
            <a:pPr lvl="1"/>
            <a:r>
              <a:rPr lang="en-US" sz="2000" dirty="0" smtClean="0">
                <a:latin typeface="Times New Roman" pitchFamily="18" charset="0"/>
                <a:cs typeface="Times New Roman" pitchFamily="18" charset="0"/>
              </a:rPr>
              <a:t>Business analyst interpreted customer need</a:t>
            </a:r>
          </a:p>
          <a:p>
            <a:pPr lvl="1"/>
            <a:r>
              <a:rPr lang="en-US" sz="2000" dirty="0" smtClean="0">
                <a:latin typeface="Times New Roman" pitchFamily="18" charset="0"/>
                <a:cs typeface="Times New Roman" pitchFamily="18" charset="0"/>
              </a:rPr>
              <a:t>System design architecture doesn't  understand requirement properly</a:t>
            </a:r>
          </a:p>
          <a:p>
            <a:pPr lvl="1"/>
            <a:r>
              <a:rPr lang="en-US" sz="2000" dirty="0" smtClean="0">
                <a:latin typeface="Times New Roman" pitchFamily="18" charset="0"/>
                <a:cs typeface="Times New Roman" pitchFamily="18" charset="0"/>
              </a:rPr>
              <a:t>Error as lack of skill in understand design</a:t>
            </a:r>
          </a:p>
          <a:p>
            <a:pPr lvl="1"/>
            <a:r>
              <a:rPr lang="en-US" sz="2000" dirty="0" smtClean="0">
                <a:latin typeface="Times New Roman" pitchFamily="18" charset="0"/>
                <a:cs typeface="Times New Roman" pitchFamily="18" charset="0"/>
              </a:rPr>
              <a:t>Data entry error caused by user while using product</a:t>
            </a:r>
          </a:p>
          <a:p>
            <a:pPr lvl="1"/>
            <a:r>
              <a:rPr lang="en-US" sz="2000" dirty="0" smtClean="0">
                <a:latin typeface="Times New Roman" pitchFamily="18" charset="0"/>
                <a:cs typeface="Times New Roman" pitchFamily="18" charset="0"/>
              </a:rPr>
              <a:t>Error in testing false call/ failure</a:t>
            </a:r>
          </a:p>
          <a:p>
            <a:pPr lvl="1"/>
            <a:r>
              <a:rPr lang="en-US" sz="2000" dirty="0" smtClean="0">
                <a:latin typeface="Times New Roman" pitchFamily="18" charset="0"/>
                <a:cs typeface="Times New Roman" pitchFamily="18" charset="0"/>
              </a:rPr>
              <a:t>Mistake in error correction</a:t>
            </a:r>
          </a:p>
          <a:p>
            <a:pPr lvl="1">
              <a:buNone/>
            </a:pPr>
            <a:endParaRPr lang="en-US" sz="2000" dirty="0" smtClean="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Stages of bugs/ bug life cycle</a:t>
            </a:r>
            <a:endParaRPr lang="en-US" sz="3200" dirty="0">
              <a:solidFill>
                <a:srgbClr val="FF0000"/>
              </a:solidFill>
              <a:latin typeface="Times New Roman" pitchFamily="18" charset="0"/>
              <a:cs typeface="Times New Roman" pitchFamily="18" charset="0"/>
            </a:endParaRPr>
          </a:p>
        </p:txBody>
      </p:sp>
      <p:pic>
        <p:nvPicPr>
          <p:cNvPr id="4" name="Content Placeholder 3" descr="WhatsApp Image 2020-07-08 at 8.49.30 AM.jpeg"/>
          <p:cNvPicPr>
            <a:picLocks noGrp="1" noChangeAspect="1"/>
          </p:cNvPicPr>
          <p:nvPr>
            <p:ph idx="1"/>
          </p:nvPr>
        </p:nvPicPr>
        <p:blipFill>
          <a:blip r:embed="rId2"/>
          <a:stretch>
            <a:fillRect/>
          </a:stretch>
        </p:blipFill>
        <p:spPr>
          <a:xfrm>
            <a:off x="2435368" y="1600200"/>
            <a:ext cx="4273263" cy="4525963"/>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dirty="0" smtClean="0">
                <a:solidFill>
                  <a:srgbClr val="FF0000"/>
                </a:solidFill>
                <a:latin typeface="Times New Roman" pitchFamily="18" charset="0"/>
                <a:cs typeface="Times New Roman" pitchFamily="18" charset="0"/>
              </a:rPr>
              <a:t>Developing Test Strategy and Plan</a:t>
            </a:r>
            <a:endParaRPr lang="en-US" sz="3200" dirty="0">
              <a:solidFill>
                <a:srgbClr val="FF0000"/>
              </a:solidFill>
            </a:endParaRPr>
          </a:p>
        </p:txBody>
      </p:sp>
      <p:sp>
        <p:nvSpPr>
          <p:cNvPr id="3" name="Content Placeholder 2"/>
          <p:cNvSpPr>
            <a:spLocks noGrp="1"/>
          </p:cNvSpPr>
          <p:nvPr>
            <p:ph idx="1"/>
          </p:nvPr>
        </p:nvSpPr>
        <p:spPr>
          <a:xfrm>
            <a:off x="304800" y="914400"/>
            <a:ext cx="8839200" cy="5638800"/>
          </a:xfrm>
        </p:spPr>
        <p:txBody>
          <a:bodyPr>
            <a:normAutofit/>
          </a:bodyPr>
          <a:lstStyle/>
          <a:p>
            <a:r>
              <a:rPr lang="en-US" sz="2000" dirty="0" smtClean="0">
                <a:latin typeface="Times New Roman" pitchFamily="18" charset="0"/>
                <a:cs typeface="Times New Roman" pitchFamily="18" charset="0"/>
              </a:rPr>
              <a:t>Process of developing test strategy goes through following stages</a:t>
            </a:r>
          </a:p>
          <a:p>
            <a:pPr lvl="1"/>
            <a:r>
              <a:rPr lang="en-US" sz="1800" dirty="0" smtClean="0">
                <a:latin typeface="Times New Roman" pitchFamily="18" charset="0"/>
                <a:cs typeface="Times New Roman" pitchFamily="18" charset="0"/>
              </a:rPr>
              <a:t>Select and rank test factor for given application</a:t>
            </a:r>
          </a:p>
          <a:p>
            <a:pPr lvl="1"/>
            <a:r>
              <a:rPr lang="en-US" sz="1800" dirty="0" smtClean="0">
                <a:latin typeface="Times New Roman" pitchFamily="18" charset="0"/>
                <a:cs typeface="Times New Roman" pitchFamily="18" charset="0"/>
              </a:rPr>
              <a:t>Identify system development phases and related test factor</a:t>
            </a:r>
          </a:p>
          <a:p>
            <a:pPr lvl="1"/>
            <a:r>
              <a:rPr lang="en-US" sz="1800" dirty="0" smtClean="0">
                <a:latin typeface="Times New Roman" pitchFamily="18" charset="0"/>
                <a:cs typeface="Times New Roman" pitchFamily="18" charset="0"/>
              </a:rPr>
              <a:t>Identify associated risk with each selected test factor, if that was not achieved</a:t>
            </a:r>
          </a:p>
          <a:p>
            <a:pPr lvl="1"/>
            <a:r>
              <a:rPr lang="en-US" sz="1800" dirty="0" smtClean="0">
                <a:latin typeface="Times New Roman" pitchFamily="18" charset="0"/>
                <a:cs typeface="Times New Roman" pitchFamily="18" charset="0"/>
              </a:rPr>
              <a:t>Identify phase in which risk of meeting test factor need to be addressed</a:t>
            </a:r>
          </a:p>
          <a:p>
            <a:endParaRPr lang="en-US" sz="2000" dirty="0" smtClean="0"/>
          </a:p>
          <a:p>
            <a:r>
              <a:rPr lang="en-US" sz="2000" dirty="0" smtClean="0">
                <a:latin typeface="Times New Roman" pitchFamily="18" charset="0"/>
                <a:cs typeface="Times New Roman" pitchFamily="18" charset="0"/>
              </a:rPr>
              <a:t>Designing or defining of test methodology may take following routs</a:t>
            </a:r>
          </a:p>
          <a:p>
            <a:pPr lvl="1"/>
            <a:r>
              <a:rPr lang="en-US" sz="1800" dirty="0" smtClean="0">
                <a:latin typeface="Times New Roman" pitchFamily="18" charset="0"/>
                <a:cs typeface="Times New Roman" pitchFamily="18" charset="0"/>
              </a:rPr>
              <a:t>Acquires and study test strategy as designed earlier</a:t>
            </a:r>
          </a:p>
          <a:p>
            <a:pPr lvl="1"/>
            <a:r>
              <a:rPr lang="en-US" sz="1800" dirty="0" smtClean="0">
                <a:latin typeface="Times New Roman" pitchFamily="18" charset="0"/>
                <a:cs typeface="Times New Roman" pitchFamily="18" charset="0"/>
              </a:rPr>
              <a:t>Determining the type of development project being executed</a:t>
            </a:r>
          </a:p>
          <a:p>
            <a:pPr lvl="1"/>
            <a:r>
              <a:rPr lang="en-US" sz="1800" dirty="0" smtClean="0">
                <a:latin typeface="Times New Roman" pitchFamily="18" charset="0"/>
                <a:cs typeface="Times New Roman" pitchFamily="18" charset="0"/>
              </a:rPr>
              <a:t>Determining  the type of s/w system being made.</a:t>
            </a:r>
          </a:p>
          <a:p>
            <a:pPr lvl="1"/>
            <a:r>
              <a:rPr lang="en-US" sz="1800" dirty="0" smtClean="0">
                <a:latin typeface="Times New Roman" pitchFamily="18" charset="0"/>
                <a:cs typeface="Times New Roman" pitchFamily="18" charset="0"/>
              </a:rPr>
              <a:t>Identify the tactical risk related to development.</a:t>
            </a:r>
          </a:p>
          <a:p>
            <a:pPr lvl="1"/>
            <a:r>
              <a:rPr lang="en-US" sz="1800" dirty="0" smtClean="0">
                <a:latin typeface="Times New Roman" pitchFamily="18" charset="0"/>
                <a:cs typeface="Times New Roman" pitchFamily="18" charset="0"/>
              </a:rPr>
              <a:t>Determine when testing must occurs during life cycle.</a:t>
            </a:r>
          </a:p>
          <a:p>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solidFill>
                  <a:srgbClr val="FF0000"/>
                </a:solidFill>
                <a:latin typeface="Times New Roman" pitchFamily="18" charset="0"/>
                <a:cs typeface="Times New Roman" pitchFamily="18" charset="0"/>
              </a:rPr>
              <a:t>Testing Process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762000"/>
            <a:ext cx="8610600" cy="5791200"/>
          </a:xfrm>
        </p:spPr>
        <p:txBody>
          <a:bodyPr/>
          <a:lstStyle/>
          <a:p>
            <a:r>
              <a:rPr lang="en-US" sz="2000" dirty="0" smtClean="0">
                <a:latin typeface="Times New Roman" pitchFamily="18" charset="0"/>
                <a:cs typeface="Times New Roman" pitchFamily="18" charset="0"/>
              </a:rPr>
              <a:t>These process may vary from org. to org. or project to project.</a:t>
            </a:r>
          </a:p>
          <a:p>
            <a:r>
              <a:rPr lang="en-US" sz="2000" dirty="0" smtClean="0">
                <a:latin typeface="Times New Roman" pitchFamily="18" charset="0"/>
                <a:cs typeface="Times New Roman" pitchFamily="18" charset="0"/>
              </a:rPr>
              <a:t>Following are few milestones commonly used by org.</a:t>
            </a:r>
          </a:p>
          <a:p>
            <a:pPr lvl="1"/>
            <a:r>
              <a:rPr lang="en-US" sz="1800" dirty="0" smtClean="0">
                <a:latin typeface="Times New Roman" pitchFamily="18" charset="0"/>
                <a:cs typeface="Times New Roman" pitchFamily="18" charset="0"/>
              </a:rPr>
              <a:t>Determine test policy</a:t>
            </a:r>
          </a:p>
          <a:p>
            <a:pPr lvl="1"/>
            <a:r>
              <a:rPr lang="en-US" sz="1800" dirty="0" smtClean="0">
                <a:latin typeface="Times New Roman" pitchFamily="18" charset="0"/>
                <a:cs typeface="Times New Roman" pitchFamily="18" charset="0"/>
              </a:rPr>
              <a:t>Determining test strategy</a:t>
            </a:r>
          </a:p>
          <a:p>
            <a:pPr lvl="1"/>
            <a:r>
              <a:rPr lang="en-US" sz="1800" dirty="0" smtClean="0">
                <a:latin typeface="Times New Roman" pitchFamily="18" charset="0"/>
                <a:cs typeface="Times New Roman" pitchFamily="18" charset="0"/>
              </a:rPr>
              <a:t>Prepare test plan</a:t>
            </a:r>
          </a:p>
          <a:p>
            <a:pPr lvl="1"/>
            <a:r>
              <a:rPr lang="en-US" sz="1800" dirty="0" smtClean="0">
                <a:latin typeface="Times New Roman" pitchFamily="18" charset="0"/>
                <a:cs typeface="Times New Roman" pitchFamily="18" charset="0"/>
              </a:rPr>
              <a:t>Establishes test objectives</a:t>
            </a:r>
          </a:p>
          <a:p>
            <a:pPr lvl="1"/>
            <a:r>
              <a:rPr lang="en-US" sz="1800" dirty="0" smtClean="0">
                <a:latin typeface="Times New Roman" pitchFamily="18" charset="0"/>
                <a:cs typeface="Times New Roman" pitchFamily="18" charset="0"/>
              </a:rPr>
              <a:t>Design test cases</a:t>
            </a:r>
          </a:p>
          <a:p>
            <a:pPr lvl="1"/>
            <a:r>
              <a:rPr lang="en-US" sz="1800" dirty="0" smtClean="0">
                <a:latin typeface="Times New Roman" pitchFamily="18" charset="0"/>
                <a:cs typeface="Times New Roman" pitchFamily="18" charset="0"/>
              </a:rPr>
              <a:t>Writing and review test cases</a:t>
            </a:r>
          </a:p>
          <a:p>
            <a:pPr lvl="1"/>
            <a:r>
              <a:rPr lang="en-US" sz="1800" dirty="0" smtClean="0">
                <a:latin typeface="Times New Roman" pitchFamily="18" charset="0"/>
                <a:cs typeface="Times New Roman" pitchFamily="18" charset="0"/>
              </a:rPr>
              <a:t>Creating of test bed</a:t>
            </a:r>
          </a:p>
          <a:p>
            <a:pPr lvl="1"/>
            <a:r>
              <a:rPr lang="en-US" sz="1800" dirty="0" smtClean="0">
                <a:latin typeface="Times New Roman" pitchFamily="18" charset="0"/>
                <a:cs typeface="Times New Roman" pitchFamily="18" charset="0"/>
              </a:rPr>
              <a:t>Executing test cases</a:t>
            </a:r>
          </a:p>
          <a:p>
            <a:pPr lvl="1"/>
            <a:r>
              <a:rPr lang="en-US" sz="1800" dirty="0" smtClean="0">
                <a:latin typeface="Times New Roman" pitchFamily="18" charset="0"/>
                <a:cs typeface="Times New Roman" pitchFamily="18" charset="0"/>
              </a:rPr>
              <a:t>Test result</a:t>
            </a:r>
          </a:p>
          <a:p>
            <a:pPr lvl="1"/>
            <a:r>
              <a:rPr lang="en-US" sz="1800" dirty="0" smtClean="0">
                <a:latin typeface="Times New Roman" pitchFamily="18" charset="0"/>
                <a:cs typeface="Times New Roman" pitchFamily="18" charset="0"/>
              </a:rPr>
              <a:t>Test result analysis</a:t>
            </a:r>
          </a:p>
          <a:p>
            <a:pPr lvl="1"/>
            <a:r>
              <a:rPr lang="en-US" sz="1800" dirty="0" smtClean="0">
                <a:latin typeface="Times New Roman" pitchFamily="18" charset="0"/>
                <a:cs typeface="Times New Roman" pitchFamily="18" charset="0"/>
              </a:rPr>
              <a:t>Perform retesting</a:t>
            </a:r>
          </a:p>
          <a:p>
            <a:pPr lvl="1"/>
            <a:r>
              <a:rPr lang="en-US" sz="1800" dirty="0" smtClean="0">
                <a:latin typeface="Times New Roman" pitchFamily="18" charset="0"/>
                <a:cs typeface="Times New Roman" pitchFamily="18" charset="0"/>
              </a:rPr>
              <a:t>Root cause analysis and corrective or preventive actions.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a:bodyPr>
          <a:lstStyle/>
          <a:p>
            <a:r>
              <a:rPr lang="en-US" sz="3200" dirty="0" smtClean="0">
                <a:solidFill>
                  <a:srgbClr val="FF0000"/>
                </a:solidFill>
                <a:latin typeface="Times New Roman" pitchFamily="18" charset="0"/>
                <a:cs typeface="Times New Roman" pitchFamily="18" charset="0"/>
              </a:rPr>
              <a:t>Sample Test case</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286000" y="1997839"/>
            <a:ext cx="4572000" cy="2862322"/>
          </a:xfrm>
          <a:prstGeom prst="rect">
            <a:avLst/>
          </a:prstGeom>
        </p:spPr>
        <p:txBody>
          <a:bodyPr>
            <a:spAutoFit/>
          </a:bodyPr>
          <a:lstStyle/>
          <a:p>
            <a:pPr algn="just"/>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methods,,</a:t>
            </a:r>
          </a:p>
          <a:p>
            <a:pPr algn="just"/>
            <a:r>
              <a:rPr lang="en-US" dirty="0" smtClean="0">
                <a:latin typeface="Times New Roman" pitchFamily="18" charset="0"/>
                <a:cs typeface="Times New Roman" pitchFamily="18" charset="0"/>
              </a:rPr>
              <a:t> categories of defect, Defect/ error/ mistake in software,</a:t>
            </a:r>
          </a:p>
          <a:p>
            <a:pPr algn="just"/>
            <a:r>
              <a:rPr lang="en-US" dirty="0" smtClean="0">
                <a:latin typeface="Times New Roman" pitchFamily="18" charset="0"/>
                <a:cs typeface="Times New Roman" pitchFamily="18" charset="0"/>
              </a:rPr>
              <a:t> Developing Test Strategy and Plan, </a:t>
            </a:r>
          </a:p>
          <a:p>
            <a:pPr algn="just"/>
            <a:r>
              <a:rPr lang="en-US" dirty="0" smtClean="0">
                <a:latin typeface="Times New Roman" pitchFamily="18" charset="0"/>
                <a:cs typeface="Times New Roman" pitchFamily="18" charset="0"/>
              </a:rPr>
              <a:t>Testing process, </a:t>
            </a:r>
          </a:p>
          <a:p>
            <a:pPr algn="just"/>
            <a:r>
              <a:rPr lang="en-US" dirty="0" smtClean="0">
                <a:latin typeface="Times New Roman" pitchFamily="18" charset="0"/>
                <a:cs typeface="Times New Roman" pitchFamily="18" charset="0"/>
              </a:rPr>
              <a:t>Attitude towards testing, approaches, challenges, </a:t>
            </a:r>
          </a:p>
          <a:p>
            <a:pPr algn="just"/>
            <a:r>
              <a:rPr lang="en-US" dirty="0" smtClean="0">
                <a:latin typeface="Times New Roman" pitchFamily="18" charset="0"/>
                <a:cs typeface="Times New Roman" pitchFamily="18" charset="0"/>
              </a:rPr>
              <a:t>Raising management awareness for testing, </a:t>
            </a:r>
          </a:p>
          <a:p>
            <a:pPr algn="just"/>
            <a:r>
              <a:rPr lang="en-US" dirty="0" smtClean="0">
                <a:latin typeface="Times New Roman" pitchFamily="18" charset="0"/>
                <a:cs typeface="Times New Roman" pitchFamily="18" charset="0"/>
              </a:rPr>
              <a:t>skills required by tester.</a:t>
            </a:r>
            <a:endParaRPr lang="en-US" dirty="0"/>
          </a:p>
        </p:txBody>
      </p:sp>
      <p:pic>
        <p:nvPicPr>
          <p:cNvPr id="1026" name="Picture 2" descr="C:\Users\PC\Downloads\Sample-Test-Case-Template-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762000"/>
            <a:ext cx="8763000" cy="57150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dirty="0" smtClean="0">
                <a:solidFill>
                  <a:srgbClr val="FF0000"/>
                </a:solidFill>
                <a:latin typeface="Times New Roman" pitchFamily="18" charset="0"/>
                <a:cs typeface="Times New Roman" pitchFamily="18" charset="0"/>
              </a:rPr>
              <a:t>Attitude towards Testing</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When there is new member in team</a:t>
            </a:r>
          </a:p>
          <a:p>
            <a:r>
              <a:rPr lang="en-US" sz="2000" dirty="0" smtClean="0">
                <a:latin typeface="Times New Roman" pitchFamily="18" charset="0"/>
                <a:cs typeface="Times New Roman" pitchFamily="18" charset="0"/>
              </a:rPr>
              <a:t>We takes pride what we have developed.</a:t>
            </a:r>
          </a:p>
          <a:p>
            <a:r>
              <a:rPr lang="en-US" sz="2000" dirty="0" smtClean="0">
                <a:latin typeface="Times New Roman" pitchFamily="18" charset="0"/>
                <a:cs typeface="Times New Roman" pitchFamily="18" charset="0"/>
              </a:rPr>
              <a:t>Conflict between developer and testing.</a:t>
            </a:r>
            <a:endParaRPr lang="en-US" sz="20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1" name="Rectangle 3"/>
          <p:cNvSpPr>
            <a:spLocks noChangeArrowheads="1"/>
          </p:cNvSpPr>
          <p:nvPr/>
        </p:nvSpPr>
        <p:spPr bwMode="auto">
          <a:xfrm>
            <a:off x="1905000" y="5486400"/>
            <a:ext cx="2814488" cy="523220"/>
          </a:xfrm>
          <a:prstGeom prst="rect">
            <a:avLst/>
          </a:prstGeom>
          <a:noFill/>
          <a:ln w="12700" cap="sq">
            <a:noFill/>
            <a:miter lim="800000"/>
            <a:headEnd type="none" w="sm" len="sm"/>
            <a:tailEnd type="none" w="sm" len="sm"/>
          </a:ln>
          <a:effectLst/>
        </p:spPr>
        <p:txBody>
          <a:bodyPr wrap="none">
            <a:spAutoFit/>
          </a:bodyPr>
          <a:lstStyle/>
          <a:p>
            <a:pPr eaLnBrk="0" hangingPunct="0">
              <a:buClr>
                <a:srgbClr val="000000"/>
              </a:buClr>
              <a:buFont typeface="Arial" charset="0"/>
              <a:buNone/>
            </a:pPr>
            <a:r>
              <a:rPr lang="en-US" sz="2800" b="1" dirty="0" smtClean="0"/>
              <a:t>White </a:t>
            </a:r>
            <a:r>
              <a:rPr lang="en-US" sz="2800" b="1" dirty="0" smtClean="0"/>
              <a:t>box testing</a:t>
            </a:r>
            <a:endParaRPr lang="en-US" sz="2800" b="1" dirty="0"/>
          </a:p>
        </p:txBody>
      </p:sp>
      <p:sp>
        <p:nvSpPr>
          <p:cNvPr id="703492" name="Rectangle 4"/>
          <p:cNvSpPr>
            <a:spLocks noChangeArrowheads="1"/>
          </p:cNvSpPr>
          <p:nvPr/>
        </p:nvSpPr>
        <p:spPr bwMode="auto">
          <a:xfrm>
            <a:off x="1066800" y="0"/>
            <a:ext cx="5945089" cy="523220"/>
          </a:xfrm>
          <a:prstGeom prst="rect">
            <a:avLst/>
          </a:prstGeom>
          <a:noFill/>
          <a:ln w="12700" cap="sq">
            <a:noFill/>
            <a:miter lim="800000"/>
            <a:headEnd type="none" w="sm" len="sm"/>
            <a:tailEnd type="none" w="sm" len="sm"/>
          </a:ln>
          <a:effectLst/>
        </p:spPr>
        <p:txBody>
          <a:bodyPr wrap="none">
            <a:spAutoFit/>
          </a:bodyPr>
          <a:lstStyle/>
          <a:p>
            <a:pPr eaLnBrk="0" hangingPunct="0">
              <a:buClr>
                <a:srgbClr val="000000"/>
              </a:buClr>
              <a:buFont typeface="Arial" charset="0"/>
              <a:buNone/>
            </a:pPr>
            <a:r>
              <a:rPr lang="en-US" sz="2800" b="1" dirty="0">
                <a:solidFill>
                  <a:srgbClr val="FF0000"/>
                </a:solidFill>
              </a:rPr>
              <a:t>Part 3: </a:t>
            </a:r>
            <a:r>
              <a:rPr lang="en-US" sz="2800" b="1" dirty="0" smtClean="0">
                <a:solidFill>
                  <a:srgbClr val="FF0000"/>
                </a:solidFill>
              </a:rPr>
              <a:t>Test methodology / </a:t>
            </a:r>
            <a:r>
              <a:rPr lang="en-US" sz="2800" b="1" dirty="0" smtClean="0">
                <a:solidFill>
                  <a:srgbClr val="FF0000"/>
                </a:solidFill>
              </a:rPr>
              <a:t>approaches</a:t>
            </a:r>
            <a:endParaRPr lang="en-US" sz="2800" b="1" dirty="0">
              <a:solidFill>
                <a:srgbClr val="FF0000"/>
              </a:solidFill>
            </a:endParaRPr>
          </a:p>
        </p:txBody>
      </p:sp>
      <p:graphicFrame>
        <p:nvGraphicFramePr>
          <p:cNvPr id="4" name="Table 3"/>
          <p:cNvGraphicFramePr>
            <a:graphicFrameLocks noGrp="1"/>
          </p:cNvGraphicFramePr>
          <p:nvPr/>
        </p:nvGraphicFramePr>
        <p:xfrm>
          <a:off x="228600" y="2057400"/>
          <a:ext cx="8610600" cy="4546600"/>
        </p:xfrm>
        <a:graphic>
          <a:graphicData uri="http://schemas.openxmlformats.org/drawingml/2006/table">
            <a:tbl>
              <a:tblPr firstRow="1" bandRow="1">
                <a:tableStyleId>{5C22544A-7EE6-4342-B048-85BDC9FD1C3A}</a:tableStyleId>
              </a:tblPr>
              <a:tblGrid>
                <a:gridCol w="4305300"/>
                <a:gridCol w="4305300"/>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Black box testing advantages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Black box testing Disadvantages</a:t>
                      </a:r>
                      <a:endParaRPr lang="en-US" sz="1800" b="1" dirty="0" smtClean="0">
                        <a:latin typeface="Times New Roman" pitchFamily="18" charset="0"/>
                        <a:cs typeface="Times New Roman" pitchFamily="18" charset="0"/>
                      </a:endParaRPr>
                    </a:p>
                  </a:txBody>
                  <a:tcPr/>
                </a:tc>
              </a:tr>
              <a:tr h="370840">
                <a:tc>
                  <a:txBody>
                    <a:bodyPr/>
                    <a:lstStyle/>
                    <a:p>
                      <a:pPr algn="just" fontAlgn="t"/>
                      <a:r>
                        <a:rPr lang="en-US" sz="1800" dirty="0">
                          <a:latin typeface="Times New Roman" pitchFamily="18" charset="0"/>
                          <a:cs typeface="Times New Roman" pitchFamily="18" charset="0"/>
                        </a:rPr>
                        <a:t>Well suited and efficient for large code segments.</a:t>
                      </a:r>
                    </a:p>
                  </a:txBody>
                  <a:tcPr marL="76200" marR="76200" marT="76200" marB="76200"/>
                </a:tc>
                <a:tc>
                  <a:txBody>
                    <a:bodyPr/>
                    <a:lstStyle/>
                    <a:p>
                      <a:pPr algn="just" fontAlgn="t"/>
                      <a:r>
                        <a:rPr lang="en-US" sz="1800" dirty="0">
                          <a:latin typeface="Times New Roman" pitchFamily="18" charset="0"/>
                          <a:cs typeface="Times New Roman" pitchFamily="18" charset="0"/>
                        </a:rPr>
                        <a:t>Limited coverage, since only a selected number of test scenarios is actually performed.</a:t>
                      </a:r>
                    </a:p>
                  </a:txBody>
                  <a:tcPr marL="76200" marR="76200" marT="76200" marB="76200"/>
                </a:tc>
              </a:tr>
              <a:tr h="370840">
                <a:tc>
                  <a:txBody>
                    <a:bodyPr/>
                    <a:lstStyle/>
                    <a:p>
                      <a:pPr algn="just" fontAlgn="t"/>
                      <a:r>
                        <a:rPr lang="en-US" sz="1800" dirty="0">
                          <a:latin typeface="Times New Roman" pitchFamily="18" charset="0"/>
                          <a:cs typeface="Times New Roman" pitchFamily="18" charset="0"/>
                        </a:rPr>
                        <a:t>Code access is not required.</a:t>
                      </a:r>
                    </a:p>
                  </a:txBody>
                  <a:tcPr marL="76200" marR="76200" marT="76200" marB="76200"/>
                </a:tc>
                <a:tc>
                  <a:txBody>
                    <a:bodyPr/>
                    <a:lstStyle/>
                    <a:p>
                      <a:pPr algn="just" fontAlgn="t"/>
                      <a:r>
                        <a:rPr lang="en-US" sz="1800">
                          <a:latin typeface="Times New Roman" pitchFamily="18" charset="0"/>
                          <a:cs typeface="Times New Roman" pitchFamily="18" charset="0"/>
                        </a:rPr>
                        <a:t>Inefficient testing, due to the fact that the tester only has limited knowledge about an application.</a:t>
                      </a:r>
                    </a:p>
                  </a:txBody>
                  <a:tcPr marL="76200" marR="76200" marT="76200" marB="76200"/>
                </a:tc>
              </a:tr>
              <a:tr h="370840">
                <a:tc>
                  <a:txBody>
                    <a:bodyPr/>
                    <a:lstStyle/>
                    <a:p>
                      <a:pPr algn="just" fontAlgn="t"/>
                      <a:r>
                        <a:rPr lang="en-US" sz="1800">
                          <a:latin typeface="Times New Roman" pitchFamily="18" charset="0"/>
                          <a:cs typeface="Times New Roman" pitchFamily="18" charset="0"/>
                        </a:rPr>
                        <a:t>Clearly separates user's perspective from the developer's perspective through visibly defined roles.</a:t>
                      </a:r>
                    </a:p>
                  </a:txBody>
                  <a:tcPr marL="76200" marR="76200" marT="76200" marB="76200"/>
                </a:tc>
                <a:tc>
                  <a:txBody>
                    <a:bodyPr/>
                    <a:lstStyle/>
                    <a:p>
                      <a:pPr algn="just" fontAlgn="t"/>
                      <a:r>
                        <a:rPr lang="en-US" sz="1800">
                          <a:latin typeface="Times New Roman" pitchFamily="18" charset="0"/>
                          <a:cs typeface="Times New Roman" pitchFamily="18" charset="0"/>
                        </a:rPr>
                        <a:t>Blind coverage, since the tester cannot target specific code segments or errorprone areas.</a:t>
                      </a:r>
                    </a:p>
                  </a:txBody>
                  <a:tcPr marL="76200" marR="76200" marT="76200" marB="76200"/>
                </a:tc>
              </a:tr>
              <a:tr h="370840">
                <a:tc>
                  <a:txBody>
                    <a:bodyPr/>
                    <a:lstStyle/>
                    <a:p>
                      <a:pPr algn="just" fontAlgn="t"/>
                      <a:r>
                        <a:rPr lang="en-US" sz="1800" dirty="0">
                          <a:latin typeface="Times New Roman" pitchFamily="18" charset="0"/>
                          <a:cs typeface="Times New Roman" pitchFamily="18" charset="0"/>
                        </a:rPr>
                        <a:t>Large numbers of moderately skilled testers can test the application with no knowledge of implementation, programming language, or operating systems.</a:t>
                      </a:r>
                    </a:p>
                  </a:txBody>
                  <a:tcPr marL="76200" marR="76200" marT="76200" marB="76200"/>
                </a:tc>
                <a:tc>
                  <a:txBody>
                    <a:bodyPr/>
                    <a:lstStyle/>
                    <a:p>
                      <a:pPr algn="just" fontAlgn="t"/>
                      <a:r>
                        <a:rPr lang="en-US" sz="1800" dirty="0">
                          <a:latin typeface="Times New Roman" pitchFamily="18" charset="0"/>
                          <a:cs typeface="Times New Roman" pitchFamily="18" charset="0"/>
                        </a:rPr>
                        <a:t>The test cases are difficult to design.</a:t>
                      </a:r>
                    </a:p>
                  </a:txBody>
                  <a:tcPr marL="76200" marR="76200" marT="76200" marB="76200"/>
                </a:tc>
              </a:tr>
            </a:tbl>
          </a:graphicData>
        </a:graphic>
      </p:graphicFrame>
      <p:sp>
        <p:nvSpPr>
          <p:cNvPr id="5" name="Rectangle 4"/>
          <p:cNvSpPr/>
          <p:nvPr/>
        </p:nvSpPr>
        <p:spPr>
          <a:xfrm>
            <a:off x="0" y="533400"/>
            <a:ext cx="8915400" cy="1477328"/>
          </a:xfrm>
          <a:prstGeom prst="rect">
            <a:avLst/>
          </a:prstGeom>
        </p:spPr>
        <p:txBody>
          <a:bodyPr wrap="square">
            <a:spAutoFit/>
          </a:bodyPr>
          <a:lstStyle/>
          <a:p>
            <a:pPr algn="just"/>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technique of testing without having any knowledge of the interior workings of the application is called </a:t>
            </a:r>
            <a:r>
              <a:rPr lang="en-US" dirty="0" smtClean="0">
                <a:solidFill>
                  <a:srgbClr val="FF0000"/>
                </a:solidFill>
                <a:latin typeface="Times New Roman" pitchFamily="18" charset="0"/>
                <a:cs typeface="Times New Roman" pitchFamily="18" charset="0"/>
              </a:rPr>
              <a:t>black-box testing</a:t>
            </a:r>
            <a:r>
              <a:rPr lang="en-US" dirty="0" smtClean="0">
                <a:latin typeface="Times New Roman" pitchFamily="18" charset="0"/>
                <a:cs typeface="Times New Roman" pitchFamily="18" charset="0"/>
              </a:rPr>
              <a:t>. The tester is oblivious to the system architecture and does not have access to the source code. Typically, while performing a black-box test, a tester will interact with the system's user interface by providing inputs and examining outputs without knowing how and where the inputs are worked upon.</a:t>
            </a:r>
            <a:endParaRPr lang="en-US" dirty="0">
              <a:latin typeface="Times New Roman" pitchFamily="18" charset="0"/>
              <a:cs typeface="Times New Roman" pitchFamily="18" charset="0"/>
            </a:endParaRPr>
          </a:p>
        </p:txBody>
      </p:sp>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solidFill>
                  <a:srgbClr val="FF0000"/>
                </a:solidFill>
                <a:latin typeface="Times New Roman" pitchFamily="18" charset="0"/>
                <a:cs typeface="Times New Roman" pitchFamily="18" charset="0"/>
              </a:rPr>
              <a:t>Conti…</a:t>
            </a:r>
            <a:endParaRPr lang="en-US" sz="32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52400" y="1981200"/>
          <a:ext cx="8915400" cy="4820920"/>
        </p:xfrm>
        <a:graphic>
          <a:graphicData uri="http://schemas.openxmlformats.org/drawingml/2006/table">
            <a:tbl>
              <a:tblPr firstRow="1" bandRow="1">
                <a:tableStyleId>{5C22544A-7EE6-4342-B048-85BDC9FD1C3A}</a:tableStyleId>
              </a:tblPr>
              <a:tblGrid>
                <a:gridCol w="4457700"/>
                <a:gridCol w="4457700"/>
              </a:tblGrid>
              <a:tr h="370840">
                <a:tc>
                  <a:txBody>
                    <a:bodyPr/>
                    <a:lstStyle/>
                    <a:p>
                      <a:pPr algn="just"/>
                      <a:r>
                        <a:rPr lang="en-US" sz="1800" dirty="0" smtClean="0">
                          <a:latin typeface="Times New Roman" pitchFamily="18" charset="0"/>
                          <a:cs typeface="Times New Roman" pitchFamily="18" charset="0"/>
                        </a:rPr>
                        <a:t>White Box Testing Advantages</a:t>
                      </a:r>
                      <a:endParaRPr lang="en-US" sz="18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White Box Testing Disadvantages</a:t>
                      </a:r>
                    </a:p>
                  </a:txBody>
                  <a:tcPr/>
                </a:tc>
              </a:tr>
              <a:tr h="370840">
                <a:tc>
                  <a:txBody>
                    <a:bodyPr/>
                    <a:lstStyle/>
                    <a:p>
                      <a:pPr algn="just" fontAlgn="t"/>
                      <a:r>
                        <a:rPr lang="en-US" sz="1800" dirty="0">
                          <a:latin typeface="Times New Roman" pitchFamily="18" charset="0"/>
                          <a:cs typeface="Times New Roman" pitchFamily="18" charset="0"/>
                        </a:rPr>
                        <a:t>As the tester has knowledge of the source code, it becomes very easy to find out which type of data can help in testing the application effectively.</a:t>
                      </a:r>
                    </a:p>
                  </a:txBody>
                  <a:tcPr marL="76200" marR="76200" marT="76200" marB="76200"/>
                </a:tc>
                <a:tc>
                  <a:txBody>
                    <a:bodyPr/>
                    <a:lstStyle/>
                    <a:p>
                      <a:pPr algn="just" fontAlgn="t"/>
                      <a:r>
                        <a:rPr lang="en-US" sz="1800" dirty="0">
                          <a:latin typeface="Times New Roman" pitchFamily="18" charset="0"/>
                          <a:cs typeface="Times New Roman" pitchFamily="18" charset="0"/>
                        </a:rPr>
                        <a:t>Due to the fact that a skilled tester is needed to perform white-box testing, the costs are increased.</a:t>
                      </a:r>
                    </a:p>
                  </a:txBody>
                  <a:tcPr marL="76200" marR="76200" marT="76200" marB="76200"/>
                </a:tc>
              </a:tr>
              <a:tr h="370840">
                <a:tc>
                  <a:txBody>
                    <a:bodyPr/>
                    <a:lstStyle/>
                    <a:p>
                      <a:pPr algn="just" fontAlgn="t"/>
                      <a:r>
                        <a:rPr lang="en-US" sz="1800">
                          <a:latin typeface="Times New Roman" pitchFamily="18" charset="0"/>
                          <a:cs typeface="Times New Roman" pitchFamily="18" charset="0"/>
                        </a:rPr>
                        <a:t>It helps in optimizing the code.</a:t>
                      </a:r>
                    </a:p>
                  </a:txBody>
                  <a:tcPr marL="76200" marR="76200" marT="76200" marB="76200"/>
                </a:tc>
                <a:tc>
                  <a:txBody>
                    <a:bodyPr/>
                    <a:lstStyle/>
                    <a:p>
                      <a:pPr algn="just" fontAlgn="t"/>
                      <a:r>
                        <a:rPr lang="en-US" sz="1800">
                          <a:latin typeface="Times New Roman" pitchFamily="18" charset="0"/>
                          <a:cs typeface="Times New Roman" pitchFamily="18" charset="0"/>
                        </a:rPr>
                        <a:t>Sometimes it is impossible to look into every nook and corner to find out hidden errors that may create problems, as many paths will go untested.</a:t>
                      </a:r>
                    </a:p>
                  </a:txBody>
                  <a:tcPr marL="76200" marR="76200" marT="76200" marB="76200"/>
                </a:tc>
              </a:tr>
              <a:tr h="370840">
                <a:tc>
                  <a:txBody>
                    <a:bodyPr/>
                    <a:lstStyle/>
                    <a:p>
                      <a:pPr algn="just" fontAlgn="t"/>
                      <a:r>
                        <a:rPr lang="en-US" sz="1800">
                          <a:latin typeface="Times New Roman" pitchFamily="18" charset="0"/>
                          <a:cs typeface="Times New Roman" pitchFamily="18" charset="0"/>
                        </a:rPr>
                        <a:t>Extra lines of code can be removed which can bring in hidden defects.</a:t>
                      </a:r>
                    </a:p>
                  </a:txBody>
                  <a:tcPr marL="76200" marR="76200" marT="76200" marB="76200"/>
                </a:tc>
                <a:tc>
                  <a:txBody>
                    <a:bodyPr/>
                    <a:lstStyle/>
                    <a:p>
                      <a:pPr algn="just" fontAlgn="t"/>
                      <a:r>
                        <a:rPr lang="en-US" sz="1800">
                          <a:latin typeface="Times New Roman" pitchFamily="18" charset="0"/>
                          <a:cs typeface="Times New Roman" pitchFamily="18" charset="0"/>
                        </a:rPr>
                        <a:t>It is difficult to maintain white-box testing, as it requires specialized tools like code analyzers and debugging tools.</a:t>
                      </a:r>
                    </a:p>
                  </a:txBody>
                  <a:tcPr marL="76200" marR="76200" marT="76200" marB="76200"/>
                </a:tc>
              </a:tr>
              <a:tr h="370840">
                <a:tc>
                  <a:txBody>
                    <a:bodyPr/>
                    <a:lstStyle/>
                    <a:p>
                      <a:pPr algn="just" fontAlgn="t"/>
                      <a:r>
                        <a:rPr lang="en-US" sz="1800" dirty="0">
                          <a:latin typeface="Times New Roman" pitchFamily="18" charset="0"/>
                          <a:cs typeface="Times New Roman" pitchFamily="18" charset="0"/>
                        </a:rPr>
                        <a:t>Due to the tester's knowledge about the code, maximum coverage is attained during test scenario writing.</a:t>
                      </a:r>
                    </a:p>
                  </a:txBody>
                  <a:tcPr marL="76200" marR="76200" marT="76200" marB="76200"/>
                </a:tc>
                <a:tc>
                  <a:txBody>
                    <a:bodyPr/>
                    <a:lstStyle/>
                    <a:p>
                      <a:pPr algn="just"/>
                      <a:endParaRPr lang="en-US" sz="1800" dirty="0">
                        <a:latin typeface="Times New Roman" pitchFamily="18" charset="0"/>
                        <a:cs typeface="Times New Roman" pitchFamily="18" charset="0"/>
                      </a:endParaRPr>
                    </a:p>
                  </a:txBody>
                  <a:tcPr/>
                </a:tc>
              </a:tr>
            </a:tbl>
          </a:graphicData>
        </a:graphic>
      </p:graphicFrame>
      <p:sp>
        <p:nvSpPr>
          <p:cNvPr id="5" name="Rectangle 4"/>
          <p:cNvSpPr/>
          <p:nvPr/>
        </p:nvSpPr>
        <p:spPr>
          <a:xfrm>
            <a:off x="0" y="533400"/>
            <a:ext cx="9144000" cy="1477328"/>
          </a:xfrm>
          <a:prstGeom prst="rect">
            <a:avLst/>
          </a:prstGeom>
        </p:spPr>
        <p:txBody>
          <a:bodyPr wrap="square">
            <a:spAutoFit/>
          </a:bodyPr>
          <a:lstStyle/>
          <a:p>
            <a:pPr algn="just"/>
            <a:r>
              <a:rPr lang="en-US" dirty="0" smtClean="0">
                <a:latin typeface="Times New Roman" pitchFamily="18" charset="0"/>
                <a:cs typeface="Times New Roman" pitchFamily="18" charset="0"/>
              </a:rPr>
              <a:t>	White-box </a:t>
            </a:r>
            <a:r>
              <a:rPr lang="en-US" dirty="0" smtClean="0">
                <a:latin typeface="Times New Roman" pitchFamily="18" charset="0"/>
                <a:cs typeface="Times New Roman" pitchFamily="18" charset="0"/>
              </a:rPr>
              <a:t>testing is the detailed investigation of internal logic and structure of the code. White-box testing is also called </a:t>
            </a:r>
            <a:r>
              <a:rPr lang="en-US" b="1" dirty="0" smtClean="0">
                <a:latin typeface="Times New Roman" pitchFamily="18" charset="0"/>
                <a:cs typeface="Times New Roman" pitchFamily="18" charset="0"/>
              </a:rPr>
              <a:t>glass </a:t>
            </a:r>
            <a:r>
              <a:rPr lang="en-US" b="1" dirty="0" smtClean="0">
                <a:latin typeface="Times New Roman" pitchFamily="18" charset="0"/>
                <a:cs typeface="Times New Roman" pitchFamily="18" charset="0"/>
              </a:rPr>
              <a:t>testing/open-box </a:t>
            </a:r>
            <a:r>
              <a:rPr lang="en-US" b="1" dirty="0" smtClean="0">
                <a:latin typeface="Times New Roman" pitchFamily="18" charset="0"/>
                <a:cs typeface="Times New Roman" pitchFamily="18" charset="0"/>
              </a:rPr>
              <a:t>testing</a:t>
            </a:r>
            <a:r>
              <a:rPr lang="en-US" dirty="0" smtClean="0">
                <a:latin typeface="Times New Roman" pitchFamily="18" charset="0"/>
                <a:cs typeface="Times New Roman" pitchFamily="18" charset="0"/>
              </a:rPr>
              <a:t>. In order to perform </a:t>
            </a:r>
            <a:r>
              <a:rPr lang="en-US" b="1" dirty="0" smtClean="0">
                <a:latin typeface="Times New Roman" pitchFamily="18" charset="0"/>
                <a:cs typeface="Times New Roman" pitchFamily="18" charset="0"/>
              </a:rPr>
              <a:t>white-box</a:t>
            </a:r>
            <a:r>
              <a:rPr lang="en-US" dirty="0" smtClean="0">
                <a:latin typeface="Times New Roman" pitchFamily="18" charset="0"/>
                <a:cs typeface="Times New Roman" pitchFamily="18" charset="0"/>
              </a:rPr>
              <a:t> testing on an application, a tester needs to know the internal workings of the code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tester needs to have a look inside the source code and find out which unit/chunk of the code is behaving inappropriately.</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914400" y="0"/>
            <a:ext cx="7315200" cy="622300"/>
          </a:xfrm>
          <a:noFill/>
          <a:ln/>
        </p:spPr>
        <p:txBody>
          <a:bodyPr>
            <a:normAutofit/>
          </a:bodyPr>
          <a:lstStyle/>
          <a:p>
            <a:r>
              <a:rPr lang="en-US" sz="2800" dirty="0">
                <a:solidFill>
                  <a:srgbClr val="FF0000"/>
                </a:solidFill>
                <a:latin typeface="Times New Roman" pitchFamily="18" charset="0"/>
                <a:cs typeface="Times New Roman" pitchFamily="18" charset="0"/>
              </a:rPr>
              <a:t>Waterfall Model for Testing</a:t>
            </a:r>
          </a:p>
        </p:txBody>
      </p:sp>
      <p:sp>
        <p:nvSpPr>
          <p:cNvPr id="708611" name="Rectangle 3"/>
          <p:cNvSpPr>
            <a:spLocks noChangeArrowheads="1"/>
          </p:cNvSpPr>
          <p:nvPr/>
        </p:nvSpPr>
        <p:spPr bwMode="auto">
          <a:xfrm>
            <a:off x="1549400" y="1949450"/>
            <a:ext cx="9144000" cy="0"/>
          </a:xfrm>
          <a:prstGeom prst="rect">
            <a:avLst/>
          </a:prstGeom>
          <a:noFill/>
          <a:ln w="12700" cap="sq">
            <a:noFill/>
            <a:miter lim="800000"/>
            <a:headEnd type="none" w="sm" len="sm"/>
            <a:tailEnd type="none" w="sm" len="sm"/>
          </a:ln>
          <a:effectLst/>
        </p:spPr>
        <p:txBody>
          <a:bodyPr>
            <a:spAutoFit/>
          </a:bodyPr>
          <a:lstStyle/>
          <a:p>
            <a:endParaRPr lang="en-US"/>
          </a:p>
        </p:txBody>
      </p:sp>
      <p:sp>
        <p:nvSpPr>
          <p:cNvPr id="708612" name="Rectangle 4"/>
          <p:cNvSpPr>
            <a:spLocks noChangeArrowheads="1"/>
          </p:cNvSpPr>
          <p:nvPr/>
        </p:nvSpPr>
        <p:spPr bwMode="auto">
          <a:xfrm>
            <a:off x="1549400" y="1949450"/>
            <a:ext cx="9144000" cy="0"/>
          </a:xfrm>
          <a:prstGeom prst="rect">
            <a:avLst/>
          </a:prstGeom>
          <a:noFill/>
          <a:ln w="12700" cap="sq">
            <a:noFill/>
            <a:miter lim="800000"/>
            <a:headEnd type="none" w="sm" len="sm"/>
            <a:tailEnd type="none" w="sm" len="sm"/>
          </a:ln>
          <a:effectLst/>
        </p:spPr>
        <p:txBody>
          <a:bodyPr>
            <a:spAutoFit/>
          </a:bodyPr>
          <a:lstStyle/>
          <a:p>
            <a:endParaRPr lang="en-US"/>
          </a:p>
        </p:txBody>
      </p:sp>
      <p:pic>
        <p:nvPicPr>
          <p:cNvPr id="708613" name="Picture 5" descr="WaterFallModel"/>
          <p:cNvPicPr>
            <a:picLocks noChangeAspect="1" noChangeArrowheads="1"/>
          </p:cNvPicPr>
          <p:nvPr/>
        </p:nvPicPr>
        <p:blipFill>
          <a:blip r:embed="rId2">
            <a:grayscl/>
            <a:biLevel thresh="50000"/>
          </a:blip>
          <a:srcRect/>
          <a:stretch>
            <a:fillRect/>
          </a:stretch>
        </p:blipFill>
        <p:spPr bwMode="auto">
          <a:xfrm>
            <a:off x="457200" y="609601"/>
            <a:ext cx="6324600" cy="3097308"/>
          </a:xfrm>
          <a:prstGeom prst="rect">
            <a:avLst/>
          </a:prstGeom>
          <a:solidFill>
            <a:srgbClr val="FFFFFF"/>
          </a:solidFill>
          <a:ln w="9525">
            <a:solidFill>
              <a:schemeClr val="bg1"/>
            </a:solidFill>
            <a:miter lim="800000"/>
            <a:headEnd/>
            <a:tailEnd/>
          </a:ln>
        </p:spPr>
      </p:pic>
      <p:sp>
        <p:nvSpPr>
          <p:cNvPr id="6" name="Rectangle 5"/>
          <p:cNvSpPr/>
          <p:nvPr/>
        </p:nvSpPr>
        <p:spPr>
          <a:xfrm>
            <a:off x="533400" y="3733800"/>
            <a:ext cx="3206327" cy="369332"/>
          </a:xfrm>
          <a:prstGeom prst="rect">
            <a:avLst/>
          </a:prstGeom>
        </p:spPr>
        <p:txBody>
          <a:bodyPr wrap="none">
            <a:spAutoFit/>
          </a:bodyPr>
          <a:lstStyle/>
          <a:p>
            <a:pPr eaLnBrk="0" hangingPunct="0"/>
            <a:r>
              <a:rPr lang="en-US" b="1" dirty="0" smtClean="0">
                <a:solidFill>
                  <a:srgbClr val="FF0000"/>
                </a:solidFill>
              </a:rPr>
              <a:t>Advantages of Waterfall Model </a:t>
            </a:r>
            <a:endParaRPr lang="en-US" b="1" dirty="0">
              <a:solidFill>
                <a:srgbClr val="FF0000"/>
              </a:solidFill>
            </a:endParaRPr>
          </a:p>
        </p:txBody>
      </p:sp>
      <p:sp>
        <p:nvSpPr>
          <p:cNvPr id="7" name="Rectangle 6"/>
          <p:cNvSpPr/>
          <p:nvPr/>
        </p:nvSpPr>
        <p:spPr>
          <a:xfrm>
            <a:off x="304800" y="4038600"/>
            <a:ext cx="4267200" cy="2539157"/>
          </a:xfrm>
          <a:prstGeom prst="rect">
            <a:avLst/>
          </a:prstGeom>
        </p:spPr>
        <p:txBody>
          <a:bodyPr wrap="square">
            <a:spAutoFit/>
          </a:bodyPr>
          <a:lstStyle/>
          <a:p>
            <a:pPr algn="just" eaLnBrk="0" hangingPunct="0">
              <a:spcBef>
                <a:spcPts val="600"/>
              </a:spcBef>
              <a:buSzPct val="70000"/>
              <a:buFont typeface="Arial" pitchFamily="34" charset="0"/>
              <a:buChar char="•"/>
            </a:pPr>
            <a:r>
              <a:rPr lang="en-US" dirty="0" smtClean="0">
                <a:latin typeface="Times New Roman" pitchFamily="18" charset="0"/>
                <a:cs typeface="Times New Roman" pitchFamily="18" charset="0"/>
              </a:rPr>
              <a:t>Simple and easy to use.</a:t>
            </a:r>
          </a:p>
          <a:p>
            <a:pPr algn="just" eaLnBrk="0" hangingPunct="0">
              <a:spcBef>
                <a:spcPts val="600"/>
              </a:spcBef>
              <a:buSzPct val="70000"/>
              <a:buFont typeface="Arial" pitchFamily="34" charset="0"/>
              <a:buChar char="•"/>
            </a:pPr>
            <a:r>
              <a:rPr lang="en-US" dirty="0" smtClean="0">
                <a:latin typeface="Times New Roman" pitchFamily="18" charset="0"/>
                <a:cs typeface="Times New Roman" pitchFamily="18" charset="0"/>
              </a:rPr>
              <a:t> Easy to manage due to the rigidity of the model–each phase has specific deliverables and a review process. </a:t>
            </a:r>
          </a:p>
          <a:p>
            <a:pPr algn="just" eaLnBrk="0" hangingPunct="0">
              <a:spcBef>
                <a:spcPts val="600"/>
              </a:spcBef>
              <a:buSzPct val="70000"/>
              <a:buFont typeface="Arial" pitchFamily="34" charset="0"/>
              <a:buChar char="•"/>
            </a:pPr>
            <a:r>
              <a:rPr lang="en-US" dirty="0" smtClean="0">
                <a:latin typeface="Times New Roman" pitchFamily="18" charset="0"/>
                <a:cs typeface="Times New Roman" pitchFamily="18" charset="0"/>
              </a:rPr>
              <a:t> Phases are processed and completed one at a time. </a:t>
            </a:r>
          </a:p>
          <a:p>
            <a:pPr algn="just" eaLnBrk="0" hangingPunct="0">
              <a:spcBef>
                <a:spcPts val="600"/>
              </a:spcBef>
              <a:buSzPct val="70000"/>
              <a:buFont typeface="Arial" pitchFamily="34" charset="0"/>
              <a:buChar char="•"/>
            </a:pPr>
            <a:r>
              <a:rPr lang="en-US" dirty="0" smtClean="0">
                <a:latin typeface="Times New Roman" pitchFamily="18" charset="0"/>
                <a:cs typeface="Times New Roman" pitchFamily="18" charset="0"/>
              </a:rPr>
              <a:t> Works well for smaller projects where requirements are very well understood.</a:t>
            </a:r>
            <a:endParaRPr lang="en-US" dirty="0">
              <a:latin typeface="Times New Roman" pitchFamily="18" charset="0"/>
              <a:cs typeface="Times New Roman" pitchFamily="18" charset="0"/>
            </a:endParaRPr>
          </a:p>
        </p:txBody>
      </p:sp>
      <p:sp>
        <p:nvSpPr>
          <p:cNvPr id="8" name="Rectangle 7"/>
          <p:cNvSpPr/>
          <p:nvPr/>
        </p:nvSpPr>
        <p:spPr>
          <a:xfrm>
            <a:off x="5029200" y="3733800"/>
            <a:ext cx="3591752" cy="369332"/>
          </a:xfrm>
          <a:prstGeom prst="rect">
            <a:avLst/>
          </a:prstGeom>
        </p:spPr>
        <p:txBody>
          <a:bodyPr wrap="none">
            <a:spAutoFit/>
          </a:bodyPr>
          <a:lstStyle/>
          <a:p>
            <a:pPr eaLnBrk="0" hangingPunct="0"/>
            <a:r>
              <a:rPr lang="en-US" b="1" dirty="0" smtClean="0">
                <a:solidFill>
                  <a:srgbClr val="FF0000"/>
                </a:solidFill>
                <a:latin typeface="Times New Roman" pitchFamily="18" charset="0"/>
                <a:cs typeface="Times New Roman" pitchFamily="18" charset="0"/>
              </a:rPr>
              <a:t>Disadvantages of Waterfall Model </a:t>
            </a:r>
            <a:endParaRPr lang="en-US" b="1" dirty="0">
              <a:solidFill>
                <a:srgbClr val="FF0000"/>
              </a:solidFill>
              <a:latin typeface="Times New Roman" pitchFamily="18" charset="0"/>
              <a:cs typeface="Times New Roman" pitchFamily="18" charset="0"/>
            </a:endParaRPr>
          </a:p>
        </p:txBody>
      </p:sp>
      <p:sp>
        <p:nvSpPr>
          <p:cNvPr id="9" name="Rectangle 8"/>
          <p:cNvSpPr/>
          <p:nvPr/>
        </p:nvSpPr>
        <p:spPr>
          <a:xfrm>
            <a:off x="4648200" y="3964900"/>
            <a:ext cx="4495800" cy="2893100"/>
          </a:xfrm>
          <a:prstGeom prst="rect">
            <a:avLst/>
          </a:prstGeom>
        </p:spPr>
        <p:txBody>
          <a:bodyPr wrap="square">
            <a:spAutoFit/>
          </a:bodyPr>
          <a:lstStyle/>
          <a:p>
            <a:pPr eaLnBrk="0" hangingPunct="0">
              <a:spcBef>
                <a:spcPts val="600"/>
              </a:spcBef>
              <a:buSzPct val="70000"/>
              <a:buFont typeface="Arial" pitchFamily="34" charset="0"/>
              <a:buChar char="•"/>
            </a:pPr>
            <a:r>
              <a:rPr lang="en-US" dirty="0" smtClean="0">
                <a:latin typeface="Times New Roman" pitchFamily="18" charset="0"/>
                <a:cs typeface="Times New Roman" pitchFamily="18" charset="0"/>
              </a:rPr>
              <a:t> Adjusting scope during the life cycle can kill a project </a:t>
            </a:r>
          </a:p>
          <a:p>
            <a:pPr eaLnBrk="0" hangingPunct="0">
              <a:spcBef>
                <a:spcPts val="600"/>
              </a:spcBef>
              <a:buSzPct val="70000"/>
              <a:buFont typeface="Arial" pitchFamily="34" charset="0"/>
              <a:buChar char="•"/>
            </a:pPr>
            <a:r>
              <a:rPr lang="en-US" dirty="0" smtClean="0">
                <a:latin typeface="Times New Roman" pitchFamily="18" charset="0"/>
                <a:cs typeface="Times New Roman" pitchFamily="18" charset="0"/>
              </a:rPr>
              <a:t>No working software is produced until late during the life cycle. </a:t>
            </a:r>
          </a:p>
          <a:p>
            <a:pPr eaLnBrk="0" hangingPunct="0">
              <a:spcBef>
                <a:spcPts val="600"/>
              </a:spcBef>
              <a:buSzPct val="70000"/>
              <a:buFont typeface="Arial" pitchFamily="34" charset="0"/>
              <a:buChar char="•"/>
            </a:pPr>
            <a:r>
              <a:rPr lang="en-US" dirty="0" smtClean="0">
                <a:latin typeface="Times New Roman" pitchFamily="18" charset="0"/>
                <a:cs typeface="Times New Roman" pitchFamily="18" charset="0"/>
              </a:rPr>
              <a:t>High amounts of risk and uncertainty. </a:t>
            </a:r>
          </a:p>
          <a:p>
            <a:pPr eaLnBrk="0" hangingPunct="0">
              <a:spcBef>
                <a:spcPts val="600"/>
              </a:spcBef>
              <a:buSzPct val="70000"/>
              <a:buFont typeface="Arial" pitchFamily="34" charset="0"/>
              <a:buChar char="•"/>
            </a:pPr>
            <a:r>
              <a:rPr lang="en-US" dirty="0" smtClean="0">
                <a:latin typeface="Times New Roman" pitchFamily="18" charset="0"/>
                <a:cs typeface="Times New Roman" pitchFamily="18" charset="0"/>
              </a:rPr>
              <a:t>Poor model for complex and object-oriented projects. </a:t>
            </a:r>
          </a:p>
          <a:p>
            <a:pPr eaLnBrk="0" hangingPunct="0">
              <a:spcBef>
                <a:spcPts val="600"/>
              </a:spcBef>
              <a:buSzPct val="70000"/>
              <a:buFont typeface="Arial" pitchFamily="34" charset="0"/>
              <a:buChar char="•"/>
            </a:pPr>
            <a:r>
              <a:rPr lang="en-US" dirty="0" smtClean="0">
                <a:latin typeface="Times New Roman" pitchFamily="18" charset="0"/>
                <a:cs typeface="Times New Roman" pitchFamily="18" charset="0"/>
              </a:rPr>
              <a:t>Poor model where requirements are at a moderate to high risk of changing.</a:t>
            </a:r>
            <a:endParaRPr lang="en-US" dirty="0">
              <a:latin typeface="Times New Roman" pitchFamily="18" charset="0"/>
              <a:cs typeface="Times New Roman" pitchFamily="18" charset="0"/>
            </a:endParaRP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8610600" cy="1143000"/>
          </a:xfrm>
        </p:spPr>
        <p:txBody>
          <a:bodyPr>
            <a:noAutofit/>
          </a:bodyPr>
          <a:lstStyle/>
          <a:p>
            <a:pPr algn="l"/>
            <a:r>
              <a:rPr lang="en-US" sz="2000" dirty="0" smtClean="0">
                <a:solidFill>
                  <a:srgbClr val="FF0000"/>
                </a:solidFill>
              </a:rPr>
              <a:t>Grey-box testing </a:t>
            </a:r>
            <a:r>
              <a:rPr lang="en-US" sz="1800" dirty="0" smtClean="0"/>
              <a:t>is a technique to test the application with having a limited knowledge of the internal workings of an application. In software testing, the phrase the more you know, the better carries a lot of weight while testing an application.</a:t>
            </a:r>
            <a:br>
              <a:rPr lang="en-US" sz="1800" dirty="0" smtClean="0"/>
            </a:br>
            <a:r>
              <a:rPr lang="en-US" sz="1800" dirty="0" smtClean="0"/>
              <a:t>	Mastering </a:t>
            </a:r>
            <a:r>
              <a:rPr lang="en-US" sz="1800" dirty="0" smtClean="0"/>
              <a:t>the domain of a system always gives the tester an edge over someone with limited domain knowledge. Unlike black-box testing, where the tester only tests the application's user interface; in grey-box testing, the tester has access to design documents and the database.</a:t>
            </a:r>
            <a:br>
              <a:rPr lang="en-US" sz="1800" dirty="0" smtClean="0"/>
            </a:br>
            <a:endParaRPr lang="en-US" sz="1800" dirty="0"/>
          </a:p>
        </p:txBody>
      </p:sp>
      <p:graphicFrame>
        <p:nvGraphicFramePr>
          <p:cNvPr id="4" name="Content Placeholder 3"/>
          <p:cNvGraphicFramePr>
            <a:graphicFrameLocks noGrp="1"/>
          </p:cNvGraphicFramePr>
          <p:nvPr>
            <p:ph idx="1"/>
          </p:nvPr>
        </p:nvGraphicFramePr>
        <p:xfrm>
          <a:off x="228600" y="2514600"/>
          <a:ext cx="8686800" cy="4272280"/>
        </p:xfrm>
        <a:graphic>
          <a:graphicData uri="http://schemas.openxmlformats.org/drawingml/2006/table">
            <a:tbl>
              <a:tblPr firstRow="1" bandRow="1">
                <a:tableStyleId>{5C22544A-7EE6-4342-B048-85BDC9FD1C3A}</a:tableStyleId>
              </a:tblPr>
              <a:tblGrid>
                <a:gridCol w="4343400"/>
                <a:gridCol w="4343400"/>
              </a:tblGrid>
              <a:tr h="370840">
                <a:tc>
                  <a:txBody>
                    <a:bodyPr/>
                    <a:lstStyle/>
                    <a:p>
                      <a:r>
                        <a:rPr lang="en-US" dirty="0" smtClean="0">
                          <a:latin typeface="Times New Roman" pitchFamily="18" charset="0"/>
                          <a:cs typeface="Times New Roman" pitchFamily="18" charset="0"/>
                        </a:rPr>
                        <a:t>Grey Box Testing Advantages</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Grey Box Testing Disadvantages</a:t>
                      </a:r>
                    </a:p>
                  </a:txBody>
                  <a:tcPr/>
                </a:tc>
              </a:tr>
              <a:tr h="370840">
                <a:tc>
                  <a:txBody>
                    <a:bodyPr/>
                    <a:lstStyle/>
                    <a:p>
                      <a:pPr fontAlgn="t"/>
                      <a:r>
                        <a:rPr lang="en-US" dirty="0">
                          <a:latin typeface="Times New Roman" pitchFamily="18" charset="0"/>
                          <a:cs typeface="Times New Roman" pitchFamily="18" charset="0"/>
                        </a:rPr>
                        <a:t>Offers combined benefits of black-box and white-box testing wherever possible.</a:t>
                      </a:r>
                    </a:p>
                  </a:txBody>
                  <a:tcPr marL="76200" marR="76200" marT="76200" marB="76200"/>
                </a:tc>
                <a:tc>
                  <a:txBody>
                    <a:bodyPr/>
                    <a:lstStyle/>
                    <a:p>
                      <a:pPr fontAlgn="t"/>
                      <a:r>
                        <a:rPr lang="en-US" dirty="0">
                          <a:latin typeface="Times New Roman" pitchFamily="18" charset="0"/>
                          <a:cs typeface="Times New Roman" pitchFamily="18" charset="0"/>
                        </a:rPr>
                        <a:t>Since the access to source code is not available, the ability to go over the code and test coverage is limited.</a:t>
                      </a:r>
                    </a:p>
                  </a:txBody>
                  <a:tcPr marL="76200" marR="76200" marT="76200" marB="76200"/>
                </a:tc>
              </a:tr>
              <a:tr h="370840">
                <a:tc>
                  <a:txBody>
                    <a:bodyPr/>
                    <a:lstStyle/>
                    <a:p>
                      <a:pPr fontAlgn="t"/>
                      <a:r>
                        <a:rPr lang="en-US">
                          <a:latin typeface="Times New Roman" pitchFamily="18" charset="0"/>
                          <a:cs typeface="Times New Roman" pitchFamily="18" charset="0"/>
                        </a:rPr>
                        <a:t>Grey box testers don't rely on the source code; instead they rely on interface definition and functional specifications.</a:t>
                      </a:r>
                    </a:p>
                  </a:txBody>
                  <a:tcPr marL="76200" marR="76200" marT="76200" marB="76200"/>
                </a:tc>
                <a:tc>
                  <a:txBody>
                    <a:bodyPr/>
                    <a:lstStyle/>
                    <a:p>
                      <a:pPr fontAlgn="t"/>
                      <a:r>
                        <a:rPr lang="en-US">
                          <a:latin typeface="Times New Roman" pitchFamily="18" charset="0"/>
                          <a:cs typeface="Times New Roman" pitchFamily="18" charset="0"/>
                        </a:rPr>
                        <a:t>The tests can be redundant if the software designer has already run a test case.</a:t>
                      </a:r>
                    </a:p>
                  </a:txBody>
                  <a:tcPr marL="76200" marR="76200" marT="76200" marB="76200"/>
                </a:tc>
              </a:tr>
              <a:tr h="370840">
                <a:tc>
                  <a:txBody>
                    <a:bodyPr/>
                    <a:lstStyle/>
                    <a:p>
                      <a:pPr fontAlgn="t"/>
                      <a:r>
                        <a:rPr lang="en-US" dirty="0">
                          <a:latin typeface="Times New Roman" pitchFamily="18" charset="0"/>
                          <a:cs typeface="Times New Roman" pitchFamily="18" charset="0"/>
                        </a:rPr>
                        <a:t>Based on the limited information available, a grey-box tester can design excellent test scenarios especially around communication protocols and data type handling.</a:t>
                      </a:r>
                    </a:p>
                  </a:txBody>
                  <a:tcPr marL="76200" marR="76200" marT="76200" marB="76200"/>
                </a:tc>
                <a:tc>
                  <a:txBody>
                    <a:bodyPr/>
                    <a:lstStyle/>
                    <a:p>
                      <a:pPr fontAlgn="t"/>
                      <a:r>
                        <a:rPr lang="en-US">
                          <a:latin typeface="Times New Roman" pitchFamily="18" charset="0"/>
                          <a:cs typeface="Times New Roman" pitchFamily="18" charset="0"/>
                        </a:rPr>
                        <a:t>Testing every possible input stream is unrealistic because it would take an unreasonable amount of time; therefore, many program paths will go untested.</a:t>
                      </a:r>
                    </a:p>
                  </a:txBody>
                  <a:tcPr marL="76200" marR="76200" marT="76200" marB="76200"/>
                </a:tc>
              </a:tr>
              <a:tr h="370840">
                <a:tc>
                  <a:txBody>
                    <a:bodyPr/>
                    <a:lstStyle/>
                    <a:p>
                      <a:pPr fontAlgn="t"/>
                      <a:r>
                        <a:rPr lang="en-US" dirty="0">
                          <a:latin typeface="Times New Roman" pitchFamily="18" charset="0"/>
                          <a:cs typeface="Times New Roman" pitchFamily="18" charset="0"/>
                        </a:rPr>
                        <a:t>The test is done from the point of view of the user and not the designer.</a:t>
                      </a:r>
                    </a:p>
                  </a:txBody>
                  <a:tcPr marL="76200" marR="76200" marT="76200" marB="76200"/>
                </a:tc>
                <a:tc>
                  <a:txBody>
                    <a:bodyPr/>
                    <a:lstStyle/>
                    <a:p>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solidFill>
                  <a:srgbClr val="FF0000"/>
                </a:solidFill>
                <a:latin typeface="Times New Roman" pitchFamily="18" charset="0"/>
                <a:cs typeface="Times New Roman" pitchFamily="18" charset="0"/>
              </a:rPr>
              <a:t>Skills required by tester</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10600" cy="4800600"/>
          </a:xfrm>
        </p:spPr>
        <p:txBody>
          <a:bodyPr>
            <a:normAutofit/>
          </a:bodyPr>
          <a:lstStyle/>
          <a:p>
            <a:r>
              <a:rPr lang="en-US" sz="2000" dirty="0" smtClean="0">
                <a:latin typeface="Times New Roman" pitchFamily="18" charset="0"/>
                <a:cs typeface="Times New Roman" pitchFamily="18" charset="0"/>
              </a:rPr>
              <a:t>General Skills: Written and verbal presentation, </a:t>
            </a:r>
            <a:r>
              <a:rPr lang="en-US" sz="2000" dirty="0" smtClean="0">
                <a:latin typeface="Times New Roman" pitchFamily="18" charset="0"/>
                <a:cs typeface="Times New Roman" pitchFamily="18" charset="0"/>
              </a:rPr>
              <a:t>Effective listening, Observations</a:t>
            </a:r>
          </a:p>
          <a:p>
            <a:r>
              <a:rPr lang="en-US" sz="2000" dirty="0" smtClean="0">
                <a:latin typeface="Times New Roman" pitchFamily="18" charset="0"/>
                <a:cs typeface="Times New Roman" pitchFamily="18" charset="0"/>
              </a:rPr>
              <a:t>Testing Skill: Concept of testing, Level of Testing, Techniques for verification and validation, selection and using of testing tool, knowledge of testing stand.</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Thinking </a:t>
            </a:r>
            <a:r>
              <a:rPr lang="en-US" sz="2000" dirty="0" smtClean="0">
                <a:latin typeface="Times New Roman" pitchFamily="18" charset="0"/>
                <a:cs typeface="Times New Roman" pitchFamily="18" charset="0"/>
              </a:rPr>
              <a:t>of client</a:t>
            </a:r>
          </a:p>
          <a:p>
            <a:r>
              <a:rPr lang="en-US" sz="2000" dirty="0" smtClean="0">
                <a:latin typeface="Times New Roman" pitchFamily="18" charset="0"/>
                <a:cs typeface="Times New Roman" pitchFamily="18" charset="0"/>
              </a:rPr>
              <a:t>Creativity and Innovation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Improvement</a:t>
            </a:r>
          </a:p>
          <a:p>
            <a:r>
              <a:rPr lang="en-US" sz="2000" dirty="0" smtClean="0">
                <a:latin typeface="Times New Roman" pitchFamily="18" charset="0"/>
                <a:cs typeface="Times New Roman" pitchFamily="18" charset="0"/>
              </a:rPr>
              <a:t>Know the priorities</a:t>
            </a:r>
          </a:p>
          <a:p>
            <a:endParaRPr lang="en-US" sz="20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914400" y="304800"/>
            <a:ext cx="6553200" cy="533400"/>
          </a:xfrm>
          <a:noFill/>
          <a:ln/>
        </p:spPr>
        <p:txBody>
          <a:bodyPr>
            <a:normAutofit/>
          </a:bodyPr>
          <a:lstStyle/>
          <a:p>
            <a:r>
              <a:rPr lang="en-US" sz="2800" dirty="0">
                <a:solidFill>
                  <a:srgbClr val="FF0000"/>
                </a:solidFill>
                <a:latin typeface="Times New Roman" pitchFamily="18" charset="0"/>
                <a:cs typeface="Times New Roman" pitchFamily="18" charset="0"/>
              </a:rPr>
              <a:t>Different stages of SDLC with STLC</a:t>
            </a:r>
          </a:p>
        </p:txBody>
      </p:sp>
      <p:sp>
        <p:nvSpPr>
          <p:cNvPr id="702467" name="Rectangle 3"/>
          <p:cNvSpPr>
            <a:spLocks noGrp="1" noChangeArrowheads="1"/>
          </p:cNvSpPr>
          <p:nvPr>
            <p:ph type="body" idx="1"/>
          </p:nvPr>
        </p:nvSpPr>
        <p:spPr>
          <a:xfrm>
            <a:off x="533400" y="1219200"/>
            <a:ext cx="8382000" cy="3886200"/>
          </a:xfrm>
          <a:noFill/>
          <a:ln/>
        </p:spPr>
        <p:txBody>
          <a:bodyPr>
            <a:normAutofit/>
          </a:bodyPr>
          <a:lstStyle/>
          <a:p>
            <a:pPr>
              <a:buFont typeface="Wingdings" pitchFamily="2" charset="2"/>
              <a:buNone/>
            </a:pPr>
            <a:r>
              <a:rPr lang="en-US" sz="2000" b="1" dirty="0">
                <a:latin typeface="Times New Roman" pitchFamily="18" charset="0"/>
                <a:cs typeface="Times New Roman" pitchFamily="18" charset="0"/>
              </a:rPr>
              <a:t>Stage-1 Requirement Gathering</a:t>
            </a:r>
            <a:br>
              <a:rPr lang="en-US" sz="2000" b="1"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DA:</a:t>
            </a:r>
            <a:r>
              <a:rPr lang="en-US" sz="2000" dirty="0">
                <a:latin typeface="Times New Roman" pitchFamily="18" charset="0"/>
                <a:cs typeface="Times New Roman" pitchFamily="18" charset="0"/>
              </a:rPr>
              <a:t> Defining requirements to establish specifications is the first step in the development of software.</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TA:</a:t>
            </a:r>
            <a:r>
              <a:rPr lang="en-US" sz="2000" dirty="0">
                <a:latin typeface="Times New Roman" pitchFamily="18" charset="0"/>
                <a:cs typeface="Times New Roman" pitchFamily="18" charset="0"/>
              </a:rPr>
              <a:t>  Reviewing the requirements </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the requirements should not have ambiguous words like (may or may not). It should be clear and concise.</a:t>
            </a:r>
          </a:p>
        </p:txBody>
      </p: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body" idx="1"/>
          </p:nvPr>
        </p:nvSpPr>
        <p:spPr>
          <a:xfrm>
            <a:off x="609600" y="1066800"/>
            <a:ext cx="8062912" cy="5486400"/>
          </a:xfrm>
          <a:noFill/>
          <a:ln/>
        </p:spPr>
        <p:txBody>
          <a:bodyPr>
            <a:normAutofit/>
          </a:bodyPr>
          <a:lstStyle/>
          <a:p>
            <a:pPr>
              <a:buFont typeface="Wingdings" pitchFamily="2" charset="2"/>
              <a:buNone/>
            </a:pPr>
            <a:r>
              <a:rPr lang="en-US" sz="2000" b="1" dirty="0">
                <a:latin typeface="Times New Roman" pitchFamily="18" charset="0"/>
                <a:cs typeface="Times New Roman" pitchFamily="18" charset="0"/>
              </a:rPr>
              <a:t>Stage-2 Functional Specification</a:t>
            </a:r>
            <a:br>
              <a:rPr lang="en-US" sz="2000" b="1"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DA:</a:t>
            </a:r>
            <a:r>
              <a:rPr lang="en-US" sz="2000" dirty="0">
                <a:latin typeface="Times New Roman" pitchFamily="18" charset="0"/>
                <a:cs typeface="Times New Roman" pitchFamily="18" charset="0"/>
              </a:rPr>
              <a:t> It describes the product’s behaviors as seen by an external observer, and contains the technical information and data needed for the design. The functional specification defines what the functionality  will </a:t>
            </a:r>
            <a:r>
              <a:rPr lang="en-US" sz="2000" dirty="0" smtClean="0">
                <a:latin typeface="Times New Roman" pitchFamily="18" charset="0"/>
                <a:cs typeface="Times New Roman" pitchFamily="18" charset="0"/>
              </a:rPr>
              <a:t>be</a:t>
            </a:r>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TA:</a:t>
            </a:r>
            <a:r>
              <a:rPr lang="en-US" sz="2000" dirty="0">
                <a:latin typeface="Times New Roman" pitchFamily="18" charset="0"/>
                <a:cs typeface="Times New Roman" pitchFamily="18" charset="0"/>
              </a:rPr>
              <a:t> In order to make the functional specifications accurate we have review our functional specifications</a:t>
            </a:r>
            <a:r>
              <a:rPr lang="en-US" sz="2000" dirty="0" smtClean="0">
                <a:latin typeface="Times New Roman" pitchFamily="18" charset="0"/>
                <a:cs typeface="Times New Roman" pitchFamily="18" charset="0"/>
              </a:rPr>
              <a:t>.</a:t>
            </a:r>
          </a:p>
          <a:p>
            <a:pPr>
              <a:buFont typeface="Wingdings" pitchFamily="2" charset="2"/>
              <a:buNone/>
            </a:pPr>
            <a:r>
              <a:rPr lang="en-US" sz="2000" b="1" dirty="0" smtClean="0">
                <a:latin typeface="Times New Roman" pitchFamily="18" charset="0"/>
                <a:cs typeface="Times New Roman" pitchFamily="18" charset="0"/>
              </a:rPr>
              <a:t>Stage-3 Design</a:t>
            </a:r>
            <a:br>
              <a:rPr lang="en-US" sz="2000" b="1"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DA:</a:t>
            </a:r>
            <a:r>
              <a:rPr lang="en-US" sz="2000" dirty="0" smtClean="0">
                <a:latin typeface="Times New Roman" pitchFamily="18" charset="0"/>
                <a:cs typeface="Times New Roman" pitchFamily="18" charset="0"/>
              </a:rPr>
              <a:t> The software specifications are transformed in to design models that describe the details of the data structures, system architecture, interface and the components.</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TA:</a:t>
            </a:r>
            <a:r>
              <a:rPr lang="en-US" sz="2000" dirty="0" smtClean="0">
                <a:latin typeface="Times New Roman" pitchFamily="18" charset="0"/>
                <a:cs typeface="Times New Roman" pitchFamily="18" charset="0"/>
              </a:rPr>
              <a:t> Each design product is reviewed for quality before moving the next phase of the software development. </a:t>
            </a:r>
          </a:p>
          <a:p>
            <a:pPr lvl="1"/>
            <a:endParaRPr lang="en-US" sz="2000" dirty="0" smtClean="0">
              <a:latin typeface="Times New Roman" pitchFamily="18" charset="0"/>
              <a:cs typeface="Times New Roman" pitchFamily="18" charset="0"/>
            </a:endParaRPr>
          </a:p>
        </p:txBody>
      </p:sp>
      <p:sp>
        <p:nvSpPr>
          <p:cNvPr id="701444" name="Rectangle 4"/>
          <p:cNvSpPr>
            <a:spLocks noGrp="1" noChangeArrowheads="1"/>
          </p:cNvSpPr>
          <p:nvPr>
            <p:ph type="title"/>
          </p:nvPr>
        </p:nvSpPr>
        <p:spPr>
          <a:xfrm>
            <a:off x="609600" y="381000"/>
            <a:ext cx="7648575" cy="533400"/>
          </a:xfrm>
          <a:noFill/>
          <a:ln/>
        </p:spPr>
        <p:txBody>
          <a:bodyPr>
            <a:normAutofit/>
          </a:bodyPr>
          <a:lstStyle/>
          <a:p>
            <a:r>
              <a:rPr lang="en-US" sz="2800" dirty="0">
                <a:solidFill>
                  <a:srgbClr val="FF0000"/>
                </a:solidFill>
                <a:latin typeface="Times New Roman" pitchFamily="18" charset="0"/>
                <a:cs typeface="Times New Roman" pitchFamily="18" charset="0"/>
              </a:rPr>
              <a:t>Different stages of SDLC with STLC</a:t>
            </a:r>
          </a:p>
        </p:txBody>
      </p:sp>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body" idx="1"/>
          </p:nvPr>
        </p:nvSpPr>
        <p:spPr>
          <a:xfrm>
            <a:off x="533400" y="1066800"/>
            <a:ext cx="8305800" cy="5105400"/>
          </a:xfrm>
          <a:noFill/>
          <a:ln/>
        </p:spPr>
        <p:txBody>
          <a:bodyPr>
            <a:normAutofit/>
          </a:bodyPr>
          <a:lstStyle/>
          <a:p>
            <a:pPr>
              <a:buFont typeface="Wingdings" pitchFamily="2" charset="2"/>
              <a:buNone/>
            </a:pPr>
            <a:r>
              <a:rPr lang="en-US" sz="2000" b="1" dirty="0">
                <a:latin typeface="Times New Roman" pitchFamily="18" charset="0"/>
                <a:cs typeface="Times New Roman" pitchFamily="18" charset="0"/>
              </a:rPr>
              <a:t>Stage-4 Code</a:t>
            </a:r>
            <a:br>
              <a:rPr lang="en-US" sz="2000" b="1"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lvl="1" algn="just"/>
            <a:r>
              <a:rPr lang="en-US" sz="2000" b="1" dirty="0">
                <a:latin typeface="Times New Roman" pitchFamily="18" charset="0"/>
                <a:cs typeface="Times New Roman" pitchFamily="18" charset="0"/>
              </a:rPr>
              <a:t>DA:</a:t>
            </a:r>
            <a:r>
              <a:rPr lang="en-US" sz="2000" dirty="0">
                <a:latin typeface="Times New Roman" pitchFamily="18" charset="0"/>
                <a:cs typeface="Times New Roman" pitchFamily="18" charset="0"/>
              </a:rPr>
              <a:t> In this phase the designs are translated into code</a:t>
            </a:r>
            <a:r>
              <a:rPr lang="en-US" sz="2000" dirty="0" smtClean="0">
                <a:latin typeface="Times New Roman" pitchFamily="18" charset="0"/>
                <a:cs typeface="Times New Roman" pitchFamily="18" charset="0"/>
              </a:rPr>
              <a:t>.</a:t>
            </a:r>
          </a:p>
          <a:p>
            <a:pPr lvl="1" algn="just"/>
            <a:r>
              <a:rPr lang="en-US" sz="2000" b="1" dirty="0" smtClean="0">
                <a:latin typeface="Times New Roman" pitchFamily="18" charset="0"/>
                <a:cs typeface="Times New Roman" pitchFamily="18" charset="0"/>
              </a:rPr>
              <a:t>TA</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Code review is a process of verifying the source code. Code review is done the find and fix the defects that are overlooked in the initial development phase, to improve overall quality of code. </a:t>
            </a:r>
            <a:endParaRPr lang="en-US" sz="2000" dirty="0" smtClean="0">
              <a:latin typeface="Times New Roman" pitchFamily="18" charset="0"/>
              <a:cs typeface="Times New Roman" pitchFamily="18" charset="0"/>
            </a:endParaRPr>
          </a:p>
          <a:p>
            <a:pPr>
              <a:buFont typeface="Wingdings" pitchFamily="2" charset="2"/>
              <a:buNone/>
            </a:pPr>
            <a:r>
              <a:rPr lang="en-US" sz="2000" b="1" dirty="0" smtClean="0">
                <a:latin typeface="Times New Roman" pitchFamily="18" charset="0"/>
                <a:cs typeface="Times New Roman" pitchFamily="18" charset="0"/>
              </a:rPr>
              <a:t>Stage-5 Building Software</a:t>
            </a:r>
            <a:br>
              <a:rPr lang="en-US" sz="2000" b="1"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DA:</a:t>
            </a:r>
            <a:r>
              <a:rPr lang="en-US" sz="2000" dirty="0" smtClean="0">
                <a:latin typeface="Times New Roman" pitchFamily="18" charset="0"/>
                <a:cs typeface="Times New Roman" pitchFamily="18" charset="0"/>
              </a:rPr>
              <a:t> In this phase we build different software units and integrate them one by one to build single software.</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TA:</a:t>
            </a:r>
            <a:r>
              <a:rPr lang="en-US" sz="2000" dirty="0" smtClean="0">
                <a:latin typeface="Times New Roman" pitchFamily="18" charset="0"/>
                <a:cs typeface="Times New Roman" pitchFamily="18" charset="0"/>
              </a:rPr>
              <a:t> Unit testing &amp; Integration testing</a:t>
            </a:r>
          </a:p>
          <a:p>
            <a:pPr lvl="1" algn="just"/>
            <a:endParaRPr lang="en-US" sz="2000" dirty="0">
              <a:latin typeface="Times New Roman" pitchFamily="18" charset="0"/>
              <a:cs typeface="Times New Roman" pitchFamily="18" charset="0"/>
            </a:endParaRPr>
          </a:p>
        </p:txBody>
      </p:sp>
      <p:sp>
        <p:nvSpPr>
          <p:cNvPr id="699396" name="Rectangle 4"/>
          <p:cNvSpPr>
            <a:spLocks noGrp="1" noChangeArrowheads="1"/>
          </p:cNvSpPr>
          <p:nvPr>
            <p:ph type="title"/>
          </p:nvPr>
        </p:nvSpPr>
        <p:spPr>
          <a:xfrm>
            <a:off x="1143000" y="533400"/>
            <a:ext cx="7281862" cy="533400"/>
          </a:xfrm>
          <a:noFill/>
          <a:ln/>
        </p:spPr>
        <p:txBody>
          <a:bodyPr>
            <a:normAutofit/>
          </a:bodyPr>
          <a:lstStyle/>
          <a:p>
            <a:r>
              <a:rPr lang="en-US" sz="2800" dirty="0" smtClean="0">
                <a:solidFill>
                  <a:srgbClr val="FF0000"/>
                </a:solidFill>
                <a:latin typeface="Times New Roman" pitchFamily="18" charset="0"/>
                <a:cs typeface="Times New Roman" pitchFamily="18" charset="0"/>
              </a:rPr>
              <a:t>Different stages of SDLC with STLC</a:t>
            </a:r>
            <a:endParaRPr lang="en-US" sz="2800" dirty="0">
              <a:solidFill>
                <a:srgbClr val="FF0000"/>
              </a:solidFill>
              <a:latin typeface="Times New Roman" pitchFamily="18" charset="0"/>
              <a:cs typeface="Times New Roman" pitchFamily="18" charset="0"/>
            </a:endParaRPr>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3074"/>
          <p:cNvSpPr>
            <a:spLocks noGrp="1" noChangeArrowheads="1"/>
          </p:cNvSpPr>
          <p:nvPr>
            <p:ph type="body" idx="1"/>
          </p:nvPr>
        </p:nvSpPr>
        <p:spPr>
          <a:xfrm>
            <a:off x="304800" y="1962150"/>
            <a:ext cx="8110538" cy="4057650"/>
          </a:xfrm>
          <a:noFill/>
          <a:ln/>
        </p:spPr>
        <p:txBody>
          <a:bodyPr>
            <a:normAutofit/>
          </a:bodyPr>
          <a:lstStyle/>
          <a:p>
            <a:pPr>
              <a:buFont typeface="Wingdings" pitchFamily="2" charset="2"/>
              <a:buNone/>
            </a:pPr>
            <a:r>
              <a:rPr lang="en-US" sz="2000" b="1" dirty="0">
                <a:latin typeface="Times New Roman" pitchFamily="18" charset="0"/>
                <a:cs typeface="Times New Roman" pitchFamily="18" charset="0"/>
              </a:rPr>
              <a:t>Stage-6 Building system</a:t>
            </a:r>
            <a:br>
              <a:rPr lang="en-US" sz="2000" b="1"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DA:</a:t>
            </a:r>
            <a:r>
              <a:rPr lang="en-US" sz="2000" dirty="0">
                <a:latin typeface="Times New Roman" pitchFamily="18" charset="0"/>
                <a:cs typeface="Times New Roman" pitchFamily="18" charset="0"/>
              </a:rPr>
              <a:t> After the software has been build we have the whole system considering all the non-functional requirements like installation procedure, configuration etc.</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TA:</a:t>
            </a:r>
            <a:r>
              <a:rPr lang="en-US" sz="2000" dirty="0">
                <a:latin typeface="Times New Roman" pitchFamily="18" charset="0"/>
                <a:cs typeface="Times New Roman" pitchFamily="18" charset="0"/>
              </a:rPr>
              <a:t> System testing &amp; Acceptance </a:t>
            </a:r>
            <a:r>
              <a:rPr lang="en-US" sz="2000" dirty="0" smtClean="0">
                <a:latin typeface="Times New Roman" pitchFamily="18" charset="0"/>
                <a:cs typeface="Times New Roman" pitchFamily="18" charset="0"/>
              </a:rPr>
              <a:t>testing</a:t>
            </a:r>
          </a:p>
          <a:p>
            <a:pPr>
              <a:buFont typeface="Wingdings" pitchFamily="2" charset="2"/>
              <a:buNone/>
            </a:pPr>
            <a:r>
              <a:rPr lang="en-US" sz="2000" b="1" dirty="0" smtClean="0">
                <a:latin typeface="Times New Roman" pitchFamily="18" charset="0"/>
                <a:cs typeface="Times New Roman" pitchFamily="18" charset="0"/>
              </a:rPr>
              <a:t>Stage-7 Release for use</a:t>
            </a:r>
            <a:br>
              <a:rPr lang="en-US" sz="2000" b="1"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After the whole product has been developed and the required level of quality  has been achieved and the software is release for the actual use of the customers.</a:t>
            </a:r>
          </a:p>
          <a:p>
            <a:pPr lvl="1"/>
            <a:endParaRPr lang="en-US" sz="2000" dirty="0">
              <a:latin typeface="Times New Roman" pitchFamily="18" charset="0"/>
              <a:cs typeface="Times New Roman" pitchFamily="18" charset="0"/>
            </a:endParaRPr>
          </a:p>
        </p:txBody>
      </p:sp>
      <p:sp>
        <p:nvSpPr>
          <p:cNvPr id="697349" name="Rectangle 3077"/>
          <p:cNvSpPr>
            <a:spLocks noGrp="1" noChangeArrowheads="1"/>
          </p:cNvSpPr>
          <p:nvPr>
            <p:ph type="title"/>
          </p:nvPr>
        </p:nvSpPr>
        <p:spPr>
          <a:xfrm>
            <a:off x="885825" y="914400"/>
            <a:ext cx="6553200" cy="533400"/>
          </a:xfrm>
          <a:noFill/>
          <a:ln/>
        </p:spPr>
        <p:txBody>
          <a:bodyPr>
            <a:normAutofit/>
          </a:bodyPr>
          <a:lstStyle/>
          <a:p>
            <a:r>
              <a:rPr lang="en-US" sz="2800" dirty="0">
                <a:solidFill>
                  <a:srgbClr val="FF0000"/>
                </a:solidFill>
                <a:latin typeface="Times New Roman" pitchFamily="18" charset="0"/>
                <a:cs typeface="Times New Roman" pitchFamily="18" charset="0"/>
              </a:rPr>
              <a:t>Different stages of SDLC with STLC</a:t>
            </a:r>
          </a:p>
        </p:txBody>
      </p:sp>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body" idx="1"/>
          </p:nvPr>
        </p:nvSpPr>
        <p:spPr>
          <a:xfrm>
            <a:off x="180974" y="1676400"/>
            <a:ext cx="8658225" cy="4419600"/>
          </a:xfrm>
          <a:ln/>
        </p:spPr>
        <p:txBody>
          <a:bodyPr>
            <a:normAutofit/>
          </a:bodyPr>
          <a:lstStyle/>
          <a:p>
            <a:pPr lvl="1"/>
            <a:endParaRPr lang="en-US" sz="2000" dirty="0">
              <a:latin typeface="Times New Roman" pitchFamily="18" charset="0"/>
              <a:cs typeface="Times New Roman" pitchFamily="18" charset="0"/>
            </a:endParaRPr>
          </a:p>
          <a:p>
            <a:pPr lvl="2">
              <a:buNone/>
            </a:pPr>
            <a:r>
              <a:rPr lang="en-US" sz="2000" dirty="0">
                <a:latin typeface="Times New Roman" pitchFamily="18" charset="0"/>
                <a:cs typeface="Times New Roman" pitchFamily="18" charset="0"/>
              </a:rPr>
              <a:t>Testing Techniques</a:t>
            </a:r>
          </a:p>
          <a:p>
            <a:pPr lvl="2"/>
            <a:r>
              <a:rPr lang="en-US" sz="2000" b="1" dirty="0" smtClean="0">
                <a:latin typeface="Times New Roman" pitchFamily="18" charset="0"/>
                <a:cs typeface="Times New Roman" pitchFamily="18" charset="0"/>
              </a:rPr>
              <a:t>Verification</a:t>
            </a:r>
          </a:p>
          <a:p>
            <a:pPr lvl="1">
              <a:buNone/>
            </a:pPr>
            <a:r>
              <a:rPr lang="en-US" sz="2000" dirty="0" smtClean="0">
                <a:latin typeface="Times New Roman" pitchFamily="18" charset="0"/>
                <a:cs typeface="Times New Roman" pitchFamily="18" charset="0"/>
              </a:rPr>
              <a:t>		Reviews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Walkthrough</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Inspection</a:t>
            </a:r>
          </a:p>
          <a:p>
            <a:pPr lvl="2"/>
            <a:r>
              <a:rPr lang="en-US" sz="1600" b="1" dirty="0" smtClean="0">
                <a:latin typeface="Times New Roman" pitchFamily="18" charset="0"/>
                <a:cs typeface="Times New Roman" pitchFamily="18" charset="0"/>
              </a:rPr>
              <a:t> Validating </a:t>
            </a:r>
          </a:p>
          <a:p>
            <a:pPr lvl="2">
              <a:buNone/>
            </a:pPr>
            <a:r>
              <a:rPr lang="en-US" sz="2000" dirty="0" smtClean="0">
                <a:latin typeface="Times New Roman" pitchFamily="18" charset="0"/>
                <a:cs typeface="Times New Roman" pitchFamily="18" charset="0"/>
              </a:rPr>
              <a:t>    White Box testing</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Black Box testing</a:t>
            </a:r>
          </a:p>
          <a:p>
            <a:endParaRPr lang="en-US" sz="2000" dirty="0">
              <a:latin typeface="Times New Roman" pitchFamily="18" charset="0"/>
              <a:cs typeface="Times New Roman" pitchFamily="18" charset="0"/>
            </a:endParaRPr>
          </a:p>
          <a:p>
            <a:pPr lvl="1">
              <a:buFont typeface="Wingdings" pitchFamily="2" charset="2"/>
              <a:buNone/>
            </a:pPr>
            <a:endParaRPr lang="en-US" sz="2000" dirty="0">
              <a:latin typeface="Times New Roman" pitchFamily="18" charset="0"/>
              <a:cs typeface="Times New Roman" pitchFamily="18" charset="0"/>
            </a:endParaRPr>
          </a:p>
        </p:txBody>
      </p:sp>
      <p:sp>
        <p:nvSpPr>
          <p:cNvPr id="728068" name="Rectangle 4"/>
          <p:cNvSpPr>
            <a:spLocks noChangeArrowheads="1"/>
          </p:cNvSpPr>
          <p:nvPr/>
        </p:nvSpPr>
        <p:spPr bwMode="auto">
          <a:xfrm>
            <a:off x="881063" y="938213"/>
            <a:ext cx="3050450" cy="523220"/>
          </a:xfrm>
          <a:prstGeom prst="rect">
            <a:avLst/>
          </a:prstGeom>
          <a:noFill/>
          <a:ln w="12700" cap="sq">
            <a:noFill/>
            <a:miter lim="800000"/>
            <a:headEnd type="none" w="sm" len="sm"/>
            <a:tailEnd type="none" w="sm" len="sm"/>
          </a:ln>
          <a:effectLst/>
        </p:spPr>
        <p:txBody>
          <a:bodyPr wrap="none">
            <a:spAutoFit/>
          </a:bodyPr>
          <a:lstStyle/>
          <a:p>
            <a:pPr eaLnBrk="0" hangingPunct="0">
              <a:buClr>
                <a:srgbClr val="000000"/>
              </a:buClr>
              <a:buFont typeface="Arial" charset="0"/>
              <a:buNone/>
            </a:pPr>
            <a:r>
              <a:rPr lang="en-US" sz="2800" b="1" dirty="0" smtClean="0">
                <a:solidFill>
                  <a:srgbClr val="FF0000"/>
                </a:solidFill>
              </a:rPr>
              <a:t>Testing </a:t>
            </a:r>
            <a:r>
              <a:rPr lang="en-US" sz="2800" b="1" dirty="0">
                <a:solidFill>
                  <a:srgbClr val="FF0000"/>
                </a:solidFill>
              </a:rPr>
              <a:t>Techniques</a:t>
            </a: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1219200" y="0"/>
            <a:ext cx="5715000" cy="609600"/>
          </a:xfrm>
          <a:noFill/>
          <a:ln/>
        </p:spPr>
        <p:txBody>
          <a:bodyPr>
            <a:noAutofit/>
          </a:bodyPr>
          <a:lstStyle/>
          <a:p>
            <a:r>
              <a:rPr lang="en-US" sz="3200" dirty="0">
                <a:latin typeface="Times New Roman" pitchFamily="18" charset="0"/>
                <a:cs typeface="Times New Roman" pitchFamily="18" charset="0"/>
              </a:rPr>
              <a:t>W-Model for Testing</a:t>
            </a:r>
          </a:p>
        </p:txBody>
      </p:sp>
      <p:graphicFrame>
        <p:nvGraphicFramePr>
          <p:cNvPr id="705539" name="Object 3"/>
          <p:cNvGraphicFramePr>
            <a:graphicFrameLocks noChangeAspect="1"/>
          </p:cNvGraphicFramePr>
          <p:nvPr/>
        </p:nvGraphicFramePr>
        <p:xfrm>
          <a:off x="3886200" y="762000"/>
          <a:ext cx="5257800" cy="5105400"/>
        </p:xfrm>
        <a:graphic>
          <a:graphicData uri="http://schemas.openxmlformats.org/presentationml/2006/ole">
            <p:oleObj spid="_x0000_s27650" name="Photo Editor Photo" r:id="rId3" imgW="7268590" imgH="6314286" progId="">
              <p:embed/>
            </p:oleObj>
          </a:graphicData>
        </a:graphic>
      </p:graphicFrame>
      <p:sp>
        <p:nvSpPr>
          <p:cNvPr id="4" name="Rectangle 3"/>
          <p:cNvSpPr/>
          <p:nvPr/>
        </p:nvSpPr>
        <p:spPr>
          <a:xfrm>
            <a:off x="533400" y="609600"/>
            <a:ext cx="2655855" cy="369332"/>
          </a:xfrm>
          <a:prstGeom prst="rect">
            <a:avLst/>
          </a:prstGeom>
        </p:spPr>
        <p:txBody>
          <a:bodyPr wrap="none">
            <a:spAutoFit/>
          </a:bodyPr>
          <a:lstStyle/>
          <a:p>
            <a:pPr eaLnBrk="0" hangingPunct="0"/>
            <a:r>
              <a:rPr lang="en-US" b="1" dirty="0" smtClean="0">
                <a:solidFill>
                  <a:srgbClr val="FF0000"/>
                </a:solidFill>
              </a:rPr>
              <a:t>Advantages of W - Model </a:t>
            </a:r>
            <a:endParaRPr lang="en-US" b="1" dirty="0">
              <a:solidFill>
                <a:srgbClr val="FF0000"/>
              </a:solidFill>
            </a:endParaRPr>
          </a:p>
        </p:txBody>
      </p:sp>
      <p:sp>
        <p:nvSpPr>
          <p:cNvPr id="5" name="Rectangle 4"/>
          <p:cNvSpPr/>
          <p:nvPr/>
        </p:nvSpPr>
        <p:spPr>
          <a:xfrm>
            <a:off x="0" y="990600"/>
            <a:ext cx="4114800" cy="2446824"/>
          </a:xfrm>
          <a:prstGeom prst="rect">
            <a:avLst/>
          </a:prstGeom>
        </p:spPr>
        <p:txBody>
          <a:bodyPr wrap="square">
            <a:spAutoFit/>
          </a:bodyPr>
          <a:lstStyle/>
          <a:p>
            <a:pPr eaLnBrk="0" hangingPunct="0">
              <a:spcBef>
                <a:spcPct val="50000"/>
              </a:spcBef>
              <a:buSzPct val="70000"/>
              <a:buFont typeface="Arial" pitchFamily="34" charset="0"/>
              <a:buChar char="•"/>
            </a:pPr>
            <a:r>
              <a:rPr lang="en-US" dirty="0" smtClean="0">
                <a:latin typeface="Times New Roman" pitchFamily="18" charset="0"/>
                <a:cs typeface="Times New Roman" pitchFamily="18" charset="0"/>
              </a:rPr>
              <a:t>Simple and easy to use. </a:t>
            </a:r>
          </a:p>
          <a:p>
            <a:pPr eaLnBrk="0" hangingPunct="0">
              <a:spcBef>
                <a:spcPct val="50000"/>
              </a:spcBef>
              <a:buSzPct val="70000"/>
              <a:buFont typeface="Arial" pitchFamily="34" charset="0"/>
              <a:buChar char="•"/>
            </a:pPr>
            <a:r>
              <a:rPr lang="en-US" dirty="0" smtClean="0">
                <a:latin typeface="Times New Roman" pitchFamily="18" charset="0"/>
                <a:cs typeface="Times New Roman" pitchFamily="18" charset="0"/>
              </a:rPr>
              <a:t>Each phase has specific deliverables. </a:t>
            </a:r>
          </a:p>
          <a:p>
            <a:pPr eaLnBrk="0" hangingPunct="0">
              <a:spcBef>
                <a:spcPct val="50000"/>
              </a:spcBef>
              <a:buSzPct val="70000"/>
              <a:buFont typeface="Arial" pitchFamily="34" charset="0"/>
              <a:buChar char="•"/>
            </a:pPr>
            <a:r>
              <a:rPr lang="en-US" dirty="0" smtClean="0">
                <a:latin typeface="Times New Roman" pitchFamily="18" charset="0"/>
                <a:cs typeface="Times New Roman" pitchFamily="18" charset="0"/>
              </a:rPr>
              <a:t>Higher chance of success over the waterfall model due to the development of test plans early on during the life cycle. </a:t>
            </a:r>
          </a:p>
          <a:p>
            <a:pPr eaLnBrk="0" hangingPunct="0">
              <a:spcBef>
                <a:spcPct val="50000"/>
              </a:spcBef>
              <a:buSzPct val="70000"/>
              <a:buFont typeface="Arial" pitchFamily="34" charset="0"/>
              <a:buChar char="•"/>
            </a:pPr>
            <a:r>
              <a:rPr lang="en-US" dirty="0" smtClean="0">
                <a:latin typeface="Times New Roman" pitchFamily="18" charset="0"/>
                <a:cs typeface="Times New Roman" pitchFamily="18" charset="0"/>
              </a:rPr>
              <a:t>Works well for small projects where requirements are easily understood.</a:t>
            </a:r>
            <a:endParaRPr lang="en-US" dirty="0">
              <a:latin typeface="Times New Roman" pitchFamily="18" charset="0"/>
              <a:cs typeface="Times New Roman" pitchFamily="18" charset="0"/>
            </a:endParaRPr>
          </a:p>
        </p:txBody>
      </p:sp>
      <p:sp>
        <p:nvSpPr>
          <p:cNvPr id="6" name="Rectangle 5"/>
          <p:cNvSpPr/>
          <p:nvPr/>
        </p:nvSpPr>
        <p:spPr>
          <a:xfrm>
            <a:off x="381000" y="3505200"/>
            <a:ext cx="3016852" cy="369332"/>
          </a:xfrm>
          <a:prstGeom prst="rect">
            <a:avLst/>
          </a:prstGeom>
        </p:spPr>
        <p:txBody>
          <a:bodyPr wrap="none">
            <a:spAutoFit/>
          </a:bodyPr>
          <a:lstStyle/>
          <a:p>
            <a:pPr eaLnBrk="0" hangingPunct="0"/>
            <a:r>
              <a:rPr lang="en-US" b="1" dirty="0" smtClean="0">
                <a:solidFill>
                  <a:srgbClr val="FF0000"/>
                </a:solidFill>
                <a:latin typeface="Times New Roman" pitchFamily="18" charset="0"/>
                <a:cs typeface="Times New Roman" pitchFamily="18" charset="0"/>
              </a:rPr>
              <a:t>Disadvantages of W - Model </a:t>
            </a:r>
            <a:endParaRPr lang="en-US" b="1" dirty="0">
              <a:solidFill>
                <a:srgbClr val="FF0000"/>
              </a:solidFill>
              <a:latin typeface="Times New Roman" pitchFamily="18" charset="0"/>
              <a:cs typeface="Times New Roman" pitchFamily="18" charset="0"/>
            </a:endParaRPr>
          </a:p>
        </p:txBody>
      </p:sp>
      <p:sp>
        <p:nvSpPr>
          <p:cNvPr id="7" name="Rectangle 6"/>
          <p:cNvSpPr/>
          <p:nvPr/>
        </p:nvSpPr>
        <p:spPr>
          <a:xfrm>
            <a:off x="0" y="3886200"/>
            <a:ext cx="4191000" cy="2723823"/>
          </a:xfrm>
          <a:prstGeom prst="rect">
            <a:avLst/>
          </a:prstGeom>
        </p:spPr>
        <p:txBody>
          <a:bodyPr wrap="square">
            <a:spAutoFit/>
          </a:bodyPr>
          <a:lstStyle/>
          <a:p>
            <a:pPr eaLnBrk="0" hangingPunct="0">
              <a:spcBef>
                <a:spcPct val="50000"/>
              </a:spcBef>
              <a:buSzPct val="70000"/>
              <a:buFont typeface="Arial" pitchFamily="34" charset="0"/>
              <a:buChar char="•"/>
            </a:pPr>
            <a:r>
              <a:rPr lang="en-US" dirty="0" smtClean="0">
                <a:latin typeface="Times New Roman" pitchFamily="18" charset="0"/>
                <a:cs typeface="Times New Roman" pitchFamily="18" charset="0"/>
              </a:rPr>
              <a:t>Very rigid, like the waterfall model. </a:t>
            </a:r>
          </a:p>
          <a:p>
            <a:pPr eaLnBrk="0" hangingPunct="0">
              <a:spcBef>
                <a:spcPct val="50000"/>
              </a:spcBef>
              <a:buSzPct val="70000"/>
              <a:buFont typeface="Arial" pitchFamily="34" charset="0"/>
              <a:buChar char="•"/>
            </a:pPr>
            <a:r>
              <a:rPr lang="en-US" dirty="0" smtClean="0">
                <a:latin typeface="Times New Roman" pitchFamily="18" charset="0"/>
                <a:cs typeface="Times New Roman" pitchFamily="18" charset="0"/>
              </a:rPr>
              <a:t>Little flexibility and adjusting scope is difficult and expensive. </a:t>
            </a:r>
          </a:p>
          <a:p>
            <a:pPr eaLnBrk="0" hangingPunct="0">
              <a:spcBef>
                <a:spcPct val="50000"/>
              </a:spcBef>
              <a:buSzPct val="70000"/>
              <a:buFont typeface="Arial" pitchFamily="34" charset="0"/>
              <a:buChar char="•"/>
            </a:pPr>
            <a:r>
              <a:rPr lang="en-US" dirty="0" smtClean="0">
                <a:latin typeface="Times New Roman" pitchFamily="18" charset="0"/>
                <a:cs typeface="Times New Roman" pitchFamily="18" charset="0"/>
              </a:rPr>
              <a:t>Software is developed during the implementation phase, so no early prototypes of the software are produced. </a:t>
            </a:r>
          </a:p>
          <a:p>
            <a:pPr eaLnBrk="0" hangingPunct="0">
              <a:spcBef>
                <a:spcPct val="50000"/>
              </a:spcBef>
              <a:buSzPct val="70000"/>
              <a:buFont typeface="Arial" pitchFamily="34" charset="0"/>
              <a:buChar char="•"/>
            </a:pPr>
            <a:r>
              <a:rPr lang="en-US" dirty="0" smtClean="0">
                <a:latin typeface="Times New Roman" pitchFamily="18" charset="0"/>
                <a:cs typeface="Times New Roman" pitchFamily="18" charset="0"/>
              </a:rPr>
              <a:t>Model doesn’t provide a clear path for problems found during testing phases.</a:t>
            </a:r>
            <a:endParaRPr lang="en-US" dirty="0">
              <a:latin typeface="Times New Roman" pitchFamily="18" charset="0"/>
              <a:cs typeface="Times New Roman" pitchFamily="18" charset="0"/>
            </a:endParaRP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smtClean="0">
                <a:solidFill>
                  <a:srgbClr val="FF0000"/>
                </a:solidFill>
                <a:latin typeface="Times New Roman" pitchFamily="18" charset="0"/>
                <a:cs typeface="Times New Roman" pitchFamily="18" charset="0"/>
              </a:rPr>
              <a:t>Testing during development life cycle</a:t>
            </a:r>
            <a:endParaRPr lang="en-US" sz="3200" dirty="0">
              <a:solidFill>
                <a:srgbClr val="FF0000"/>
              </a:solidFill>
            </a:endParaRPr>
          </a:p>
        </p:txBody>
      </p:sp>
      <p:pic>
        <p:nvPicPr>
          <p:cNvPr id="7170" name="Picture 2" descr="Image result for v model"/>
          <p:cNvPicPr>
            <a:picLocks noChangeAspect="1" noChangeArrowheads="1"/>
          </p:cNvPicPr>
          <p:nvPr/>
        </p:nvPicPr>
        <p:blipFill>
          <a:blip r:embed="rId2" cstate="print"/>
          <a:srcRect/>
          <a:stretch>
            <a:fillRect/>
          </a:stretch>
        </p:blipFill>
        <p:spPr bwMode="auto">
          <a:xfrm>
            <a:off x="609600" y="1066800"/>
            <a:ext cx="8001000" cy="5791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altLang="en-US" sz="3200" dirty="0" smtClean="0">
                <a:solidFill>
                  <a:srgbClr val="FF0000"/>
                </a:solidFill>
                <a:effectLst>
                  <a:outerShdw blurRad="38100" dist="38100" dir="2700000" algn="tl">
                    <a:srgbClr val="C0C0C0"/>
                  </a:outerShdw>
                </a:effectLst>
                <a:latin typeface="Times New Roman" pitchFamily="18" charset="0"/>
                <a:cs typeface="Times New Roman" pitchFamily="18" charset="0"/>
              </a:rPr>
              <a:t>Unit Testing</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763000" cy="5715000"/>
          </a:xfrm>
        </p:spPr>
        <p:txBody>
          <a:bodyPr>
            <a:normAutofit/>
          </a:bodyPr>
          <a:lstStyle/>
          <a:p>
            <a:pPr marL="228600" indent="-228600">
              <a:lnSpc>
                <a:spcPct val="120000"/>
              </a:lnSpc>
              <a:buClr>
                <a:srgbClr val="FFFFFF"/>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It is a level of the software testing process where individual units / components of a software/system are tested</a:t>
            </a:r>
          </a:p>
          <a:p>
            <a:pPr marL="228600" indent="-228600">
              <a:lnSpc>
                <a:spcPct val="120000"/>
              </a:lnSpc>
              <a:buClr>
                <a:srgbClr val="FFFFFF"/>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The purpose is to validate that each unit of the software performs as designed</a:t>
            </a:r>
          </a:p>
          <a:p>
            <a:pPr marL="228600" indent="-228600">
              <a:lnSpc>
                <a:spcPct val="120000"/>
              </a:lnSpc>
              <a:buClr>
                <a:srgbClr val="FFFFFF"/>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It is a method by which individual units of source code are tested to determine if they are fit for use</a:t>
            </a:r>
          </a:p>
          <a:p>
            <a:endParaRPr lang="en-US" sz="2000" dirty="0">
              <a:latin typeface="Times New Roman" pitchFamily="18" charset="0"/>
              <a:cs typeface="Times New Roman" pitchFamily="18" charset="0"/>
            </a:endParaRPr>
          </a:p>
        </p:txBody>
      </p:sp>
      <p:sp>
        <p:nvSpPr>
          <p:cNvPr id="4" name="Rectangle 3"/>
          <p:cNvSpPr/>
          <p:nvPr/>
        </p:nvSpPr>
        <p:spPr>
          <a:xfrm>
            <a:off x="609600" y="3429000"/>
            <a:ext cx="8001000" cy="2308324"/>
          </a:xfrm>
          <a:prstGeom prst="rect">
            <a:avLst/>
          </a:prstGeom>
        </p:spPr>
        <p:txBody>
          <a:bodyPr wrap="square">
            <a:spAutoFit/>
          </a:bodyPr>
          <a:lstStyle/>
          <a:p>
            <a:pPr marL="228600" indent="-228600">
              <a:lnSpc>
                <a:spcPct val="120000"/>
              </a:lnSpc>
              <a:buClr>
                <a:srgbClr val="FFFFFF"/>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solidFill>
                  <a:srgbClr val="FF0000"/>
                </a:solidFill>
                <a:latin typeface="Times New Roman" pitchFamily="18" charset="0"/>
                <a:cs typeface="Times New Roman" pitchFamily="18" charset="0"/>
              </a:rPr>
              <a:t>Benefits :- </a:t>
            </a:r>
          </a:p>
          <a:p>
            <a:pPr marL="228600" indent="-228600">
              <a:lnSpc>
                <a:spcPct val="120000"/>
              </a:lnSpc>
              <a:buClr>
                <a:srgbClr val="FFFFFF"/>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    1. Early detection of software defects</a:t>
            </a:r>
          </a:p>
          <a:p>
            <a:pPr marL="228600" indent="-228600">
              <a:lnSpc>
                <a:spcPct val="120000"/>
              </a:lnSpc>
              <a:buClr>
                <a:srgbClr val="FFFFFF"/>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    2. Provides scope for change or update</a:t>
            </a:r>
          </a:p>
          <a:p>
            <a:pPr marL="228600" indent="-228600">
              <a:lnSpc>
                <a:spcPct val="120000"/>
              </a:lnSpc>
              <a:buClr>
                <a:srgbClr val="FFFFFF"/>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    3. Simplifies integration testing</a:t>
            </a:r>
          </a:p>
          <a:p>
            <a:pPr marL="228600" indent="-228600">
              <a:lnSpc>
                <a:spcPct val="120000"/>
              </a:lnSpc>
              <a:buClr>
                <a:srgbClr val="FFFFFF"/>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    4. Proper documentation can maintain</a:t>
            </a:r>
          </a:p>
          <a:p>
            <a:pPr marL="228600" indent="-228600">
              <a:lnSpc>
                <a:spcPct val="120000"/>
              </a:lnSpc>
              <a:buClr>
                <a:srgbClr val="FFFFFF"/>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    5. Contributes in good design of overall software</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Autofit/>
          </a:bodyPr>
          <a:lstStyle/>
          <a:p>
            <a:r>
              <a:rPr lang="en-US" altLang="en-US" sz="3200" dirty="0" smtClean="0">
                <a:solidFill>
                  <a:srgbClr val="FF0000"/>
                </a:solidFill>
                <a:effectLst>
                  <a:outerShdw blurRad="38100" dist="38100" dir="2700000" algn="tl">
                    <a:srgbClr val="C0C0C0"/>
                  </a:outerShdw>
                </a:effectLst>
                <a:latin typeface="Times New Roman" pitchFamily="18" charset="0"/>
                <a:cs typeface="Times New Roman" pitchFamily="18" charset="0"/>
              </a:rPr>
              <a:t>Integration and System Testing</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609600"/>
            <a:ext cx="8610600" cy="5943600"/>
          </a:xfrm>
        </p:spPr>
        <p:txBody>
          <a:bodyPr>
            <a:normAutofit/>
          </a:bodyPr>
          <a:lstStyle/>
          <a:p>
            <a:pPr marL="228600" indent="-228600" algn="just">
              <a:lnSpc>
                <a:spcPct val="120000"/>
              </a:lnSpc>
              <a:buClr>
                <a:srgbClr val="000000"/>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Testing the </a:t>
            </a:r>
            <a:r>
              <a:rPr lang="en-US" altLang="en-US" sz="2000" i="1" dirty="0" smtClean="0">
                <a:latin typeface="Times New Roman" pitchFamily="18" charset="0"/>
                <a:cs typeface="Times New Roman" pitchFamily="18" charset="0"/>
              </a:rPr>
              <a:t>interaction</a:t>
            </a:r>
            <a:r>
              <a:rPr lang="en-US" altLang="en-US" sz="2000" dirty="0" smtClean="0">
                <a:latin typeface="Times New Roman" pitchFamily="18" charset="0"/>
                <a:cs typeface="Times New Roman" pitchFamily="18" charset="0"/>
              </a:rPr>
              <a:t> between the modules and interaction with other systems externally is called integration testing</a:t>
            </a:r>
          </a:p>
          <a:p>
            <a:pPr marL="228600" indent="-228600" algn="just">
              <a:lnSpc>
                <a:spcPct val="120000"/>
              </a:lnSpc>
              <a:buClr>
                <a:srgbClr val="000000"/>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Integration testing starts when two of the product components are available and ends when all component interfaces have been tested</a:t>
            </a:r>
          </a:p>
          <a:p>
            <a:pPr marL="228600" indent="-228600" algn="just">
              <a:lnSpc>
                <a:spcPct val="120000"/>
              </a:lnSpc>
              <a:buClr>
                <a:srgbClr val="000000"/>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Integration testing is both a type of testing and a phase of testing</a:t>
            </a:r>
          </a:p>
          <a:p>
            <a:pPr marL="228600" indent="-228600" algn="just">
              <a:lnSpc>
                <a:spcPct val="120000"/>
              </a:lnSpc>
              <a:buClr>
                <a:srgbClr val="000000"/>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The testing conducted on the complete integrated products and solutions to evaluate system compliance with specified requirements on functional and nonfunctional aspects is called system testing</a:t>
            </a:r>
          </a:p>
          <a:p>
            <a:pPr marL="228600" indent="-228600" algn="just">
              <a:lnSpc>
                <a:spcPct val="120000"/>
              </a:lnSpc>
              <a:buClr>
                <a:srgbClr val="000000"/>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It is the first level of software testing where the application is tested as a whole</a:t>
            </a:r>
          </a:p>
          <a:p>
            <a:pPr>
              <a:buClr>
                <a:srgbClr val="000000"/>
              </a:buClr>
            </a:pP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ltLang="en-US" dirty="0" smtClean="0">
                <a:solidFill>
                  <a:srgbClr val="FF0000"/>
                </a:solidFill>
                <a:effectLst>
                  <a:outerShdw blurRad="38100" dist="38100" dir="2700000" algn="tl">
                    <a:srgbClr val="C0C0C0"/>
                  </a:outerShdw>
                </a:effectLst>
                <a:latin typeface="Times New Roman" pitchFamily="18" charset="0"/>
                <a:cs typeface="Times New Roman" pitchFamily="18" charset="0"/>
              </a:rPr>
              <a:t>Acceptance Testing</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91200"/>
          </a:xfrm>
        </p:spPr>
        <p:txBody>
          <a:bodyPr>
            <a:normAutofit/>
          </a:bodyPr>
          <a:lstStyle/>
          <a:p>
            <a:pPr algn="just"/>
            <a:r>
              <a:rPr lang="en-US" altLang="en-US" sz="2000" dirty="0" smtClean="0">
                <a:latin typeface="Times New Roman" pitchFamily="18" charset="0"/>
                <a:cs typeface="Times New Roman" pitchFamily="18" charset="0"/>
              </a:rPr>
              <a:t>Acceptance testing is done by the customer or by the representative of the customer to check whether the product is ready for use in the real-life environment </a:t>
            </a:r>
          </a:p>
          <a:p>
            <a:pPr marL="228600" indent="-228600">
              <a:lnSpc>
                <a:spcPct val="120000"/>
              </a:lnSpc>
              <a:buClr>
                <a:srgbClr val="FFFFFF"/>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Following test cases can be included for acceptance testing</a:t>
            </a:r>
          </a:p>
          <a:p>
            <a:pPr marL="971550" lvl="1" indent="-228600">
              <a:lnSpc>
                <a:spcPct val="120000"/>
              </a:lnSpc>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End-to-end functionality verification</a:t>
            </a:r>
          </a:p>
          <a:p>
            <a:pPr marL="971550" lvl="1" indent="-228600">
              <a:lnSpc>
                <a:spcPct val="120000"/>
              </a:lnSpc>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Domain tests</a:t>
            </a:r>
          </a:p>
          <a:p>
            <a:pPr marL="971550" lvl="1" indent="-228600">
              <a:lnSpc>
                <a:spcPct val="120000"/>
              </a:lnSpc>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User scenario tests</a:t>
            </a:r>
          </a:p>
          <a:p>
            <a:pPr marL="971550" lvl="1" indent="-228600">
              <a:lnSpc>
                <a:spcPct val="120000"/>
              </a:lnSpc>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Basic sanity tests</a:t>
            </a:r>
          </a:p>
          <a:p>
            <a:pPr marL="971550" lvl="1" indent="-228600">
              <a:lnSpc>
                <a:spcPct val="120000"/>
              </a:lnSpc>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New functionality</a:t>
            </a:r>
          </a:p>
          <a:p>
            <a:pPr marL="971550" lvl="1" indent="-228600">
              <a:lnSpc>
                <a:spcPct val="120000"/>
              </a:lnSpc>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A few non-functional tests</a:t>
            </a:r>
          </a:p>
          <a:p>
            <a:pPr marL="971550" lvl="1" indent="-228600">
              <a:lnSpc>
                <a:spcPct val="120000"/>
              </a:lnSpc>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Tests pertaining to legal obligations and service level agreements</a:t>
            </a:r>
          </a:p>
          <a:p>
            <a:pPr marL="971550" lvl="1" indent="-228600">
              <a:lnSpc>
                <a:spcPct val="120000"/>
              </a:lnSpc>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smtClean="0">
                <a:latin typeface="Times New Roman" pitchFamily="18" charset="0"/>
                <a:cs typeface="Times New Roman" pitchFamily="18" charset="0"/>
              </a:rPr>
              <a:t>Acceptance test data</a:t>
            </a:r>
          </a:p>
          <a:p>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TotalTime>
  <Words>3605</Words>
  <Application>Microsoft Office PowerPoint</Application>
  <PresentationFormat>On-screen Show (4:3)</PresentationFormat>
  <Paragraphs>375</Paragraphs>
  <Slides>46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Office Theme</vt:lpstr>
      <vt:lpstr>Photo Editor Photo</vt:lpstr>
      <vt:lpstr>Unit-II Test Planning and Management   </vt:lpstr>
      <vt:lpstr>Content</vt:lpstr>
      <vt:lpstr>Fundamentals of S/W Testing</vt:lpstr>
      <vt:lpstr>Waterfall Model for Testing</vt:lpstr>
      <vt:lpstr>W-Model for Testing</vt:lpstr>
      <vt:lpstr>Testing during development life cycle</vt:lpstr>
      <vt:lpstr>Unit Testing</vt:lpstr>
      <vt:lpstr>Integration and System Testing</vt:lpstr>
      <vt:lpstr>Acceptance Testing</vt:lpstr>
      <vt:lpstr>Requirements Traceability Matrix (RTM)</vt:lpstr>
      <vt:lpstr>RTM Essentials</vt:lpstr>
      <vt:lpstr>Workbench of Testing</vt:lpstr>
      <vt:lpstr>Workbench Phases</vt:lpstr>
      <vt:lpstr>Important Features of Testing Process</vt:lpstr>
      <vt:lpstr>Misconceptions about Testing and Defects</vt:lpstr>
      <vt:lpstr>Generalized Principles of Software testing, </vt:lpstr>
      <vt:lpstr>Test Policies</vt:lpstr>
      <vt:lpstr>Test Planning</vt:lpstr>
      <vt:lpstr>What is a difference between Test plan and Test strategy? </vt:lpstr>
      <vt:lpstr>What is a difference between Test case &amp; Test script?</vt:lpstr>
      <vt:lpstr>Difference between Test scenario &amp; Test condition</vt:lpstr>
      <vt:lpstr>Testing Process and number of defects found in testing  </vt:lpstr>
      <vt:lpstr>Test team efficiency</vt:lpstr>
      <vt:lpstr>Mutation testing </vt:lpstr>
      <vt:lpstr>Challenges in testing</vt:lpstr>
      <vt:lpstr>Test team &amp; approaches</vt:lpstr>
      <vt:lpstr>Location of test team in org.</vt:lpstr>
      <vt:lpstr>Slide 28</vt:lpstr>
      <vt:lpstr>Process problem faced in Testing</vt:lpstr>
      <vt:lpstr>Cost aspect in Testing</vt:lpstr>
      <vt:lpstr>Structured approach for testing</vt:lpstr>
      <vt:lpstr>Categories of Defect</vt:lpstr>
      <vt:lpstr>Stages of bugs/ bug life cycle</vt:lpstr>
      <vt:lpstr>Developing Test Strategy and Plan</vt:lpstr>
      <vt:lpstr>Testing Process</vt:lpstr>
      <vt:lpstr>Sample Test case</vt:lpstr>
      <vt:lpstr>Attitude towards Testing</vt:lpstr>
      <vt:lpstr>Slide 38</vt:lpstr>
      <vt:lpstr>Conti…</vt:lpstr>
      <vt:lpstr>Grey-box testing is a technique to test the application with having a limited knowledge of the internal workings of an application. In software testing, the phrase the more you know, the better carries a lot of weight while testing an application.  Mastering the domain of a system always gives the tester an edge over someone with limited domain knowledge. Unlike black-box testing, where the tester only tests the application's user interface; in grey-box testing, the tester has access to design documents and the database. </vt:lpstr>
      <vt:lpstr>Skills required by tester</vt:lpstr>
      <vt:lpstr>Different stages of SDLC with STLC</vt:lpstr>
      <vt:lpstr>Different stages of SDLC with STLC</vt:lpstr>
      <vt:lpstr>Different stages of SDLC with STLC</vt:lpstr>
      <vt:lpstr>Different stages of SDLC with STLC</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 Test Planning and Management</dc:title>
  <dc:creator>admin</dc:creator>
  <cp:lastModifiedBy>SHARAD</cp:lastModifiedBy>
  <cp:revision>62</cp:revision>
  <dcterms:created xsi:type="dcterms:W3CDTF">2018-07-04T06:59:31Z</dcterms:created>
  <dcterms:modified xsi:type="dcterms:W3CDTF">2020-07-09T17:04:52Z</dcterms:modified>
</cp:coreProperties>
</file>