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315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267" r:id="rId34"/>
    <p:sldId id="257" r:id="rId35"/>
    <p:sldId id="259" r:id="rId36"/>
    <p:sldId id="264" r:id="rId37"/>
    <p:sldId id="265" r:id="rId38"/>
    <p:sldId id="266" r:id="rId39"/>
    <p:sldId id="268" r:id="rId40"/>
    <p:sldId id="269" r:id="rId41"/>
    <p:sldId id="270" r:id="rId42"/>
    <p:sldId id="272" r:id="rId43"/>
    <p:sldId id="261" r:id="rId44"/>
    <p:sldId id="262" r:id="rId45"/>
    <p:sldId id="258" r:id="rId46"/>
    <p:sldId id="263" r:id="rId47"/>
    <p:sldId id="273" r:id="rId48"/>
    <p:sldId id="292" r:id="rId49"/>
    <p:sldId id="274" r:id="rId50"/>
    <p:sldId id="275" r:id="rId51"/>
    <p:sldId id="276" r:id="rId52"/>
    <p:sldId id="277" r:id="rId53"/>
    <p:sldId id="278" r:id="rId54"/>
    <p:sldId id="291" r:id="rId55"/>
    <p:sldId id="279" r:id="rId56"/>
    <p:sldId id="298" r:id="rId57"/>
    <p:sldId id="299" r:id="rId58"/>
    <p:sldId id="300" r:id="rId59"/>
    <p:sldId id="301" r:id="rId60"/>
    <p:sldId id="302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68302-F2B0-437A-B038-7C91809B4808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D3AB-DE01-4BD5-B5FB-609E50258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99B106-11A7-4F4F-BDE4-B155B5214F91}" type="datetime4">
              <a:rPr lang="en-US"/>
              <a:pPr/>
              <a:t>July 19, 2018</a:t>
            </a:fld>
            <a:endParaRPr lang="en-US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2767C8-4FD9-4243-B1BC-6DF000348A34}" type="slidenum">
              <a:rPr lang="en-US"/>
              <a:pPr/>
              <a:t>3</a:t>
            </a:fld>
            <a:endParaRPr lang="en-US"/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C8BE-0841-4EC9-9954-8AFFB1B89644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6DB3-2A92-4E2A-B751-D4B157FA9D24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4E80-AA1A-4647-BC73-5C9FBE075642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EC8-09FD-4C7D-A830-D3B1987A64EB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0DD-4CD4-4500-B826-DFB3CA4EE51E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10AE-F5BF-4C21-96D8-6901FFC3F663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ABD1-8E7F-4CA9-AA6A-8BE8644FD15E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8470-4A59-48FE-83A9-BE8F14FF484C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A7C6-D352-492B-987F-47A6488499F7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C2B-4F72-4880-8DBF-26CDD9334400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620A-19B4-48E7-9899-2CB28632DE15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BD72B8-3F95-40A5-8FF7-05C95068BE63}" type="datetime1">
              <a:rPr lang="en-US" smtClean="0"/>
              <a:pPr/>
              <a:t>7/19/2018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C92D63-27F3-4ABE-B067-1624BCEB1F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Unit </a:t>
            </a:r>
            <a:r>
              <a:rPr lang="en-US" sz="6000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5400" dirty="0" smtClean="0"/>
              <a:t>Natural Language Processing  and Artificial Neural Network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16D53F-EF06-44BE-9B3A-80E3B23BE738}" type="slidenum">
              <a:rPr lang="en-US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 (cont.)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smtClean="0"/>
              <a:t>Some interpretations of :   </a:t>
            </a:r>
            <a:r>
              <a:rPr lang="en-US" b="1" smtClean="0">
                <a:latin typeface="Courier New" pitchFamily="49" charset="0"/>
              </a:rPr>
              <a:t>I made her duck.</a:t>
            </a:r>
            <a:endParaRPr lang="en-US" smtClean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cooked </a:t>
            </a:r>
            <a:r>
              <a:rPr lang="en-US" i="1" smtClean="0"/>
              <a:t>duck</a:t>
            </a:r>
            <a:r>
              <a:rPr lang="en-US" smtClean="0"/>
              <a:t> for her.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cooked </a:t>
            </a:r>
            <a:r>
              <a:rPr lang="en-US" i="1" smtClean="0"/>
              <a:t>duck</a:t>
            </a:r>
            <a:r>
              <a:rPr lang="en-US" smtClean="0"/>
              <a:t> belonging to her.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created a toy duck which she owns.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caused her to quickly lower her head or body.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used magic and turned her into a </a:t>
            </a:r>
            <a:r>
              <a:rPr lang="en-US" i="1" smtClean="0"/>
              <a:t>duck</a:t>
            </a:r>
            <a:r>
              <a:rPr lang="en-US" smtClean="0"/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– morphologically and syntactically ambiguous: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mtClean="0"/>
              <a:t>		noun or verb.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her</a:t>
            </a:r>
            <a:r>
              <a:rPr lang="en-US" smtClean="0"/>
              <a:t> – syntactically ambiguous: dative or possessive.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  <a:r>
              <a:rPr lang="en-US" smtClean="0"/>
              <a:t> – semantically ambiguous:  cook or create.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  <a:r>
              <a:rPr lang="en-US" smtClean="0"/>
              <a:t> – syntactically ambiguous: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Transitive – takes a direct object.   =&gt;  2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Di-transitive – takes two objects.   =&gt;  5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Takes a direct object and a verb.    =&gt;  4</a:t>
            </a:r>
            <a:endParaRPr lang="en-US" b="1" smtClean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6E4A58-CB76-4270-AEA9-87E2F30DCA61}" type="slidenum">
              <a:rPr lang="en-US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 in a Turkish Sentence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tr-TR" smtClean="0"/>
              <a:t>Some </a:t>
            </a:r>
            <a:r>
              <a:rPr lang="en-US" smtClean="0"/>
              <a:t>interpretations of:</a:t>
            </a:r>
            <a:r>
              <a:rPr lang="tr-TR" b="1" smtClean="0"/>
              <a:t>	</a:t>
            </a:r>
            <a:r>
              <a:rPr lang="en-US" b="1" u="sng" smtClean="0">
                <a:latin typeface="Courier New" pitchFamily="49" charset="0"/>
              </a:rPr>
              <a:t>Adam</a:t>
            </a:r>
            <a:r>
              <a:rPr lang="tr-TR" b="1" u="sng" smtClean="0">
                <a:latin typeface="Courier New" pitchFamily="49" charset="0"/>
              </a:rPr>
              <a:t>ı</a:t>
            </a:r>
            <a:r>
              <a:rPr lang="tr-TR" u="sng" smtClean="0">
                <a:latin typeface="Courier New" pitchFamily="49" charset="0"/>
              </a:rPr>
              <a:t> </a:t>
            </a:r>
            <a:r>
              <a:rPr lang="tr-TR" b="1" u="sng" smtClean="0">
                <a:latin typeface="Courier New" pitchFamily="49" charset="0"/>
              </a:rPr>
              <a:t>gördüm.</a:t>
            </a:r>
            <a:endParaRPr lang="tr-TR" u="sng" smtClean="0">
              <a:latin typeface="Courier New" pitchFamily="49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smtClean="0"/>
              <a:t>I saw the man.</a:t>
            </a:r>
          </a:p>
          <a:p>
            <a:pPr marL="800100" lvl="1" indent="-342900">
              <a:buFontTx/>
              <a:buAutoNum type="arabicPeriod"/>
            </a:pPr>
            <a:r>
              <a:rPr lang="en-US" smtClean="0"/>
              <a:t>I saw my island.</a:t>
            </a:r>
          </a:p>
          <a:p>
            <a:pPr marL="800100" lvl="1" indent="-342900">
              <a:buFontTx/>
              <a:buAutoNum type="arabicPeriod"/>
            </a:pPr>
            <a:r>
              <a:rPr lang="en-US" smtClean="0"/>
              <a:t>I visited my island.</a:t>
            </a:r>
          </a:p>
          <a:p>
            <a:pPr marL="800100" lvl="1" indent="-342900">
              <a:buFontTx/>
              <a:buAutoNum type="arabicPeriod"/>
            </a:pPr>
            <a:r>
              <a:rPr lang="en-US" smtClean="0"/>
              <a:t>I bribed the man.</a:t>
            </a:r>
          </a:p>
          <a:p>
            <a:pPr marL="457200" indent="-457200"/>
            <a:r>
              <a:rPr lang="en-US" smtClean="0"/>
              <a:t>Morphological Ambiguity: </a:t>
            </a:r>
            <a:endParaRPr lang="tr-TR" smtClean="0"/>
          </a:p>
          <a:p>
            <a:pPr marL="800100" lvl="1" indent="-342900"/>
            <a:r>
              <a:rPr lang="en-US" smtClean="0"/>
              <a:t>ada-m-</a:t>
            </a:r>
            <a:r>
              <a:rPr lang="tr-TR" smtClean="0"/>
              <a:t>ı   </a:t>
            </a:r>
            <a:r>
              <a:rPr lang="en-US" smtClean="0"/>
              <a:t>	ada+P1SG+ACC</a:t>
            </a:r>
            <a:r>
              <a:rPr lang="tr-TR" smtClean="0"/>
              <a:t> </a:t>
            </a:r>
            <a:endParaRPr lang="en-US" smtClean="0"/>
          </a:p>
          <a:p>
            <a:pPr marL="800100" lvl="1" indent="-342900"/>
            <a:r>
              <a:rPr lang="tr-TR" smtClean="0"/>
              <a:t>adam-ı</a:t>
            </a:r>
            <a:r>
              <a:rPr lang="en-US" smtClean="0"/>
              <a:t>	adam+ACC</a:t>
            </a:r>
            <a:endParaRPr lang="tr-TR" smtClean="0"/>
          </a:p>
          <a:p>
            <a:pPr marL="457200" indent="-457200"/>
            <a:r>
              <a:rPr lang="en-US" smtClean="0"/>
              <a:t>Semantic Ambiguity:</a:t>
            </a:r>
          </a:p>
          <a:p>
            <a:pPr marL="800100" lvl="1" indent="-342900"/>
            <a:r>
              <a:rPr lang="tr-TR" smtClean="0"/>
              <a:t>gör	</a:t>
            </a:r>
            <a:r>
              <a:rPr lang="en-US" smtClean="0"/>
              <a:t>to see</a:t>
            </a:r>
          </a:p>
          <a:p>
            <a:pPr marL="800100" lvl="1" indent="-342900"/>
            <a:r>
              <a:rPr lang="tr-TR" smtClean="0"/>
              <a:t>gör	</a:t>
            </a:r>
            <a:r>
              <a:rPr lang="en-US" smtClean="0"/>
              <a:t>to visit</a:t>
            </a:r>
            <a:endParaRPr lang="tr-TR" smtClean="0"/>
          </a:p>
          <a:p>
            <a:pPr marL="800100" lvl="1" indent="-342900"/>
            <a:r>
              <a:rPr lang="tr-TR" smtClean="0"/>
              <a:t>gör	</a:t>
            </a:r>
            <a:r>
              <a:rPr lang="en-US" smtClean="0"/>
              <a:t>to bribe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AF3076-3662-4B7E-8E60-93861047E685}" type="slidenum">
              <a:rPr lang="en-US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Resolve Ambiguities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 will introduce </a:t>
            </a:r>
            <a:r>
              <a:rPr lang="en-US" i="1" smtClean="0"/>
              <a:t>models</a:t>
            </a:r>
            <a:r>
              <a:rPr lang="en-US" smtClean="0"/>
              <a:t> and </a:t>
            </a:r>
            <a:r>
              <a:rPr lang="en-US" i="1" smtClean="0"/>
              <a:t>algorithms</a:t>
            </a:r>
            <a:r>
              <a:rPr lang="en-US" smtClean="0"/>
              <a:t> to resolve ambiguities  at different levels.</a:t>
            </a:r>
          </a:p>
          <a:p>
            <a:r>
              <a:rPr lang="en-US" b="1" smtClean="0"/>
              <a:t>par</a:t>
            </a:r>
            <a:r>
              <a:rPr lang="tr-TR" b="1" smtClean="0"/>
              <a:t>t-of-speech tagging</a:t>
            </a:r>
            <a:r>
              <a:rPr lang="tr-TR" smtClean="0"/>
              <a:t> -- </a:t>
            </a:r>
            <a:r>
              <a:rPr lang="en-US" smtClean="0"/>
              <a:t>Deciding whether </a:t>
            </a:r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is verb or noun. </a:t>
            </a:r>
          </a:p>
          <a:p>
            <a:r>
              <a:rPr lang="tr-TR" b="1" smtClean="0"/>
              <a:t>word-sense disambiguation</a:t>
            </a:r>
            <a:r>
              <a:rPr lang="tr-TR" smtClean="0"/>
              <a:t> -- Deciding whether </a:t>
            </a:r>
            <a:r>
              <a:rPr lang="tr-TR" smtClean="0">
                <a:latin typeface="Courier New" pitchFamily="49" charset="0"/>
              </a:rPr>
              <a:t>make</a:t>
            </a:r>
            <a:r>
              <a:rPr lang="tr-TR" smtClean="0"/>
              <a:t> is </a:t>
            </a:r>
            <a:r>
              <a:rPr lang="tr-TR" smtClean="0">
                <a:latin typeface="Courier New" pitchFamily="49" charset="0"/>
              </a:rPr>
              <a:t>create</a:t>
            </a:r>
            <a:r>
              <a:rPr lang="tr-TR" smtClean="0"/>
              <a:t> or </a:t>
            </a:r>
            <a:r>
              <a:rPr lang="tr-TR" smtClean="0">
                <a:latin typeface="Courier New" pitchFamily="49" charset="0"/>
              </a:rPr>
              <a:t>cook</a:t>
            </a:r>
            <a:r>
              <a:rPr lang="tr-TR" smtClean="0"/>
              <a:t>. </a:t>
            </a:r>
          </a:p>
          <a:p>
            <a:r>
              <a:rPr lang="tr-TR" b="1" smtClean="0"/>
              <a:t>lexical disambiguation</a:t>
            </a:r>
            <a:r>
              <a:rPr lang="tr-TR" smtClean="0"/>
              <a:t> -- Resolution of part-of-speech and            word-sense ambiguities are two important kinds of lexical disambiguation.</a:t>
            </a:r>
          </a:p>
          <a:p>
            <a:r>
              <a:rPr lang="tr-TR" b="1" smtClean="0"/>
              <a:t>syntactic ambiguity</a:t>
            </a:r>
            <a:r>
              <a:rPr lang="tr-TR" smtClean="0"/>
              <a:t> -- </a:t>
            </a:r>
            <a:r>
              <a:rPr lang="tr-TR" smtClean="0">
                <a:latin typeface="Courier New" pitchFamily="49" charset="0"/>
              </a:rPr>
              <a:t>her duck</a:t>
            </a:r>
            <a:r>
              <a:rPr lang="tr-TR" smtClean="0"/>
              <a:t> is an example of syntactic ambiguity, and can be addressed by probabilistic parsing.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BC395D-2562-43DB-A04B-BF054813CF5F}" type="slidenum">
              <a:rPr lang="en-US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Resolve Ambiguities (cont.)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</a:rPr>
              <a:t>I made her duck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S					  S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NP		VP			    NP	   VP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I	V	NP	NP		    I	   V	   NP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made	her   duck			  made   DET  N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					  her	duck</a:t>
            </a:r>
            <a:endParaRPr lang="en-US" sz="2000" smtClean="0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 flipH="1">
            <a:off x="914400" y="2438400"/>
            <a:ext cx="3524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1476375" y="2514600"/>
            <a:ext cx="7048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 flipH="1">
            <a:off x="838200" y="3429000"/>
            <a:ext cx="63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7"/>
          <p:cNvSpPr>
            <a:spLocks noChangeShapeType="1"/>
          </p:cNvSpPr>
          <p:nvPr/>
        </p:nvSpPr>
        <p:spPr bwMode="auto">
          <a:xfrm flipH="1">
            <a:off x="1524000" y="3429000"/>
            <a:ext cx="727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2251075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2251075" y="3429000"/>
            <a:ext cx="8445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1336675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2320925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3165475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3"/>
          <p:cNvSpPr>
            <a:spLocks noChangeShapeType="1"/>
          </p:cNvSpPr>
          <p:nvPr/>
        </p:nvSpPr>
        <p:spPr bwMode="auto">
          <a:xfrm flipH="1">
            <a:off x="5767388" y="2514600"/>
            <a:ext cx="6334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>
            <a:off x="6400800" y="2514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5627688" y="3429000"/>
            <a:ext cx="1111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 flipH="1">
            <a:off x="6553200" y="3352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7315200" y="3352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>
            <a:off x="7315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>
            <a:off x="7315200" y="4267200"/>
            <a:ext cx="7731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640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1"/>
          <p:cNvSpPr>
            <a:spLocks noChangeShapeType="1"/>
          </p:cNvSpPr>
          <p:nvPr/>
        </p:nvSpPr>
        <p:spPr bwMode="auto">
          <a:xfrm>
            <a:off x="7315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2"/>
          <p:cNvSpPr>
            <a:spLocks noChangeShapeType="1"/>
          </p:cNvSpPr>
          <p:nvPr/>
        </p:nvSpPr>
        <p:spPr bwMode="auto">
          <a:xfrm>
            <a:off x="8077200" y="5181600"/>
            <a:ext cx="111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A02FBB-1169-4735-AC04-D2834C90B0A9}" type="slidenum">
              <a:rPr lang="en-US"/>
              <a:pPr/>
              <a:t>14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Models to Represent Linguistic Knowledge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will use certain formalisms (</a:t>
            </a:r>
            <a:r>
              <a:rPr lang="en-US" i="1" smtClean="0"/>
              <a:t>models</a:t>
            </a:r>
            <a:r>
              <a:rPr lang="en-US" smtClean="0"/>
              <a:t>) to represent the required linguistic knowledge.</a:t>
            </a:r>
          </a:p>
          <a:p>
            <a:r>
              <a:rPr lang="en-US" b="1" smtClean="0"/>
              <a:t>State Machines</a:t>
            </a:r>
            <a:r>
              <a:rPr lang="en-US" smtClean="0"/>
              <a:t> -- FSAs, FSTs, HMMs, ATNs, RTNs</a:t>
            </a:r>
          </a:p>
          <a:p>
            <a:r>
              <a:rPr lang="en-US" b="1" smtClean="0"/>
              <a:t>Formal Rule Systems</a:t>
            </a:r>
            <a:r>
              <a:rPr lang="en-US" smtClean="0"/>
              <a:t> -- Context Free Grammars, Unification Grammars, Probabilistic CFGs.</a:t>
            </a:r>
          </a:p>
          <a:p>
            <a:r>
              <a:rPr lang="en-US" b="1" smtClean="0"/>
              <a:t>Logic-based Formalisms</a:t>
            </a:r>
            <a:r>
              <a:rPr lang="en-US" smtClean="0"/>
              <a:t> -- first order predicate logic, some higher order logic.</a:t>
            </a:r>
          </a:p>
          <a:p>
            <a:r>
              <a:rPr lang="en-US" b="1" smtClean="0"/>
              <a:t>Models of Uncertainty</a:t>
            </a:r>
            <a:r>
              <a:rPr lang="en-US" smtClean="0"/>
              <a:t> -- Bayesian probability theory.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82D275-74DF-4A1F-A66E-8A9883533EC9}" type="slidenum">
              <a:rPr lang="en-US"/>
              <a:pPr/>
              <a:t>15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Algorithms to Manipulate Linguistic Knowledge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will use </a:t>
            </a:r>
            <a:r>
              <a:rPr lang="en-US" i="1" smtClean="0"/>
              <a:t>algorithms</a:t>
            </a:r>
            <a:r>
              <a:rPr lang="en-US" smtClean="0"/>
              <a:t> to manipulate the models of linguistic knowledge to produce the desired behavior.</a:t>
            </a:r>
          </a:p>
          <a:p>
            <a:r>
              <a:rPr lang="en-US" smtClean="0"/>
              <a:t>Most of the algorithms we will study are </a:t>
            </a:r>
            <a:r>
              <a:rPr lang="en-US" b="1" smtClean="0"/>
              <a:t>transducers</a:t>
            </a:r>
            <a:r>
              <a:rPr lang="en-US" smtClean="0"/>
              <a:t> and </a:t>
            </a:r>
            <a:r>
              <a:rPr lang="en-US" b="1" smtClean="0"/>
              <a:t>parsers</a:t>
            </a:r>
            <a:r>
              <a:rPr lang="en-US" smtClean="0"/>
              <a:t>.        </a:t>
            </a:r>
          </a:p>
          <a:p>
            <a:pPr lvl="1"/>
            <a:r>
              <a:rPr lang="en-US" smtClean="0"/>
              <a:t>These algorithms construct some structure based on their input.</a:t>
            </a:r>
          </a:p>
          <a:p>
            <a:r>
              <a:rPr lang="en-US" smtClean="0"/>
              <a:t>Since the language is ambiguous at all levels, </a:t>
            </a:r>
          </a:p>
          <a:p>
            <a:pPr>
              <a:buFontTx/>
              <a:buNone/>
            </a:pPr>
            <a:r>
              <a:rPr lang="en-US" smtClean="0"/>
              <a:t>	these algorithms are never simple processes.</a:t>
            </a:r>
          </a:p>
          <a:p>
            <a:r>
              <a:rPr lang="en-US" smtClean="0"/>
              <a:t>Categories of most algorithms that will be used can fall into following categories.</a:t>
            </a:r>
          </a:p>
          <a:p>
            <a:pPr lvl="1"/>
            <a:r>
              <a:rPr lang="en-US" smtClean="0"/>
              <a:t>state space search</a:t>
            </a:r>
          </a:p>
          <a:p>
            <a:pPr lvl="1"/>
            <a:r>
              <a:rPr lang="en-US" smtClean="0"/>
              <a:t>dynamic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E9B661-0928-415E-A9A6-337980C796F6}" type="slidenum">
              <a:rPr lang="en-US"/>
              <a:pPr/>
              <a:t>16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and Intelligence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b="1" u="sng" smtClean="0"/>
              <a:t>Turing Test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	</a:t>
            </a:r>
            <a:r>
              <a:rPr lang="en-US" i="1" smtClean="0"/>
              <a:t>Computer</a:t>
            </a:r>
            <a:r>
              <a:rPr lang="en-US" b="1" smtClean="0"/>
              <a:t> </a:t>
            </a:r>
            <a:r>
              <a:rPr lang="en-US" smtClean="0"/>
              <a:t>		</a:t>
            </a:r>
            <a:r>
              <a:rPr lang="en-US" i="1" smtClean="0"/>
              <a:t>Human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		</a:t>
            </a:r>
            <a:r>
              <a:rPr lang="en-US" i="1" smtClean="0"/>
              <a:t>Human Judge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i="1" smtClean="0"/>
              <a:t>Human Judge</a:t>
            </a:r>
            <a:r>
              <a:rPr lang="en-US" smtClean="0"/>
              <a:t> asks tele-typed questions to </a:t>
            </a:r>
            <a:r>
              <a:rPr lang="en-US" i="1" smtClean="0"/>
              <a:t>Computer</a:t>
            </a:r>
            <a:r>
              <a:rPr lang="en-US" smtClean="0"/>
              <a:t> and </a:t>
            </a:r>
            <a:r>
              <a:rPr lang="en-US" i="1" smtClean="0"/>
              <a:t>Human.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Computer’s </a:t>
            </a:r>
            <a:r>
              <a:rPr lang="en-US" smtClean="0"/>
              <a:t>job is to act like a human.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Human’s</a:t>
            </a:r>
            <a:r>
              <a:rPr lang="en-US" smtClean="0"/>
              <a:t> job is to convince Judge that he is not machine.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Computer</a:t>
            </a:r>
            <a:r>
              <a:rPr lang="en-US" smtClean="0"/>
              <a:t> is judged “intelligent” if it can fool the judge</a:t>
            </a:r>
          </a:p>
          <a:p>
            <a:pPr>
              <a:lnSpc>
                <a:spcPct val="90000"/>
              </a:lnSpc>
            </a:pPr>
            <a:r>
              <a:rPr lang="en-US" smtClean="0"/>
              <a:t>Judgment of intelligence is linked to appropriate answers to questions from the system.</a:t>
            </a:r>
            <a:endParaRPr lang="en-US" i="1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3798888" y="2362200"/>
            <a:ext cx="561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4783138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7E3339-6F4B-47BB-9B22-BC7CEDE4AB4B}" type="slidenum">
              <a:rPr lang="en-US"/>
              <a:pPr/>
              <a:t>17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NLP - an inter-disciplinary Field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NLP borrows techniques and insights from several disciplines.</a:t>
            </a:r>
          </a:p>
          <a:p>
            <a:r>
              <a:rPr lang="en-US" b="1" smtClean="0"/>
              <a:t>Linguistics</a:t>
            </a:r>
            <a:r>
              <a:rPr lang="en-US" smtClean="0"/>
              <a:t>: How do words form phrases and sentences? What constraints the possible meaning for a sentence?</a:t>
            </a:r>
          </a:p>
          <a:p>
            <a:r>
              <a:rPr lang="en-US" b="1" smtClean="0"/>
              <a:t>Computational</a:t>
            </a:r>
            <a:r>
              <a:rPr lang="en-US" smtClean="0"/>
              <a:t> </a:t>
            </a:r>
            <a:r>
              <a:rPr lang="en-US" b="1" smtClean="0"/>
              <a:t>Linguistics</a:t>
            </a:r>
            <a:r>
              <a:rPr lang="en-US" smtClean="0"/>
              <a:t>: How is the structure of sentences are identified? How can knowledge and reasoning be modeled?</a:t>
            </a:r>
          </a:p>
          <a:p>
            <a:r>
              <a:rPr lang="en-US" b="1" smtClean="0"/>
              <a:t>Computer</a:t>
            </a:r>
            <a:r>
              <a:rPr lang="en-US" smtClean="0"/>
              <a:t> </a:t>
            </a:r>
            <a:r>
              <a:rPr lang="en-US" b="1" smtClean="0"/>
              <a:t>Science</a:t>
            </a:r>
            <a:r>
              <a:rPr lang="en-US" smtClean="0"/>
              <a:t>: Algorithms for automatons, parsers.</a:t>
            </a:r>
          </a:p>
          <a:p>
            <a:r>
              <a:rPr lang="en-US" b="1" smtClean="0"/>
              <a:t>Engineering</a:t>
            </a:r>
            <a:r>
              <a:rPr lang="en-US" smtClean="0"/>
              <a:t>: Stochastic techniques for ambiguity resolution.</a:t>
            </a:r>
          </a:p>
          <a:p>
            <a:r>
              <a:rPr lang="en-US" b="1" smtClean="0"/>
              <a:t>Psychology</a:t>
            </a:r>
            <a:r>
              <a:rPr lang="en-US" smtClean="0"/>
              <a:t>: What linguistic constructions are easy or difficult for people to learn to use?</a:t>
            </a:r>
          </a:p>
          <a:p>
            <a:r>
              <a:rPr lang="en-US" b="1" smtClean="0"/>
              <a:t>Philosophy</a:t>
            </a:r>
            <a:r>
              <a:rPr lang="en-US" smtClean="0"/>
              <a:t>: What is the meaning, and how do words and sentences acquire it?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B3907E-F8AD-49BA-87D8-00BDC126D810}" type="slidenum">
              <a:rPr lang="en-US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Buzz-Words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NLP – Natural Language Processing</a:t>
            </a:r>
          </a:p>
          <a:p>
            <a:r>
              <a:rPr lang="en-US" smtClean="0"/>
              <a:t>CL – Computational Linguistics</a:t>
            </a:r>
          </a:p>
          <a:p>
            <a:r>
              <a:rPr lang="en-US" smtClean="0"/>
              <a:t>SP – Speech Processing</a:t>
            </a:r>
          </a:p>
          <a:p>
            <a:r>
              <a:rPr lang="en-US" smtClean="0"/>
              <a:t>HLT – Human Language Technology</a:t>
            </a:r>
          </a:p>
          <a:p>
            <a:r>
              <a:rPr lang="en-US" smtClean="0"/>
              <a:t>NLE – Natural Language Engineering</a:t>
            </a:r>
          </a:p>
          <a:p>
            <a:r>
              <a:rPr lang="en-US" smtClean="0"/>
              <a:t>SNLP – Statistical Natural Language Processing</a:t>
            </a:r>
          </a:p>
          <a:p>
            <a:r>
              <a:rPr lang="en-US" smtClean="0"/>
              <a:t>Other Areas: </a:t>
            </a:r>
          </a:p>
          <a:p>
            <a:pPr lvl="1"/>
            <a:r>
              <a:rPr lang="en-US" smtClean="0"/>
              <a:t>Speech Generation, Text Generation, Speech Understanding, Information Retrieval,</a:t>
            </a:r>
          </a:p>
          <a:p>
            <a:pPr lvl="1"/>
            <a:r>
              <a:rPr lang="en-US" smtClean="0"/>
              <a:t>Dialogue Processing, Inference, Spelling Correction, Grammar Correction, </a:t>
            </a:r>
          </a:p>
          <a:p>
            <a:pPr lvl="1"/>
            <a:r>
              <a:rPr lang="en-US" smtClean="0"/>
              <a:t>Text Summarization, Text Categorization,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3B31E8-E697-4866-9D38-642FBA89EE46}" type="slidenum">
              <a:rPr lang="en-US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NLP Applications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Machine Translation – Translation between two natural languages. </a:t>
            </a:r>
          </a:p>
          <a:p>
            <a:pPr lvl="1"/>
            <a:r>
              <a:rPr lang="en-US" smtClean="0"/>
              <a:t>See the Babel Fish translations system on Alta Vista.</a:t>
            </a:r>
          </a:p>
          <a:p>
            <a:r>
              <a:rPr lang="en-US" smtClean="0"/>
              <a:t>Information Retrieval – Web search (uni-lingual or multi-lingual).</a:t>
            </a:r>
          </a:p>
          <a:p>
            <a:r>
              <a:rPr lang="en-US" smtClean="0"/>
              <a:t>Query Answering/Dialogue – Natural language interface with a database system, or a dialogue system.</a:t>
            </a:r>
          </a:p>
          <a:p>
            <a:r>
              <a:rPr lang="en-US" smtClean="0"/>
              <a:t>Report Generation – Generation of reports such as weather reports.</a:t>
            </a:r>
          </a:p>
          <a:p>
            <a:r>
              <a:rPr lang="en-US" smtClean="0"/>
              <a:t>Some Small Applications –</a:t>
            </a:r>
          </a:p>
          <a:p>
            <a:pPr lvl="1"/>
            <a:r>
              <a:rPr lang="en-US" smtClean="0"/>
              <a:t> Grammar Checking, Spell Checking, Spell Corrector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Vision –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Empowering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students to be professionally competent &amp; socially </a:t>
            </a: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techno-economic development of society. </a:t>
            </a:r>
            <a:endParaRPr lang="en-I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Mission –</a:t>
            </a:r>
          </a:p>
          <a:p>
            <a:pPr marL="457200" indent="-457200">
              <a:buAutoNum type="alphaLcParenR"/>
            </a:pP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quality education enabling students for higher studies, research and entrepreneurship. </a:t>
            </a:r>
            <a:endParaRPr lang="en-I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inculcate professionalism and ethical values through day to day practices.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98A4CA-A427-4451-BFA6-29701BF649F7}" type="slidenum">
              <a:rPr lang="en-US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History of NLP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1940s –1950s: Foundations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Development of formal language theory (Chomsky, Backus, Naur, Kleene)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Probabilities and information theory (Shannon)</a:t>
            </a:r>
          </a:p>
          <a:p>
            <a:pPr>
              <a:lnSpc>
                <a:spcPct val="90000"/>
              </a:lnSpc>
            </a:pPr>
            <a:r>
              <a:rPr lang="en-US" smtClean="0"/>
              <a:t>1957 – 1970s: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of formal grammars as basis for natural language processing (Chomsky, Kaplan)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of logic and logic based programming (Minsky, Winograd, Colmerauer, Kay)</a:t>
            </a:r>
          </a:p>
          <a:p>
            <a:pPr>
              <a:lnSpc>
                <a:spcPct val="90000"/>
              </a:lnSpc>
            </a:pPr>
            <a:r>
              <a:rPr lang="en-US" smtClean="0"/>
              <a:t>1970s – 1983: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Probabilistic methods for early speech recognition (Jelinek, Mercer)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Discourse modeling (Grosz, Sidner, Hobbs)</a:t>
            </a:r>
          </a:p>
          <a:p>
            <a:pPr>
              <a:lnSpc>
                <a:spcPct val="90000"/>
              </a:lnSpc>
            </a:pPr>
            <a:r>
              <a:rPr lang="en-US" smtClean="0"/>
              <a:t>1983 – 1993: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Finite state models (morphology) (Kaplan, Kay)</a:t>
            </a:r>
          </a:p>
          <a:p>
            <a:pPr>
              <a:lnSpc>
                <a:spcPct val="90000"/>
              </a:lnSpc>
            </a:pPr>
            <a:r>
              <a:rPr lang="en-US" smtClean="0"/>
              <a:t>1993 – present: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Strong integration of different techniques, different areas.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4341F2-CF79-4B36-A3B5-11C02650559D}" type="slidenum">
              <a:rPr lang="en-US"/>
              <a:pPr/>
              <a:t>21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Natural Language Understanding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Words</a:t>
            </a:r>
          </a:p>
          <a:p>
            <a:pPr>
              <a:buFontTx/>
              <a:buNone/>
            </a:pPr>
            <a:r>
              <a:rPr lang="en-US" smtClean="0"/>
              <a:t>	Morphological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Morphologically analyzed words</a:t>
            </a:r>
            <a:r>
              <a:rPr lang="en-US" smtClean="0"/>
              <a:t>   </a:t>
            </a:r>
            <a:r>
              <a:rPr lang="en-US" sz="1800" i="1" smtClean="0"/>
              <a:t>(another step: POS tagging)</a:t>
            </a:r>
          </a:p>
          <a:p>
            <a:pPr>
              <a:buFontTx/>
              <a:buNone/>
            </a:pPr>
            <a:r>
              <a:rPr lang="en-US" smtClean="0"/>
              <a:t>	Syntactic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Syntactic Structure</a:t>
            </a:r>
          </a:p>
          <a:p>
            <a:pPr>
              <a:buFontTx/>
              <a:buNone/>
            </a:pPr>
            <a:r>
              <a:rPr lang="en-US" smtClean="0"/>
              <a:t>	Semantic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Context-independent meaning representation</a:t>
            </a:r>
          </a:p>
          <a:p>
            <a:pPr>
              <a:buFontTx/>
              <a:buNone/>
            </a:pPr>
            <a:r>
              <a:rPr lang="en-US" smtClean="0"/>
              <a:t>	Discourse Processing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Final meaning representation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547813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547813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547813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547813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547813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8380F0-BE06-4B8C-ABA6-CDF2DFBB1BEB}" type="slidenum">
              <a:rPr lang="en-US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Generation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Meaning representation</a:t>
            </a:r>
          </a:p>
          <a:p>
            <a:pPr>
              <a:buFontTx/>
              <a:buNone/>
            </a:pPr>
            <a:r>
              <a:rPr lang="en-US" smtClean="0"/>
              <a:t>	Utterance Planning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Meaning representations for sentences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Sentence Planning and Lexical Choice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Syntactic structures of sentences with lexical choices</a:t>
            </a:r>
          </a:p>
          <a:p>
            <a:pPr>
              <a:buFontTx/>
              <a:buNone/>
            </a:pPr>
            <a:r>
              <a:rPr lang="en-US" smtClean="0"/>
              <a:t>	Sentence Generation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Morphologically analyzed words</a:t>
            </a:r>
            <a:r>
              <a:rPr lang="en-US" smtClean="0"/>
              <a:t> </a:t>
            </a:r>
            <a:endParaRPr lang="en-US" sz="1800" smtClean="0"/>
          </a:p>
          <a:p>
            <a:pPr>
              <a:buFontTx/>
              <a:buNone/>
            </a:pPr>
            <a:r>
              <a:rPr lang="en-US" smtClean="0"/>
              <a:t>	Morphological Generation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Words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1687513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687513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16875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1687513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168751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CD9DFE-17DF-4AB1-9557-7B911940BE61}" type="slidenum">
              <a:rPr lang="en-US"/>
              <a:pPr/>
              <a:t>23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Morphological Analysis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smtClean="0"/>
              <a:t>Analyzing words into their linguistic components (morphemes).</a:t>
            </a:r>
          </a:p>
          <a:p>
            <a:r>
              <a:rPr lang="en-US" sz="2000" smtClean="0"/>
              <a:t>Morphemes are the smallest meaningful units of language.</a:t>
            </a:r>
          </a:p>
          <a:p>
            <a:pPr>
              <a:buFontTx/>
              <a:buNone/>
            </a:pPr>
            <a:r>
              <a:rPr lang="en-US" sz="2000" smtClean="0"/>
              <a:t>		cars			car+PLU	</a:t>
            </a:r>
          </a:p>
          <a:p>
            <a:pPr>
              <a:buFontTx/>
              <a:buNone/>
            </a:pPr>
            <a:r>
              <a:rPr lang="en-US" sz="2000" smtClean="0"/>
              <a:t>		giving			give+PROG</a:t>
            </a:r>
          </a:p>
          <a:p>
            <a:pPr>
              <a:buFontTx/>
              <a:buNone/>
            </a:pPr>
            <a:r>
              <a:rPr lang="en-US" sz="2000" smtClean="0"/>
              <a:t>		geliyordum		gel+PROG+PAST+1SG  	</a:t>
            </a:r>
            <a:r>
              <a:rPr lang="en-US" sz="1600" smtClean="0"/>
              <a:t>- I was coming</a:t>
            </a:r>
          </a:p>
          <a:p>
            <a:r>
              <a:rPr lang="en-US" sz="2000" smtClean="0"/>
              <a:t>Ambiguity: More than one alternatives</a:t>
            </a:r>
          </a:p>
          <a:p>
            <a:pPr>
              <a:buFontTx/>
              <a:buNone/>
            </a:pPr>
            <a:r>
              <a:rPr lang="en-US" sz="2000" smtClean="0"/>
              <a:t>		flies			fly</a:t>
            </a:r>
            <a:r>
              <a:rPr lang="en-US" sz="2000" baseline="-25000" smtClean="0"/>
              <a:t>VERB</a:t>
            </a:r>
            <a:r>
              <a:rPr lang="en-US" sz="2000" smtClean="0"/>
              <a:t>+PROG</a:t>
            </a:r>
          </a:p>
          <a:p>
            <a:pPr>
              <a:buFontTx/>
              <a:buNone/>
            </a:pPr>
            <a:r>
              <a:rPr lang="en-US" sz="2000" smtClean="0"/>
              <a:t>					fly</a:t>
            </a:r>
            <a:r>
              <a:rPr lang="en-US" sz="2000" baseline="-25000" smtClean="0"/>
              <a:t>NOUN</a:t>
            </a:r>
            <a:r>
              <a:rPr lang="en-US" sz="2000" smtClean="0"/>
              <a:t>+PLU</a:t>
            </a:r>
            <a:endParaRPr lang="tr-TR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adam</a:t>
            </a:r>
            <a:r>
              <a:rPr lang="tr-TR" sz="2000" smtClean="0"/>
              <a:t>ı			adam</a:t>
            </a:r>
            <a:r>
              <a:rPr lang="en-US" sz="2000" smtClean="0"/>
              <a:t>+ACC		</a:t>
            </a:r>
            <a:r>
              <a:rPr lang="en-US" sz="1600" smtClean="0"/>
              <a:t>- the man (accusative) 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		adam+P1SG		</a:t>
            </a:r>
            <a:r>
              <a:rPr lang="en-US" sz="1600" smtClean="0"/>
              <a:t>- my man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		ada+P1SG+ACC	      	</a:t>
            </a:r>
            <a:r>
              <a:rPr lang="en-US" sz="1600" smtClean="0"/>
              <a:t>- my island (accusative)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921AD5-B530-4F1E-89BF-A1C382BAD4D5}" type="slidenum">
              <a:rPr lang="en-US"/>
              <a:pPr/>
              <a:t>24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Morphological Analysis (cont.)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Relatively simple for English. But for some languages such as Turkish, it is more difficult.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   uygarla</a:t>
            </a:r>
            <a:r>
              <a:rPr lang="tr-TR" smtClean="0"/>
              <a:t>ştıramadıklarımızdanmışsınızcasına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mtClean="0"/>
              <a:t>	   </a:t>
            </a:r>
            <a:r>
              <a:rPr lang="en-US" smtClean="0"/>
              <a:t>uygar-la</a:t>
            </a:r>
            <a:r>
              <a:rPr lang="tr-TR" smtClean="0"/>
              <a:t>ş-tır-ama-dık-lar-ımız-dan-mış-sınız-casına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mtClean="0"/>
              <a:t>	   </a:t>
            </a:r>
            <a:r>
              <a:rPr lang="en-US" smtClean="0"/>
              <a:t>uygar </a:t>
            </a:r>
            <a:r>
              <a:rPr lang="en-US" sz="1600" smtClean="0"/>
              <a:t>+BEC +CAUS +NEGABLE +PPART +PL +P1PL +ABL +PAST +2PL +AsIf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/>
              <a:t>	   </a:t>
            </a:r>
            <a:r>
              <a:rPr lang="en-US" sz="1600" smtClean="0"/>
              <a:t>“(behaving) as if you are among those whom we could not </a:t>
            </a:r>
            <a:r>
              <a:rPr lang="en-US" sz="1600" u="sng" smtClean="0"/>
              <a:t>civilize</a:t>
            </a:r>
            <a:r>
              <a:rPr lang="en-US" sz="1600" smtClean="0"/>
              <a:t>/</a:t>
            </a:r>
            <a:r>
              <a:rPr lang="en-US" sz="1600" u="sng" smtClean="0"/>
              <a:t>cause to become civilized</a:t>
            </a:r>
            <a:r>
              <a:rPr lang="en-US" sz="1600" smtClean="0"/>
              <a:t>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+BEC	is “become” in English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+CAUS	is the causative voice marker on a verb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+PPART	marks a past participle form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+P1PL	is 1</a:t>
            </a:r>
            <a:r>
              <a:rPr lang="en-US" sz="1400" baseline="30000" smtClean="0"/>
              <a:t>st</a:t>
            </a:r>
            <a:r>
              <a:rPr lang="en-US" sz="1400" smtClean="0"/>
              <a:t> person plural possessive marker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+2PL	is 2</a:t>
            </a:r>
            <a:r>
              <a:rPr lang="en-US" sz="1400" baseline="30000" smtClean="0"/>
              <a:t>nd</a:t>
            </a:r>
            <a:r>
              <a:rPr lang="en-US" sz="1400" smtClean="0"/>
              <a:t> person plural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+ABL	is the ablative (from/among) case marker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+AsIf	is a derivational marker that forms an adverb from a finite verb form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smtClean="0"/>
              <a:t>	+NEGABLE	is “not able” in English</a:t>
            </a:r>
          </a:p>
          <a:p>
            <a:pPr>
              <a:lnSpc>
                <a:spcPct val="90000"/>
              </a:lnSpc>
            </a:pPr>
            <a:r>
              <a:rPr lang="en-US" smtClean="0"/>
              <a:t>Inflectional and Derivational Morphology.</a:t>
            </a:r>
          </a:p>
          <a:p>
            <a:pPr>
              <a:lnSpc>
                <a:spcPct val="90000"/>
              </a:lnSpc>
            </a:pPr>
            <a:r>
              <a:rPr lang="en-US" smtClean="0"/>
              <a:t>Common tools: Finite-state transducers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CB13E5-97B5-4963-B3AB-8450A77E4ED0}" type="slidenum">
              <a:rPr lang="en-US"/>
              <a:pPr/>
              <a:t>25</a:t>
            </a:fld>
            <a:endParaRPr lang="en-US"/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Part-of-Speech (POS) Tagging 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Each word has a part-of-speech tag to describe its category.</a:t>
            </a:r>
          </a:p>
          <a:p>
            <a:r>
              <a:rPr lang="en-US" smtClean="0"/>
              <a:t>Part-of-speech tag of a word is one of major word groups </a:t>
            </a:r>
          </a:p>
          <a:p>
            <a:pPr>
              <a:buFontTx/>
              <a:buNone/>
            </a:pPr>
            <a:r>
              <a:rPr lang="en-US" smtClean="0"/>
              <a:t>	(or its subgroups).</a:t>
            </a:r>
          </a:p>
          <a:p>
            <a:pPr lvl="1"/>
            <a:r>
              <a:rPr lang="en-US" b="1" smtClean="0"/>
              <a:t>open classes</a:t>
            </a:r>
            <a:r>
              <a:rPr lang="en-US" smtClean="0"/>
              <a:t> -- noun, verb, adjective, adverb </a:t>
            </a:r>
          </a:p>
          <a:p>
            <a:pPr lvl="1"/>
            <a:r>
              <a:rPr lang="en-US" b="1" smtClean="0"/>
              <a:t>closed classes</a:t>
            </a:r>
            <a:r>
              <a:rPr lang="en-US" smtClean="0"/>
              <a:t> </a:t>
            </a:r>
            <a:r>
              <a:rPr lang="tr-TR" smtClean="0"/>
              <a:t>-- prepositions, determiners, conjuctions, pronouns, particples</a:t>
            </a:r>
          </a:p>
          <a:p>
            <a:r>
              <a:rPr lang="en-US" smtClean="0"/>
              <a:t>POS Taggers try to find POS tags for the words.</a:t>
            </a:r>
          </a:p>
          <a:p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is a verb or noun? (morphological analyzer cannot make decision).</a:t>
            </a:r>
          </a:p>
          <a:p>
            <a:r>
              <a:rPr lang="en-US" smtClean="0"/>
              <a:t>A POS tagger may make that decision by looking the surrounding words.</a:t>
            </a:r>
          </a:p>
          <a:p>
            <a:pPr lvl="1"/>
            <a:r>
              <a:rPr lang="en-US" smtClean="0">
                <a:latin typeface="Courier New" pitchFamily="49" charset="0"/>
              </a:rPr>
              <a:t>Duck!</a:t>
            </a:r>
            <a:r>
              <a:rPr lang="en-US" smtClean="0"/>
              <a:t>  (verb)</a:t>
            </a:r>
          </a:p>
          <a:p>
            <a:pPr lvl="1"/>
            <a:r>
              <a:rPr lang="en-US" smtClean="0">
                <a:latin typeface="Courier New" pitchFamily="49" charset="0"/>
              </a:rPr>
              <a:t>Duck is delicious for dinner.</a:t>
            </a:r>
            <a:r>
              <a:rPr lang="en-US" smtClean="0"/>
              <a:t>  (noun)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4F8DD8-7E65-424B-9B0A-94AC7116E05B}" type="slidenum">
              <a:rPr lang="en-US"/>
              <a:pPr/>
              <a:t>26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Processing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The purpose of lexical processing is to determine meanings of individual words.</a:t>
            </a:r>
          </a:p>
          <a:p>
            <a:r>
              <a:rPr lang="en-US" smtClean="0"/>
              <a:t>Basic methods is to lookup in a database of meanings -- </a:t>
            </a:r>
            <a:r>
              <a:rPr lang="en-US" b="1" smtClean="0"/>
              <a:t>lexicon</a:t>
            </a:r>
          </a:p>
          <a:p>
            <a:r>
              <a:rPr lang="en-US" smtClean="0"/>
              <a:t>We should also identify non-words such as punctuation marks.</a:t>
            </a:r>
          </a:p>
          <a:p>
            <a:r>
              <a:rPr lang="en-US" smtClean="0"/>
              <a:t>Word-level ambiguity -- words may have several meanings, and the correct one cannot be chosen based solely on the word itself.</a:t>
            </a:r>
          </a:p>
          <a:p>
            <a:pPr lvl="1"/>
            <a:r>
              <a:rPr lang="en-US" smtClean="0"/>
              <a:t>bank in English</a:t>
            </a:r>
          </a:p>
          <a:p>
            <a:pPr lvl="1"/>
            <a:r>
              <a:rPr lang="en-US" smtClean="0"/>
              <a:t>yüz in Turkish</a:t>
            </a:r>
          </a:p>
          <a:p>
            <a:r>
              <a:rPr lang="en-US" smtClean="0"/>
              <a:t>Solution -- resolve the ambiguity on the spot by POS tagging               (if possible) or pass-on the ambiguity to the other levels.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3C83F2-D41F-4B3D-A0EE-F098247A3C88}" type="slidenum">
              <a:rPr lang="en-US"/>
              <a:pPr/>
              <a:t>27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Syntactic Processing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smtClean="0"/>
              <a:t>Parsing</a:t>
            </a:r>
            <a:r>
              <a:rPr lang="en-US" smtClean="0"/>
              <a:t> -- converting a flat input sentence into a hierarchical structure that corresponds to the units of meaning in the sentence.</a:t>
            </a:r>
          </a:p>
          <a:p>
            <a:r>
              <a:rPr lang="en-US" smtClean="0"/>
              <a:t>There are different parsing formalisms and algorithms.</a:t>
            </a:r>
          </a:p>
          <a:p>
            <a:r>
              <a:rPr lang="en-US" smtClean="0"/>
              <a:t>Most formalisms have two main components:</a:t>
            </a:r>
          </a:p>
          <a:p>
            <a:pPr lvl="1"/>
            <a:r>
              <a:rPr lang="en-US" b="1" smtClean="0"/>
              <a:t>grammar</a:t>
            </a:r>
            <a:r>
              <a:rPr lang="en-US" smtClean="0"/>
              <a:t> -- a declarative representation describing the syntactic structure of sentences in the language.</a:t>
            </a:r>
          </a:p>
          <a:p>
            <a:pPr lvl="1"/>
            <a:r>
              <a:rPr lang="en-US" b="1" smtClean="0"/>
              <a:t>parser</a:t>
            </a:r>
            <a:r>
              <a:rPr lang="en-US" smtClean="0"/>
              <a:t> -- an algorithm that analyzes the input and outputs its structural representation (its parse) consistent with the grammar specification.</a:t>
            </a:r>
          </a:p>
          <a:p>
            <a:r>
              <a:rPr lang="en-US" smtClean="0"/>
              <a:t>CFGs are in the center of many of the parsing mechanisms. But they are complemented by some additional features that make the formalism more suitable to handle natural languages.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779284-67D7-4A73-8F2A-700D556E2EB6}" type="slidenum">
              <a:rPr lang="en-US"/>
              <a:pPr/>
              <a:t>28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Analysis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Assigning meanings to the structures created by syntactic analysis.</a:t>
            </a:r>
          </a:p>
          <a:p>
            <a:r>
              <a:rPr lang="en-US" smtClean="0"/>
              <a:t>Mapping words and structures to particular domain objects in way consistent with our knowledge of the world.</a:t>
            </a:r>
          </a:p>
          <a:p>
            <a:r>
              <a:rPr lang="en-US" smtClean="0"/>
              <a:t>Semantic can play an import role in selecting among competing syntactic analyses and discarding illogical analyses.</a:t>
            </a:r>
          </a:p>
          <a:p>
            <a:pPr lvl="1"/>
            <a:r>
              <a:rPr lang="en-US" smtClean="0">
                <a:latin typeface="Courier New" pitchFamily="49" charset="0"/>
              </a:rPr>
              <a:t>I robbed the bank</a:t>
            </a:r>
            <a:r>
              <a:rPr lang="en-US" smtClean="0"/>
              <a:t>    -- bank is a river bank or a financial institution </a:t>
            </a:r>
          </a:p>
          <a:p>
            <a:r>
              <a:rPr lang="en-US" smtClean="0"/>
              <a:t>We have to decide the formalisms which will be used in the meaning representation.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970DD-460F-457B-9E72-757666874595}" type="slidenum">
              <a:rPr lang="en-US"/>
              <a:pPr/>
              <a:t>29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Knowledge Representation for NLP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Which knowledge representation will be used depends on the application -- Machine Translation, Database Query System.</a:t>
            </a:r>
          </a:p>
          <a:p>
            <a:r>
              <a:rPr lang="en-US" smtClean="0"/>
              <a:t>Requires the choice of representational framework, as well as the specific meaning vocabulary  (what are concepts and relationship between these concepts -- ontology)</a:t>
            </a:r>
          </a:p>
          <a:p>
            <a:r>
              <a:rPr lang="en-US" smtClean="0"/>
              <a:t>Must be computationally effective.</a:t>
            </a:r>
          </a:p>
          <a:p>
            <a:r>
              <a:rPr lang="en-US" smtClean="0"/>
              <a:t>Common representational formalisms:</a:t>
            </a:r>
          </a:p>
          <a:p>
            <a:pPr lvl="1"/>
            <a:r>
              <a:rPr lang="en-US" sz="2400" smtClean="0"/>
              <a:t>first order predicate logic</a:t>
            </a:r>
          </a:p>
          <a:p>
            <a:pPr lvl="1"/>
            <a:r>
              <a:rPr lang="en-US" sz="2400" smtClean="0"/>
              <a:t>conceptual dependency graphs</a:t>
            </a:r>
          </a:p>
          <a:p>
            <a:pPr lvl="1"/>
            <a:r>
              <a:rPr lang="en-US" sz="2400" smtClean="0"/>
              <a:t>semantic networks</a:t>
            </a:r>
          </a:p>
          <a:p>
            <a:pPr lvl="1"/>
            <a:r>
              <a:rPr lang="en-US" sz="2400" smtClean="0"/>
              <a:t>Frame-based representations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C13C6B-D19D-4270-8603-D4C0F57E18D2}" type="slidenum">
              <a:rPr lang="en-US"/>
              <a:pPr/>
              <a:t>3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Natural Language Processing (NLP)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computer analysis of input provided in a human language (natural language), and conversion of this input into </a:t>
            </a:r>
            <a:r>
              <a:rPr lang="en-US" dirty="0" smtClean="0"/>
              <a:t>  </a:t>
            </a:r>
            <a:r>
              <a:rPr lang="en-US" dirty="0" smtClean="0"/>
              <a:t>a useful form of representation.</a:t>
            </a:r>
          </a:p>
          <a:p>
            <a:r>
              <a:rPr lang="en-US" dirty="0" smtClean="0"/>
              <a:t>The field of NLP is primarily concerned with getting computers to perform useful and interesting tasks with human languages.</a:t>
            </a:r>
          </a:p>
          <a:p>
            <a:r>
              <a:rPr lang="en-US" dirty="0" smtClean="0"/>
              <a:t>The field of NLP is secondarily concerned with helping us come          to a better understanding of human language.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78FCE9-5C56-4DC9-A127-3F6E22880493}" type="slidenum">
              <a:rPr lang="en-US"/>
              <a:pPr/>
              <a:t>30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Discourse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Discourses are collection of coherent sentences (not arbitrary set of sentences)</a:t>
            </a:r>
          </a:p>
          <a:p>
            <a:r>
              <a:rPr lang="en-US" smtClean="0"/>
              <a:t>Discourses have also hierarchical structures (similar to sentences)</a:t>
            </a:r>
          </a:p>
          <a:p>
            <a:r>
              <a:rPr lang="en-US" b="1" smtClean="0"/>
              <a:t>anaphora resolution</a:t>
            </a:r>
            <a:r>
              <a:rPr lang="en-US" smtClean="0"/>
              <a:t> -- to resolve referring expression</a:t>
            </a:r>
          </a:p>
          <a:p>
            <a:pPr lvl="1"/>
            <a:r>
              <a:rPr lang="en-US" smtClean="0">
                <a:latin typeface="Courier New" pitchFamily="49" charset="0"/>
              </a:rPr>
              <a:t>Mary bought a book for Kelly. </a:t>
            </a:r>
            <a:r>
              <a:rPr lang="en-US" b="1" u="sng" smtClean="0">
                <a:latin typeface="Courier New" pitchFamily="49" charset="0"/>
              </a:rPr>
              <a:t>She</a:t>
            </a:r>
            <a:r>
              <a:rPr lang="en-US" smtClean="0">
                <a:latin typeface="Courier New" pitchFamily="49" charset="0"/>
              </a:rPr>
              <a:t> didn’t like </a:t>
            </a:r>
            <a:r>
              <a:rPr lang="en-US" b="1" u="sng" smtClean="0">
                <a:latin typeface="Courier New" pitchFamily="49" charset="0"/>
              </a:rPr>
              <a:t>it</a:t>
            </a:r>
            <a:r>
              <a:rPr lang="en-US" smtClean="0">
                <a:latin typeface="Courier New" pitchFamily="49" charset="0"/>
              </a:rPr>
              <a:t>.</a:t>
            </a:r>
            <a:endParaRPr lang="en-US" smtClean="0"/>
          </a:p>
          <a:p>
            <a:pPr lvl="2"/>
            <a:r>
              <a:rPr lang="en-US" b="1" smtClean="0"/>
              <a:t>She</a:t>
            </a:r>
            <a:r>
              <a:rPr lang="en-US" smtClean="0"/>
              <a:t> refers to Mary or Kelly. -- possibly Kelly</a:t>
            </a:r>
          </a:p>
          <a:p>
            <a:pPr lvl="2"/>
            <a:r>
              <a:rPr lang="en-US" b="1" smtClean="0"/>
              <a:t>It</a:t>
            </a:r>
            <a:r>
              <a:rPr lang="en-US" smtClean="0"/>
              <a:t> refers to what -- book.</a:t>
            </a:r>
          </a:p>
          <a:p>
            <a:pPr lvl="1"/>
            <a:r>
              <a:rPr lang="en-US" smtClean="0">
                <a:latin typeface="Courier New" pitchFamily="49" charset="0"/>
              </a:rPr>
              <a:t>Mary had to lie for Kelly. </a:t>
            </a:r>
            <a:r>
              <a:rPr lang="en-US" b="1" u="sng" smtClean="0">
                <a:latin typeface="Courier New" pitchFamily="49" charset="0"/>
              </a:rPr>
              <a:t>She</a:t>
            </a:r>
            <a:r>
              <a:rPr lang="en-US" smtClean="0">
                <a:latin typeface="Courier New" pitchFamily="49" charset="0"/>
              </a:rPr>
              <a:t> didn’t like </a:t>
            </a:r>
            <a:r>
              <a:rPr lang="en-US" b="1" u="sng" smtClean="0">
                <a:latin typeface="Courier New" pitchFamily="49" charset="0"/>
              </a:rPr>
              <a:t>it</a:t>
            </a:r>
            <a:r>
              <a:rPr lang="en-US" smtClean="0">
                <a:latin typeface="Courier New" pitchFamily="49" charset="0"/>
              </a:rPr>
              <a:t>.</a:t>
            </a:r>
          </a:p>
          <a:p>
            <a:r>
              <a:rPr lang="en-US" smtClean="0"/>
              <a:t>Discourse structure may depend on application.</a:t>
            </a:r>
          </a:p>
          <a:p>
            <a:pPr lvl="1"/>
            <a:r>
              <a:rPr lang="en-US" smtClean="0"/>
              <a:t>Monologue</a:t>
            </a:r>
          </a:p>
          <a:p>
            <a:pPr lvl="1"/>
            <a:r>
              <a:rPr lang="en-US" smtClean="0"/>
              <a:t>Dialogue</a:t>
            </a:r>
          </a:p>
          <a:p>
            <a:pPr lvl="1"/>
            <a:r>
              <a:rPr lang="en-US" smtClean="0"/>
              <a:t>Human-Computer Interaction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88DBD7-0A7E-46EE-B112-9453D8758690}" type="slidenum">
              <a:rPr lang="en-US"/>
              <a:pPr/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Generation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NLG is the process of constructing natural language outputs from    non-linguistic inputs.</a:t>
            </a:r>
          </a:p>
          <a:p>
            <a:r>
              <a:rPr lang="en-US" smtClean="0"/>
              <a:t>NLG can be viewed as the reverse process of NL understanding.</a:t>
            </a:r>
          </a:p>
          <a:p>
            <a:r>
              <a:rPr lang="en-US" smtClean="0"/>
              <a:t>A NLG system may have two main parts:</a:t>
            </a:r>
          </a:p>
          <a:p>
            <a:pPr lvl="1"/>
            <a:r>
              <a:rPr lang="en-US" sz="2400" b="1" smtClean="0"/>
              <a:t>Discourse Planner</a:t>
            </a:r>
            <a:r>
              <a:rPr lang="en-US" sz="2400" smtClean="0"/>
              <a:t> -- what will be generated. which sentences.</a:t>
            </a:r>
          </a:p>
          <a:p>
            <a:pPr lvl="1"/>
            <a:r>
              <a:rPr lang="en-US" sz="2400" b="1" smtClean="0"/>
              <a:t>Surface Realizer</a:t>
            </a:r>
            <a:r>
              <a:rPr lang="en-US" sz="2400" smtClean="0"/>
              <a:t> -- realizes a sentence from its internal representation.</a:t>
            </a:r>
          </a:p>
          <a:p>
            <a:r>
              <a:rPr lang="en-US" b="1" smtClean="0"/>
              <a:t>Lexical Selection</a:t>
            </a:r>
            <a:r>
              <a:rPr lang="en-US" smtClean="0"/>
              <a:t> -- selecting the correct words describing the concepts.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71FA2A-7A1A-4575-BC26-8BEC123A1DD7}" type="slidenum">
              <a:rPr lang="en-US"/>
              <a:pPr/>
              <a:t>32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Translation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Machine Translation -- converting a text in language A into the corresponding text in language B (or speech).</a:t>
            </a:r>
          </a:p>
          <a:p>
            <a:r>
              <a:rPr lang="en-US" smtClean="0"/>
              <a:t>Different Machine Translation architectures:</a:t>
            </a:r>
          </a:p>
          <a:p>
            <a:pPr lvl="1"/>
            <a:r>
              <a:rPr lang="en-US" smtClean="0"/>
              <a:t>interlingua based systems</a:t>
            </a:r>
          </a:p>
          <a:p>
            <a:pPr lvl="1"/>
            <a:r>
              <a:rPr lang="en-US" smtClean="0"/>
              <a:t>transfer based systems</a:t>
            </a:r>
          </a:p>
          <a:p>
            <a:r>
              <a:rPr lang="en-US" smtClean="0"/>
              <a:t>How to acquire the required knowledge resources such as mapping rules and bi-lingual dictionary?  By hand or acquire them automatically from corpora.</a:t>
            </a:r>
          </a:p>
          <a:p>
            <a:r>
              <a:rPr lang="en-US" smtClean="0"/>
              <a:t>Example Based Machine Translation acquires the required knowledge (some of it or all of it) from corpora.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 smtClean="0"/>
              <a:t>Learning denotes changes in a system that ... enable a system to do the same task … more efficiently the next time.”  - </a:t>
            </a:r>
            <a:r>
              <a:rPr lang="en-US" sz="2800" dirty="0" smtClean="0"/>
              <a:t>Herbert Simon</a:t>
            </a:r>
            <a:r>
              <a:rPr lang="en-US" sz="2800" i="1" dirty="0" smtClean="0"/>
              <a:t> 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“Learning is constructing or modifying representations of what is being experienced.” - </a:t>
            </a:r>
            <a:r>
              <a:rPr lang="en-US" sz="2800" dirty="0" err="1" smtClean="0"/>
              <a:t>Ryszard</a:t>
            </a:r>
            <a:r>
              <a:rPr lang="en-US" sz="2800" dirty="0" smtClean="0"/>
              <a:t> </a:t>
            </a:r>
            <a:r>
              <a:rPr lang="en-US" sz="2800" dirty="0" err="1" smtClean="0"/>
              <a:t>Michalski</a:t>
            </a:r>
            <a:r>
              <a:rPr lang="en-US" sz="2800" i="1" dirty="0" smtClean="0"/>
              <a:t> </a:t>
            </a:r>
          </a:p>
          <a:p>
            <a:pPr>
              <a:buNone/>
            </a:pPr>
            <a:endParaRPr lang="en-US" sz="2800" i="1" dirty="0" smtClean="0"/>
          </a:p>
          <a:p>
            <a:r>
              <a:rPr lang="en-US" sz="2800" i="1" dirty="0" smtClean="0"/>
              <a:t>“Learning is making useful changes in our minds.” - </a:t>
            </a:r>
            <a:r>
              <a:rPr lang="en-US" sz="2800" dirty="0" smtClean="0"/>
              <a:t>Marvin </a:t>
            </a:r>
            <a:r>
              <a:rPr lang="en-US" sz="2800" dirty="0" err="1" smtClean="0"/>
              <a:t>Minsky</a:t>
            </a:r>
            <a:r>
              <a:rPr lang="en-US" sz="2800" i="1" dirty="0" smtClean="0"/>
              <a:t> 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pPr>
              <a:buFontTx/>
              <a:buNone/>
            </a:pPr>
            <a:r>
              <a:rPr lang="en-US" sz="2800" i="1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181600"/>
            <a:ext cx="792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sz="2800" i="1" dirty="0" smtClean="0"/>
              <a:t>“</a:t>
            </a:r>
          </a:p>
          <a:p>
            <a:pPr>
              <a:buFontTx/>
              <a:buNone/>
            </a:pPr>
            <a:r>
              <a:rPr lang="en-US" sz="2800" i="1" dirty="0" smtClean="0"/>
              <a:t>“</a:t>
            </a:r>
            <a:r>
              <a:rPr lang="en-US" sz="2800" b="1" i="1" dirty="0" smtClean="0"/>
              <a:t>Machine learning </a:t>
            </a:r>
            <a:r>
              <a:rPr lang="en-US" sz="2800" i="1" dirty="0" smtClean="0"/>
              <a:t>refers to a system capable of the autonomous acquisition and integration of knowledge.”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denotes changes in a system that enable the system to do the same task more efficiently next time.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is essential for unknown environments.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modifies the agent's decision mechanisms to improve performance.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is important for agents to deal with</a:t>
            </a:r>
          </a:p>
          <a:p>
            <a:pPr marL="72390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unknown environments</a:t>
            </a:r>
          </a:p>
          <a:p>
            <a:pPr marL="72390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Machine Learning(ML)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r>
              <a:rPr lang="en-US" dirty="0" smtClean="0"/>
              <a:t>ML is building and exploring methods for programming computers to make them learn.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ML has a knowledge base and set of rules(Prediction rules) that helps in making a decision.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6400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Learning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Labeled Data –</a:t>
            </a:r>
          </a:p>
          <a:p>
            <a:pPr algn="just"/>
            <a:r>
              <a:rPr lang="en-US" dirty="0" smtClean="0"/>
              <a:t>Given a specific sets of inputs we are aware of the output.</a:t>
            </a:r>
          </a:p>
          <a:p>
            <a:pPr algn="just"/>
            <a:r>
              <a:rPr lang="en-US" dirty="0" smtClean="0"/>
              <a:t>The data can be sampled into categories. The samples are labeled which can be positive or negative.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Positive Sample –</a:t>
            </a:r>
            <a:r>
              <a:rPr lang="en-US" dirty="0" smtClean="0"/>
              <a:t> It provides information that belongs to a particular  category.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Negative Sample </a:t>
            </a:r>
            <a:r>
              <a:rPr lang="en-US" dirty="0" smtClean="0"/>
              <a:t>-  Information does not belong to that category.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:- Students categorized under university.</a:t>
            </a:r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 Unlabeled Data –</a:t>
            </a:r>
          </a:p>
          <a:p>
            <a:pPr algn="just"/>
            <a:r>
              <a:rPr lang="en-US" dirty="0" smtClean="0"/>
              <a:t>When the </a:t>
            </a:r>
            <a:r>
              <a:rPr lang="en-US" dirty="0" smtClean="0">
                <a:solidFill>
                  <a:srgbClr val="FF0000"/>
                </a:solidFill>
              </a:rPr>
              <a:t>category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possible outcome of data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absent</a:t>
            </a:r>
            <a:r>
              <a:rPr lang="en-US" dirty="0" smtClean="0"/>
              <a:t> it is called unlabeled data.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Training Set:-</a:t>
            </a:r>
          </a:p>
          <a:p>
            <a:pPr>
              <a:buNone/>
            </a:pPr>
            <a:r>
              <a:rPr lang="en-US" dirty="0" smtClean="0"/>
              <a:t>Compromises positive and negative samples.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 Set-</a:t>
            </a:r>
          </a:p>
          <a:p>
            <a:pPr>
              <a:buNone/>
            </a:pPr>
            <a:r>
              <a:rPr lang="en-US" dirty="0" smtClean="0"/>
              <a:t>   It measures the accuracy of the classifier or learning approach.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Types/ Forms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Supervised Learning</a:t>
            </a:r>
          </a:p>
          <a:p>
            <a:pPr marL="514350" indent="-514350"/>
            <a:r>
              <a:rPr lang="en-US" sz="2100" dirty="0" smtClean="0"/>
              <a:t>It is the learning with </a:t>
            </a:r>
            <a:r>
              <a:rPr lang="en-US" sz="2100" b="1" dirty="0" smtClean="0"/>
              <a:t>labeled data.</a:t>
            </a:r>
            <a:r>
              <a:rPr lang="en-US" sz="2100" dirty="0" smtClean="0"/>
              <a:t> It is like a supervisor telling an agent whether the categorization is correct or not. </a:t>
            </a:r>
          </a:p>
          <a:p>
            <a:pPr marL="514350" indent="-514350"/>
            <a:r>
              <a:rPr lang="en-US" sz="2100" dirty="0" smtClean="0"/>
              <a:t>The aim of this type of learning is to find a function that maps input to output.</a:t>
            </a:r>
          </a:p>
          <a:p>
            <a:pPr marL="514350" indent="-514350"/>
            <a:endParaRPr lang="en-US" sz="2100" dirty="0" smtClean="0">
              <a:solidFill>
                <a:srgbClr val="FF0000"/>
              </a:solidFill>
              <a:latin typeface="+mj-lt"/>
            </a:endParaRPr>
          </a:p>
          <a:p>
            <a:pPr marL="457200" indent="-457200">
              <a:buAutoNum type="arabicPeriod" startAt="2"/>
            </a:pP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Unsupervised Learning</a:t>
            </a:r>
          </a:p>
          <a:p>
            <a:pPr marL="457200" lvl="1" indent="-457200">
              <a:buClr>
                <a:schemeClr val="accent3"/>
              </a:buClr>
              <a:buSzPct val="95000"/>
            </a:pPr>
            <a:r>
              <a:rPr lang="en-US" sz="2100" dirty="0" smtClean="0"/>
              <a:t>The agent tries to learn from patterns without corresponding output values.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100" b="1" dirty="0" smtClean="0"/>
              <a:t>    Unlabeled samples </a:t>
            </a:r>
            <a:r>
              <a:rPr lang="en-US" sz="2100" dirty="0" smtClean="0"/>
              <a:t>are used here.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100" dirty="0" smtClean="0">
              <a:solidFill>
                <a:srgbClr val="FF0000"/>
              </a:solidFill>
              <a:latin typeface="+mj-lt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3.   Semi supervised Learning  </a:t>
            </a:r>
            <a:r>
              <a:rPr lang="en-US" sz="2100" dirty="0" smtClean="0">
                <a:latin typeface="+mj-lt"/>
              </a:rPr>
              <a:t>-</a:t>
            </a:r>
          </a:p>
          <a:p>
            <a:pPr marL="457200" indent="-457200">
              <a:buNone/>
            </a:pPr>
            <a:r>
              <a:rPr lang="en-US" sz="2100" dirty="0" smtClean="0"/>
              <a:t>      Combines both </a:t>
            </a:r>
            <a:r>
              <a:rPr lang="en-US" sz="2100" b="1" dirty="0" smtClean="0"/>
              <a:t>labeled and unlabeled samples.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4.   Reinforcement Learning </a:t>
            </a:r>
            <a:r>
              <a:rPr lang="en-US" sz="2100" b="1" dirty="0" smtClean="0">
                <a:latin typeface="+mj-lt"/>
              </a:rPr>
              <a:t>–  unlabeled samples </a:t>
            </a:r>
          </a:p>
          <a:p>
            <a:pPr marL="723900" lvl="1">
              <a:lnSpc>
                <a:spcPct val="90000"/>
              </a:lnSpc>
            </a:pPr>
            <a:r>
              <a:rPr lang="en-US" sz="2100" dirty="0" smtClean="0"/>
              <a:t>the agent does not know the exact output for an input, but it receives feedback on the desirability of its behavior</a:t>
            </a:r>
          </a:p>
          <a:p>
            <a:pPr marL="1066800" lvl="2">
              <a:lnSpc>
                <a:spcPct val="90000"/>
              </a:lnSpc>
            </a:pPr>
            <a:r>
              <a:rPr lang="en-US" dirty="0" smtClean="0"/>
              <a:t>the feedback can come from an outside entity, the environment, or the agent itself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Paradigms/ Methods and Models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Following are the major paradigms of machine learning: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Rote Learning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Induction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Clustering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Analogy</a:t>
            </a:r>
          </a:p>
          <a:p>
            <a:pPr marL="514350" indent="-514350">
              <a:buAutoNum type="arabicPeriod"/>
            </a:pPr>
            <a:r>
              <a:rPr lang="en-US" dirty="0" smtClean="0"/>
              <a:t>Discovery</a:t>
            </a:r>
          </a:p>
          <a:p>
            <a:pPr marL="514350" indent="-514350">
              <a:buAutoNum type="arabicPeriod"/>
            </a:pPr>
            <a:r>
              <a:rPr lang="en-US" dirty="0" smtClean="0"/>
              <a:t>Reinforcement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Genetics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1CE1BD-D708-4483-9351-D7E690450426}" type="slidenum">
              <a:rPr lang="en-US"/>
              <a:pPr/>
              <a:t>4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of Natural Language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input/output  of a NLP system can be:</a:t>
            </a:r>
          </a:p>
          <a:p>
            <a:pPr lvl="1"/>
            <a:r>
              <a:rPr lang="en-US" sz="2400" b="1" smtClean="0"/>
              <a:t>written text</a:t>
            </a:r>
          </a:p>
          <a:p>
            <a:pPr lvl="1"/>
            <a:r>
              <a:rPr lang="en-US" sz="2400" b="1" smtClean="0"/>
              <a:t>speech</a:t>
            </a:r>
          </a:p>
          <a:p>
            <a:r>
              <a:rPr lang="en-US" smtClean="0"/>
              <a:t>We will mostly concerned with written text (not speech).</a:t>
            </a:r>
          </a:p>
          <a:p>
            <a:r>
              <a:rPr lang="en-US" smtClean="0"/>
              <a:t>To process written text, we need:</a:t>
            </a:r>
          </a:p>
          <a:p>
            <a:pPr lvl="1"/>
            <a:r>
              <a:rPr lang="en-US" sz="2400" b="1" smtClean="0"/>
              <a:t>lexical, syntactic, semantic knowledge about the language</a:t>
            </a:r>
          </a:p>
          <a:p>
            <a:pPr lvl="1"/>
            <a:r>
              <a:rPr lang="en-US" sz="2400" b="1" smtClean="0"/>
              <a:t>discourse information, real world knowledge</a:t>
            </a:r>
          </a:p>
          <a:p>
            <a:r>
              <a:rPr lang="en-US" smtClean="0"/>
              <a:t>To process spoken language, we need everything required                     to process written text, plus the challenges of speech recognition        and speech synthesis.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Paradigms/ Methods and Models Of Learning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Rote Learning – Learning by memorization.</a:t>
            </a:r>
          </a:p>
          <a:p>
            <a:pPr marL="514350" indent="-514350"/>
            <a:r>
              <a:rPr lang="en-US" dirty="0" smtClean="0"/>
              <a:t>It has one-to-one mapping from inputs to the stored representation.</a:t>
            </a:r>
          </a:p>
          <a:p>
            <a:pPr marL="514350" indent="-514350"/>
            <a:r>
              <a:rPr lang="en-US" dirty="0" smtClean="0"/>
              <a:t>Here the values are stored so that these are not re-computed.</a:t>
            </a:r>
          </a:p>
          <a:p>
            <a:pPr marL="514350" indent="-514350"/>
            <a:r>
              <a:rPr lang="en-US" dirty="0" smtClean="0"/>
              <a:t>The storing or memorizing some of the results </a:t>
            </a:r>
            <a:r>
              <a:rPr lang="en-US" dirty="0" smtClean="0">
                <a:solidFill>
                  <a:srgbClr val="FF0000"/>
                </a:solidFill>
              </a:rPr>
              <a:t>improves performance </a:t>
            </a:r>
            <a:r>
              <a:rPr lang="en-US" dirty="0" smtClean="0"/>
              <a:t>of the system, when in future, similar computations are made.</a:t>
            </a:r>
          </a:p>
          <a:p>
            <a:pPr marL="514350" indent="-514350"/>
            <a:r>
              <a:rPr lang="en-US" dirty="0" smtClean="0"/>
              <a:t>Saves time and avoid </a:t>
            </a:r>
            <a:r>
              <a:rPr lang="en-US" dirty="0" err="1" smtClean="0"/>
              <a:t>recomputation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err="1" smtClean="0"/>
              <a:t>Eg</a:t>
            </a:r>
            <a:r>
              <a:rPr lang="en-US" dirty="0" smtClean="0"/>
              <a:t>:- Paging and caching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 Induction – Learning from examples.</a:t>
            </a:r>
          </a:p>
          <a:p>
            <a:pPr marL="514350" indent="-514350"/>
            <a:r>
              <a:rPr lang="en-US" dirty="0" smtClean="0"/>
              <a:t>Form/type of supervised learning.</a:t>
            </a:r>
          </a:p>
          <a:p>
            <a:pPr marL="514350" indent="-514350"/>
            <a:r>
              <a:rPr lang="en-US" dirty="0" smtClean="0"/>
              <a:t>It uses specific examples to reach a conclusion.</a:t>
            </a:r>
          </a:p>
          <a:p>
            <a:pPr marL="514350" indent="-514350"/>
            <a:r>
              <a:rPr lang="en-US" dirty="0" smtClean="0"/>
              <a:t>Concepts are learned from labeled data.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Paradigms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Clustering – Discovering similar group.</a:t>
            </a:r>
          </a:p>
          <a:p>
            <a:pPr marL="514350" indent="-514350"/>
            <a:r>
              <a:rPr lang="en-US" dirty="0" smtClean="0"/>
              <a:t>Unsupervised, inductive learning.</a:t>
            </a:r>
          </a:p>
          <a:p>
            <a:pPr marL="514350" indent="-514350"/>
            <a:r>
              <a:rPr lang="en-US" dirty="0" smtClean="0"/>
              <a:t>Natural classes/groups are found for unlabeled data.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Analogy –</a:t>
            </a:r>
          </a:p>
          <a:p>
            <a:pPr marL="514350" indent="-514350"/>
            <a:r>
              <a:rPr lang="en-US" dirty="0" smtClean="0"/>
              <a:t> It shows correspondence/ </a:t>
            </a:r>
            <a:r>
              <a:rPr lang="en-US" dirty="0" err="1" smtClean="0"/>
              <a:t>coreleation</a:t>
            </a:r>
            <a:r>
              <a:rPr lang="en-US" dirty="0" smtClean="0"/>
              <a:t> between two representations.</a:t>
            </a:r>
          </a:p>
          <a:p>
            <a:pPr marL="514350" indent="-514350"/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 Discovery – Learning without the help from teacher.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Unsupervised data is discovered and no specific goal is given.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Paradigms of Learning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0772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Times" charset="0"/>
              </a:rPr>
              <a:t>Learning from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This type of learning includes the following:-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 from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Inductive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 from Decision Trees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Learning 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The learning agent observes the behavior pattern in the environment and takes action accordingly.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 descr="learning-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78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Learning Agent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Inductive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r>
              <a:rPr lang="en-US" dirty="0" smtClean="0"/>
              <a:t>It offers to establish a connection between pieces of information.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A small kid learns about new things.</a:t>
            </a:r>
          </a:p>
          <a:p>
            <a:r>
              <a:rPr lang="en-US" dirty="0" smtClean="0"/>
              <a:t>Here, a conclusion is made after observing a few samples.</a:t>
            </a:r>
          </a:p>
          <a:p>
            <a:r>
              <a:rPr lang="en-US" dirty="0" smtClean="0"/>
              <a:t>Sometimes conclusion may be wrong as it may based on limited information.(</a:t>
            </a:r>
            <a:r>
              <a:rPr lang="en-US" dirty="0" err="1" smtClean="0"/>
              <a:t>Eg</a:t>
            </a:r>
            <a:r>
              <a:rPr lang="en-US" dirty="0" smtClean="0"/>
              <a:t>:- Paris)</a:t>
            </a:r>
          </a:p>
          <a:p>
            <a:r>
              <a:rPr lang="en-US" dirty="0" smtClean="0"/>
              <a:t>Works on induction principle.</a:t>
            </a:r>
          </a:p>
          <a:p>
            <a:r>
              <a:rPr lang="en-US" dirty="0" smtClean="0"/>
              <a:t>Consider that A posses property P. X belongs to A then X also possess property 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It is an inference method.</a:t>
            </a:r>
          </a:p>
          <a:p>
            <a:r>
              <a:rPr lang="en-US" dirty="0" smtClean="0"/>
              <a:t>The learned function is represented by decision tree.</a:t>
            </a:r>
          </a:p>
          <a:p>
            <a:r>
              <a:rPr lang="en-US" dirty="0" smtClean="0"/>
              <a:t>From programming viewpoint, it is representation of  if - then rules.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Decision tree for playing cricket.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F:\JSPM Lec\SSDA Lecs\img\unit 5\decision 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657600"/>
            <a:ext cx="6172200" cy="3200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representation is suitable for problems in which instances are represented as attribute values.</a:t>
            </a:r>
          </a:p>
          <a:p>
            <a:r>
              <a:rPr lang="en-US" dirty="0" smtClean="0"/>
              <a:t>Used when target function has discrete output values.</a:t>
            </a:r>
          </a:p>
          <a:p>
            <a:r>
              <a:rPr lang="en-US" dirty="0" smtClean="0"/>
              <a:t>At every node a decision is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 Document Classification</a:t>
            </a:r>
          </a:p>
          <a:p>
            <a:r>
              <a:rPr lang="en-US" dirty="0" smtClean="0"/>
              <a:t>The classification problem consist of following entities:</a:t>
            </a:r>
          </a:p>
          <a:p>
            <a:pPr marL="514350" indent="-514350">
              <a:buAutoNum type="arabicPeriod"/>
            </a:pPr>
            <a:r>
              <a:rPr lang="en-US" dirty="0" smtClean="0"/>
              <a:t>Labeled data set ( Some available documents and their classes is known)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Classifier – A program that maps input documents to appropriate classes.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86200"/>
            <a:ext cx="320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86F1C6-24DF-4476-9A21-787B0AEDD787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NLP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smtClean="0"/>
              <a:t>Natural Language Understanding</a:t>
            </a:r>
          </a:p>
          <a:p>
            <a:pPr lvl="1"/>
            <a:r>
              <a:rPr lang="en-US" smtClean="0"/>
              <a:t>Mapping the given input in the natural language into a useful representation.</a:t>
            </a:r>
          </a:p>
          <a:p>
            <a:pPr lvl="1"/>
            <a:r>
              <a:rPr lang="en-US" smtClean="0"/>
              <a:t>Different level of analysis required: </a:t>
            </a:r>
          </a:p>
          <a:p>
            <a:pPr lvl="1">
              <a:buFontTx/>
              <a:buNone/>
            </a:pPr>
            <a:r>
              <a:rPr lang="en-US" smtClean="0"/>
              <a:t> 		</a:t>
            </a:r>
            <a:r>
              <a:rPr lang="en-US" b="1" i="1" smtClean="0"/>
              <a:t>morphological analysis, </a:t>
            </a:r>
          </a:p>
          <a:p>
            <a:pPr lvl="1">
              <a:buFontTx/>
              <a:buNone/>
            </a:pPr>
            <a:r>
              <a:rPr lang="en-US" b="1" i="1" smtClean="0"/>
              <a:t>		syntactic analysis, </a:t>
            </a:r>
          </a:p>
          <a:p>
            <a:pPr lvl="1">
              <a:buFontTx/>
              <a:buNone/>
            </a:pPr>
            <a:r>
              <a:rPr lang="en-US" b="1" i="1" smtClean="0"/>
              <a:t>		semantic analysis, </a:t>
            </a:r>
          </a:p>
          <a:p>
            <a:pPr lvl="1">
              <a:buFontTx/>
              <a:buNone/>
            </a:pPr>
            <a:r>
              <a:rPr lang="en-US" b="1" i="1" smtClean="0"/>
              <a:t>	 	discourse analysis</a:t>
            </a:r>
            <a:r>
              <a:rPr lang="en-US" i="1" smtClean="0"/>
              <a:t>,</a:t>
            </a:r>
            <a:r>
              <a:rPr lang="en-US" smtClean="0"/>
              <a:t> …</a:t>
            </a:r>
          </a:p>
          <a:p>
            <a:r>
              <a:rPr lang="en-US" b="1" smtClean="0"/>
              <a:t>Natural Language Generation</a:t>
            </a:r>
          </a:p>
          <a:p>
            <a:pPr lvl="1"/>
            <a:r>
              <a:rPr lang="en-US" smtClean="0"/>
              <a:t>Producing output in the natural language from some internal representation.</a:t>
            </a:r>
          </a:p>
          <a:p>
            <a:pPr lvl="1"/>
            <a:r>
              <a:rPr lang="en-US" smtClean="0"/>
              <a:t>Different level of synthesis required:</a:t>
            </a:r>
          </a:p>
          <a:p>
            <a:pPr lvl="1">
              <a:buFontTx/>
              <a:buNone/>
            </a:pPr>
            <a:r>
              <a:rPr lang="en-US" smtClean="0"/>
              <a:t>		</a:t>
            </a:r>
            <a:r>
              <a:rPr lang="en-US" b="1" i="1" smtClean="0"/>
              <a:t>deep planning</a:t>
            </a:r>
            <a:r>
              <a:rPr lang="en-US" smtClean="0"/>
              <a:t> (what to say),</a:t>
            </a:r>
          </a:p>
          <a:p>
            <a:pPr lvl="1">
              <a:buFontTx/>
              <a:buNone/>
            </a:pPr>
            <a:r>
              <a:rPr lang="en-US" smtClean="0"/>
              <a:t>		</a:t>
            </a:r>
            <a:r>
              <a:rPr lang="en-US" b="1" i="1" smtClean="0"/>
              <a:t>syntactic generation</a:t>
            </a:r>
          </a:p>
          <a:p>
            <a:r>
              <a:rPr lang="en-US" smtClean="0"/>
              <a:t>NL Understanding is much harder than  NL Generation.                    But, still both of them are hard.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Learning(Contd..)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 dirty="0" smtClean="0"/>
              <a:t>Classifier and the decision making engine should minimize false positive and false negatives.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 Positive:- </a:t>
            </a:r>
            <a:r>
              <a:rPr lang="en-US" dirty="0" smtClean="0"/>
              <a:t>Stands for result yes </a:t>
            </a:r>
            <a:r>
              <a:rPr lang="en-US" dirty="0" err="1" smtClean="0"/>
              <a:t>i.e</a:t>
            </a:r>
            <a:r>
              <a:rPr lang="en-US" dirty="0" smtClean="0"/>
              <a:t> classified in particular group wrongly.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5867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Confusion/Error  matrix – </a:t>
            </a:r>
          </a:p>
          <a:p>
            <a:pPr>
              <a:buNone/>
            </a:pPr>
            <a:r>
              <a:rPr lang="en-US" dirty="0" smtClean="0"/>
              <a:t>	Represents performance of an classifier.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Challenges in Supervised Learning:-</a:t>
            </a:r>
          </a:p>
          <a:p>
            <a:pPr>
              <a:buNone/>
            </a:pPr>
            <a:r>
              <a:rPr lang="en-US" dirty="0" smtClean="0"/>
              <a:t>	Supervised data is expensive and it is not always possible to get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 may not be always be properly labeled. </a:t>
            </a:r>
          </a:p>
          <a:p>
            <a:r>
              <a:rPr lang="en-US" dirty="0" smtClean="0"/>
              <a:t>Huge unlabeled data is present that should be used during training.</a:t>
            </a:r>
          </a:p>
          <a:p>
            <a:r>
              <a:rPr lang="en-US" dirty="0" smtClean="0"/>
              <a:t>Learning based on </a:t>
            </a:r>
            <a:r>
              <a:rPr lang="en-US" dirty="0" smtClean="0">
                <a:solidFill>
                  <a:srgbClr val="FF0000"/>
                </a:solidFill>
              </a:rPr>
              <a:t>unlabeled data </a:t>
            </a:r>
            <a:r>
              <a:rPr lang="en-US" dirty="0" smtClean="0"/>
              <a:t>is called as unsupervised learning.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Understanding and Visualization - </a:t>
            </a:r>
          </a:p>
          <a:p>
            <a:r>
              <a:rPr lang="en-US" dirty="0" smtClean="0"/>
              <a:t>Here learning is based on </a:t>
            </a:r>
            <a:r>
              <a:rPr lang="en-US" dirty="0" smtClean="0">
                <a:solidFill>
                  <a:srgbClr val="FF0000"/>
                </a:solidFill>
              </a:rPr>
              <a:t>similarities and differences </a:t>
            </a:r>
            <a:r>
              <a:rPr lang="en-US" dirty="0" smtClean="0"/>
              <a:t>which are visible.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A child is able to separate cars from boats or ships.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Dissimilarity Measure </a:t>
            </a:r>
            <a:r>
              <a:rPr lang="en-US" dirty="0" smtClean="0"/>
              <a:t>– </a:t>
            </a:r>
            <a:r>
              <a:rPr lang="en-US" dirty="0" err="1" smtClean="0"/>
              <a:t>i.e</a:t>
            </a:r>
            <a:r>
              <a:rPr lang="en-US" dirty="0" smtClean="0"/>
              <a:t> cars have wheels whereas boats do not have wheels.</a:t>
            </a:r>
          </a:p>
          <a:p>
            <a:pPr lvl="1"/>
            <a:r>
              <a:rPr lang="en-US" dirty="0" smtClean="0"/>
              <a:t>Based on visualization, objects can be categorized.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Learning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Unsupervised learning performs hierarchical groupings(clustering).</a:t>
            </a:r>
          </a:p>
          <a:p>
            <a:r>
              <a:rPr lang="en-US" dirty="0" smtClean="0"/>
              <a:t>Clustering mechanism results in grouping of the objects based on their similarities and differences.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Hierarchical Clustering – </a:t>
            </a:r>
          </a:p>
          <a:p>
            <a:r>
              <a:rPr lang="en-US" dirty="0" smtClean="0"/>
              <a:t>Here objects are arranged into hierarchical structure </a:t>
            </a:r>
          </a:p>
          <a:p>
            <a:pPr>
              <a:buNone/>
            </a:pPr>
            <a:r>
              <a:rPr lang="en-US" dirty="0" smtClean="0"/>
              <a:t> in such a way that similar objects are grouped together.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Non- Hierarchical Clustering – </a:t>
            </a:r>
          </a:p>
          <a:p>
            <a:r>
              <a:rPr lang="en-US" dirty="0" smtClean="0"/>
              <a:t>It partitions the data set into disjoint clusters.</a:t>
            </a:r>
          </a:p>
          <a:p>
            <a:r>
              <a:rPr lang="en-US" dirty="0" smtClean="0"/>
              <a:t>Relationships between clusters is undetermined.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3733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Semi -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real life scenarios, we try to learn from both supervised and unsupervised learning methods.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Semi-supervised learning tries to learn from both </a:t>
            </a:r>
            <a:r>
              <a:rPr lang="en-US" dirty="0" smtClean="0">
                <a:solidFill>
                  <a:srgbClr val="FF0000"/>
                </a:solidFill>
              </a:rPr>
              <a:t>labeled and unlabeled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 U be set of unlabeled data</a:t>
            </a:r>
          </a:p>
          <a:p>
            <a:r>
              <a:rPr lang="en-US" dirty="0" smtClean="0"/>
              <a:t>L set of labeled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learning approach tries to identify unlabeled data U with reference to labeled data L and </a:t>
            </a:r>
            <a:r>
              <a:rPr lang="en-US" dirty="0" smtClean="0">
                <a:solidFill>
                  <a:srgbClr val="FF0000"/>
                </a:solidFill>
              </a:rPr>
              <a:t>keeps on labeling the unlabeled data.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Reinforcement Learning(RL)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RL is an machine learning approach where </a:t>
            </a:r>
            <a:r>
              <a:rPr lang="en-US" dirty="0" smtClean="0">
                <a:solidFill>
                  <a:srgbClr val="FF0000"/>
                </a:solidFill>
              </a:rPr>
              <a:t>agent explores an environment.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agent </a:t>
            </a:r>
            <a:r>
              <a:rPr lang="en-US" dirty="0" smtClean="0">
                <a:solidFill>
                  <a:srgbClr val="FF0000"/>
                </a:solidFill>
              </a:rPr>
              <a:t>perceives</a:t>
            </a:r>
            <a:r>
              <a:rPr lang="en-US" dirty="0" smtClean="0"/>
              <a:t> its </a:t>
            </a:r>
            <a:r>
              <a:rPr lang="en-US" dirty="0" smtClean="0">
                <a:solidFill>
                  <a:srgbClr val="FF0000"/>
                </a:solidFill>
              </a:rPr>
              <a:t>current state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takes actions.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environment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reward</a:t>
            </a:r>
            <a:r>
              <a:rPr lang="en-US" dirty="0" smtClean="0"/>
              <a:t> as positive or negative.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algorithm tries to </a:t>
            </a:r>
            <a:r>
              <a:rPr lang="en-US" dirty="0" smtClean="0">
                <a:solidFill>
                  <a:srgbClr val="FF0000"/>
                </a:solidFill>
              </a:rPr>
              <a:t>find a policy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maximizing reward </a:t>
            </a:r>
            <a:r>
              <a:rPr lang="en-US" dirty="0" smtClean="0"/>
              <a:t>for the agent.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Definition-  “RL is a computational approach to learning where an agent tries to </a:t>
            </a:r>
            <a:r>
              <a:rPr lang="en-US" dirty="0" smtClean="0">
                <a:solidFill>
                  <a:srgbClr val="FF0000"/>
                </a:solidFill>
              </a:rPr>
              <a:t>maximize the total amount of reward</a:t>
            </a:r>
            <a:r>
              <a:rPr lang="en-US" dirty="0" smtClean="0"/>
              <a:t> it receives when interacting with complex uncertain environment”.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RL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Its is a </a:t>
            </a:r>
            <a:r>
              <a:rPr lang="en-US" dirty="0" smtClean="0">
                <a:solidFill>
                  <a:srgbClr val="FF0000"/>
                </a:solidFill>
              </a:rPr>
              <a:t>goal directed </a:t>
            </a:r>
            <a:r>
              <a:rPr lang="en-US" dirty="0" smtClean="0"/>
              <a:t>problem and agent uses its </a:t>
            </a:r>
            <a:r>
              <a:rPr lang="en-US" dirty="0" smtClean="0">
                <a:solidFill>
                  <a:srgbClr val="FF0000"/>
                </a:solidFill>
              </a:rPr>
              <a:t>decision making </a:t>
            </a:r>
            <a:r>
              <a:rPr lang="en-US" dirty="0" smtClean="0"/>
              <a:t>capabilities.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supervised learning </a:t>
            </a:r>
            <a:r>
              <a:rPr lang="en-US" dirty="0" smtClean="0"/>
              <a:t>approach.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RL emphasizes </a:t>
            </a:r>
            <a:r>
              <a:rPr lang="en-US" dirty="0" smtClean="0">
                <a:solidFill>
                  <a:srgbClr val="FF0000"/>
                </a:solidFill>
              </a:rPr>
              <a:t>learning from interaction with its environment.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RL uses a formal framework for defining interaction between a learning agent and its environment in terms of states, actions and rewards.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Agent – Environment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6581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Agent – Environment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every interaction, </a:t>
            </a:r>
            <a:r>
              <a:rPr lang="en-US" dirty="0" smtClean="0">
                <a:solidFill>
                  <a:srgbClr val="FF0000"/>
                </a:solidFill>
              </a:rPr>
              <a:t>agent</a:t>
            </a:r>
            <a:r>
              <a:rPr lang="en-US" dirty="0" smtClean="0"/>
              <a:t> gets </a:t>
            </a:r>
            <a:r>
              <a:rPr lang="en-US" dirty="0" smtClean="0">
                <a:solidFill>
                  <a:srgbClr val="FF0000"/>
                </a:solidFill>
              </a:rPr>
              <a:t>some input 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gives brief </a:t>
            </a:r>
            <a:r>
              <a:rPr lang="en-US" dirty="0" smtClean="0">
                <a:solidFill>
                  <a:srgbClr val="FF0000"/>
                </a:solidFill>
              </a:rPr>
              <a:t>detail</a:t>
            </a:r>
            <a:r>
              <a:rPr lang="en-US" dirty="0" smtClean="0"/>
              <a:t> about the </a:t>
            </a:r>
            <a:r>
              <a:rPr lang="en-US" dirty="0" smtClean="0">
                <a:solidFill>
                  <a:srgbClr val="FF0000"/>
                </a:solidFill>
              </a:rPr>
              <a:t>current state.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Based on this </a:t>
            </a:r>
            <a:r>
              <a:rPr lang="en-US" dirty="0" smtClean="0">
                <a:solidFill>
                  <a:srgbClr val="FF0000"/>
                </a:solidFill>
              </a:rPr>
              <a:t>input agent </a:t>
            </a:r>
            <a:r>
              <a:rPr lang="en-US" dirty="0" smtClean="0"/>
              <a:t>takes an </a:t>
            </a:r>
            <a:r>
              <a:rPr lang="en-US" dirty="0" smtClean="0">
                <a:solidFill>
                  <a:srgbClr val="FF0000"/>
                </a:solidFill>
              </a:rPr>
              <a:t>action 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when executed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0000"/>
                </a:solidFill>
              </a:rPr>
              <a:t>transition to a new state</a:t>
            </a:r>
            <a:r>
              <a:rPr lang="en-US" dirty="0" smtClean="0"/>
              <a:t> and a value associated with this transition is given to the agent by means of a signal known as </a:t>
            </a:r>
            <a:r>
              <a:rPr lang="en-US" dirty="0" smtClean="0">
                <a:solidFill>
                  <a:srgbClr val="FF0000"/>
                </a:solidFill>
              </a:rPr>
              <a:t>reinforcement signal </a:t>
            </a:r>
            <a:r>
              <a:rPr lang="en-US" dirty="0" smtClean="0"/>
              <a:t>(r – reward factor).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 is to choose the actions that </a:t>
            </a:r>
            <a:r>
              <a:rPr lang="en-US" dirty="0" smtClean="0">
                <a:solidFill>
                  <a:srgbClr val="FF0000"/>
                </a:solidFill>
              </a:rPr>
              <a:t>maximize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final summation of r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C1159E-A7F0-498A-92D3-BCD399A20833}" type="slidenum">
              <a:rPr lang="en-US"/>
              <a:pPr/>
              <a:t>6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NL Understanding is hard?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Natural language is extremely rich in form and structure, and            </a:t>
            </a:r>
            <a:r>
              <a:rPr lang="en-US" b="1" smtClean="0"/>
              <a:t>very ambiguous</a:t>
            </a:r>
            <a:r>
              <a:rPr lang="en-US" i="1" smtClean="0"/>
              <a:t>.</a:t>
            </a:r>
          </a:p>
          <a:p>
            <a:pPr lvl="1"/>
            <a:r>
              <a:rPr lang="en-US" smtClean="0"/>
              <a:t>How to represent meaning,</a:t>
            </a:r>
          </a:p>
          <a:p>
            <a:pPr lvl="1"/>
            <a:r>
              <a:rPr lang="en-US" smtClean="0"/>
              <a:t>Which structures map to which meaning structures.</a:t>
            </a:r>
          </a:p>
          <a:p>
            <a:r>
              <a:rPr lang="en-US" smtClean="0"/>
              <a:t>One input can mean many different things. Ambiguity can be at different levels.</a:t>
            </a:r>
          </a:p>
          <a:p>
            <a:pPr lvl="1"/>
            <a:r>
              <a:rPr lang="en-US" smtClean="0"/>
              <a:t>Lexical (word level) ambiguity  -- different meanings of words</a:t>
            </a:r>
          </a:p>
          <a:p>
            <a:pPr lvl="1"/>
            <a:r>
              <a:rPr lang="en-US" smtClean="0"/>
              <a:t>Syntactic ambiguity  --  different ways to parse the sentence</a:t>
            </a:r>
          </a:p>
          <a:p>
            <a:pPr lvl="1"/>
            <a:r>
              <a:rPr lang="en-US" smtClean="0"/>
              <a:t>Interpreting partial information  --  how to interpret pronouns</a:t>
            </a:r>
          </a:p>
          <a:p>
            <a:pPr lvl="1"/>
            <a:r>
              <a:rPr lang="en-US" smtClean="0"/>
              <a:t>Contextual information  --  context of the sentence may affect the meaning of that sentence.</a:t>
            </a:r>
          </a:p>
          <a:p>
            <a:r>
              <a:rPr lang="en-US" smtClean="0"/>
              <a:t>Many input can mean the same thing.</a:t>
            </a:r>
          </a:p>
          <a:p>
            <a:r>
              <a:rPr lang="en-US" smtClean="0"/>
              <a:t>Interaction among components of the input is not clear.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Artificial Neural Network(ANN) Based Learning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5437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 has different </a:t>
            </a:r>
            <a:r>
              <a:rPr lang="en-US" dirty="0" smtClean="0">
                <a:solidFill>
                  <a:srgbClr val="FF0000"/>
                </a:solidFill>
              </a:rPr>
              <a:t>inputs </a:t>
            </a:r>
            <a:r>
              <a:rPr lang="en-US" dirty="0" smtClean="0"/>
              <a:t>which are </a:t>
            </a:r>
            <a:r>
              <a:rPr lang="en-US" dirty="0" smtClean="0">
                <a:solidFill>
                  <a:srgbClr val="FF0000"/>
                </a:solidFill>
              </a:rPr>
              <a:t>weighted </a:t>
            </a:r>
            <a:r>
              <a:rPr lang="en-US" dirty="0" smtClean="0"/>
              <a:t>as per the </a:t>
            </a:r>
            <a:r>
              <a:rPr lang="en-US" dirty="0" smtClean="0">
                <a:solidFill>
                  <a:srgbClr val="FF0000"/>
                </a:solidFill>
              </a:rPr>
              <a:t>strength</a:t>
            </a:r>
            <a:r>
              <a:rPr lang="en-US" dirty="0" smtClean="0"/>
              <a:t> of the signal.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ANN’s are </a:t>
            </a:r>
            <a:r>
              <a:rPr lang="en-US" dirty="0" smtClean="0">
                <a:solidFill>
                  <a:srgbClr val="FF0000"/>
                </a:solidFill>
              </a:rPr>
              <a:t>mathematical function </a:t>
            </a:r>
            <a:r>
              <a:rPr lang="en-US" dirty="0" smtClean="0"/>
              <a:t>which determines the </a:t>
            </a:r>
            <a:r>
              <a:rPr lang="en-US" dirty="0" smtClean="0">
                <a:solidFill>
                  <a:srgbClr val="FF0000"/>
                </a:solidFill>
              </a:rPr>
              <a:t>activation of the neuron.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ANNs combine artificial neurons to process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 – Back Propagation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Here  artificial neurons send their </a:t>
            </a:r>
            <a:r>
              <a:rPr lang="en-US" dirty="0" smtClean="0">
                <a:solidFill>
                  <a:srgbClr val="FF0000"/>
                </a:solidFill>
              </a:rPr>
              <a:t>signals forward </a:t>
            </a:r>
            <a:r>
              <a:rPr lang="en-US" dirty="0" smtClean="0"/>
              <a:t>and then the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  <a:r>
              <a:rPr lang="en-US" dirty="0" smtClean="0"/>
              <a:t> are propagated </a:t>
            </a:r>
            <a:r>
              <a:rPr lang="en-US" dirty="0" smtClean="0">
                <a:solidFill>
                  <a:srgbClr val="FF0000"/>
                </a:solidFill>
              </a:rPr>
              <a:t>back</a:t>
            </a:r>
            <a:r>
              <a:rPr lang="en-US" dirty="0" smtClean="0"/>
              <a:t>wards.</a:t>
            </a:r>
          </a:p>
          <a:p>
            <a:r>
              <a:rPr lang="en-US" dirty="0" smtClean="0"/>
              <a:t>This algorithm is </a:t>
            </a:r>
            <a:r>
              <a:rPr lang="en-US" dirty="0" smtClean="0">
                <a:solidFill>
                  <a:srgbClr val="FF0000"/>
                </a:solidFill>
              </a:rPr>
              <a:t>supervised</a:t>
            </a:r>
            <a:r>
              <a:rPr lang="en-US" dirty="0" smtClean="0"/>
              <a:t> and hence error can be calculated.</a:t>
            </a:r>
          </a:p>
          <a:p>
            <a:r>
              <a:rPr lang="en-US" dirty="0" smtClean="0"/>
              <a:t>The user provide the algo.  examples of  I/p and o/p they want and then the </a:t>
            </a:r>
            <a:r>
              <a:rPr lang="en-US" dirty="0" smtClean="0">
                <a:solidFill>
                  <a:srgbClr val="FF0000"/>
                </a:solidFill>
              </a:rPr>
              <a:t>difference </a:t>
            </a:r>
            <a:r>
              <a:rPr lang="en-US" dirty="0" smtClean="0"/>
              <a:t>between the </a:t>
            </a:r>
            <a:r>
              <a:rPr lang="en-US" dirty="0" smtClean="0">
                <a:solidFill>
                  <a:srgbClr val="FF0000"/>
                </a:solidFill>
              </a:rPr>
              <a:t>actual output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expected output </a:t>
            </a:r>
            <a:r>
              <a:rPr lang="en-US" dirty="0" smtClean="0"/>
              <a:t>is calculated. This is </a:t>
            </a:r>
            <a:r>
              <a:rPr lang="en-US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en-US" dirty="0" smtClean="0"/>
              <a:t>The goal is to adjust the </a:t>
            </a:r>
          </a:p>
          <a:p>
            <a:pPr>
              <a:buNone/>
            </a:pPr>
            <a:r>
              <a:rPr lang="en-US" dirty="0" smtClean="0"/>
              <a:t>weight in order to minimize</a:t>
            </a:r>
          </a:p>
          <a:p>
            <a:pPr>
              <a:buNone/>
            </a:pPr>
            <a:r>
              <a:rPr lang="en-US" dirty="0" smtClean="0"/>
              <a:t>the errors.</a:t>
            </a:r>
          </a:p>
          <a:p>
            <a:pPr>
              <a:buNone/>
            </a:pP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Admin\Pictures\ban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4850" y="4419600"/>
            <a:ext cx="4629150" cy="2133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algorithm has two passes –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Forward Pass :-</a:t>
            </a:r>
          </a:p>
          <a:p>
            <a:r>
              <a:rPr lang="en-US" dirty="0" smtClean="0"/>
              <a:t>Here hidden layer uses the input values which computes the neurons output.</a:t>
            </a:r>
          </a:p>
          <a:p>
            <a:r>
              <a:rPr lang="en-US" dirty="0" smtClean="0"/>
              <a:t>These outputs are the input to the next hidden layer.</a:t>
            </a:r>
          </a:p>
          <a:p>
            <a:r>
              <a:rPr lang="en-US" dirty="0" smtClean="0"/>
              <a:t>Finally the output value is calculated.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Backward Pass:-</a:t>
            </a:r>
          </a:p>
          <a:p>
            <a:r>
              <a:rPr lang="en-US" dirty="0" smtClean="0"/>
              <a:t>In the output layer </a:t>
            </a: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smtClean="0"/>
              <a:t>is calculated for </a:t>
            </a:r>
            <a:r>
              <a:rPr lang="en-US" dirty="0" smtClean="0">
                <a:solidFill>
                  <a:srgbClr val="FF0000"/>
                </a:solidFill>
              </a:rPr>
              <a:t>each neuron</a:t>
            </a:r>
            <a:r>
              <a:rPr lang="en-US" dirty="0" smtClean="0"/>
              <a:t>. The error is propagated and weights are adjusted to get desired values.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7" y="838200"/>
            <a:ext cx="8086725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err="1" smtClean="0"/>
              <a:t>Perceptron</a:t>
            </a:r>
            <a:r>
              <a:rPr lang="en-US" dirty="0" smtClean="0"/>
              <a:t> is a single model of trainable ‘neuron’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7943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2D63-27F3-4ABE-B067-1624BCEB1FF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87EDA1-6C0D-4C83-B8EA-6F8FA0A09322}" type="slidenum">
              <a:rPr lang="en-US"/>
              <a:pPr/>
              <a:t>7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of Language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Phonology</a:t>
            </a:r>
            <a:r>
              <a:rPr lang="en-US" smtClean="0"/>
              <a:t> – concerns how words are related to the sounds that    realize them.</a:t>
            </a:r>
          </a:p>
          <a:p>
            <a:pPr>
              <a:buFontTx/>
              <a:buNone/>
            </a:pPr>
            <a:endParaRPr lang="en-US" sz="1400" smtClean="0"/>
          </a:p>
          <a:p>
            <a:r>
              <a:rPr lang="en-US" b="1" smtClean="0"/>
              <a:t>Morphology</a:t>
            </a:r>
            <a:r>
              <a:rPr lang="en-US" smtClean="0"/>
              <a:t> – concerns how words are constructed from more       basic meaning units called morphemes. A morpheme is the primitive unit of meaning in a language.</a:t>
            </a:r>
          </a:p>
          <a:p>
            <a:endParaRPr lang="en-US" sz="1200" smtClean="0"/>
          </a:p>
          <a:p>
            <a:r>
              <a:rPr lang="en-US" b="1" smtClean="0"/>
              <a:t>Syntax</a:t>
            </a:r>
            <a:r>
              <a:rPr lang="en-US" smtClean="0"/>
              <a:t> – concerns how can be put together to form correct sentences and determines what structural role each word plays in the sentence   and what phrases are subparts of other phrases.</a:t>
            </a:r>
          </a:p>
          <a:p>
            <a:pPr>
              <a:buFontTx/>
              <a:buNone/>
            </a:pPr>
            <a:endParaRPr lang="en-US" sz="1200" smtClean="0"/>
          </a:p>
          <a:p>
            <a:r>
              <a:rPr lang="en-US" b="1" smtClean="0"/>
              <a:t>Semantics</a:t>
            </a:r>
            <a:r>
              <a:rPr lang="en-US" smtClean="0"/>
              <a:t> – concerns what words mean and how these meaning combine in sentences to form sentence meaning. The study of        context-independent meaning.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97B67-7E4E-444B-B12B-4AD04D23F0C0}" type="slidenum">
              <a:rPr lang="en-US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of Language (cont.)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Pragmatics</a:t>
            </a:r>
            <a:r>
              <a:rPr lang="en-US" smtClean="0"/>
              <a:t> – concerns how sentences are used in different situations and how use affects the interpretation of the sentence.</a:t>
            </a:r>
          </a:p>
          <a:p>
            <a:endParaRPr lang="en-US" smtClean="0"/>
          </a:p>
          <a:p>
            <a:r>
              <a:rPr lang="en-US" b="1" smtClean="0"/>
              <a:t>Discourse</a:t>
            </a:r>
            <a:r>
              <a:rPr lang="en-US" smtClean="0"/>
              <a:t> – concerns how the immediately preceding sentences     affect the interpretation of the next sentence.</a:t>
            </a:r>
            <a:r>
              <a:rPr lang="tr-TR" smtClean="0"/>
              <a:t> </a:t>
            </a:r>
            <a:r>
              <a:rPr lang="en-US" smtClean="0"/>
              <a:t>For example, interpreting pronouns and interpreting the temporal aspects of the information.</a:t>
            </a:r>
          </a:p>
          <a:p>
            <a:endParaRPr lang="en-US" smtClean="0"/>
          </a:p>
          <a:p>
            <a:r>
              <a:rPr lang="en-US" b="1" smtClean="0"/>
              <a:t>World Knowledge</a:t>
            </a:r>
            <a:r>
              <a:rPr lang="en-US" smtClean="0"/>
              <a:t> – includes general knowledge about the world. What each language user must know about the other’s beliefs and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BİL711  Natural Language Processing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0856E5-C736-478D-9112-F031643B4F05}" type="slidenum">
              <a:rPr lang="en-US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	</a:t>
            </a:r>
            <a:r>
              <a:rPr lang="en-US" sz="2800" b="1" u="sng" smtClean="0">
                <a:latin typeface="Courier New" pitchFamily="49" charset="0"/>
              </a:rPr>
              <a:t>I made her duck.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r>
              <a:rPr lang="en-US" smtClean="0"/>
              <a:t>How many different interpretations does this sentence have?</a:t>
            </a:r>
          </a:p>
          <a:p>
            <a:r>
              <a:rPr lang="en-US" smtClean="0"/>
              <a:t>What are the reasons for the ambiguity?</a:t>
            </a:r>
          </a:p>
          <a:p>
            <a:r>
              <a:rPr lang="en-US" smtClean="0"/>
              <a:t>The categories of knowledge of language can be thought of as ambiguity resolving components.</a:t>
            </a:r>
          </a:p>
          <a:p>
            <a:r>
              <a:rPr lang="en-US" smtClean="0"/>
              <a:t>How can each ambiguous piece be resolved?</a:t>
            </a:r>
          </a:p>
          <a:p>
            <a:r>
              <a:rPr lang="en-US" smtClean="0"/>
              <a:t>Does speech input make the sentence even more ambiguous?</a:t>
            </a:r>
          </a:p>
          <a:p>
            <a:pPr lvl="1"/>
            <a:r>
              <a:rPr lang="en-US" smtClean="0"/>
              <a:t>Yes – deciding word boundaries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1940</TotalTime>
  <Words>3468</Words>
  <Application>Microsoft Office PowerPoint</Application>
  <PresentationFormat>On-screen Show (4:3)</PresentationFormat>
  <Paragraphs>625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Flow</vt:lpstr>
      <vt:lpstr>Unit 4</vt:lpstr>
      <vt:lpstr>Slide 2</vt:lpstr>
      <vt:lpstr>What is Natural Language Processing (NLP)</vt:lpstr>
      <vt:lpstr>Forms of Natural Language</vt:lpstr>
      <vt:lpstr>Components of NLP</vt:lpstr>
      <vt:lpstr>Why NL Understanding is hard?</vt:lpstr>
      <vt:lpstr>Knowledge of Language</vt:lpstr>
      <vt:lpstr>Knowledge of Language (cont.)</vt:lpstr>
      <vt:lpstr>Ambiguity</vt:lpstr>
      <vt:lpstr>Ambiguity (cont.)</vt:lpstr>
      <vt:lpstr>Ambiguity in a Turkish Sentence</vt:lpstr>
      <vt:lpstr>Resolve Ambiguities</vt:lpstr>
      <vt:lpstr>Resolve Ambiguities (cont.)</vt:lpstr>
      <vt:lpstr>Models to Represent Linguistic Knowledge</vt:lpstr>
      <vt:lpstr>Algorithms to Manipulate Linguistic Knowledge</vt:lpstr>
      <vt:lpstr>Language and Intelligence</vt:lpstr>
      <vt:lpstr>NLP - an inter-disciplinary Field</vt:lpstr>
      <vt:lpstr>Some Buzz-Words</vt:lpstr>
      <vt:lpstr>Some NLP Applications</vt:lpstr>
      <vt:lpstr>Brief History of NLP</vt:lpstr>
      <vt:lpstr>Natural Language Understanding</vt:lpstr>
      <vt:lpstr>Natural Language Generation</vt:lpstr>
      <vt:lpstr>Morphological Analysis</vt:lpstr>
      <vt:lpstr>Morphological Analysis (cont.)</vt:lpstr>
      <vt:lpstr>Part-of-Speech (POS) Tagging </vt:lpstr>
      <vt:lpstr>Lexical Processing</vt:lpstr>
      <vt:lpstr>Syntactic Processing</vt:lpstr>
      <vt:lpstr>Semantic Analysis</vt:lpstr>
      <vt:lpstr>Knowledge Representation for NLP</vt:lpstr>
      <vt:lpstr>Discourse</vt:lpstr>
      <vt:lpstr>Natural Language Generation</vt:lpstr>
      <vt:lpstr>Machine Translation</vt:lpstr>
      <vt:lpstr>Learning</vt:lpstr>
      <vt:lpstr>Learning</vt:lpstr>
      <vt:lpstr>Machine Learning(ML)</vt:lpstr>
      <vt:lpstr>Learning Concepts</vt:lpstr>
      <vt:lpstr>Slide 37</vt:lpstr>
      <vt:lpstr>Types/ Forms Of Learning</vt:lpstr>
      <vt:lpstr>Paradigms/ Methods and Models Of Learning</vt:lpstr>
      <vt:lpstr>Paradigms/ Methods and Models Of Learning (Contd..)</vt:lpstr>
      <vt:lpstr>Paradigms of Learning</vt:lpstr>
      <vt:lpstr>Paradigms of Learning</vt:lpstr>
      <vt:lpstr>Learning from Observation</vt:lpstr>
      <vt:lpstr>Learning Agent </vt:lpstr>
      <vt:lpstr> Learning Agent</vt:lpstr>
      <vt:lpstr>Inductive Learning</vt:lpstr>
      <vt:lpstr>Decision Tree Learning</vt:lpstr>
      <vt:lpstr>Decision Tree Learning(Contd..)</vt:lpstr>
      <vt:lpstr>Supervised Learning</vt:lpstr>
      <vt:lpstr>Supervised Learning(Contd..)</vt:lpstr>
      <vt:lpstr>Slide 51</vt:lpstr>
      <vt:lpstr>Unsupervised Learning</vt:lpstr>
      <vt:lpstr>Unsupervised Learning (Contd..)</vt:lpstr>
      <vt:lpstr>Unsupervised Learning</vt:lpstr>
      <vt:lpstr>Semi - Supervised Learning</vt:lpstr>
      <vt:lpstr>Reinforcement Learning(RL)</vt:lpstr>
      <vt:lpstr>RL Problem</vt:lpstr>
      <vt:lpstr>Agent – Environment Interaction</vt:lpstr>
      <vt:lpstr>Agent – Environment Interaction</vt:lpstr>
      <vt:lpstr>Slide 60</vt:lpstr>
      <vt:lpstr>Artificial Neural Network(ANN) Based Learning</vt:lpstr>
      <vt:lpstr>Slide 62</vt:lpstr>
      <vt:lpstr>Slide 63</vt:lpstr>
      <vt:lpstr>ANN – Back Propagation Algorithm</vt:lpstr>
      <vt:lpstr>Slide 65</vt:lpstr>
      <vt:lpstr>Slide 66</vt:lpstr>
      <vt:lpstr>ANN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Admin</dc:creator>
  <cp:lastModifiedBy>admin</cp:lastModifiedBy>
  <cp:revision>194</cp:revision>
  <dcterms:created xsi:type="dcterms:W3CDTF">2015-08-28T14:39:40Z</dcterms:created>
  <dcterms:modified xsi:type="dcterms:W3CDTF">2018-07-19T10:26:56Z</dcterms:modified>
</cp:coreProperties>
</file>