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00"/>
    <a:srgbClr val="E193F1"/>
    <a:srgbClr val="6DFBD2"/>
    <a:srgbClr val="D35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8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67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0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8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59EC-F215-4182-B69F-C1B09B41B55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1574-1EC1-4AED-BA65-DF396963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179" y="0"/>
            <a:ext cx="10305739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044623" y="-243408"/>
            <a:ext cx="11017224" cy="7416824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4586" y="172548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ＤＣ方隷書W3" pitchFamily="1" charset="-128"/>
                <a:ea typeface="ＤＣ方隷書W3" pitchFamily="1" charset="-128"/>
              </a:rPr>
              <a:t>理不尽な小国</a:t>
            </a:r>
            <a:endParaRPr kumimoji="1" lang="ja-JP" altLang="en-US" sz="4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ＤＣ方隷書W3" pitchFamily="1" charset="-128"/>
              <a:ea typeface="ＤＣ方隷書W3" pitchFamily="1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00192" y="5589240"/>
            <a:ext cx="2406428" cy="954107"/>
          </a:xfrm>
          <a:prstGeom prst="rect">
            <a:avLst/>
          </a:prstGeom>
          <a:solidFill>
            <a:srgbClr val="92D050">
              <a:alpha val="50000"/>
            </a:srgb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作成者：大前です</a:t>
            </a:r>
            <a:endParaRPr kumimoji="1" lang="en-US" altLang="ja-JP" sz="1400" b="1" dirty="0" smtClean="0"/>
          </a:p>
          <a:p>
            <a:r>
              <a:rPr lang="ja-JP" altLang="en-US" sz="1400" b="1" dirty="0"/>
              <a:t>ジャンル</a:t>
            </a:r>
            <a:r>
              <a:rPr lang="en-US" altLang="ja-JP" sz="1400" b="1" dirty="0" smtClean="0"/>
              <a:t>:</a:t>
            </a:r>
            <a:r>
              <a:rPr lang="ja-JP" altLang="en-US" sz="1400" b="1" dirty="0" smtClean="0"/>
              <a:t>アクション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プラットフォーム：</a:t>
            </a:r>
            <a:r>
              <a:rPr kumimoji="1" lang="en-US" altLang="ja-JP" sz="1400" b="1" dirty="0" smtClean="0"/>
              <a:t>PC(</a:t>
            </a:r>
            <a:r>
              <a:rPr kumimoji="1" lang="ja-JP" altLang="en-US" sz="1400" b="1" dirty="0" smtClean="0"/>
              <a:t>現段階</a:t>
            </a:r>
            <a:r>
              <a:rPr kumimoji="1" lang="en-US" altLang="ja-JP" sz="1400" b="1" dirty="0" smtClean="0"/>
              <a:t>)</a:t>
            </a:r>
          </a:p>
          <a:p>
            <a:r>
              <a:rPr lang="ja-JP" altLang="en-US" sz="1400" b="1" dirty="0" smtClean="0"/>
              <a:t>ターゲット：中間層のゲーマ</a:t>
            </a:r>
            <a:r>
              <a:rPr lang="ja-JP" altLang="en-US" sz="1400" b="1" dirty="0"/>
              <a:t>ー</a:t>
            </a:r>
            <a:endParaRPr kumimoji="1" lang="ja-JP" altLang="en-US" sz="1400" b="1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-1476672" y="3501008"/>
            <a:ext cx="7344816" cy="4176464"/>
            <a:chOff x="683568" y="2204864"/>
            <a:chExt cx="7344816" cy="4176464"/>
          </a:xfrm>
          <a:solidFill>
            <a:srgbClr val="E193F1"/>
          </a:solidFill>
        </p:grpSpPr>
        <p:sp>
          <p:nvSpPr>
            <p:cNvPr id="2" name="爆発 2 1"/>
            <p:cNvSpPr/>
            <p:nvPr/>
          </p:nvSpPr>
          <p:spPr>
            <a:xfrm>
              <a:off x="683568" y="2204864"/>
              <a:ext cx="7344816" cy="4176464"/>
            </a:xfrm>
            <a:prstGeom prst="irregularSeal2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621366" y="3754487"/>
              <a:ext cx="3469219" cy="107721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u="heavy" dirty="0" smtClean="0">
                  <a:uFill>
                    <a:solidFill>
                      <a:srgbClr val="FF3737"/>
                    </a:solidFill>
                  </a:uFill>
                  <a:latin typeface="ＤＣＧ方隷書W3" pitchFamily="66" charset="-128"/>
                  <a:ea typeface="ＤＣＧ方隷書W3" pitchFamily="66" charset="-128"/>
                </a:rPr>
                <a:t>え？道具屋？レベル？</a:t>
              </a:r>
              <a:endParaRPr kumimoji="1" lang="en-US" altLang="ja-JP" sz="3200" u="heavy" dirty="0" smtClean="0">
                <a:uFill>
                  <a:solidFill>
                    <a:srgbClr val="FF3737"/>
                  </a:solidFill>
                </a:uFill>
                <a:latin typeface="ＤＣＧ方隷書W3" pitchFamily="66" charset="-128"/>
                <a:ea typeface="ＤＣＧ方隷書W3" pitchFamily="66" charset="-128"/>
              </a:endParaRPr>
            </a:p>
            <a:p>
              <a:r>
                <a:rPr kumimoji="1" lang="ja-JP" altLang="en-US" sz="3200" u="heavy" dirty="0" smtClean="0">
                  <a:uFill>
                    <a:solidFill>
                      <a:srgbClr val="FF3737"/>
                    </a:solidFill>
                  </a:uFill>
                  <a:latin typeface="ＤＣＧ方隷書W3" pitchFamily="66" charset="-128"/>
                  <a:ea typeface="ＤＣＧ方隷書W3" pitchFamily="66" charset="-128"/>
                </a:rPr>
                <a:t>そんなもんねぇよ</a:t>
              </a:r>
              <a:endParaRPr kumimoji="1" lang="ja-JP" altLang="en-US" sz="3200" u="heavy" dirty="0">
                <a:uFill>
                  <a:solidFill>
                    <a:srgbClr val="FF3737"/>
                  </a:solidFill>
                </a:uFill>
                <a:latin typeface="ＤＣＧ方隷書W3" pitchFamily="66" charset="-128"/>
                <a:ea typeface="ＤＣＧ方隷書W3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5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-155663" y="0"/>
            <a:ext cx="9565265" cy="6865488"/>
            <a:chOff x="-155663" y="0"/>
            <a:chExt cx="9565265" cy="686548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37922" r="-102" b="42396"/>
            <a:stretch/>
          </p:blipFill>
          <p:spPr>
            <a:xfrm>
              <a:off x="-155663" y="0"/>
              <a:ext cx="9564554" cy="836712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28" b="30499"/>
            <a:stretch/>
          </p:blipFill>
          <p:spPr>
            <a:xfrm>
              <a:off x="-154952" y="6021288"/>
              <a:ext cx="9564554" cy="844200"/>
            </a:xfrm>
            <a:prstGeom prst="rect">
              <a:avLst/>
            </a:prstGeom>
          </p:spPr>
        </p:pic>
      </p:grpSp>
      <p:sp>
        <p:nvSpPr>
          <p:cNvPr id="2" name="円/楕円 1"/>
          <p:cNvSpPr/>
          <p:nvPr/>
        </p:nvSpPr>
        <p:spPr>
          <a:xfrm>
            <a:off x="7668344" y="5661248"/>
            <a:ext cx="864096" cy="864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47420" y="1772816"/>
            <a:ext cx="6559809" cy="3416320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昔々あるところに、</a:t>
            </a:r>
            <a:r>
              <a:rPr kumimoji="1"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一つの小さな国がありました。</a:t>
            </a:r>
            <a:endParaRPr kumimoji="1"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r>
              <a:rPr lang="ja-JP" altLang="en-US" sz="2400" dirty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その国は行商人が行き</a:t>
            </a:r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かう、小さいけれど栄えた町でした。</a:t>
            </a:r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endParaRPr kumimoji="1"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r>
              <a:rPr lang="ja-JP" altLang="en-US" sz="2400" dirty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ある</a:t>
            </a:r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日、</a:t>
            </a:r>
            <a:r>
              <a:rPr lang="en-US" altLang="ja-JP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1</a:t>
            </a:r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人の行商人が魔王の土地に・・・</a:t>
            </a:r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なんと！足を踏み入れてしまいました</a:t>
            </a:r>
            <a:r>
              <a:rPr lang="ja-JP" altLang="en-US" sz="2400" dirty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！！</a:t>
            </a:r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r>
              <a:rPr lang="ja-JP" altLang="en-US" sz="2400" dirty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行</a:t>
            </a:r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商人であるプレイヤーは魔王の土地から</a:t>
            </a:r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  <a:p>
            <a:pPr algn="ctr"/>
            <a:r>
              <a:rPr lang="ja-JP" altLang="en-US" sz="2400" dirty="0" smtClean="0">
                <a:effectLst>
                  <a:glow rad="63500">
                    <a:srgbClr val="6DFBD2">
                      <a:alpha val="40000"/>
                    </a:srgbClr>
                  </a:glow>
                </a:effectLst>
                <a:latin typeface="ＤＣＧ麗楷書W5" pitchFamily="66" charset="-128"/>
                <a:ea typeface="ＤＣＧ麗楷書W5" pitchFamily="66" charset="-128"/>
              </a:rPr>
              <a:t>無事抜け出せることができるのでしょうか？！</a:t>
            </a:r>
            <a:endParaRPr lang="en-US" altLang="ja-JP" sz="2400" dirty="0" smtClean="0">
              <a:effectLst>
                <a:glow rad="63500">
                  <a:srgbClr val="6DFBD2">
                    <a:alpha val="40000"/>
                  </a:srgbClr>
                </a:glow>
              </a:effectLst>
              <a:latin typeface="ＤＣＧ麗楷書W5" pitchFamily="66" charset="-128"/>
              <a:ea typeface="ＤＣＧ麗楷書W5" pitchFamily="6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37310" y="156746"/>
            <a:ext cx="1980029" cy="52322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5856" y="1645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ストーリー</a:t>
            </a:r>
            <a:endParaRPr kumimoji="1" lang="ja-JP" altLang="en-US" sz="2800" dirty="0">
              <a:solidFill>
                <a:schemeClr val="bg1"/>
              </a:solidFill>
              <a:latin typeface="ＤＦＰ太楷書体" pitchFamily="66" charset="-128"/>
              <a:ea typeface="ＤＦＰ太楷書体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37309" y="156746"/>
            <a:ext cx="1980029" cy="52322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ＤＦＰ太楷書体" pitchFamily="66" charset="-128"/>
                <a:ea typeface="ＤＦＰ太楷書体" pitchFamily="66" charset="-128"/>
              </a:rPr>
              <a:t>ストーリー</a:t>
            </a:r>
            <a:endParaRPr kumimoji="1" lang="ja-JP" altLang="en-US" sz="2800" dirty="0">
              <a:latin typeface="ＤＦＰ太楷書体" pitchFamily="66" charset="-128"/>
              <a:ea typeface="ＤＦＰ太楷書体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0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-155663" y="0"/>
            <a:ext cx="9565265" cy="6865488"/>
            <a:chOff x="-155663" y="0"/>
            <a:chExt cx="9565265" cy="686548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37922" r="-102" b="42396"/>
            <a:stretch/>
          </p:blipFill>
          <p:spPr>
            <a:xfrm>
              <a:off x="-155663" y="0"/>
              <a:ext cx="9564554" cy="83671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28" b="30499"/>
            <a:stretch/>
          </p:blipFill>
          <p:spPr>
            <a:xfrm>
              <a:off x="-154952" y="6021288"/>
              <a:ext cx="9564554" cy="844200"/>
            </a:xfrm>
            <a:prstGeom prst="rect">
              <a:avLst/>
            </a:prstGeom>
          </p:spPr>
        </p:pic>
      </p:grpSp>
      <p:sp>
        <p:nvSpPr>
          <p:cNvPr id="8" name="円/楕円 7"/>
          <p:cNvSpPr/>
          <p:nvPr/>
        </p:nvSpPr>
        <p:spPr>
          <a:xfrm>
            <a:off x="7668344" y="5661248"/>
            <a:ext cx="864096" cy="864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82995" y="156746"/>
            <a:ext cx="3088659" cy="52322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8693" y="16529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こんなゲームだ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!</a:t>
            </a:r>
            <a:endParaRPr kumimoji="1" lang="ja-JP" altLang="en-US" sz="2800" dirty="0">
              <a:solidFill>
                <a:schemeClr val="bg1"/>
              </a:solidFill>
              <a:latin typeface="ＤＦＰ太楷書体" pitchFamily="66" charset="-128"/>
              <a:ea typeface="ＤＦＰ太楷書体" pitchFamily="66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685106" y="2287295"/>
            <a:ext cx="3286701" cy="461665"/>
            <a:chOff x="685106" y="2287295"/>
            <a:chExt cx="3286701" cy="461665"/>
          </a:xfrm>
        </p:grpSpPr>
        <p:sp>
          <p:nvSpPr>
            <p:cNvPr id="16" name="正方形/長方形 15"/>
            <p:cNvSpPr/>
            <p:nvPr/>
          </p:nvSpPr>
          <p:spPr>
            <a:xfrm>
              <a:off x="685106" y="2320540"/>
              <a:ext cx="3170824" cy="3951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709375" y="2287295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latin typeface="ＤＣＰ麗楷書W5" pitchFamily="66" charset="-128"/>
                  <a:ea typeface="ＤＣＰ麗楷書W5" pitchFamily="66" charset="-128"/>
                </a:rPr>
                <a:t>レベル？なんだそれ。</a:t>
              </a:r>
              <a:endParaRPr kumimoji="1" lang="ja-JP" altLang="en-US" sz="2400" dirty="0">
                <a:latin typeface="ＤＣＰ麗楷書W5" pitchFamily="66" charset="-128"/>
                <a:ea typeface="ＤＣＰ麗楷書W5" pitchFamily="66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1115641" y="278092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この世界にはレベルなんて都合のいいものは存在しない。</a:t>
            </a:r>
            <a:endParaRPr kumimoji="1" lang="en-US" altLang="ja-JP" dirty="0" smtClean="0">
              <a:latin typeface="ＤＣＰ方隷書W3" pitchFamily="66" charset="-128"/>
              <a:ea typeface="ＤＣＰ方隷書W3" pitchFamily="66" charset="-128"/>
            </a:endParaRPr>
          </a:p>
          <a:p>
            <a:r>
              <a:rPr lang="ja-JP" altLang="en-US" dirty="0">
                <a:latin typeface="ＤＣＰ方隷書W3" pitchFamily="66" charset="-128"/>
                <a:ea typeface="ＤＣＰ方隷書W3" pitchFamily="66" charset="-128"/>
              </a:rPr>
              <a:t>自分自身のスキルと経験で</a:t>
            </a:r>
            <a:r>
              <a:rPr lang="ja-JP" altLang="en-US" dirty="0" smtClean="0">
                <a:latin typeface="ＤＣＰ方隷書W3" pitchFamily="66" charset="-128"/>
                <a:ea typeface="ＤＣＰ方隷書W3" pitchFamily="66" charset="-128"/>
              </a:rPr>
              <a:t>生き抜け。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32279" y="396862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この世界には回復ポーションなんて都合のいいものは存在しない。</a:t>
            </a:r>
            <a:endParaRPr kumimoji="1" lang="en-US" altLang="ja-JP" dirty="0" smtClean="0">
              <a:latin typeface="ＤＣＰ方隷書W3" pitchFamily="66" charset="-128"/>
              <a:ea typeface="ＤＣＰ方隷書W3" pitchFamily="66" charset="-128"/>
            </a:endParaRPr>
          </a:p>
          <a:p>
            <a:r>
              <a:rPr lang="ja-JP" altLang="en-US" dirty="0">
                <a:latin typeface="ＤＣＰ方隷書W3" pitchFamily="66" charset="-128"/>
                <a:ea typeface="ＤＣＰ方隷書W3" pitchFamily="66" charset="-128"/>
              </a:rPr>
              <a:t>飲んだ</a:t>
            </a:r>
            <a:r>
              <a:rPr lang="ja-JP" altLang="en-US" dirty="0" smtClean="0">
                <a:latin typeface="ＤＣＰ方隷書W3" pitchFamily="66" charset="-128"/>
                <a:ea typeface="ＤＣＰ方隷書W3" pitchFamily="66" charset="-128"/>
              </a:rPr>
              <a:t>瞬間に生命力復活？？なめてんのか。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8016" y="5158933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残念ながらお前は大富豪でも富裕層でもない。貧弱庶民だ。</a:t>
            </a:r>
            <a:endParaRPr kumimoji="1" lang="en-US" altLang="ja-JP" dirty="0" smtClean="0">
              <a:latin typeface="ＤＣＰ方隷書W3" pitchFamily="66" charset="-128"/>
              <a:ea typeface="ＤＣＰ方隷書W3" pitchFamily="66" charset="-128"/>
            </a:endParaRPr>
          </a:p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体でも売るんだなｗｗｗ。主人公補正とかあるわけねーだろ。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30147" y="156746"/>
            <a:ext cx="2794355" cy="52322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ＤＦＰ太楷書体" pitchFamily="66" charset="-128"/>
                <a:ea typeface="ＤＦＰ太楷書体" pitchFamily="66" charset="-128"/>
              </a:rPr>
              <a:t>こんなゲームだ</a:t>
            </a:r>
            <a:r>
              <a:rPr lang="en-US" altLang="ja-JP" sz="2800" dirty="0" smtClean="0">
                <a:latin typeface="ＤＦＰ太楷書体" pitchFamily="66" charset="-128"/>
                <a:ea typeface="ＤＦＰ太楷書体" pitchFamily="66" charset="-128"/>
              </a:rPr>
              <a:t>!</a:t>
            </a:r>
            <a:endParaRPr kumimoji="1" lang="ja-JP" altLang="en-US" sz="2800" dirty="0">
              <a:latin typeface="ＤＦＰ太楷書体" pitchFamily="66" charset="-128"/>
              <a:ea typeface="ＤＦＰ太楷書体" pitchFamily="66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9375" y="3491926"/>
            <a:ext cx="2671147" cy="461665"/>
            <a:chOff x="685106" y="2287295"/>
            <a:chExt cx="2671147" cy="461665"/>
          </a:xfrm>
        </p:grpSpPr>
        <p:sp>
          <p:nvSpPr>
            <p:cNvPr id="19" name="正方形/長方形 18"/>
            <p:cNvSpPr/>
            <p:nvPr/>
          </p:nvSpPr>
          <p:spPr>
            <a:xfrm>
              <a:off x="685106" y="2320540"/>
              <a:ext cx="2592288" cy="3951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09375" y="228729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ＤＣＰ麗楷書W5" pitchFamily="66" charset="-128"/>
                  <a:ea typeface="ＤＣＰ麗楷書W5" pitchFamily="66" charset="-128"/>
                </a:rPr>
                <a:t>道具屋ってなに？</a:t>
              </a: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733644" y="4706448"/>
            <a:ext cx="2363371" cy="461665"/>
            <a:chOff x="685106" y="2287295"/>
            <a:chExt cx="2363371" cy="461665"/>
          </a:xfrm>
        </p:grpSpPr>
        <p:sp>
          <p:nvSpPr>
            <p:cNvPr id="23" name="正方形/長方形 22"/>
            <p:cNvSpPr/>
            <p:nvPr/>
          </p:nvSpPr>
          <p:spPr>
            <a:xfrm>
              <a:off x="685106" y="2320540"/>
              <a:ext cx="2272922" cy="3951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9375" y="228729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ＤＣＰ麗楷書W5" pitchFamily="66" charset="-128"/>
                  <a:ea typeface="ＤＣＰ麗楷書W5" pitchFamily="66" charset="-128"/>
                </a:rPr>
                <a:t>お前は貧乏だ！</a:t>
              </a: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290608" y="1196752"/>
            <a:ext cx="6893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heavy" dirty="0" smtClean="0">
                <a:uFill>
                  <a:solidFill>
                    <a:srgbClr val="FF0066"/>
                  </a:solidFill>
                </a:uFill>
              </a:rPr>
              <a:t>理不尽な小国とは、魔王の土地に踏み入れた貧弱庶民が</a:t>
            </a:r>
            <a:endParaRPr kumimoji="1" lang="en-US" altLang="ja-JP" sz="2000" u="heavy" dirty="0" smtClean="0">
              <a:uFill>
                <a:solidFill>
                  <a:srgbClr val="FF0066"/>
                </a:solidFill>
              </a:uFill>
            </a:endParaRPr>
          </a:p>
          <a:p>
            <a:r>
              <a:rPr lang="ja-JP" altLang="en-US" sz="2000" u="heavy" dirty="0" smtClean="0">
                <a:uFill>
                  <a:solidFill>
                    <a:srgbClr val="FF0066"/>
                  </a:solidFill>
                </a:uFill>
              </a:rPr>
              <a:t>魔王が送る刺客から切り抜け、土地から抜け出すゲームです。</a:t>
            </a:r>
            <a:endParaRPr kumimoji="1" lang="ja-JP" altLang="en-US" sz="2000" u="heavy" dirty="0">
              <a:uFill>
                <a:solidFill>
                  <a:srgbClr val="FF0066"/>
                </a:solidFill>
              </a:u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178657" y="2085019"/>
            <a:ext cx="1105622" cy="866216"/>
            <a:chOff x="6994770" y="3054129"/>
            <a:chExt cx="1105622" cy="86621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770" y="3054129"/>
              <a:ext cx="1105622" cy="866216"/>
            </a:xfrm>
            <a:prstGeom prst="rect">
              <a:avLst/>
            </a:prstGeom>
          </p:spPr>
        </p:pic>
        <p:grpSp>
          <p:nvGrpSpPr>
            <p:cNvPr id="33" name="グループ化 32"/>
            <p:cNvGrpSpPr/>
            <p:nvPr/>
          </p:nvGrpSpPr>
          <p:grpSpPr>
            <a:xfrm>
              <a:off x="7172068" y="3290654"/>
              <a:ext cx="751026" cy="629691"/>
              <a:chOff x="8183842" y="2583285"/>
              <a:chExt cx="751026" cy="629691"/>
            </a:xfrm>
          </p:grpSpPr>
          <p:cxnSp>
            <p:nvCxnSpPr>
              <p:cNvPr id="13" name="直線コネクタ 12"/>
              <p:cNvCxnSpPr/>
              <p:nvPr/>
            </p:nvCxnSpPr>
            <p:spPr>
              <a:xfrm>
                <a:off x="8183842" y="2583285"/>
                <a:ext cx="751026" cy="629691"/>
              </a:xfrm>
              <a:prstGeom prst="line">
                <a:avLst/>
              </a:prstGeom>
              <a:ln w="762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8183842" y="2583285"/>
                <a:ext cx="751026" cy="629691"/>
              </a:xfrm>
              <a:prstGeom prst="line">
                <a:avLst/>
              </a:prstGeom>
              <a:ln w="762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/>
          <p:cNvGrpSpPr/>
          <p:nvPr/>
        </p:nvGrpSpPr>
        <p:grpSpPr>
          <a:xfrm>
            <a:off x="8041742" y="3282006"/>
            <a:ext cx="881504" cy="881504"/>
            <a:chOff x="7624667" y="4437112"/>
            <a:chExt cx="881504" cy="881504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667" y="4437112"/>
              <a:ext cx="881504" cy="881504"/>
            </a:xfrm>
            <a:prstGeom prst="rect">
              <a:avLst/>
            </a:prstGeom>
          </p:spPr>
        </p:pic>
        <p:cxnSp>
          <p:nvCxnSpPr>
            <p:cNvPr id="37" name="直線コネクタ 36"/>
            <p:cNvCxnSpPr/>
            <p:nvPr/>
          </p:nvCxnSpPr>
          <p:spPr>
            <a:xfrm>
              <a:off x="7689906" y="4563018"/>
              <a:ext cx="751026" cy="62969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7689906" y="4563018"/>
              <a:ext cx="751026" cy="62969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/>
          <p:cNvGrpSpPr/>
          <p:nvPr/>
        </p:nvGrpSpPr>
        <p:grpSpPr>
          <a:xfrm>
            <a:off x="7748558" y="4635857"/>
            <a:ext cx="942975" cy="942975"/>
            <a:chOff x="7748558" y="4635857"/>
            <a:chExt cx="942975" cy="942975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558" y="4635857"/>
              <a:ext cx="942975" cy="942975"/>
            </a:xfrm>
            <a:prstGeom prst="rect">
              <a:avLst/>
            </a:prstGeom>
          </p:spPr>
        </p:pic>
        <p:cxnSp>
          <p:nvCxnSpPr>
            <p:cNvPr id="41" name="直線コネクタ 40"/>
            <p:cNvCxnSpPr/>
            <p:nvPr/>
          </p:nvCxnSpPr>
          <p:spPr>
            <a:xfrm>
              <a:off x="7808329" y="4739693"/>
              <a:ext cx="751026" cy="62969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08329" y="4739693"/>
              <a:ext cx="751026" cy="62969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9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-155663" y="0"/>
            <a:ext cx="9565265" cy="6865488"/>
            <a:chOff x="-155663" y="0"/>
            <a:chExt cx="9565265" cy="686548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37922" r="-102" b="42396"/>
            <a:stretch/>
          </p:blipFill>
          <p:spPr>
            <a:xfrm>
              <a:off x="-155663" y="0"/>
              <a:ext cx="9564554" cy="83671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28" b="30499"/>
            <a:stretch/>
          </p:blipFill>
          <p:spPr>
            <a:xfrm>
              <a:off x="-154952" y="6021288"/>
              <a:ext cx="9564554" cy="844200"/>
            </a:xfrm>
            <a:prstGeom prst="rect">
              <a:avLst/>
            </a:prstGeom>
          </p:spPr>
        </p:pic>
      </p:grpSp>
      <p:sp>
        <p:nvSpPr>
          <p:cNvPr id="8" name="円/楕円 7"/>
          <p:cNvSpPr/>
          <p:nvPr/>
        </p:nvSpPr>
        <p:spPr>
          <a:xfrm>
            <a:off x="7668344" y="5661248"/>
            <a:ext cx="864096" cy="864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94524" y="112474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ＤＣＰ麗楷書W5" pitchFamily="66" charset="-128"/>
                <a:ea typeface="ＤＣＰ麗楷書W5" pitchFamily="66" charset="-128"/>
              </a:rPr>
              <a:t>この世界では金が全てだ</a:t>
            </a:r>
            <a:r>
              <a:rPr lang="ja-JP" altLang="en-US" sz="2800" dirty="0">
                <a:latin typeface="ＤＣＰ麗楷書W5" pitchFamily="66" charset="-128"/>
                <a:ea typeface="ＤＣＰ麗楷書W5" pitchFamily="66" charset="-128"/>
              </a:rPr>
              <a:t>！！</a:t>
            </a:r>
            <a:endParaRPr kumimoji="1" lang="ja-JP" altLang="en-US" sz="2800" dirty="0">
              <a:latin typeface="ＤＣＰ麗楷書W5" pitchFamily="66" charset="-128"/>
              <a:ea typeface="ＤＣＰ麗楷書W5" pitchFamily="6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72195" y="156746"/>
            <a:ext cx="3327350" cy="52322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84804" y="173838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こんなゲームだ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!</a:t>
            </a:r>
            <a:r>
              <a:rPr lang="ja-JP" altLang="en-US" sz="2800" dirty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2</a:t>
            </a:r>
            <a:endParaRPr kumimoji="1" lang="ja-JP" altLang="en-US" sz="2800" dirty="0">
              <a:solidFill>
                <a:schemeClr val="bg1"/>
              </a:solidFill>
              <a:latin typeface="ＤＦＰ太楷書体" pitchFamily="66" charset="-128"/>
              <a:ea typeface="ＤＦＰ太楷書体" pitchFamily="66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75548" y="165292"/>
            <a:ext cx="3102131" cy="52322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ＤＦＰ太楷書体" pitchFamily="66" charset="-128"/>
                <a:ea typeface="ＤＦＰ太楷書体" pitchFamily="66" charset="-128"/>
              </a:rPr>
              <a:t>こんなゲームだ</a:t>
            </a:r>
            <a:r>
              <a:rPr kumimoji="1" lang="en-US" altLang="ja-JP" sz="2800" dirty="0" smtClean="0">
                <a:latin typeface="ＤＦＰ太楷書体" pitchFamily="66" charset="-128"/>
                <a:ea typeface="ＤＦＰ太楷書体" pitchFamily="66" charset="-128"/>
              </a:rPr>
              <a:t>! 2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66009" y="1702549"/>
            <a:ext cx="710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ＤＣＰ方隷書W3" pitchFamily="66" charset="-128"/>
                <a:ea typeface="ＤＣＰ方隷書W3" pitchFamily="66" charset="-128"/>
              </a:rPr>
              <a:t>この世界では</a:t>
            </a:r>
            <a:r>
              <a:rPr lang="ja-JP" altLang="en-US" dirty="0" smtClean="0">
                <a:latin typeface="ＤＣＰ方隷書W3" pitchFamily="66" charset="-128"/>
                <a:ea typeface="ＤＣＰ方隷書W3" pitchFamily="66" charset="-128"/>
              </a:rPr>
              <a:t>唯一武器というものがある。</a:t>
            </a:r>
            <a:endParaRPr lang="en-US" altLang="ja-JP" dirty="0" smtClean="0">
              <a:latin typeface="ＤＣＰ方隷書W3" pitchFamily="66" charset="-128"/>
              <a:ea typeface="ＤＣＰ方隷書W3" pitchFamily="66" charset="-128"/>
            </a:endParaRPr>
          </a:p>
          <a:p>
            <a:pPr algn="ctr"/>
            <a:r>
              <a:rPr kumimoji="1" lang="ja-JP" altLang="en-US" dirty="0">
                <a:latin typeface="ＤＣＰ方隷書W3" pitchFamily="66" charset="-128"/>
                <a:ea typeface="ＤＣＰ方隷書W3" pitchFamily="66" charset="-128"/>
              </a:rPr>
              <a:t>高価なもの</a:t>
            </a:r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ほど、丈夫で切れ味が良い。うまく使いこなすんだな。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-2328" y="2564904"/>
            <a:ext cx="2954655" cy="369332"/>
            <a:chOff x="-2328" y="2812286"/>
            <a:chExt cx="2954655" cy="369332"/>
          </a:xfrm>
        </p:grpSpPr>
        <p:sp>
          <p:nvSpPr>
            <p:cNvPr id="20" name="正方形/長方形 19"/>
            <p:cNvSpPr/>
            <p:nvPr/>
          </p:nvSpPr>
          <p:spPr>
            <a:xfrm>
              <a:off x="31125" y="2832611"/>
              <a:ext cx="2699792" cy="328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2328" y="281228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ＤＣ麗楷書W5" pitchFamily="1" charset="-128"/>
                  <a:ea typeface="ＤＣ麗楷書W5" pitchFamily="1" charset="-128"/>
                </a:rPr>
                <a:t>富豪商人</a:t>
              </a:r>
              <a:r>
                <a:rPr lang="ja-JP" altLang="en-US" dirty="0" smtClean="0">
                  <a:latin typeface="ＤＣ麗楷書W5" pitchFamily="1" charset="-128"/>
                  <a:ea typeface="ＤＣ麗楷書W5" pitchFamily="1" charset="-128"/>
                </a:rPr>
                <a:t>から武器を買え。</a:t>
              </a:r>
              <a:endParaRPr kumimoji="1" lang="ja-JP" altLang="en-US" dirty="0">
                <a:latin typeface="ＤＣ麗楷書W5" pitchFamily="1" charset="-128"/>
                <a:ea typeface="ＤＣ麗楷書W5" pitchFamily="1" charset="-128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677376" y="2566498"/>
            <a:ext cx="3647152" cy="369332"/>
            <a:chOff x="2818170" y="2812286"/>
            <a:chExt cx="3647152" cy="369332"/>
          </a:xfrm>
        </p:grpSpPr>
        <p:sp>
          <p:nvSpPr>
            <p:cNvPr id="24" name="正方形/長方形 23"/>
            <p:cNvSpPr/>
            <p:nvPr/>
          </p:nvSpPr>
          <p:spPr>
            <a:xfrm>
              <a:off x="2901051" y="2832611"/>
              <a:ext cx="3347218" cy="328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818170" y="2812286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ＤＣ麗楷書W5" pitchFamily="1" charset="-128"/>
                  <a:ea typeface="ＤＣ麗楷書W5" pitchFamily="1" charset="-128"/>
                </a:rPr>
                <a:t>武器を組み合わせ、更に強力に。</a:t>
              </a:r>
              <a:endParaRPr kumimoji="1" lang="ja-JP" altLang="en-US" dirty="0">
                <a:latin typeface="ＤＣ麗楷書W5" pitchFamily="1" charset="-128"/>
                <a:ea typeface="ＤＣ麗楷書W5" pitchFamily="1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843808" y="2565701"/>
            <a:ext cx="2954655" cy="369332"/>
            <a:chOff x="6367294" y="2811489"/>
            <a:chExt cx="2954655" cy="369332"/>
          </a:xfrm>
        </p:grpSpPr>
        <p:sp>
          <p:nvSpPr>
            <p:cNvPr id="25" name="正方形/長方形 24"/>
            <p:cNvSpPr/>
            <p:nvPr/>
          </p:nvSpPr>
          <p:spPr>
            <a:xfrm>
              <a:off x="6410024" y="2832611"/>
              <a:ext cx="2699792" cy="328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367294" y="281148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ＤＣ麗楷書W5" pitchFamily="1" charset="-128"/>
                  <a:ea typeface="ＤＣ麗楷書W5" pitchFamily="1" charset="-128"/>
                </a:rPr>
                <a:t>武器が壊れないと思うな。</a:t>
              </a:r>
              <a:endParaRPr kumimoji="1" lang="ja-JP" altLang="en-US" dirty="0">
                <a:latin typeface="ＤＣ麗楷書W5" pitchFamily="1" charset="-128"/>
                <a:ea typeface="ＤＣ麗楷書W5" pitchFamily="1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6689" y="3181618"/>
            <a:ext cx="2674228" cy="2092881"/>
            <a:chOff x="56689" y="3429000"/>
            <a:chExt cx="2674228" cy="2308324"/>
          </a:xfrm>
        </p:grpSpPr>
        <p:sp>
          <p:nvSpPr>
            <p:cNvPr id="28" name="正方形/長方形 27"/>
            <p:cNvSpPr/>
            <p:nvPr/>
          </p:nvSpPr>
          <p:spPr>
            <a:xfrm>
              <a:off x="56689" y="3429000"/>
              <a:ext cx="2674228" cy="23083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47308" y="3429000"/>
              <a:ext cx="2441694" cy="2274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商人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はモンスターが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いると顔を出さない。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ただし</a:t>
              </a:r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、購入できるのは</a:t>
              </a:r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一度に一回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だ。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無い知恵振り絞れ。</a:t>
              </a:r>
              <a:endParaRPr lang="en-US" altLang="ja-JP" sz="160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u="heavy" dirty="0">
                  <a:uFill>
                    <a:solidFill>
                      <a:srgbClr val="FF0066"/>
                    </a:solidFill>
                  </a:uFill>
                  <a:latin typeface="ＤＣＰ方隷書W3" pitchFamily="66" charset="-128"/>
                  <a:ea typeface="ＤＣＰ方隷書W3" pitchFamily="66" charset="-128"/>
                </a:rPr>
                <a:t>名声</a:t>
              </a:r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に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よって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売物の質</a:t>
              </a:r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が変わる。</a:t>
              </a:r>
              <a:endParaRPr kumimoji="1" lang="ja-JP" altLang="en-US" sz="1600" dirty="0">
                <a:latin typeface="ＤＣＰ方隷書W3" pitchFamily="66" charset="-128"/>
                <a:ea typeface="ＤＣＰ方隷書W3" pitchFamily="66" charset="-128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5760257" y="3183158"/>
            <a:ext cx="3347218" cy="1397970"/>
            <a:chOff x="2901051" y="3429000"/>
            <a:chExt cx="3347218" cy="1487612"/>
          </a:xfrm>
        </p:grpSpPr>
        <p:sp>
          <p:nvSpPr>
            <p:cNvPr id="29" name="正方形/長方形 28"/>
            <p:cNvSpPr/>
            <p:nvPr/>
          </p:nvSpPr>
          <p:spPr>
            <a:xfrm>
              <a:off x="2901051" y="3429000"/>
              <a:ext cx="3347218" cy="14876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049002" y="3439284"/>
              <a:ext cx="2852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武器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やパワーアップ商品を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組み合わせてより強力な物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を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作ろう。</a:t>
              </a:r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endParaRPr lang="en-US" altLang="ja-JP" sz="1600" dirty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耐久値は合算される。</a:t>
              </a:r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2886538" y="3183158"/>
            <a:ext cx="2699792" cy="1633880"/>
            <a:chOff x="6410024" y="3429000"/>
            <a:chExt cx="2699792" cy="1756990"/>
          </a:xfrm>
        </p:grpSpPr>
        <p:sp>
          <p:nvSpPr>
            <p:cNvPr id="30" name="正方形/長方形 29"/>
            <p:cNvSpPr/>
            <p:nvPr/>
          </p:nvSpPr>
          <p:spPr>
            <a:xfrm>
              <a:off x="6410024" y="3429000"/>
              <a:ext cx="2699792" cy="17569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482709" y="3431664"/>
              <a:ext cx="244169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武器には耐久値がある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。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kumimoji="1"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一度買って</a:t>
              </a:r>
              <a:r>
                <a:rPr kumimoji="1"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しまえば</a:t>
              </a:r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ずっと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使える</a:t>
              </a:r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都合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の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いい</a:t>
              </a:r>
              <a:r>
                <a:rPr lang="ja-JP" altLang="en-US" sz="1600" dirty="0">
                  <a:latin typeface="ＤＣＰ方隷書W3" pitchFamily="66" charset="-128"/>
                  <a:ea typeface="ＤＣＰ方隷書W3" pitchFamily="66" charset="-128"/>
                </a:rPr>
                <a:t>世界では</a:t>
              </a:r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ない。</a:t>
              </a:r>
              <a:endParaRPr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  <a:p>
              <a:endParaRPr kumimoji="1" lang="en-US" altLang="ja-JP" sz="1600" dirty="0">
                <a:latin typeface="ＤＣＰ方隷書W3" pitchFamily="66" charset="-128"/>
                <a:ea typeface="ＤＣＰ方隷書W3" pitchFamily="66" charset="-128"/>
              </a:endParaRPr>
            </a:p>
            <a:p>
              <a:r>
                <a:rPr lang="ja-JP" altLang="en-US" sz="1600" dirty="0" smtClean="0">
                  <a:latin typeface="ＤＣＰ方隷書W3" pitchFamily="66" charset="-128"/>
                  <a:ea typeface="ＤＣＰ方隷書W3" pitchFamily="66" charset="-128"/>
                </a:rPr>
                <a:t>甘ったれるな！！</a:t>
              </a:r>
              <a:endParaRPr kumimoji="1" lang="en-US" altLang="ja-JP" sz="1600" dirty="0" smtClean="0">
                <a:latin typeface="ＤＣＰ方隷書W3" pitchFamily="66" charset="-128"/>
                <a:ea typeface="ＤＣＰ方隷書W3" pitchFamily="66" charset="-128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2996191" y="558924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heavy" dirty="0" smtClean="0">
                <a:uFill>
                  <a:solidFill>
                    <a:srgbClr val="FF0066"/>
                  </a:solidFill>
                </a:uFill>
                <a:latin typeface="ＤＣＰ方隷書W3" pitchFamily="66" charset="-128"/>
                <a:ea typeface="ＤＣＰ方隷書W3" pitchFamily="66" charset="-128"/>
              </a:rPr>
              <a:t>※</a:t>
            </a:r>
            <a:r>
              <a:rPr lang="ja-JP" altLang="en-US" u="heavy" dirty="0" smtClean="0">
                <a:uFill>
                  <a:solidFill>
                    <a:srgbClr val="FF0066"/>
                  </a:solidFill>
                </a:uFill>
                <a:latin typeface="ＤＣＰ方隷書W3" pitchFamily="66" charset="-128"/>
                <a:ea typeface="ＤＣＰ方隷書W3" pitchFamily="66" charset="-128"/>
              </a:rPr>
              <a:t>名声はモンスターを倒すごとに得られる。</a:t>
            </a:r>
            <a:endParaRPr lang="en-US" altLang="ja-JP" u="heavy" dirty="0" smtClean="0">
              <a:uFill>
                <a:solidFill>
                  <a:srgbClr val="FF0066"/>
                </a:solidFill>
              </a:uFill>
              <a:latin typeface="ＤＣＰ方隷書W3" pitchFamily="66" charset="-128"/>
              <a:ea typeface="ＤＣＰ方隷書W3" pitchFamily="66" charset="-128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3347864" y="4957763"/>
            <a:ext cx="1839557" cy="567141"/>
            <a:chOff x="3347864" y="4957763"/>
            <a:chExt cx="1839557" cy="5671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965764"/>
              <a:ext cx="559140" cy="559140"/>
            </a:xfrm>
            <a:prstGeom prst="rect">
              <a:avLst/>
            </a:prstGeom>
          </p:spPr>
        </p:pic>
        <p:cxnSp>
          <p:nvCxnSpPr>
            <p:cNvPr id="22" name="直線矢印コネクタ 21"/>
            <p:cNvCxnSpPr/>
            <p:nvPr/>
          </p:nvCxnSpPr>
          <p:spPr>
            <a:xfrm>
              <a:off x="3995936" y="524239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グループ化 56"/>
            <p:cNvGrpSpPr/>
            <p:nvPr/>
          </p:nvGrpSpPr>
          <p:grpSpPr>
            <a:xfrm>
              <a:off x="4626613" y="4957763"/>
              <a:ext cx="560808" cy="564200"/>
              <a:chOff x="4626613" y="4957763"/>
              <a:chExt cx="560808" cy="564200"/>
            </a:xfrm>
          </p:grpSpPr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6613" y="4962823"/>
                <a:ext cx="559140" cy="559140"/>
              </a:xfrm>
              <a:prstGeom prst="rect">
                <a:avLst/>
              </a:prstGeom>
            </p:spPr>
          </p:pic>
          <p:sp>
            <p:nvSpPr>
              <p:cNvPr id="54" name="フリーフォーム 53"/>
              <p:cNvSpPr/>
              <p:nvPr/>
            </p:nvSpPr>
            <p:spPr>
              <a:xfrm>
                <a:off x="4691063" y="4957763"/>
                <a:ext cx="496358" cy="485775"/>
              </a:xfrm>
              <a:custGeom>
                <a:avLst/>
                <a:gdLst>
                  <a:gd name="connsiteX0" fmla="*/ 7143 w 496358"/>
                  <a:gd name="connsiteY0" fmla="*/ 0 h 485775"/>
                  <a:gd name="connsiteX1" fmla="*/ 4762 w 496358"/>
                  <a:gd name="connsiteY1" fmla="*/ 121443 h 485775"/>
                  <a:gd name="connsiteX2" fmla="*/ 0 w 496358"/>
                  <a:gd name="connsiteY2" fmla="*/ 161925 h 485775"/>
                  <a:gd name="connsiteX3" fmla="*/ 14287 w 496358"/>
                  <a:gd name="connsiteY3" fmla="*/ 161925 h 485775"/>
                  <a:gd name="connsiteX4" fmla="*/ 40481 w 496358"/>
                  <a:gd name="connsiteY4" fmla="*/ 159543 h 485775"/>
                  <a:gd name="connsiteX5" fmla="*/ 173831 w 496358"/>
                  <a:gd name="connsiteY5" fmla="*/ 159543 h 485775"/>
                  <a:gd name="connsiteX6" fmla="*/ 169068 w 496358"/>
                  <a:gd name="connsiteY6" fmla="*/ 171450 h 485775"/>
                  <a:gd name="connsiteX7" fmla="*/ 152400 w 496358"/>
                  <a:gd name="connsiteY7" fmla="*/ 183356 h 485775"/>
                  <a:gd name="connsiteX8" fmla="*/ 126206 w 496358"/>
                  <a:gd name="connsiteY8" fmla="*/ 204787 h 485775"/>
                  <a:gd name="connsiteX9" fmla="*/ 119062 w 496358"/>
                  <a:gd name="connsiteY9" fmla="*/ 214312 h 485775"/>
                  <a:gd name="connsiteX10" fmla="*/ 111918 w 496358"/>
                  <a:gd name="connsiteY10" fmla="*/ 219075 h 485775"/>
                  <a:gd name="connsiteX11" fmla="*/ 104775 w 496358"/>
                  <a:gd name="connsiteY11" fmla="*/ 233362 h 485775"/>
                  <a:gd name="connsiteX12" fmla="*/ 95250 w 496358"/>
                  <a:gd name="connsiteY12" fmla="*/ 247650 h 485775"/>
                  <a:gd name="connsiteX13" fmla="*/ 92868 w 496358"/>
                  <a:gd name="connsiteY13" fmla="*/ 257175 h 485775"/>
                  <a:gd name="connsiteX14" fmla="*/ 88106 w 496358"/>
                  <a:gd name="connsiteY14" fmla="*/ 269081 h 485775"/>
                  <a:gd name="connsiteX15" fmla="*/ 354806 w 496358"/>
                  <a:gd name="connsiteY15" fmla="*/ 276225 h 485775"/>
                  <a:gd name="connsiteX16" fmla="*/ 338137 w 496358"/>
                  <a:gd name="connsiteY16" fmla="*/ 283368 h 485775"/>
                  <a:gd name="connsiteX17" fmla="*/ 314325 w 496358"/>
                  <a:gd name="connsiteY17" fmla="*/ 297656 h 485775"/>
                  <a:gd name="connsiteX18" fmla="*/ 290512 w 496358"/>
                  <a:gd name="connsiteY18" fmla="*/ 319087 h 485775"/>
                  <a:gd name="connsiteX19" fmla="*/ 278606 w 496358"/>
                  <a:gd name="connsiteY19" fmla="*/ 328612 h 485775"/>
                  <a:gd name="connsiteX20" fmla="*/ 261937 w 496358"/>
                  <a:gd name="connsiteY20" fmla="*/ 345281 h 485775"/>
                  <a:gd name="connsiteX21" fmla="*/ 257175 w 496358"/>
                  <a:gd name="connsiteY21" fmla="*/ 354806 h 485775"/>
                  <a:gd name="connsiteX22" fmla="*/ 235743 w 496358"/>
                  <a:gd name="connsiteY22" fmla="*/ 381000 h 485775"/>
                  <a:gd name="connsiteX23" fmla="*/ 228600 w 496358"/>
                  <a:gd name="connsiteY23" fmla="*/ 395287 h 485775"/>
                  <a:gd name="connsiteX24" fmla="*/ 216693 w 496358"/>
                  <a:gd name="connsiteY24" fmla="*/ 414337 h 485775"/>
                  <a:gd name="connsiteX25" fmla="*/ 228600 w 496358"/>
                  <a:gd name="connsiteY25" fmla="*/ 433387 h 485775"/>
                  <a:gd name="connsiteX26" fmla="*/ 388143 w 496358"/>
                  <a:gd name="connsiteY26" fmla="*/ 442912 h 485775"/>
                  <a:gd name="connsiteX27" fmla="*/ 431006 w 496358"/>
                  <a:gd name="connsiteY27" fmla="*/ 450056 h 485775"/>
                  <a:gd name="connsiteX28" fmla="*/ 483393 w 496358"/>
                  <a:gd name="connsiteY28" fmla="*/ 459581 h 485775"/>
                  <a:gd name="connsiteX29" fmla="*/ 495300 w 496358"/>
                  <a:gd name="connsiteY29" fmla="*/ 466725 h 485775"/>
                  <a:gd name="connsiteX30" fmla="*/ 483393 w 496358"/>
                  <a:gd name="connsiteY30" fmla="*/ 476250 h 485775"/>
                  <a:gd name="connsiteX31" fmla="*/ 471487 w 496358"/>
                  <a:gd name="connsiteY31" fmla="*/ 485775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6358" h="485775">
                    <a:moveTo>
                      <a:pt x="7143" y="0"/>
                    </a:moveTo>
                    <a:cubicBezTo>
                      <a:pt x="6349" y="40481"/>
                      <a:pt x="6111" y="80977"/>
                      <a:pt x="4762" y="121443"/>
                    </a:cubicBezTo>
                    <a:cubicBezTo>
                      <a:pt x="4622" y="125655"/>
                      <a:pt x="649" y="156736"/>
                      <a:pt x="0" y="161925"/>
                    </a:cubicBezTo>
                    <a:cubicBezTo>
                      <a:pt x="13333" y="166369"/>
                      <a:pt x="953" y="163830"/>
                      <a:pt x="14287" y="161925"/>
                    </a:cubicBezTo>
                    <a:cubicBezTo>
                      <a:pt x="22966" y="160685"/>
                      <a:pt x="31750" y="160337"/>
                      <a:pt x="40481" y="159543"/>
                    </a:cubicBezTo>
                    <a:cubicBezTo>
                      <a:pt x="87312" y="147837"/>
                      <a:pt x="81353" y="148445"/>
                      <a:pt x="173831" y="159543"/>
                    </a:cubicBezTo>
                    <a:cubicBezTo>
                      <a:pt x="178075" y="160052"/>
                      <a:pt x="171334" y="167825"/>
                      <a:pt x="169068" y="171450"/>
                    </a:cubicBezTo>
                    <a:cubicBezTo>
                      <a:pt x="164681" y="178470"/>
                      <a:pt x="159385" y="179863"/>
                      <a:pt x="152400" y="183356"/>
                    </a:cubicBezTo>
                    <a:cubicBezTo>
                      <a:pt x="136308" y="204812"/>
                      <a:pt x="157028" y="179570"/>
                      <a:pt x="126206" y="204787"/>
                    </a:cubicBezTo>
                    <a:cubicBezTo>
                      <a:pt x="123134" y="207300"/>
                      <a:pt x="121868" y="211506"/>
                      <a:pt x="119062" y="214312"/>
                    </a:cubicBezTo>
                    <a:cubicBezTo>
                      <a:pt x="117038" y="216336"/>
                      <a:pt x="114299" y="217487"/>
                      <a:pt x="111918" y="219075"/>
                    </a:cubicBezTo>
                    <a:cubicBezTo>
                      <a:pt x="109537" y="223837"/>
                      <a:pt x="107458" y="228763"/>
                      <a:pt x="104775" y="233362"/>
                    </a:cubicBezTo>
                    <a:cubicBezTo>
                      <a:pt x="101891" y="238306"/>
                      <a:pt x="97810" y="242530"/>
                      <a:pt x="95250" y="247650"/>
                    </a:cubicBezTo>
                    <a:cubicBezTo>
                      <a:pt x="93786" y="250577"/>
                      <a:pt x="93903" y="254070"/>
                      <a:pt x="92868" y="257175"/>
                    </a:cubicBezTo>
                    <a:cubicBezTo>
                      <a:pt x="91516" y="261230"/>
                      <a:pt x="89693" y="265112"/>
                      <a:pt x="88106" y="269081"/>
                    </a:cubicBezTo>
                    <a:cubicBezTo>
                      <a:pt x="167660" y="322109"/>
                      <a:pt x="79823" y="265441"/>
                      <a:pt x="354806" y="276225"/>
                    </a:cubicBezTo>
                    <a:cubicBezTo>
                      <a:pt x="360846" y="276462"/>
                      <a:pt x="343640" y="280867"/>
                      <a:pt x="338137" y="283368"/>
                    </a:cubicBezTo>
                    <a:cubicBezTo>
                      <a:pt x="327448" y="288226"/>
                      <a:pt x="325188" y="290136"/>
                      <a:pt x="314325" y="297656"/>
                    </a:cubicBezTo>
                    <a:cubicBezTo>
                      <a:pt x="274898" y="324951"/>
                      <a:pt x="313104" y="296495"/>
                      <a:pt x="290512" y="319087"/>
                    </a:cubicBezTo>
                    <a:cubicBezTo>
                      <a:pt x="286918" y="322681"/>
                      <a:pt x="282353" y="325178"/>
                      <a:pt x="278606" y="328612"/>
                    </a:cubicBezTo>
                    <a:cubicBezTo>
                      <a:pt x="272814" y="333922"/>
                      <a:pt x="267493" y="339725"/>
                      <a:pt x="261937" y="345281"/>
                    </a:cubicBezTo>
                    <a:cubicBezTo>
                      <a:pt x="260350" y="348456"/>
                      <a:pt x="259274" y="351944"/>
                      <a:pt x="257175" y="354806"/>
                    </a:cubicBezTo>
                    <a:cubicBezTo>
                      <a:pt x="250504" y="363903"/>
                      <a:pt x="240788" y="370909"/>
                      <a:pt x="235743" y="381000"/>
                    </a:cubicBezTo>
                    <a:cubicBezTo>
                      <a:pt x="233362" y="385762"/>
                      <a:pt x="231150" y="390613"/>
                      <a:pt x="228600" y="395287"/>
                    </a:cubicBezTo>
                    <a:cubicBezTo>
                      <a:pt x="224293" y="403183"/>
                      <a:pt x="221359" y="407339"/>
                      <a:pt x="216693" y="414337"/>
                    </a:cubicBezTo>
                    <a:cubicBezTo>
                      <a:pt x="213844" y="422885"/>
                      <a:pt x="208698" y="430933"/>
                      <a:pt x="228600" y="433387"/>
                    </a:cubicBezTo>
                    <a:cubicBezTo>
                      <a:pt x="281475" y="439906"/>
                      <a:pt x="334962" y="439737"/>
                      <a:pt x="388143" y="442912"/>
                    </a:cubicBezTo>
                    <a:lnTo>
                      <a:pt x="431006" y="450056"/>
                    </a:lnTo>
                    <a:cubicBezTo>
                      <a:pt x="476513" y="457166"/>
                      <a:pt x="450135" y="451266"/>
                      <a:pt x="483393" y="459581"/>
                    </a:cubicBezTo>
                    <a:cubicBezTo>
                      <a:pt x="487362" y="461962"/>
                      <a:pt x="492732" y="462874"/>
                      <a:pt x="495300" y="466725"/>
                    </a:cubicBezTo>
                    <a:cubicBezTo>
                      <a:pt x="500667" y="474776"/>
                      <a:pt x="483898" y="476124"/>
                      <a:pt x="483393" y="476250"/>
                    </a:cubicBezTo>
                    <a:cubicBezTo>
                      <a:pt x="474995" y="484648"/>
                      <a:pt x="479262" y="481887"/>
                      <a:pt x="471487" y="485775"/>
                    </a:cubicBezTo>
                  </a:path>
                </a:pathLst>
              </a:custGeom>
              <a:noFill/>
              <a:ln w="127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4629150" y="4971847"/>
                <a:ext cx="533400" cy="305003"/>
              </a:xfrm>
              <a:custGeom>
                <a:avLst/>
                <a:gdLst>
                  <a:gd name="connsiteX0" fmla="*/ 0 w 533400"/>
                  <a:gd name="connsiteY0" fmla="*/ 290716 h 305003"/>
                  <a:gd name="connsiteX1" fmla="*/ 66675 w 533400"/>
                  <a:gd name="connsiteY1" fmla="*/ 278809 h 305003"/>
                  <a:gd name="connsiteX2" fmla="*/ 88106 w 533400"/>
                  <a:gd name="connsiteY2" fmla="*/ 264522 h 305003"/>
                  <a:gd name="connsiteX3" fmla="*/ 109538 w 533400"/>
                  <a:gd name="connsiteY3" fmla="*/ 257378 h 305003"/>
                  <a:gd name="connsiteX4" fmla="*/ 123825 w 533400"/>
                  <a:gd name="connsiteY4" fmla="*/ 250234 h 305003"/>
                  <a:gd name="connsiteX5" fmla="*/ 135731 w 533400"/>
                  <a:gd name="connsiteY5" fmla="*/ 266903 h 305003"/>
                  <a:gd name="connsiteX6" fmla="*/ 142875 w 533400"/>
                  <a:gd name="connsiteY6" fmla="*/ 288334 h 305003"/>
                  <a:gd name="connsiteX7" fmla="*/ 150019 w 533400"/>
                  <a:gd name="connsiteY7" fmla="*/ 305003 h 305003"/>
                  <a:gd name="connsiteX8" fmla="*/ 159544 w 533400"/>
                  <a:gd name="connsiteY8" fmla="*/ 297859 h 305003"/>
                  <a:gd name="connsiteX9" fmla="*/ 173831 w 533400"/>
                  <a:gd name="connsiteY9" fmla="*/ 283572 h 305003"/>
                  <a:gd name="connsiteX10" fmla="*/ 211931 w 533400"/>
                  <a:gd name="connsiteY10" fmla="*/ 252616 h 305003"/>
                  <a:gd name="connsiteX11" fmla="*/ 292894 w 533400"/>
                  <a:gd name="connsiteY11" fmla="*/ 207372 h 305003"/>
                  <a:gd name="connsiteX12" fmla="*/ 319088 w 533400"/>
                  <a:gd name="connsiteY12" fmla="*/ 193084 h 305003"/>
                  <a:gd name="connsiteX13" fmla="*/ 369094 w 533400"/>
                  <a:gd name="connsiteY13" fmla="*/ 169272 h 305003"/>
                  <a:gd name="connsiteX14" fmla="*/ 383381 w 533400"/>
                  <a:gd name="connsiteY14" fmla="*/ 159747 h 305003"/>
                  <a:gd name="connsiteX15" fmla="*/ 404813 w 533400"/>
                  <a:gd name="connsiteY15" fmla="*/ 147841 h 305003"/>
                  <a:gd name="connsiteX16" fmla="*/ 414338 w 533400"/>
                  <a:gd name="connsiteY16" fmla="*/ 162128 h 305003"/>
                  <a:gd name="connsiteX17" fmla="*/ 416719 w 533400"/>
                  <a:gd name="connsiteY17" fmla="*/ 169272 h 305003"/>
                  <a:gd name="connsiteX18" fmla="*/ 421481 w 533400"/>
                  <a:gd name="connsiteY18" fmla="*/ 185941 h 305003"/>
                  <a:gd name="connsiteX19" fmla="*/ 428625 w 533400"/>
                  <a:gd name="connsiteY19" fmla="*/ 166891 h 305003"/>
                  <a:gd name="connsiteX20" fmla="*/ 452438 w 533400"/>
                  <a:gd name="connsiteY20" fmla="*/ 121647 h 305003"/>
                  <a:gd name="connsiteX21" fmla="*/ 459581 w 533400"/>
                  <a:gd name="connsiteY21" fmla="*/ 100216 h 305003"/>
                  <a:gd name="connsiteX22" fmla="*/ 466725 w 533400"/>
                  <a:gd name="connsiteY22" fmla="*/ 85928 h 305003"/>
                  <a:gd name="connsiteX23" fmla="*/ 473869 w 533400"/>
                  <a:gd name="connsiteY23" fmla="*/ 69259 h 305003"/>
                  <a:gd name="connsiteX24" fmla="*/ 478631 w 533400"/>
                  <a:gd name="connsiteY24" fmla="*/ 59734 h 305003"/>
                  <a:gd name="connsiteX25" fmla="*/ 483394 w 533400"/>
                  <a:gd name="connsiteY25" fmla="*/ 43066 h 305003"/>
                  <a:gd name="connsiteX26" fmla="*/ 495300 w 533400"/>
                  <a:gd name="connsiteY26" fmla="*/ 33541 h 305003"/>
                  <a:gd name="connsiteX27" fmla="*/ 511969 w 533400"/>
                  <a:gd name="connsiteY27" fmla="*/ 19253 h 305003"/>
                  <a:gd name="connsiteX28" fmla="*/ 521494 w 533400"/>
                  <a:gd name="connsiteY28" fmla="*/ 203 h 305003"/>
                  <a:gd name="connsiteX29" fmla="*/ 528638 w 533400"/>
                  <a:gd name="connsiteY29" fmla="*/ 12109 h 305003"/>
                  <a:gd name="connsiteX30" fmla="*/ 533400 w 533400"/>
                  <a:gd name="connsiteY30" fmla="*/ 31159 h 3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33400" h="305003">
                    <a:moveTo>
                      <a:pt x="0" y="290716"/>
                    </a:moveTo>
                    <a:cubicBezTo>
                      <a:pt x="17999" y="288598"/>
                      <a:pt x="48336" y="287061"/>
                      <a:pt x="66675" y="278809"/>
                    </a:cubicBezTo>
                    <a:cubicBezTo>
                      <a:pt x="74504" y="275286"/>
                      <a:pt x="80427" y="268362"/>
                      <a:pt x="88106" y="264522"/>
                    </a:cubicBezTo>
                    <a:cubicBezTo>
                      <a:pt x="94841" y="261154"/>
                      <a:pt x="102546" y="260175"/>
                      <a:pt x="109538" y="257378"/>
                    </a:cubicBezTo>
                    <a:cubicBezTo>
                      <a:pt x="114482" y="255400"/>
                      <a:pt x="119063" y="252615"/>
                      <a:pt x="123825" y="250234"/>
                    </a:cubicBezTo>
                    <a:cubicBezTo>
                      <a:pt x="127794" y="255790"/>
                      <a:pt x="132870" y="260703"/>
                      <a:pt x="135731" y="266903"/>
                    </a:cubicBezTo>
                    <a:cubicBezTo>
                      <a:pt x="154979" y="308607"/>
                      <a:pt x="125718" y="262598"/>
                      <a:pt x="142875" y="288334"/>
                    </a:cubicBezTo>
                    <a:cubicBezTo>
                      <a:pt x="143130" y="289353"/>
                      <a:pt x="145907" y="305003"/>
                      <a:pt x="150019" y="305003"/>
                    </a:cubicBezTo>
                    <a:cubicBezTo>
                      <a:pt x="153988" y="305003"/>
                      <a:pt x="156594" y="300514"/>
                      <a:pt x="159544" y="297859"/>
                    </a:cubicBezTo>
                    <a:cubicBezTo>
                      <a:pt x="164550" y="293354"/>
                      <a:pt x="168907" y="288167"/>
                      <a:pt x="173831" y="283572"/>
                    </a:cubicBezTo>
                    <a:cubicBezTo>
                      <a:pt x="185506" y="272675"/>
                      <a:pt x="198100" y="261013"/>
                      <a:pt x="211931" y="252616"/>
                    </a:cubicBezTo>
                    <a:cubicBezTo>
                      <a:pt x="243113" y="233684"/>
                      <a:pt x="262737" y="223707"/>
                      <a:pt x="292894" y="207372"/>
                    </a:cubicBezTo>
                    <a:cubicBezTo>
                      <a:pt x="301639" y="202635"/>
                      <a:pt x="310108" y="197360"/>
                      <a:pt x="319088" y="193084"/>
                    </a:cubicBezTo>
                    <a:cubicBezTo>
                      <a:pt x="335757" y="185147"/>
                      <a:pt x="353733" y="179513"/>
                      <a:pt x="369094" y="169272"/>
                    </a:cubicBezTo>
                    <a:cubicBezTo>
                      <a:pt x="373856" y="166097"/>
                      <a:pt x="378437" y="162631"/>
                      <a:pt x="383381" y="159747"/>
                    </a:cubicBezTo>
                    <a:cubicBezTo>
                      <a:pt x="417099" y="140078"/>
                      <a:pt x="384171" y="161600"/>
                      <a:pt x="404813" y="147841"/>
                    </a:cubicBezTo>
                    <a:cubicBezTo>
                      <a:pt x="407988" y="152603"/>
                      <a:pt x="411558" y="157125"/>
                      <a:pt x="414338" y="162128"/>
                    </a:cubicBezTo>
                    <a:cubicBezTo>
                      <a:pt x="415557" y="164322"/>
                      <a:pt x="416029" y="166858"/>
                      <a:pt x="416719" y="169272"/>
                    </a:cubicBezTo>
                    <a:cubicBezTo>
                      <a:pt x="422698" y="190203"/>
                      <a:pt x="415772" y="168812"/>
                      <a:pt x="421481" y="185941"/>
                    </a:cubicBezTo>
                    <a:cubicBezTo>
                      <a:pt x="423862" y="179591"/>
                      <a:pt x="425683" y="173001"/>
                      <a:pt x="428625" y="166891"/>
                    </a:cubicBezTo>
                    <a:cubicBezTo>
                      <a:pt x="436019" y="151536"/>
                      <a:pt x="447049" y="137815"/>
                      <a:pt x="452438" y="121647"/>
                    </a:cubicBezTo>
                    <a:cubicBezTo>
                      <a:pt x="454819" y="114503"/>
                      <a:pt x="456785" y="107207"/>
                      <a:pt x="459581" y="100216"/>
                    </a:cubicBezTo>
                    <a:cubicBezTo>
                      <a:pt x="461559" y="95272"/>
                      <a:pt x="464494" y="90763"/>
                      <a:pt x="466725" y="85928"/>
                    </a:cubicBezTo>
                    <a:cubicBezTo>
                      <a:pt x="469258" y="80439"/>
                      <a:pt x="471368" y="74762"/>
                      <a:pt x="473869" y="69259"/>
                    </a:cubicBezTo>
                    <a:cubicBezTo>
                      <a:pt x="475338" y="66027"/>
                      <a:pt x="477385" y="63058"/>
                      <a:pt x="478631" y="59734"/>
                    </a:cubicBezTo>
                    <a:cubicBezTo>
                      <a:pt x="478834" y="59193"/>
                      <a:pt x="482116" y="44557"/>
                      <a:pt x="483394" y="43066"/>
                    </a:cubicBezTo>
                    <a:cubicBezTo>
                      <a:pt x="486702" y="39207"/>
                      <a:pt x="491706" y="37135"/>
                      <a:pt x="495300" y="33541"/>
                    </a:cubicBezTo>
                    <a:cubicBezTo>
                      <a:pt x="510756" y="18085"/>
                      <a:pt x="493365" y="28556"/>
                      <a:pt x="511969" y="19253"/>
                    </a:cubicBezTo>
                    <a:cubicBezTo>
                      <a:pt x="512005" y="19075"/>
                      <a:pt x="513989" y="-2298"/>
                      <a:pt x="521494" y="203"/>
                    </a:cubicBezTo>
                    <a:cubicBezTo>
                      <a:pt x="525885" y="1666"/>
                      <a:pt x="526257" y="8140"/>
                      <a:pt x="528638" y="12109"/>
                    </a:cubicBezTo>
                    <a:cubicBezTo>
                      <a:pt x="531311" y="28148"/>
                      <a:pt x="528860" y="22078"/>
                      <a:pt x="533400" y="31159"/>
                    </a:cubicBezTo>
                  </a:path>
                </a:pathLst>
              </a:custGeom>
              <a:noFill/>
              <a:ln w="127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 rot="21259687">
                <a:off x="4716016" y="4971847"/>
                <a:ext cx="261938" cy="547688"/>
              </a:xfrm>
              <a:custGeom>
                <a:avLst/>
                <a:gdLst>
                  <a:gd name="connsiteX0" fmla="*/ 261938 w 261938"/>
                  <a:gd name="connsiteY0" fmla="*/ 0 h 547688"/>
                  <a:gd name="connsiteX1" fmla="*/ 254794 w 261938"/>
                  <a:gd name="connsiteY1" fmla="*/ 28575 h 547688"/>
                  <a:gd name="connsiteX2" fmla="*/ 223838 w 261938"/>
                  <a:gd name="connsiteY2" fmla="*/ 73819 h 547688"/>
                  <a:gd name="connsiteX3" fmla="*/ 211932 w 261938"/>
                  <a:gd name="connsiteY3" fmla="*/ 90488 h 547688"/>
                  <a:gd name="connsiteX4" fmla="*/ 200025 w 261938"/>
                  <a:gd name="connsiteY4" fmla="*/ 109538 h 547688"/>
                  <a:gd name="connsiteX5" fmla="*/ 190500 w 261938"/>
                  <a:gd name="connsiteY5" fmla="*/ 119063 h 547688"/>
                  <a:gd name="connsiteX6" fmla="*/ 180975 w 261938"/>
                  <a:gd name="connsiteY6" fmla="*/ 133350 h 547688"/>
                  <a:gd name="connsiteX7" fmla="*/ 169069 w 261938"/>
                  <a:gd name="connsiteY7" fmla="*/ 152400 h 547688"/>
                  <a:gd name="connsiteX8" fmla="*/ 164307 w 261938"/>
                  <a:gd name="connsiteY8" fmla="*/ 166688 h 547688"/>
                  <a:gd name="connsiteX9" fmla="*/ 176213 w 261938"/>
                  <a:gd name="connsiteY9" fmla="*/ 173832 h 547688"/>
                  <a:gd name="connsiteX10" fmla="*/ 183357 w 261938"/>
                  <a:gd name="connsiteY10" fmla="*/ 178594 h 547688"/>
                  <a:gd name="connsiteX11" fmla="*/ 190500 w 261938"/>
                  <a:gd name="connsiteY11" fmla="*/ 180975 h 547688"/>
                  <a:gd name="connsiteX12" fmla="*/ 192882 w 261938"/>
                  <a:gd name="connsiteY12" fmla="*/ 188119 h 547688"/>
                  <a:gd name="connsiteX13" fmla="*/ 188119 w 261938"/>
                  <a:gd name="connsiteY13" fmla="*/ 200025 h 547688"/>
                  <a:gd name="connsiteX14" fmla="*/ 185738 w 261938"/>
                  <a:gd name="connsiteY14" fmla="*/ 207169 h 547688"/>
                  <a:gd name="connsiteX15" fmla="*/ 169069 w 261938"/>
                  <a:gd name="connsiteY15" fmla="*/ 221457 h 547688"/>
                  <a:gd name="connsiteX16" fmla="*/ 154782 w 261938"/>
                  <a:gd name="connsiteY16" fmla="*/ 235744 h 547688"/>
                  <a:gd name="connsiteX17" fmla="*/ 145257 w 261938"/>
                  <a:gd name="connsiteY17" fmla="*/ 242888 h 547688"/>
                  <a:gd name="connsiteX18" fmla="*/ 128588 w 261938"/>
                  <a:gd name="connsiteY18" fmla="*/ 259557 h 547688"/>
                  <a:gd name="connsiteX19" fmla="*/ 116682 w 261938"/>
                  <a:gd name="connsiteY19" fmla="*/ 276225 h 547688"/>
                  <a:gd name="connsiteX20" fmla="*/ 109538 w 261938"/>
                  <a:gd name="connsiteY20" fmla="*/ 288132 h 547688"/>
                  <a:gd name="connsiteX21" fmla="*/ 104775 w 261938"/>
                  <a:gd name="connsiteY21" fmla="*/ 295275 h 547688"/>
                  <a:gd name="connsiteX22" fmla="*/ 107157 w 261938"/>
                  <a:gd name="connsiteY22" fmla="*/ 328613 h 547688"/>
                  <a:gd name="connsiteX23" fmla="*/ 121444 w 261938"/>
                  <a:gd name="connsiteY23" fmla="*/ 333375 h 547688"/>
                  <a:gd name="connsiteX24" fmla="*/ 130969 w 261938"/>
                  <a:gd name="connsiteY24" fmla="*/ 338138 h 547688"/>
                  <a:gd name="connsiteX25" fmla="*/ 147638 w 261938"/>
                  <a:gd name="connsiteY25" fmla="*/ 340519 h 547688"/>
                  <a:gd name="connsiteX26" fmla="*/ 161925 w 261938"/>
                  <a:gd name="connsiteY26" fmla="*/ 342900 h 547688"/>
                  <a:gd name="connsiteX27" fmla="*/ 171450 w 261938"/>
                  <a:gd name="connsiteY27" fmla="*/ 347663 h 547688"/>
                  <a:gd name="connsiteX28" fmla="*/ 178594 w 261938"/>
                  <a:gd name="connsiteY28" fmla="*/ 350044 h 547688"/>
                  <a:gd name="connsiteX29" fmla="*/ 169069 w 261938"/>
                  <a:gd name="connsiteY29" fmla="*/ 359569 h 547688"/>
                  <a:gd name="connsiteX30" fmla="*/ 161925 w 261938"/>
                  <a:gd name="connsiteY30" fmla="*/ 361950 h 547688"/>
                  <a:gd name="connsiteX31" fmla="*/ 150019 w 261938"/>
                  <a:gd name="connsiteY31" fmla="*/ 366713 h 547688"/>
                  <a:gd name="connsiteX32" fmla="*/ 140494 w 261938"/>
                  <a:gd name="connsiteY32" fmla="*/ 371475 h 547688"/>
                  <a:gd name="connsiteX33" fmla="*/ 123825 w 261938"/>
                  <a:gd name="connsiteY33" fmla="*/ 376238 h 547688"/>
                  <a:gd name="connsiteX34" fmla="*/ 95250 w 261938"/>
                  <a:gd name="connsiteY34" fmla="*/ 390525 h 547688"/>
                  <a:gd name="connsiteX35" fmla="*/ 80963 w 261938"/>
                  <a:gd name="connsiteY35" fmla="*/ 400050 h 547688"/>
                  <a:gd name="connsiteX36" fmla="*/ 66675 w 261938"/>
                  <a:gd name="connsiteY36" fmla="*/ 404813 h 547688"/>
                  <a:gd name="connsiteX37" fmla="*/ 47625 w 261938"/>
                  <a:gd name="connsiteY37" fmla="*/ 411957 h 547688"/>
                  <a:gd name="connsiteX38" fmla="*/ 26194 w 261938"/>
                  <a:gd name="connsiteY38" fmla="*/ 421482 h 547688"/>
                  <a:gd name="connsiteX39" fmla="*/ 0 w 261938"/>
                  <a:gd name="connsiteY39" fmla="*/ 435769 h 547688"/>
                  <a:gd name="connsiteX40" fmla="*/ 40482 w 261938"/>
                  <a:gd name="connsiteY40" fmla="*/ 445294 h 547688"/>
                  <a:gd name="connsiteX41" fmla="*/ 78582 w 261938"/>
                  <a:gd name="connsiteY41" fmla="*/ 447675 h 547688"/>
                  <a:gd name="connsiteX42" fmla="*/ 111919 w 261938"/>
                  <a:gd name="connsiteY42" fmla="*/ 452438 h 547688"/>
                  <a:gd name="connsiteX43" fmla="*/ 142875 w 261938"/>
                  <a:gd name="connsiteY43" fmla="*/ 459582 h 547688"/>
                  <a:gd name="connsiteX44" fmla="*/ 140494 w 261938"/>
                  <a:gd name="connsiteY44" fmla="*/ 476250 h 547688"/>
                  <a:gd name="connsiteX45" fmla="*/ 135732 w 261938"/>
                  <a:gd name="connsiteY45" fmla="*/ 483394 h 547688"/>
                  <a:gd name="connsiteX46" fmla="*/ 119063 w 261938"/>
                  <a:gd name="connsiteY46" fmla="*/ 500063 h 547688"/>
                  <a:gd name="connsiteX47" fmla="*/ 88107 w 261938"/>
                  <a:gd name="connsiteY47" fmla="*/ 516732 h 547688"/>
                  <a:gd name="connsiteX48" fmla="*/ 97632 w 261938"/>
                  <a:gd name="connsiteY48" fmla="*/ 528638 h 547688"/>
                  <a:gd name="connsiteX49" fmla="*/ 145257 w 261938"/>
                  <a:gd name="connsiteY49" fmla="*/ 531019 h 547688"/>
                  <a:gd name="connsiteX50" fmla="*/ 145257 w 261938"/>
                  <a:gd name="connsiteY50" fmla="*/ 547688 h 54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1938" h="547688">
                    <a:moveTo>
                      <a:pt x="261938" y="0"/>
                    </a:moveTo>
                    <a:cubicBezTo>
                      <a:pt x="259557" y="9525"/>
                      <a:pt x="258908" y="19660"/>
                      <a:pt x="254794" y="28575"/>
                    </a:cubicBezTo>
                    <a:cubicBezTo>
                      <a:pt x="243722" y="52564"/>
                      <a:pt x="236573" y="56839"/>
                      <a:pt x="223838" y="73819"/>
                    </a:cubicBezTo>
                    <a:cubicBezTo>
                      <a:pt x="219741" y="79282"/>
                      <a:pt x="215720" y="84807"/>
                      <a:pt x="211932" y="90488"/>
                    </a:cubicBezTo>
                    <a:cubicBezTo>
                      <a:pt x="207778" y="96719"/>
                      <a:pt x="204518" y="103547"/>
                      <a:pt x="200025" y="109538"/>
                    </a:cubicBezTo>
                    <a:cubicBezTo>
                      <a:pt x="197331" y="113130"/>
                      <a:pt x="193305" y="115557"/>
                      <a:pt x="190500" y="119063"/>
                    </a:cubicBezTo>
                    <a:cubicBezTo>
                      <a:pt x="186924" y="123532"/>
                      <a:pt x="184257" y="128661"/>
                      <a:pt x="180975" y="133350"/>
                    </a:cubicBezTo>
                    <a:cubicBezTo>
                      <a:pt x="174292" y="142898"/>
                      <a:pt x="173291" y="141845"/>
                      <a:pt x="169069" y="152400"/>
                    </a:cubicBezTo>
                    <a:cubicBezTo>
                      <a:pt x="167205" y="157061"/>
                      <a:pt x="164307" y="166688"/>
                      <a:pt x="164307" y="166688"/>
                    </a:cubicBezTo>
                    <a:cubicBezTo>
                      <a:pt x="168276" y="169069"/>
                      <a:pt x="172288" y="171379"/>
                      <a:pt x="176213" y="173832"/>
                    </a:cubicBezTo>
                    <a:cubicBezTo>
                      <a:pt x="178640" y="175349"/>
                      <a:pt x="180797" y="177314"/>
                      <a:pt x="183357" y="178594"/>
                    </a:cubicBezTo>
                    <a:cubicBezTo>
                      <a:pt x="185602" y="179716"/>
                      <a:pt x="188119" y="180181"/>
                      <a:pt x="190500" y="180975"/>
                    </a:cubicBezTo>
                    <a:cubicBezTo>
                      <a:pt x="191294" y="183356"/>
                      <a:pt x="193193" y="185628"/>
                      <a:pt x="192882" y="188119"/>
                    </a:cubicBezTo>
                    <a:cubicBezTo>
                      <a:pt x="192352" y="192360"/>
                      <a:pt x="189620" y="196023"/>
                      <a:pt x="188119" y="200025"/>
                    </a:cubicBezTo>
                    <a:cubicBezTo>
                      <a:pt x="187238" y="202375"/>
                      <a:pt x="187130" y="205080"/>
                      <a:pt x="185738" y="207169"/>
                    </a:cubicBezTo>
                    <a:cubicBezTo>
                      <a:pt x="181488" y="213544"/>
                      <a:pt x="174570" y="216506"/>
                      <a:pt x="169069" y="221457"/>
                    </a:cubicBezTo>
                    <a:cubicBezTo>
                      <a:pt x="164063" y="225962"/>
                      <a:pt x="160170" y="231703"/>
                      <a:pt x="154782" y="235744"/>
                    </a:cubicBezTo>
                    <a:cubicBezTo>
                      <a:pt x="151607" y="238125"/>
                      <a:pt x="148194" y="240218"/>
                      <a:pt x="145257" y="242888"/>
                    </a:cubicBezTo>
                    <a:cubicBezTo>
                      <a:pt x="139443" y="248174"/>
                      <a:pt x="132102" y="252529"/>
                      <a:pt x="128588" y="259557"/>
                    </a:cubicBezTo>
                    <a:cubicBezTo>
                      <a:pt x="117228" y="282275"/>
                      <a:pt x="131164" y="256915"/>
                      <a:pt x="116682" y="276225"/>
                    </a:cubicBezTo>
                    <a:cubicBezTo>
                      <a:pt x="113905" y="279928"/>
                      <a:pt x="111991" y="284207"/>
                      <a:pt x="109538" y="288132"/>
                    </a:cubicBezTo>
                    <a:cubicBezTo>
                      <a:pt x="108021" y="290559"/>
                      <a:pt x="106363" y="292894"/>
                      <a:pt x="104775" y="295275"/>
                    </a:cubicBezTo>
                    <a:cubicBezTo>
                      <a:pt x="102978" y="306058"/>
                      <a:pt x="98973" y="318383"/>
                      <a:pt x="107157" y="328613"/>
                    </a:cubicBezTo>
                    <a:cubicBezTo>
                      <a:pt x="110293" y="332533"/>
                      <a:pt x="116783" y="331511"/>
                      <a:pt x="121444" y="333375"/>
                    </a:cubicBezTo>
                    <a:cubicBezTo>
                      <a:pt x="124740" y="334693"/>
                      <a:pt x="127544" y="337204"/>
                      <a:pt x="130969" y="338138"/>
                    </a:cubicBezTo>
                    <a:cubicBezTo>
                      <a:pt x="136384" y="339615"/>
                      <a:pt x="142091" y="339666"/>
                      <a:pt x="147638" y="340519"/>
                    </a:cubicBezTo>
                    <a:cubicBezTo>
                      <a:pt x="152410" y="341253"/>
                      <a:pt x="157163" y="342106"/>
                      <a:pt x="161925" y="342900"/>
                    </a:cubicBezTo>
                    <a:cubicBezTo>
                      <a:pt x="165100" y="344488"/>
                      <a:pt x="168187" y="346265"/>
                      <a:pt x="171450" y="347663"/>
                    </a:cubicBezTo>
                    <a:cubicBezTo>
                      <a:pt x="173757" y="348652"/>
                      <a:pt x="179086" y="347583"/>
                      <a:pt x="178594" y="350044"/>
                    </a:cubicBezTo>
                    <a:cubicBezTo>
                      <a:pt x="177713" y="354447"/>
                      <a:pt x="172723" y="356959"/>
                      <a:pt x="169069" y="359569"/>
                    </a:cubicBezTo>
                    <a:cubicBezTo>
                      <a:pt x="167026" y="361028"/>
                      <a:pt x="164275" y="361069"/>
                      <a:pt x="161925" y="361950"/>
                    </a:cubicBezTo>
                    <a:cubicBezTo>
                      <a:pt x="157923" y="363451"/>
                      <a:pt x="153925" y="364977"/>
                      <a:pt x="150019" y="366713"/>
                    </a:cubicBezTo>
                    <a:cubicBezTo>
                      <a:pt x="146775" y="368155"/>
                      <a:pt x="143830" y="370262"/>
                      <a:pt x="140494" y="371475"/>
                    </a:cubicBezTo>
                    <a:cubicBezTo>
                      <a:pt x="135063" y="373450"/>
                      <a:pt x="129151" y="373996"/>
                      <a:pt x="123825" y="376238"/>
                    </a:cubicBezTo>
                    <a:cubicBezTo>
                      <a:pt x="114010" y="380370"/>
                      <a:pt x="104111" y="384618"/>
                      <a:pt x="95250" y="390525"/>
                    </a:cubicBezTo>
                    <a:cubicBezTo>
                      <a:pt x="90488" y="393700"/>
                      <a:pt x="86082" y="397490"/>
                      <a:pt x="80963" y="400050"/>
                    </a:cubicBezTo>
                    <a:cubicBezTo>
                      <a:pt x="76473" y="402295"/>
                      <a:pt x="71403" y="403124"/>
                      <a:pt x="66675" y="404813"/>
                    </a:cubicBezTo>
                    <a:cubicBezTo>
                      <a:pt x="60288" y="407094"/>
                      <a:pt x="53691" y="408924"/>
                      <a:pt x="47625" y="411957"/>
                    </a:cubicBezTo>
                    <a:cubicBezTo>
                      <a:pt x="24226" y="423656"/>
                      <a:pt x="52839" y="416151"/>
                      <a:pt x="26194" y="421482"/>
                    </a:cubicBezTo>
                    <a:cubicBezTo>
                      <a:pt x="4584" y="432287"/>
                      <a:pt x="13051" y="427069"/>
                      <a:pt x="0" y="435769"/>
                    </a:cubicBezTo>
                    <a:cubicBezTo>
                      <a:pt x="14725" y="440677"/>
                      <a:pt x="19181" y="442454"/>
                      <a:pt x="40482" y="445294"/>
                    </a:cubicBezTo>
                    <a:cubicBezTo>
                      <a:pt x="53095" y="446976"/>
                      <a:pt x="65882" y="446881"/>
                      <a:pt x="78582" y="447675"/>
                    </a:cubicBezTo>
                    <a:cubicBezTo>
                      <a:pt x="89694" y="449263"/>
                      <a:pt x="101126" y="449355"/>
                      <a:pt x="111919" y="452438"/>
                    </a:cubicBezTo>
                    <a:cubicBezTo>
                      <a:pt x="133230" y="458526"/>
                      <a:pt x="122888" y="456250"/>
                      <a:pt x="142875" y="459582"/>
                    </a:cubicBezTo>
                    <a:cubicBezTo>
                      <a:pt x="142081" y="465138"/>
                      <a:pt x="142107" y="470874"/>
                      <a:pt x="140494" y="476250"/>
                    </a:cubicBezTo>
                    <a:cubicBezTo>
                      <a:pt x="139672" y="478991"/>
                      <a:pt x="137646" y="481267"/>
                      <a:pt x="135732" y="483394"/>
                    </a:cubicBezTo>
                    <a:cubicBezTo>
                      <a:pt x="130475" y="489235"/>
                      <a:pt x="126091" y="496549"/>
                      <a:pt x="119063" y="500063"/>
                    </a:cubicBezTo>
                    <a:cubicBezTo>
                      <a:pt x="92690" y="513249"/>
                      <a:pt x="102634" y="507046"/>
                      <a:pt x="88107" y="516732"/>
                    </a:cubicBezTo>
                    <a:cubicBezTo>
                      <a:pt x="81867" y="526090"/>
                      <a:pt x="78334" y="526411"/>
                      <a:pt x="97632" y="528638"/>
                    </a:cubicBezTo>
                    <a:cubicBezTo>
                      <a:pt x="113422" y="530460"/>
                      <a:pt x="130499" y="525116"/>
                      <a:pt x="145257" y="531019"/>
                    </a:cubicBezTo>
                    <a:cubicBezTo>
                      <a:pt x="150416" y="533083"/>
                      <a:pt x="145257" y="542132"/>
                      <a:pt x="145257" y="547688"/>
                    </a:cubicBezTo>
                  </a:path>
                </a:pathLst>
              </a:custGeom>
              <a:noFill/>
              <a:ln w="127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7" name="グループ化 66"/>
          <p:cNvGrpSpPr/>
          <p:nvPr/>
        </p:nvGrpSpPr>
        <p:grpSpPr>
          <a:xfrm>
            <a:off x="5940152" y="4640966"/>
            <a:ext cx="3073937" cy="948274"/>
            <a:chOff x="5940152" y="4640966"/>
            <a:chExt cx="3073937" cy="948274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6062345" y="5013176"/>
              <a:ext cx="2743041" cy="576064"/>
              <a:chOff x="31125" y="5445224"/>
              <a:chExt cx="2094365" cy="439836"/>
            </a:xfrm>
          </p:grpSpPr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5" y="5445224"/>
                <a:ext cx="432048" cy="432048"/>
              </a:xfrm>
              <a:prstGeom prst="rect">
                <a:avLst/>
              </a:prstGeom>
            </p:spPr>
          </p:pic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784" y="5463281"/>
                <a:ext cx="421779" cy="421779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8576" y="5447791"/>
                <a:ext cx="426914" cy="426914"/>
              </a:xfrm>
              <a:prstGeom prst="rect">
                <a:avLst/>
              </a:prstGeom>
            </p:spPr>
          </p:pic>
          <p:sp>
            <p:nvSpPr>
              <p:cNvPr id="62" name="テキスト ボックス 61"/>
              <p:cNvSpPr txBox="1"/>
              <p:nvPr/>
            </p:nvSpPr>
            <p:spPr>
              <a:xfrm>
                <a:off x="528063" y="5485003"/>
                <a:ext cx="258493" cy="352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 smtClean="0"/>
                  <a:t>+</a:t>
                </a:r>
                <a:endParaRPr kumimoji="1" lang="ja-JP" altLang="en-US" sz="2400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1355777" y="5485003"/>
                <a:ext cx="258493" cy="352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=</a:t>
                </a:r>
                <a:endParaRPr kumimoji="1" lang="ja-JP" altLang="en-US" sz="2400" dirty="0"/>
              </a:p>
            </p:txBody>
          </p:sp>
        </p:grpSp>
        <p:sp>
          <p:nvSpPr>
            <p:cNvPr id="64" name="テキスト ボックス 63"/>
            <p:cNvSpPr txBox="1"/>
            <p:nvPr/>
          </p:nvSpPr>
          <p:spPr>
            <a:xfrm>
              <a:off x="5940152" y="4640966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50/300</a:t>
              </a:r>
              <a:endParaRPr kumimoji="1" lang="ja-JP" altLang="en-US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8037540" y="464096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350/750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945591" y="464096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300/450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71553" y="5388822"/>
            <a:ext cx="1868199" cy="565864"/>
            <a:chOff x="100767" y="5388822"/>
            <a:chExt cx="1868199" cy="56586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7" y="5388822"/>
              <a:ext cx="565864" cy="56586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751619" y="5440922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OR</a:t>
              </a:r>
            </a:p>
          </p:txBody>
        </p:sp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826" y="5388822"/>
              <a:ext cx="559140" cy="55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155663" y="0"/>
            <a:ext cx="9565265" cy="6865488"/>
            <a:chOff x="-155663" y="0"/>
            <a:chExt cx="9565265" cy="686548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37922" r="-102" b="42396"/>
            <a:stretch/>
          </p:blipFill>
          <p:spPr>
            <a:xfrm>
              <a:off x="-155663" y="0"/>
              <a:ext cx="9564554" cy="83671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28" b="30499"/>
            <a:stretch/>
          </p:blipFill>
          <p:spPr>
            <a:xfrm>
              <a:off x="-154952" y="6021288"/>
              <a:ext cx="9564554" cy="844200"/>
            </a:xfrm>
            <a:prstGeom prst="rect">
              <a:avLst/>
            </a:prstGeom>
          </p:spPr>
        </p:pic>
      </p:grpSp>
      <p:sp>
        <p:nvSpPr>
          <p:cNvPr id="7" name="円/楕円 6"/>
          <p:cNvSpPr/>
          <p:nvPr/>
        </p:nvSpPr>
        <p:spPr>
          <a:xfrm>
            <a:off x="7668344" y="5661248"/>
            <a:ext cx="864096" cy="864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39390" y="156746"/>
            <a:ext cx="2175869" cy="52322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856" y="1652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ＤＦＰ太楷書体" pitchFamily="66" charset="-128"/>
                <a:ea typeface="ＤＦＰ太楷書体" pitchFamily="66" charset="-128"/>
              </a:rPr>
              <a:t>ゲーム画面</a:t>
            </a:r>
            <a:endParaRPr kumimoji="1" lang="ja-JP" altLang="en-US" sz="2800" dirty="0">
              <a:solidFill>
                <a:schemeClr val="bg1"/>
              </a:solidFill>
              <a:latin typeface="ＤＦＰ太楷書体" pitchFamily="66" charset="-128"/>
              <a:ea typeface="ＤＦＰ太楷書体" pitchFamily="6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36599" y="156746"/>
            <a:ext cx="1980029" cy="52322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ＤＦＰ太楷書体" pitchFamily="66" charset="-128"/>
                <a:ea typeface="ＤＦＰ太楷書体" pitchFamily="66" charset="-128"/>
              </a:rPr>
              <a:t>ゲーム画面</a:t>
            </a:r>
            <a:endParaRPr kumimoji="1" lang="en-US" altLang="ja-JP" sz="2800" dirty="0" smtClean="0">
              <a:latin typeface="ＤＦＰ太楷書体" pitchFamily="66" charset="-128"/>
              <a:ea typeface="ＤＦＰ太楷書体" pitchFamily="66" charset="-128"/>
            </a:endParaRPr>
          </a:p>
        </p:txBody>
      </p:sp>
      <p:grpSp>
        <p:nvGrpSpPr>
          <p:cNvPr id="173" name="グループ化 172"/>
          <p:cNvGrpSpPr/>
          <p:nvPr/>
        </p:nvGrpSpPr>
        <p:grpSpPr>
          <a:xfrm>
            <a:off x="5724128" y="1052736"/>
            <a:ext cx="3300125" cy="1780627"/>
            <a:chOff x="5724128" y="1052736"/>
            <a:chExt cx="3300125" cy="178062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775358" y="1594951"/>
              <a:ext cx="1863824" cy="1203718"/>
              <a:chOff x="6236568" y="2348880"/>
              <a:chExt cx="1863824" cy="1203718"/>
            </a:xfrm>
          </p:grpSpPr>
          <p:sp>
            <p:nvSpPr>
              <p:cNvPr id="13" name="対角する 2 つの角を丸めた四角形 12"/>
              <p:cNvSpPr/>
              <p:nvPr/>
            </p:nvSpPr>
            <p:spPr>
              <a:xfrm>
                <a:off x="6876256" y="2348880"/>
                <a:ext cx="576064" cy="576064"/>
              </a:xfrm>
              <a:prstGeom prst="round2Diag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ysClr val="windowText" lastClr="000000"/>
                    </a:solidFill>
                    <a:latin typeface="ＤＣＰ麗楷書W5" pitchFamily="66" charset="-128"/>
                    <a:ea typeface="ＤＣＰ麗楷書W5" pitchFamily="66" charset="-128"/>
                  </a:rPr>
                  <a:t>W</a:t>
                </a:r>
                <a:endParaRPr kumimoji="1" lang="en-US" altLang="ja-JP" sz="2000" dirty="0" smtClean="0">
                  <a:solidFill>
                    <a:sysClr val="windowText" lastClr="000000"/>
                  </a:solidFill>
                  <a:latin typeface="ＤＣＰ麗楷書W5" pitchFamily="66" charset="-128"/>
                  <a:ea typeface="ＤＣＰ麗楷書W5" pitchFamily="66" charset="-128"/>
                </a:endParaRPr>
              </a:p>
            </p:txBody>
          </p:sp>
          <p:sp>
            <p:nvSpPr>
              <p:cNvPr id="14" name="対角する 2 つの角を丸めた四角形 13"/>
              <p:cNvSpPr/>
              <p:nvPr/>
            </p:nvSpPr>
            <p:spPr>
              <a:xfrm>
                <a:off x="7524328" y="2976534"/>
                <a:ext cx="576064" cy="576064"/>
              </a:xfrm>
              <a:prstGeom prst="round2Diag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ysClr val="windowText" lastClr="000000"/>
                    </a:solidFill>
                    <a:latin typeface="ＤＣＰ麗楷書W5" pitchFamily="66" charset="-128"/>
                    <a:ea typeface="ＤＣＰ麗楷書W5" pitchFamily="66" charset="-128"/>
                  </a:rPr>
                  <a:t>D</a:t>
                </a:r>
                <a:endParaRPr kumimoji="1" lang="ja-JP" altLang="en-US" sz="2000" dirty="0">
                  <a:solidFill>
                    <a:sysClr val="windowText" lastClr="000000"/>
                  </a:solidFill>
                  <a:latin typeface="ＤＣＰ麗楷書W5" pitchFamily="66" charset="-128"/>
                  <a:ea typeface="ＤＣＰ麗楷書W5" pitchFamily="66" charset="-128"/>
                </a:endParaRPr>
              </a:p>
            </p:txBody>
          </p:sp>
          <p:sp>
            <p:nvSpPr>
              <p:cNvPr id="15" name="対角する 2 つの角を丸めた四角形 14"/>
              <p:cNvSpPr/>
              <p:nvPr/>
            </p:nvSpPr>
            <p:spPr>
              <a:xfrm>
                <a:off x="6236568" y="2976534"/>
                <a:ext cx="576064" cy="576064"/>
              </a:xfrm>
              <a:prstGeom prst="round2Diag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ysClr val="windowText" lastClr="000000"/>
                    </a:solidFill>
                    <a:latin typeface="ＤＣＰ麗楷書W5" pitchFamily="66" charset="-128"/>
                    <a:ea typeface="ＤＣＰ麗楷書W5" pitchFamily="66" charset="-128"/>
                  </a:rPr>
                  <a:t>A</a:t>
                </a:r>
                <a:endParaRPr kumimoji="1" lang="ja-JP" altLang="en-US" sz="2000" dirty="0">
                  <a:solidFill>
                    <a:sysClr val="windowText" lastClr="000000"/>
                  </a:solidFill>
                  <a:latin typeface="ＤＣＰ麗楷書W5" pitchFamily="66" charset="-128"/>
                  <a:ea typeface="ＤＣＰ麗楷書W5" pitchFamily="66" charset="-128"/>
                </a:endParaRPr>
              </a:p>
            </p:txBody>
          </p:sp>
          <p:sp>
            <p:nvSpPr>
              <p:cNvPr id="16" name="対角する 2 つの角を丸めた四角形 15"/>
              <p:cNvSpPr/>
              <p:nvPr/>
            </p:nvSpPr>
            <p:spPr>
              <a:xfrm>
                <a:off x="6876256" y="2976534"/>
                <a:ext cx="576064" cy="576064"/>
              </a:xfrm>
              <a:prstGeom prst="round2Diag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ysClr val="windowText" lastClr="000000"/>
                    </a:solidFill>
                    <a:latin typeface="ＤＣＰ麗楷書W5" pitchFamily="66" charset="-128"/>
                    <a:ea typeface="ＤＣＰ麗楷書W5" pitchFamily="66" charset="-128"/>
                  </a:rPr>
                  <a:t>S</a:t>
                </a:r>
                <a:endParaRPr kumimoji="1" lang="ja-JP" altLang="en-US" sz="2000" dirty="0">
                  <a:solidFill>
                    <a:sysClr val="windowText" lastClr="000000"/>
                  </a:solidFill>
                  <a:latin typeface="ＤＣＰ麗楷書W5" pitchFamily="66" charset="-128"/>
                  <a:ea typeface="ＤＣＰ麗楷書W5" pitchFamily="66" charset="-128"/>
                </a:endParaRPr>
              </a:p>
            </p:txBody>
          </p:sp>
        </p:grpSp>
        <p:cxnSp>
          <p:nvCxnSpPr>
            <p:cNvPr id="27" name="カギ線コネクタ 26"/>
            <p:cNvCxnSpPr>
              <a:stCxn id="50" idx="0"/>
              <a:endCxn id="34" idx="1"/>
            </p:cNvCxnSpPr>
            <p:nvPr/>
          </p:nvCxnSpPr>
          <p:spPr>
            <a:xfrm rot="5400000" flipH="1" flipV="1">
              <a:off x="7160114" y="781076"/>
              <a:ext cx="299817" cy="1212470"/>
            </a:xfrm>
            <a:prstGeom prst="bentConnector2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7916257" y="1052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ＤＣＰ方隷書W3" pitchFamily="66" charset="-128"/>
                  <a:ea typeface="ＤＣＰ方隷書W3" pitchFamily="66" charset="-128"/>
                </a:rPr>
                <a:t>前後</a:t>
              </a:r>
              <a:r>
                <a:rPr lang="ja-JP" altLang="en-US" dirty="0">
                  <a:latin typeface="ＤＣＰ方隷書W3" pitchFamily="66" charset="-128"/>
                  <a:ea typeface="ＤＣＰ方隷書W3" pitchFamily="66" charset="-128"/>
                </a:rPr>
                <a:t>移動</a:t>
              </a:r>
              <a:endParaRPr kumimoji="1" lang="ja-JP" altLang="en-US" dirty="0">
                <a:latin typeface="ＤＣＰ方隷書W3" pitchFamily="66" charset="-128"/>
                <a:ea typeface="ＤＣＰ方隷書W3" pitchFamily="66" charset="-128"/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6384699" y="1537219"/>
              <a:ext cx="638176" cy="12961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" name="カギ線コネクタ 55"/>
            <p:cNvCxnSpPr>
              <a:stCxn id="63" idx="2"/>
              <a:endCxn id="65" idx="2"/>
            </p:cNvCxnSpPr>
            <p:nvPr/>
          </p:nvCxnSpPr>
          <p:spPr>
            <a:xfrm flipV="1">
              <a:off x="7689628" y="1818644"/>
              <a:ext cx="780627" cy="693248"/>
            </a:xfrm>
            <a:prstGeom prst="bentConnector2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角丸四角形 62"/>
            <p:cNvSpPr/>
            <p:nvPr/>
          </p:nvSpPr>
          <p:spPr>
            <a:xfrm rot="16200000">
              <a:off x="6387790" y="1529143"/>
              <a:ext cx="638176" cy="1965499"/>
            </a:xfrm>
            <a:prstGeom prst="roundRect">
              <a:avLst/>
            </a:prstGeom>
            <a:noFill/>
            <a:ln>
              <a:solidFill>
                <a:srgbClr val="E193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7916257" y="14493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ＤＣ方隷書W3" pitchFamily="1" charset="-128"/>
                  <a:ea typeface="ＤＣ方隷書W3" pitchFamily="1" charset="-128"/>
                </a:rPr>
                <a:t>左右移動</a:t>
              </a:r>
              <a:endParaRPr kumimoji="1" lang="ja-JP" altLang="en-US" dirty="0">
                <a:latin typeface="ＤＣ方隷書W3" pitchFamily="1" charset="-128"/>
                <a:ea typeface="ＤＣ方隷書W3" pitchFamily="1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95536" y="1556793"/>
            <a:ext cx="4896544" cy="2808311"/>
            <a:chOff x="395536" y="1556793"/>
            <a:chExt cx="4896544" cy="2808311"/>
          </a:xfrm>
        </p:grpSpPr>
        <p:sp>
          <p:nvSpPr>
            <p:cNvPr id="11" name="角丸四角形 10"/>
            <p:cNvSpPr/>
            <p:nvPr/>
          </p:nvSpPr>
          <p:spPr>
            <a:xfrm>
              <a:off x="395536" y="1556793"/>
              <a:ext cx="4896544" cy="2808311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46" y="1638073"/>
              <a:ext cx="4761323" cy="267692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86" name="カギ線コネクタ 85"/>
          <p:cNvCxnSpPr>
            <a:stCxn id="72" idx="2"/>
            <a:endCxn id="107" idx="1"/>
          </p:cNvCxnSpPr>
          <p:nvPr/>
        </p:nvCxnSpPr>
        <p:spPr>
          <a:xfrm rot="16200000" flipH="1">
            <a:off x="4214445" y="4338284"/>
            <a:ext cx="1277109" cy="878161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グループ化 104"/>
          <p:cNvGrpSpPr/>
          <p:nvPr/>
        </p:nvGrpSpPr>
        <p:grpSpPr>
          <a:xfrm>
            <a:off x="3935004" y="3755679"/>
            <a:ext cx="957830" cy="383132"/>
            <a:chOff x="3851920" y="4595826"/>
            <a:chExt cx="957830" cy="383132"/>
          </a:xfrm>
        </p:grpSpPr>
        <p:grpSp>
          <p:nvGrpSpPr>
            <p:cNvPr id="88" name="グループ化 87"/>
            <p:cNvGrpSpPr/>
            <p:nvPr/>
          </p:nvGrpSpPr>
          <p:grpSpPr>
            <a:xfrm>
              <a:off x="3851920" y="4595826"/>
              <a:ext cx="957830" cy="383132"/>
              <a:chOff x="3828165" y="3717032"/>
              <a:chExt cx="957830" cy="383132"/>
            </a:xfrm>
          </p:grpSpPr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863" y="3717032"/>
                <a:ext cx="191566" cy="191566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310" y="3717032"/>
                <a:ext cx="188421" cy="188421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731" y="3717466"/>
                <a:ext cx="191566" cy="191566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1297" y="3717466"/>
                <a:ext cx="191566" cy="191566"/>
              </a:xfrm>
              <a:prstGeom prst="rect">
                <a:avLst/>
              </a:prstGeom>
            </p:spPr>
          </p:pic>
          <p:grpSp>
            <p:nvGrpSpPr>
              <p:cNvPr id="80" name="グループ化 79"/>
              <p:cNvGrpSpPr/>
              <p:nvPr/>
            </p:nvGrpSpPr>
            <p:grpSpPr>
              <a:xfrm>
                <a:off x="3828165" y="3717032"/>
                <a:ext cx="957830" cy="383132"/>
                <a:chOff x="3131840" y="4821610"/>
                <a:chExt cx="957830" cy="383132"/>
              </a:xfrm>
            </p:grpSpPr>
            <p:sp>
              <p:nvSpPr>
                <p:cNvPr id="70" name="正方形/長方形 69"/>
                <p:cNvSpPr/>
                <p:nvPr/>
              </p:nvSpPr>
              <p:spPr>
                <a:xfrm>
                  <a:off x="3131840" y="5013176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323406" y="5013176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正方形/長方形 71"/>
                <p:cNvSpPr/>
                <p:nvPr/>
              </p:nvSpPr>
              <p:spPr>
                <a:xfrm>
                  <a:off x="3514972" y="5013176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>
                <a:xfrm>
                  <a:off x="3706538" y="5013176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正方形/長方形 73"/>
                <p:cNvSpPr/>
                <p:nvPr/>
              </p:nvSpPr>
              <p:spPr>
                <a:xfrm>
                  <a:off x="3898104" y="5013176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正方形/長方形 74"/>
                <p:cNvSpPr/>
                <p:nvPr/>
              </p:nvSpPr>
              <p:spPr>
                <a:xfrm>
                  <a:off x="3131840" y="4821610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3323406" y="4821610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3514972" y="4821610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正方形/長方形 77"/>
                <p:cNvSpPr/>
                <p:nvPr/>
              </p:nvSpPr>
              <p:spPr>
                <a:xfrm>
                  <a:off x="3706538" y="4821610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正方形/長方形 78"/>
                <p:cNvSpPr/>
                <p:nvPr/>
              </p:nvSpPr>
              <p:spPr>
                <a:xfrm>
                  <a:off x="3898104" y="4821610"/>
                  <a:ext cx="191566" cy="19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1" name="グループ化 100"/>
            <p:cNvGrpSpPr/>
            <p:nvPr/>
          </p:nvGrpSpPr>
          <p:grpSpPr>
            <a:xfrm>
              <a:off x="4439317" y="4736094"/>
              <a:ext cx="166168" cy="45719"/>
              <a:chOff x="3203848" y="5085184"/>
              <a:chExt cx="166168" cy="45719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3203848" y="5085184"/>
                <a:ext cx="45719" cy="45719"/>
              </a:xfrm>
              <a:prstGeom prst="rect">
                <a:avLst/>
              </a:prstGeom>
              <a:solidFill>
                <a:srgbClr val="FFCC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3203848" y="5085184"/>
                <a:ext cx="166168" cy="457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/>
            <p:cNvGrpSpPr/>
            <p:nvPr/>
          </p:nvGrpSpPr>
          <p:grpSpPr>
            <a:xfrm>
              <a:off x="4247751" y="4734867"/>
              <a:ext cx="166168" cy="48172"/>
              <a:chOff x="2987824" y="5095876"/>
              <a:chExt cx="166168" cy="48172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2987824" y="5095876"/>
                <a:ext cx="105420" cy="48172"/>
              </a:xfrm>
              <a:prstGeom prst="rect">
                <a:avLst/>
              </a:prstGeom>
              <a:solidFill>
                <a:srgbClr val="FFCC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2987824" y="5098328"/>
                <a:ext cx="166168" cy="457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>
              <a:off x="4056185" y="4733396"/>
              <a:ext cx="166168" cy="51113"/>
              <a:chOff x="2771800" y="5092934"/>
              <a:chExt cx="166168" cy="51113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2771800" y="5098328"/>
                <a:ext cx="80938" cy="45719"/>
              </a:xfrm>
              <a:prstGeom prst="rect">
                <a:avLst/>
              </a:prstGeom>
              <a:solidFill>
                <a:srgbClr val="FFCC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2771800" y="5092934"/>
                <a:ext cx="166168" cy="457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4" name="グループ化 103"/>
            <p:cNvGrpSpPr/>
            <p:nvPr/>
          </p:nvGrpSpPr>
          <p:grpSpPr>
            <a:xfrm>
              <a:off x="3866191" y="4733395"/>
              <a:ext cx="166168" cy="51114"/>
              <a:chOff x="2528504" y="5092934"/>
              <a:chExt cx="166168" cy="51114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2528504" y="5095876"/>
                <a:ext cx="150402" cy="48172"/>
              </a:xfrm>
              <a:prstGeom prst="rect">
                <a:avLst/>
              </a:prstGeom>
              <a:solidFill>
                <a:srgbClr val="FFCC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2528504" y="5092934"/>
                <a:ext cx="166168" cy="4571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7" name="テキスト ボックス 106"/>
          <p:cNvSpPr txBox="1"/>
          <p:nvPr/>
        </p:nvSpPr>
        <p:spPr>
          <a:xfrm>
            <a:off x="5292080" y="509275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方隷書W3" pitchFamily="1" charset="-128"/>
                <a:ea typeface="ＤＣ方隷書W3" pitchFamily="1" charset="-128"/>
              </a:rPr>
              <a:t>所持しているアイテムと</a:t>
            </a:r>
            <a:endParaRPr kumimoji="1" lang="en-US" altLang="ja-JP" dirty="0" smtClean="0">
              <a:latin typeface="ＤＣ方隷書W3" pitchFamily="1" charset="-128"/>
              <a:ea typeface="ＤＣ方隷書W3" pitchFamily="1" charset="-128"/>
            </a:endParaRPr>
          </a:p>
          <a:p>
            <a:r>
              <a:rPr kumimoji="1" lang="ja-JP" altLang="en-US" dirty="0" smtClean="0">
                <a:latin typeface="ＤＣ方隷書W3" pitchFamily="1" charset="-128"/>
                <a:ea typeface="ＤＣ方隷書W3" pitchFamily="1" charset="-128"/>
              </a:rPr>
              <a:t>残り耐久値</a:t>
            </a:r>
            <a:endParaRPr kumimoji="1" lang="ja-JP" altLang="en-US" dirty="0">
              <a:latin typeface="ＤＣ方隷書W3" pitchFamily="1" charset="-128"/>
              <a:ea typeface="ＤＣ方隷書W3" pitchFamily="1" charset="-128"/>
            </a:endParaRPr>
          </a:p>
        </p:txBody>
      </p:sp>
      <p:cxnSp>
        <p:nvCxnSpPr>
          <p:cNvPr id="110" name="カギ線コネクタ 109"/>
          <p:cNvCxnSpPr>
            <a:endCxn id="111" idx="1"/>
          </p:cNvCxnSpPr>
          <p:nvPr/>
        </p:nvCxnSpPr>
        <p:spPr>
          <a:xfrm rot="16200000" flipH="1">
            <a:off x="715051" y="4403309"/>
            <a:ext cx="1178346" cy="84687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727661" y="5231253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ＤＣ方隷書W3" pitchFamily="1" charset="-128"/>
                <a:ea typeface="ＤＣ方隷書W3" pitchFamily="1" charset="-128"/>
              </a:rPr>
              <a:t>この</a:t>
            </a:r>
            <a:r>
              <a:rPr kumimoji="1" lang="en-US" altLang="ja-JP" dirty="0" smtClean="0">
                <a:latin typeface="ＤＣ方隷書W3" pitchFamily="1" charset="-128"/>
                <a:ea typeface="ＤＣ方隷書W3" pitchFamily="1" charset="-128"/>
              </a:rPr>
              <a:t>WAVE</a:t>
            </a:r>
            <a:r>
              <a:rPr kumimoji="1" lang="ja-JP" altLang="en-US" dirty="0" smtClean="0">
                <a:latin typeface="ＤＣ方隷書W3" pitchFamily="1" charset="-128"/>
                <a:ea typeface="ＤＣ方隷書W3" pitchFamily="1" charset="-128"/>
              </a:rPr>
              <a:t>中の残り敵数</a:t>
            </a:r>
            <a:endParaRPr kumimoji="1" lang="ja-JP" altLang="en-US" dirty="0">
              <a:latin typeface="ＤＣ方隷書W3" pitchFamily="1" charset="-128"/>
              <a:ea typeface="ＤＣ方隷書W3" pitchFamily="1" charset="-128"/>
            </a:endParaRPr>
          </a:p>
        </p:txBody>
      </p:sp>
      <p:cxnSp>
        <p:nvCxnSpPr>
          <p:cNvPr id="115" name="カギ線コネクタ 114"/>
          <p:cNvCxnSpPr/>
          <p:nvPr/>
        </p:nvCxnSpPr>
        <p:spPr>
          <a:xfrm flipV="1">
            <a:off x="1043608" y="1131595"/>
            <a:ext cx="853188" cy="550578"/>
          </a:xfrm>
          <a:prstGeom prst="bentConnector3">
            <a:avLst>
              <a:gd name="adj1" fmla="val -15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1907704" y="965565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プレイヤー残り</a:t>
            </a:r>
            <a:r>
              <a:rPr kumimoji="1" lang="en-US" altLang="ja-JP" dirty="0" smtClean="0">
                <a:latin typeface="ＤＣＰ方隷書W3" pitchFamily="66" charset="-128"/>
                <a:ea typeface="ＤＣＰ方隷書W3" pitchFamily="66" charset="-128"/>
              </a:rPr>
              <a:t>HP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721037" y="1230492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ＤＣＰ麗楷書W5" pitchFamily="66" charset="-128"/>
                <a:ea typeface="ＤＣＰ麗楷書W5" pitchFamily="66" charset="-128"/>
              </a:rPr>
              <a:t>(</a:t>
            </a:r>
            <a:r>
              <a:rPr lang="ja-JP" altLang="en-US" sz="1200" dirty="0">
                <a:latin typeface="ＤＣＰ麗楷書W5" pitchFamily="66" charset="-128"/>
                <a:ea typeface="ＤＣＰ麗楷書W5" pitchFamily="66" charset="-128"/>
              </a:rPr>
              <a:t>時間</a:t>
            </a:r>
            <a:r>
              <a:rPr lang="ja-JP" altLang="en-US" sz="1200" dirty="0" smtClean="0">
                <a:latin typeface="ＤＣＰ麗楷書W5" pitchFamily="66" charset="-128"/>
                <a:ea typeface="ＤＣＰ麗楷書W5" pitchFamily="66" charset="-128"/>
              </a:rPr>
              <a:t>経過でわずかに回復</a:t>
            </a:r>
            <a:r>
              <a:rPr lang="en-US" altLang="ja-JP" sz="1200" dirty="0" smtClean="0">
                <a:latin typeface="ＤＣＰ麗楷書W5" pitchFamily="66" charset="-128"/>
                <a:ea typeface="ＤＣＰ麗楷書W5" pitchFamily="66" charset="-128"/>
              </a:rPr>
              <a:t>)</a:t>
            </a:r>
            <a:endParaRPr lang="ja-JP" altLang="en-US" sz="1200" dirty="0">
              <a:latin typeface="ＤＣＰ麗楷書W5" pitchFamily="66" charset="-128"/>
              <a:ea typeface="ＤＣＰ麗楷書W5" pitchFamily="66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567025" y="167234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ＤＣ方隷書W3" pitchFamily="1" charset="-128"/>
                <a:ea typeface="ＤＣ方隷書W3" pitchFamily="1" charset="-128"/>
              </a:rPr>
              <a:t>1233</a:t>
            </a:r>
            <a:endParaRPr kumimoji="1" lang="ja-JP" altLang="en-US" sz="1200" dirty="0">
              <a:solidFill>
                <a:schemeClr val="bg1"/>
              </a:solidFill>
              <a:latin typeface="ＤＣ方隷書W3" pitchFamily="1" charset="-128"/>
              <a:ea typeface="ＤＣ方隷書W3" pitchFamily="1" charset="-128"/>
            </a:endParaRPr>
          </a:p>
        </p:txBody>
      </p:sp>
      <p:grpSp>
        <p:nvGrpSpPr>
          <p:cNvPr id="174" name="グループ化 173"/>
          <p:cNvGrpSpPr/>
          <p:nvPr/>
        </p:nvGrpSpPr>
        <p:grpSpPr>
          <a:xfrm>
            <a:off x="5392466" y="3140968"/>
            <a:ext cx="3572022" cy="1696835"/>
            <a:chOff x="5392466" y="3140968"/>
            <a:chExt cx="3572022" cy="1696835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8056595" y="3140968"/>
              <a:ext cx="907893" cy="1564656"/>
              <a:chOff x="7956209" y="3140968"/>
              <a:chExt cx="907893" cy="1564656"/>
            </a:xfrm>
          </p:grpSpPr>
          <p:grpSp>
            <p:nvGrpSpPr>
              <p:cNvPr id="25" name="グループ化 24"/>
              <p:cNvGrpSpPr/>
              <p:nvPr/>
            </p:nvGrpSpPr>
            <p:grpSpPr>
              <a:xfrm>
                <a:off x="7956209" y="3140968"/>
                <a:ext cx="907893" cy="1564656"/>
                <a:chOff x="6422308" y="3520529"/>
                <a:chExt cx="907893" cy="1564656"/>
              </a:xfrm>
            </p:grpSpPr>
            <p:sp>
              <p:nvSpPr>
                <p:cNvPr id="19" name="フローチャート : 論理積ゲート 18"/>
                <p:cNvSpPr/>
                <p:nvPr/>
              </p:nvSpPr>
              <p:spPr>
                <a:xfrm rot="5400000">
                  <a:off x="6408203" y="4163186"/>
                  <a:ext cx="936104" cy="907893"/>
                </a:xfrm>
                <a:prstGeom prst="flowChartDelay">
                  <a:avLst/>
                </a:prstGeom>
                <a:solidFill>
                  <a:schemeClr val="bg2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1 つの角を丸めた四角形 22"/>
                <p:cNvSpPr/>
                <p:nvPr/>
              </p:nvSpPr>
              <p:spPr>
                <a:xfrm>
                  <a:off x="6998538" y="3520529"/>
                  <a:ext cx="331663" cy="576064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1 つの角を丸めた四角形 23"/>
                <p:cNvSpPr/>
                <p:nvPr/>
              </p:nvSpPr>
              <p:spPr>
                <a:xfrm flipH="1">
                  <a:off x="6422308" y="3520529"/>
                  <a:ext cx="360207" cy="576064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6" name="正方形/長方形 125"/>
              <p:cNvSpPr/>
              <p:nvPr/>
            </p:nvSpPr>
            <p:spPr>
              <a:xfrm>
                <a:off x="8362951" y="3140968"/>
                <a:ext cx="123824" cy="57606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0" name="カギ線コネクタ 129"/>
            <p:cNvCxnSpPr>
              <a:stCxn id="19" idx="2"/>
              <a:endCxn id="146" idx="3"/>
            </p:cNvCxnSpPr>
            <p:nvPr/>
          </p:nvCxnSpPr>
          <p:spPr>
            <a:xfrm rot="10800000" flipV="1">
              <a:off x="7203058" y="4237571"/>
              <a:ext cx="853538" cy="415565"/>
            </a:xfrm>
            <a:prstGeom prst="bentConnector3">
              <a:avLst>
                <a:gd name="adj1" fmla="val 20539"/>
              </a:avLst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カギ線コネクタ 139"/>
            <p:cNvCxnSpPr>
              <a:stCxn id="24" idx="3"/>
            </p:cNvCxnSpPr>
            <p:nvPr/>
          </p:nvCxnSpPr>
          <p:spPr>
            <a:xfrm rot="10800000" flipV="1">
              <a:off x="7203057" y="3429000"/>
              <a:ext cx="853538" cy="422896"/>
            </a:xfrm>
            <a:prstGeom prst="bentConnector3">
              <a:avLst>
                <a:gd name="adj1" fmla="val 24110"/>
              </a:avLst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/>
            <p:cNvSpPr txBox="1"/>
            <p:nvPr/>
          </p:nvSpPr>
          <p:spPr>
            <a:xfrm>
              <a:off x="5864230" y="446847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ＤＣ方隷書W3" pitchFamily="1" charset="-128"/>
                  <a:ea typeface="ＤＣ方隷書W3" pitchFamily="1" charset="-128"/>
                </a:rPr>
                <a:t>向き</a:t>
              </a:r>
              <a:r>
                <a:rPr lang="ja-JP" altLang="en-US" dirty="0" smtClean="0">
                  <a:latin typeface="ＤＣ方隷書W3" pitchFamily="1" charset="-128"/>
                  <a:ea typeface="ＤＣ方隷書W3" pitchFamily="1" charset="-128"/>
                </a:rPr>
                <a:t>の</a:t>
              </a:r>
              <a:r>
                <a:rPr lang="ja-JP" altLang="en-US" dirty="0">
                  <a:latin typeface="ＤＣ方隷書W3" pitchFamily="1" charset="-128"/>
                  <a:ea typeface="ＤＣ方隷書W3" pitchFamily="1" charset="-128"/>
                </a:rPr>
                <a:t>変更</a:t>
              </a:r>
              <a:endParaRPr kumimoji="1" lang="ja-JP" altLang="en-US" dirty="0">
                <a:latin typeface="ＤＣ方隷書W3" pitchFamily="1" charset="-128"/>
                <a:ea typeface="ＤＣ方隷書W3" pitchFamily="1" charset="-128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5392466" y="3429000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ＤＣ方隷書W3" pitchFamily="1" charset="-128"/>
                  <a:ea typeface="ＤＣ方隷書W3" pitchFamily="1" charset="-128"/>
                </a:rPr>
                <a:t>左：攻撃</a:t>
              </a:r>
              <a:endParaRPr kumimoji="1" lang="en-US" altLang="ja-JP" dirty="0" smtClean="0">
                <a:latin typeface="ＤＣ方隷書W3" pitchFamily="1" charset="-128"/>
                <a:ea typeface="ＤＣ方隷書W3" pitchFamily="1" charset="-128"/>
              </a:endParaRPr>
            </a:p>
            <a:p>
              <a:r>
                <a:rPr lang="ja-JP" altLang="en-US" dirty="0" smtClean="0">
                  <a:latin typeface="ＤＣ方隷書W3" pitchFamily="1" charset="-128"/>
                  <a:ea typeface="ＤＣ方隷書W3" pitchFamily="1" charset="-128"/>
                </a:rPr>
                <a:t>中：武器の変更</a:t>
              </a:r>
              <a:endParaRPr lang="en-US" altLang="ja-JP" dirty="0" smtClean="0">
                <a:latin typeface="ＤＣ方隷書W3" pitchFamily="1" charset="-128"/>
                <a:ea typeface="ＤＣ方隷書W3" pitchFamily="1" charset="-128"/>
              </a:endParaRPr>
            </a:p>
            <a:p>
              <a:r>
                <a:rPr lang="ja-JP" altLang="en-US" dirty="0" smtClean="0">
                  <a:latin typeface="ＤＣ方隷書W3" pitchFamily="1" charset="-128"/>
                  <a:ea typeface="ＤＣ方隷書W3" pitchFamily="1" charset="-128"/>
                </a:rPr>
                <a:t>右：サブ攻撃</a:t>
              </a:r>
              <a:r>
                <a:rPr lang="en-US" altLang="ja-JP" dirty="0" smtClean="0">
                  <a:latin typeface="ＤＣ方隷書W3" pitchFamily="1" charset="-128"/>
                  <a:ea typeface="ＤＣ方隷書W3" pitchFamily="1" charset="-128"/>
                </a:rPr>
                <a:t>(</a:t>
              </a:r>
              <a:r>
                <a:rPr lang="ja-JP" altLang="en-US" dirty="0" smtClean="0">
                  <a:latin typeface="ＤＣ方隷書W3" pitchFamily="1" charset="-128"/>
                  <a:ea typeface="ＤＣ方隷書W3" pitchFamily="1" charset="-128"/>
                </a:rPr>
                <a:t>ズーム</a:t>
              </a:r>
              <a:r>
                <a:rPr lang="en-US" altLang="ja-JP" dirty="0" smtClean="0">
                  <a:latin typeface="ＤＣ方隷書W3" pitchFamily="1" charset="-128"/>
                  <a:ea typeface="ＤＣ方隷書W3" pitchFamily="1" charset="-128"/>
                </a:rPr>
                <a:t>)</a:t>
              </a:r>
            </a:p>
          </p:txBody>
        </p:sp>
      </p:grpSp>
      <p:cxnSp>
        <p:nvCxnSpPr>
          <p:cNvPr id="155" name="カギ線コネクタ 154"/>
          <p:cNvCxnSpPr>
            <a:stCxn id="125" idx="0"/>
            <a:endCxn id="161" idx="1"/>
          </p:cNvCxnSpPr>
          <p:nvPr/>
        </p:nvCxnSpPr>
        <p:spPr>
          <a:xfrm rot="5400000" flipH="1" flipV="1">
            <a:off x="3829626" y="1118423"/>
            <a:ext cx="540745" cy="567091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4383544" y="946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現在所持金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  <p:pic>
        <p:nvPicPr>
          <p:cNvPr id="163" name="図 1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29648"/>
            <a:ext cx="204156" cy="190956"/>
          </a:xfrm>
          <a:prstGeom prst="rect">
            <a:avLst/>
          </a:prstGeom>
        </p:spPr>
      </p:pic>
      <p:sp>
        <p:nvSpPr>
          <p:cNvPr id="164" name="テキスト ボックス 163"/>
          <p:cNvSpPr txBox="1"/>
          <p:nvPr/>
        </p:nvSpPr>
        <p:spPr>
          <a:xfrm>
            <a:off x="4497003" y="167234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ＤＣ方隷書W3" pitchFamily="1" charset="-128"/>
                <a:ea typeface="ＤＣ方隷書W3" pitchFamily="1" charset="-128"/>
              </a:rPr>
              <a:t>682</a:t>
            </a:r>
            <a:endParaRPr kumimoji="1" lang="ja-JP" altLang="en-US" sz="1200" dirty="0">
              <a:solidFill>
                <a:schemeClr val="bg1"/>
              </a:solidFill>
              <a:latin typeface="ＤＣ方隷書W3" pitchFamily="1" charset="-128"/>
              <a:ea typeface="ＤＣ方隷書W3" pitchFamily="1" charset="-128"/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12" y="1680793"/>
            <a:ext cx="288665" cy="288665"/>
          </a:xfrm>
          <a:prstGeom prst="rect">
            <a:avLst/>
          </a:prstGeom>
        </p:spPr>
      </p:pic>
      <p:cxnSp>
        <p:nvCxnSpPr>
          <p:cNvPr id="167" name="カギ線コネクタ 166"/>
          <p:cNvCxnSpPr>
            <a:stCxn id="164" idx="0"/>
            <a:endCxn id="168" idx="1"/>
          </p:cNvCxnSpPr>
          <p:nvPr/>
        </p:nvCxnSpPr>
        <p:spPr>
          <a:xfrm rot="5400000" flipH="1" flipV="1">
            <a:off x="4796431" y="1415813"/>
            <a:ext cx="164849" cy="348206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5052958" y="1322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ＣＰ方隷書W3" pitchFamily="66" charset="-128"/>
                <a:ea typeface="ＤＣＰ方隷書W3" pitchFamily="66" charset="-128"/>
              </a:rPr>
              <a:t>現在名声</a:t>
            </a:r>
            <a:endParaRPr kumimoji="1" lang="ja-JP" altLang="en-US" dirty="0">
              <a:latin typeface="ＤＣＰ方隷書W3" pitchFamily="66" charset="-128"/>
              <a:ea typeface="ＤＣＰ方隷書W3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3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1" grpId="0"/>
      <p:bldP spid="117" grpId="0"/>
      <p:bldP spid="118" grpId="0"/>
      <p:bldP spid="125" grpId="0"/>
      <p:bldP spid="161" grpId="0"/>
      <p:bldP spid="164" grpId="0"/>
      <p:bldP spid="168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459</Words>
  <Application>Microsoft Office PowerPoint</Application>
  <PresentationFormat>画面に合わせる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cre</dc:creator>
  <cp:lastModifiedBy>cre</cp:lastModifiedBy>
  <cp:revision>45</cp:revision>
  <dcterms:created xsi:type="dcterms:W3CDTF">2018-01-12T05:44:06Z</dcterms:created>
  <dcterms:modified xsi:type="dcterms:W3CDTF">2018-01-17T09:35:34Z</dcterms:modified>
</cp:coreProperties>
</file>