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303" r:id="rId4"/>
    <p:sldId id="258" r:id="rId5"/>
    <p:sldId id="259" r:id="rId6"/>
    <p:sldId id="304" r:id="rId7"/>
    <p:sldId id="261" r:id="rId8"/>
    <p:sldId id="260" r:id="rId9"/>
    <p:sldId id="265" r:id="rId10"/>
    <p:sldId id="262" r:id="rId11"/>
    <p:sldId id="263" r:id="rId12"/>
    <p:sldId id="264" r:id="rId13"/>
    <p:sldId id="305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273" r:id="rId23"/>
    <p:sldId id="307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9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841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4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4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8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8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3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3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1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5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ğ teknolojisinden oluşan arka plan">
            <a:extLst>
              <a:ext uri="{FF2B5EF4-FFF2-40B4-BE49-F238E27FC236}">
                <a16:creationId xmlns:a16="http://schemas.microsoft.com/office/drawing/2014/main" id="{B31A5ABF-22AA-C70F-4C92-B9A37583AE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A8A6C5F-D279-92B4-B277-53A160939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24444"/>
            <a:ext cx="9440034" cy="1828801"/>
          </a:xfrm>
        </p:spPr>
        <p:txBody>
          <a:bodyPr>
            <a:normAutofit/>
          </a:bodyPr>
          <a:lstStyle/>
          <a:p>
            <a:r>
              <a:rPr lang="tr-TR" sz="6000" b="1" dirty="0"/>
              <a:t>SQL SERVER OLTP TASARIMI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948926-BAB0-C411-4682-A1F4B96A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093" y="2952745"/>
            <a:ext cx="9440034" cy="3476630"/>
          </a:xfrm>
        </p:spPr>
        <p:txBody>
          <a:bodyPr>
            <a:normAutofit fontScale="92500" lnSpcReduction="10000"/>
          </a:bodyPr>
          <a:lstStyle/>
          <a:p>
            <a:endParaRPr lang="tr-TR" b="1" i="1" dirty="0"/>
          </a:p>
          <a:p>
            <a:endParaRPr lang="tr-TR" b="1" i="1" dirty="0"/>
          </a:p>
          <a:p>
            <a:endParaRPr lang="tr-TR" b="1" i="1" dirty="0"/>
          </a:p>
          <a:p>
            <a:endParaRPr lang="tr-TR" b="1" i="1" dirty="0"/>
          </a:p>
          <a:p>
            <a:endParaRPr lang="tr-TR" b="1" i="1" dirty="0"/>
          </a:p>
          <a:p>
            <a:r>
              <a:rPr lang="tr-TR" b="1" i="1" dirty="0"/>
              <a:t>													  </a:t>
            </a:r>
            <a:r>
              <a:rPr lang="tr-TR" sz="1700" i="1" dirty="0">
                <a:latin typeface="+mj-lt"/>
              </a:rPr>
              <a:t>Berkay BÜYÜKUÇAR</a:t>
            </a:r>
          </a:p>
          <a:p>
            <a:r>
              <a:rPr lang="tr-TR" b="1" i="1" dirty="0"/>
              <a:t>										                  </a:t>
            </a:r>
            <a:r>
              <a:rPr lang="tr-TR" sz="1700" i="1" dirty="0">
                <a:latin typeface="+mj-lt"/>
              </a:rPr>
              <a:t>Yuşa ÇALIK</a:t>
            </a:r>
          </a:p>
          <a:p>
            <a:r>
              <a:rPr lang="tr-TR" sz="1700" i="1" dirty="0">
                <a:latin typeface="+mj-lt"/>
              </a:rPr>
              <a:t>										                                 Büşra ÖZEL</a:t>
            </a:r>
          </a:p>
          <a:p>
            <a:endParaRPr lang="tr-TR" sz="1700" i="1" dirty="0">
              <a:latin typeface="+mj-lt"/>
            </a:endParaRPr>
          </a:p>
          <a:p>
            <a:endParaRPr lang="tr-TR" sz="1700" i="1" dirty="0">
              <a:latin typeface="+mj-lt"/>
            </a:endParaRPr>
          </a:p>
        </p:txBody>
      </p:sp>
      <p:pic>
        <p:nvPicPr>
          <p:cNvPr id="10" name="Resim 9" descr="araba, açık hava, araç içeren bir resim&#10;&#10;Açıklama otomatik olarak oluşturuldu">
            <a:extLst>
              <a:ext uri="{FF2B5EF4-FFF2-40B4-BE49-F238E27FC236}">
                <a16:creationId xmlns:a16="http://schemas.microsoft.com/office/drawing/2014/main" id="{0D6421AB-8FB5-F31F-60A1-D94852602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71750"/>
            <a:ext cx="769837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BRAND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F2755890-46B7-AC83-4917-E622AD2F2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16" y="2990789"/>
            <a:ext cx="3715268" cy="876422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2AC59A8B-E2C6-0D49-11C2-838616C5F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36" y="2914578"/>
            <a:ext cx="324847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SUPPLIER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DD9EA069-2C3C-82CB-4A3C-65A5032D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93" y="2662130"/>
            <a:ext cx="3677163" cy="153373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C5D6CC7-D62E-04CE-2C95-6308E42C5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34" y="2919340"/>
            <a:ext cx="614448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CARGO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23FC7938-F7EF-5E14-F36E-168C807A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8" y="2900288"/>
            <a:ext cx="3753374" cy="1057423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6627926F-B874-C069-7031-8EE41B448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18" y="2900288"/>
            <a:ext cx="4220164" cy="1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0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FEBB8C-8D43-48A1-C937-DC0CCA02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WAREHOUSE ŞEMASI</a:t>
            </a:r>
          </a:p>
        </p:txBody>
      </p:sp>
      <p:pic>
        <p:nvPicPr>
          <p:cNvPr id="4" name="Resim 3" descr="apartman içeren bir resim&#10;&#10;Açıklama otomatik olarak oluşturuldu">
            <a:extLst>
              <a:ext uri="{FF2B5EF4-FFF2-40B4-BE49-F238E27FC236}">
                <a16:creationId xmlns:a16="http://schemas.microsoft.com/office/drawing/2014/main" id="{FB7DE523-2E78-2691-F528-1D12BF0F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4" y="2366211"/>
            <a:ext cx="12192000" cy="4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4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WAREHOUSE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Warehouse</a:t>
            </a:r>
            <a:r>
              <a:rPr lang="tr-TR" sz="1600" dirty="0"/>
              <a:t>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382D82C8-DB0D-6E7D-7031-F282ED1D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9" y="2676420"/>
            <a:ext cx="3686689" cy="15051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0CBD1A-5346-3C01-D0CB-2E448294C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42" y="2909815"/>
            <a:ext cx="610637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5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WAREHOUSETYPE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Warehouse</a:t>
            </a:r>
            <a:r>
              <a:rPr lang="tr-TR" sz="1600" dirty="0"/>
              <a:t>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EA67F9A2-7B98-7E90-A3E3-C3F32987A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08" y="3114630"/>
            <a:ext cx="3715268" cy="628738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EC04334D-BB74-4616-FFDE-71CA3F5BB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83" y="3014604"/>
            <a:ext cx="229584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REGION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Warehouse</a:t>
            </a:r>
            <a:r>
              <a:rPr lang="tr-TR" sz="1600" dirty="0"/>
              <a:t>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0B5F51A4-7C86-F68A-A838-48398054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8" y="2871709"/>
            <a:ext cx="3705742" cy="1114581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2F2430BB-5634-1D4B-CF59-2F0E8CF23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909814"/>
            <a:ext cx="421063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ADDRESS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Warehouse</a:t>
            </a:r>
            <a:r>
              <a:rPr lang="tr-TR" sz="1600" dirty="0"/>
              <a:t>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FA199C2B-6E70-5B1C-942E-D2FF73E9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981260"/>
            <a:ext cx="3724795" cy="8954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B595796-8855-3B33-459D-349D8E95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5" y="2919340"/>
            <a:ext cx="324847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CDEECE-CB97-57F7-32ED-D932138B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EMPLOYEE ŞEMASI</a:t>
            </a:r>
          </a:p>
        </p:txBody>
      </p:sp>
      <p:pic>
        <p:nvPicPr>
          <p:cNvPr id="4" name="Resim 3" descr="kişi, dik, grup, poz içeren bir resim&#10;&#10;Açıklama otomatik olarak oluşturuldu">
            <a:extLst>
              <a:ext uri="{FF2B5EF4-FFF2-40B4-BE49-F238E27FC236}">
                <a16:creationId xmlns:a16="http://schemas.microsoft.com/office/drawing/2014/main" id="{8A17D7CC-1CFA-56FD-77E6-C6921289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51" y="1962150"/>
            <a:ext cx="809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0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EMPLOYEE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Employee</a:t>
            </a:r>
            <a:r>
              <a:rPr lang="tr-TR" sz="1600" dirty="0"/>
              <a:t>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F5313BBE-3B35-364A-A756-D1C0D3E9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28970"/>
            <a:ext cx="3677163" cy="21910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AD2DAC1-5195-5E28-D93C-7CCD299EC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94" y="4991101"/>
            <a:ext cx="893569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1EE927-7E57-5F93-964C-C7AA3221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dirty="0"/>
              <a:t>VERİTABANI HİKAYESİ</a:t>
            </a:r>
            <a:endParaRPr lang="en-US" sz="4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0" name="Resim Yer Tutucusu 9" descr="otomat içeren bir resim&#10;&#10;Açıklama otomatik olarak oluşturuldu">
            <a:extLst>
              <a:ext uri="{FF2B5EF4-FFF2-40B4-BE49-F238E27FC236}">
                <a16:creationId xmlns:a16="http://schemas.microsoft.com/office/drawing/2014/main" id="{B0823750-E281-6237-0662-79EF6C6472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7" r="2964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8CB9C2A-EE77-ADC1-D5F9-86F4D39F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160" y="2286000"/>
            <a:ext cx="5978072" cy="3477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0" i="0" dirty="0">
                <a:latin typeface="+mj-lt"/>
              </a:rPr>
              <a:t>Araba </a:t>
            </a:r>
            <a:r>
              <a:rPr lang="en-US" sz="2000" b="0" i="0" dirty="0" err="1">
                <a:latin typeface="+mj-lt"/>
              </a:rPr>
              <a:t>yedek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parçaları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üreten</a:t>
            </a:r>
            <a:r>
              <a:rPr lang="tr-TR" sz="2000" dirty="0">
                <a:latin typeface="+mj-lt"/>
              </a:rPr>
              <a:t> </a:t>
            </a:r>
            <a:r>
              <a:rPr lang="en-US" sz="2000" b="0" i="0" dirty="0">
                <a:latin typeface="+mj-lt"/>
              </a:rPr>
              <a:t>global </a:t>
            </a:r>
            <a:r>
              <a:rPr lang="en-US" sz="2000" b="0" i="0" dirty="0" err="1">
                <a:latin typeface="+mj-lt"/>
              </a:rPr>
              <a:t>bir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firmanın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dünyanın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dört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bir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tarafında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dağıtım</a:t>
            </a:r>
            <a:r>
              <a:rPr lang="tr-TR" sz="2000" b="0" i="0" dirty="0">
                <a:latin typeface="+mj-lt"/>
              </a:rPr>
              <a:t> yaptığı </a:t>
            </a:r>
            <a:r>
              <a:rPr lang="en-US" sz="2000" b="0" i="0" dirty="0" err="1">
                <a:latin typeface="+mj-lt"/>
              </a:rPr>
              <a:t>depoları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vardır</a:t>
            </a:r>
            <a:r>
              <a:rPr lang="en-US" sz="2000" b="0" i="0" dirty="0">
                <a:latin typeface="+mj-lt"/>
              </a:rPr>
              <a:t>. </a:t>
            </a:r>
            <a:r>
              <a:rPr lang="tr-TR" sz="2000" b="0" i="0" dirty="0">
                <a:latin typeface="+mj-lt"/>
              </a:rPr>
              <a:t>Fabrikalarda </a:t>
            </a:r>
            <a:r>
              <a:rPr lang="en-US" sz="2000" b="0" i="0" dirty="0" err="1">
                <a:latin typeface="+mj-lt"/>
              </a:rPr>
              <a:t>üretim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yapıldıktan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sonra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deponun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karakterine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göre</a:t>
            </a:r>
            <a:r>
              <a:rPr lang="en-US" sz="2000" b="0" i="0" dirty="0">
                <a:latin typeface="+mj-lt"/>
              </a:rPr>
              <a:t> </a:t>
            </a:r>
            <a:r>
              <a:rPr lang="tr-TR" sz="2000" b="0" i="0" dirty="0">
                <a:latin typeface="+mj-lt"/>
              </a:rPr>
              <a:t>yerleştirme işlemi yapılır</a:t>
            </a:r>
            <a:r>
              <a:rPr lang="en-US" sz="2000" b="0" i="0" dirty="0">
                <a:latin typeface="+mj-lt"/>
              </a:rPr>
              <a:t>. </a:t>
            </a:r>
            <a:r>
              <a:rPr lang="en-US" sz="2000" b="0" i="0" dirty="0" err="1">
                <a:latin typeface="+mj-lt"/>
              </a:rPr>
              <a:t>Firmadan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satın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alınan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herhangi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bir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yedek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parça</a:t>
            </a:r>
            <a:r>
              <a:rPr lang="tr-TR" sz="2000" b="0" i="0" dirty="0">
                <a:latin typeface="+mj-lt"/>
              </a:rPr>
              <a:t>,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dağıtımın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yapılması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için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sipariş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tablolarına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düşer</a:t>
            </a:r>
            <a:r>
              <a:rPr lang="en-US" sz="2000" b="0" i="0" dirty="0">
                <a:latin typeface="+mj-lt"/>
              </a:rPr>
              <a:t> </a:t>
            </a:r>
            <a:r>
              <a:rPr lang="tr-TR" sz="2000" dirty="0">
                <a:latin typeface="+mj-lt"/>
              </a:rPr>
              <a:t>, </a:t>
            </a:r>
            <a:r>
              <a:rPr lang="en-US" sz="2000" b="0" i="0" dirty="0" err="1">
                <a:latin typeface="+mj-lt"/>
              </a:rPr>
              <a:t>depoların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stok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durumuna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ve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yakınlık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derecesine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göre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anlaşmalı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kargolar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ile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teslim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edilmek</a:t>
            </a:r>
            <a:r>
              <a:rPr lang="en-US" sz="2000" b="0" i="0" dirty="0">
                <a:latin typeface="+mj-lt"/>
              </a:rPr>
              <a:t> </a:t>
            </a:r>
            <a:r>
              <a:rPr lang="en-US" sz="2000" b="0" i="0" dirty="0" err="1">
                <a:latin typeface="+mj-lt"/>
              </a:rPr>
              <a:t>üzere</a:t>
            </a:r>
            <a:r>
              <a:rPr lang="en-US" sz="2000" b="0" i="0" dirty="0">
                <a:latin typeface="+mj-lt"/>
              </a:rPr>
              <a:t> </a:t>
            </a:r>
            <a:r>
              <a:rPr lang="tr-TR" sz="2000" b="0" i="0" dirty="0">
                <a:latin typeface="+mj-lt"/>
              </a:rPr>
              <a:t>çıkışları sağlanır.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500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EMPLOYEEPOSITION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Employee</a:t>
            </a:r>
            <a:r>
              <a:rPr lang="tr-TR" sz="1600" dirty="0"/>
              <a:t>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B1914B02-9481-9D01-75F6-60B56656E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81" y="3150957"/>
            <a:ext cx="3724795" cy="695422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95543D75-B34D-E21A-E08A-AD45155F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61" y="2979483"/>
            <a:ext cx="228631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WORKDATE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Employee</a:t>
            </a:r>
            <a:r>
              <a:rPr lang="tr-TR" sz="1600" dirty="0"/>
              <a:t>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535BBFF2-64A9-82CA-3272-6C7179DAC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01" y="2933631"/>
            <a:ext cx="3696216" cy="990738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6FD707CB-EC83-7A09-DEB1-5A6735B66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23" y="2933630"/>
            <a:ext cx="345237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CONTACT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Employee</a:t>
            </a:r>
            <a:r>
              <a:rPr lang="tr-TR" sz="1600" dirty="0"/>
              <a:t>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D208DE70-908A-EEF5-7B8E-32149A29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87" y="2790647"/>
            <a:ext cx="3686689" cy="1267002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27A6EB56-D443-7354-6D12-A94036500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97" y="2914490"/>
            <a:ext cx="514421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6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24D2E0-B16B-A2CD-8025-E15E38E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ACCIDENT ŞEMASI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AD8931E-D0C4-0C7F-1B1B-2F5BDA28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85" y="2802255"/>
            <a:ext cx="2621280" cy="3121152"/>
          </a:xfrm>
          <a:prstGeom prst="rect">
            <a:avLst/>
          </a:prstGeom>
        </p:spPr>
      </p:pic>
      <p:pic>
        <p:nvPicPr>
          <p:cNvPr id="6" name="Resim 5" descr="farklı, hava, birkaç içeren bir resim&#10;&#10;Açıklama otomatik olarak oluşturuldu">
            <a:extLst>
              <a:ext uri="{FF2B5EF4-FFF2-40B4-BE49-F238E27FC236}">
                <a16:creationId xmlns:a16="http://schemas.microsoft.com/office/drawing/2014/main" id="{9ABECB58-1DB5-8F2C-E592-A67ED82C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7262"/>
            <a:ext cx="3771138" cy="37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0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WORKACCIDENT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Accident</a:t>
            </a:r>
            <a:r>
              <a:rPr lang="tr-TR" sz="1600" dirty="0"/>
              <a:t>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BA5BEBC2-27E3-0B43-8F28-F67F9195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4" y="2876473"/>
            <a:ext cx="3947692" cy="1105054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771D92A4-CB67-D7D6-416C-5F17FC7B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876473"/>
            <a:ext cx="4210638" cy="11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ACCIDENTTYPE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Accident</a:t>
            </a:r>
            <a:r>
              <a:rPr lang="tr-TR" sz="1600" dirty="0"/>
              <a:t>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2B44DE2-B40C-5507-D475-DB3422B0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35" y="2733579"/>
            <a:ext cx="3705742" cy="122889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1945397-61FB-06CA-13D9-F281D7FE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48" y="2733578"/>
            <a:ext cx="421063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0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EXTRACOST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Accident</a:t>
            </a:r>
            <a:r>
              <a:rPr lang="tr-TR" sz="1600" dirty="0"/>
              <a:t>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9AEB4AA3-C661-58E1-BDD7-97C6E6C7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90" y="2762068"/>
            <a:ext cx="3705742" cy="1295581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AA4F93DE-636E-283E-23BD-FEF1712B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13" y="2981173"/>
            <a:ext cx="516327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0B6F3A-2FA3-14B8-E64C-A8A970E6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TABLOLAR ARASI İLİŞKİLER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24956A6-CD53-625F-EC15-8960DCB4F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56" y="1459149"/>
            <a:ext cx="6339839" cy="50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5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STORED PROCEDURE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E30BC5C-BE1B-06CF-55EA-7E31E64AD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1"/>
          <a:stretch/>
        </p:blipFill>
        <p:spPr>
          <a:xfrm>
            <a:off x="721569" y="2438400"/>
            <a:ext cx="6115904" cy="1733408"/>
          </a:xfrm>
          <a:prstGeom prst="rect">
            <a:avLst/>
          </a:prstGeom>
        </p:spPr>
      </p:pic>
      <p:pic>
        <p:nvPicPr>
          <p:cNvPr id="6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D43AE077-18B5-F54F-71B9-7E0C0C16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28" y="2723998"/>
            <a:ext cx="2772162" cy="116221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72046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Customer</a:t>
            </a:r>
            <a:r>
              <a:rPr lang="tr-TR" dirty="0"/>
              <a:t> tablosuna veri ekleme yapan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512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STORED PROCEDURE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72046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ProductID’si</a:t>
            </a:r>
            <a:r>
              <a:rPr lang="tr-TR" dirty="0"/>
              <a:t> verilen ürünün </a:t>
            </a:r>
            <a:r>
              <a:rPr lang="tr-TR" dirty="0" err="1"/>
              <a:t>Quantity</a:t>
            </a:r>
            <a:r>
              <a:rPr lang="tr-TR" dirty="0"/>
              <a:t> bilgisini getiren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98C4426-CE74-D1C5-266F-330475E79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/>
          <a:stretch/>
        </p:blipFill>
        <p:spPr>
          <a:xfrm>
            <a:off x="1244673" y="2928097"/>
            <a:ext cx="4229690" cy="153527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D3A8324-F17D-8905-D408-E1F58F5D5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44" y="3452949"/>
            <a:ext cx="103837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DEBCFE5-0CE4-80B0-A1A7-0C8CCC86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ORDERSC ŞEMASI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B51739E-3E16-CC61-CCDB-9323E28C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23" y="1595552"/>
            <a:ext cx="4695825" cy="44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9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STORED PROCEDURE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72046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EndDate</a:t>
            </a:r>
            <a:r>
              <a:rPr lang="tr-TR" dirty="0"/>
              <a:t> bilgisine göre ‘Active’ veya ‘Not Active’ yazdıran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C527D88-08DF-ACF6-9BCC-90B459722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"/>
          <a:stretch/>
        </p:blipFill>
        <p:spPr>
          <a:xfrm>
            <a:off x="1797369" y="2569029"/>
            <a:ext cx="3877216" cy="200693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A701D86-8C30-82FE-A79D-5E7918A69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3334337"/>
            <a:ext cx="306747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STORED PROCEDURE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72046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Girilen </a:t>
            </a:r>
            <a:r>
              <a:rPr lang="tr-TR" dirty="0" err="1"/>
              <a:t>EmployeeID</a:t>
            </a:r>
            <a:r>
              <a:rPr lang="tr-TR" dirty="0"/>
              <a:t> ve zam miktarına göre maaş güncelleyen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74A6967-B7B3-9034-E257-C147D5FDF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"/>
          <a:stretch/>
        </p:blipFill>
        <p:spPr>
          <a:xfrm>
            <a:off x="1788559" y="2394858"/>
            <a:ext cx="3372321" cy="3276159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55A8B35D-F986-1E06-7C2F-40B8E90B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39" y="3074856"/>
            <a:ext cx="625879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7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STORED PROCEDURE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72046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CustomerID</a:t>
            </a:r>
            <a:r>
              <a:rPr lang="tr-TR" dirty="0"/>
              <a:t> girildiğinde siparişe ait genel bilgileri getiren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17C6BA79-C119-C236-1770-C66723A8A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/>
          <a:stretch/>
        </p:blipFill>
        <p:spPr>
          <a:xfrm>
            <a:off x="490195" y="2151017"/>
            <a:ext cx="11231542" cy="3231627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54B8D22D-4320-4D80-8298-59013614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0" y="5772084"/>
            <a:ext cx="825932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STORED PROCEDURE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72046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tablosundaki aynı kategoriye ait ürünlerin toplam maliyetini getiren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2A487F7-3F61-BE13-C69A-4470B48CA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"/>
          <a:stretch/>
        </p:blipFill>
        <p:spPr>
          <a:xfrm>
            <a:off x="1645910" y="2675168"/>
            <a:ext cx="4153480" cy="1646997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1723CF47-BA36-9E3E-E2A6-E0E4DE2C5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74" y="2331692"/>
            <a:ext cx="405821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85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DEFINED FUNCTION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82234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Müşterilerin verdiği toplam sipariş miktarını getiren fonksiyon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200A662-F81C-5A05-AE5E-E94FD07E6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"/>
          <a:stretch/>
        </p:blipFill>
        <p:spPr>
          <a:xfrm>
            <a:off x="678514" y="2569028"/>
            <a:ext cx="6916115" cy="1898341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777ABC29-F4CF-A38F-858F-95C20D49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31" y="4840571"/>
            <a:ext cx="391532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07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DEFINED FUNCTION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82234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Çalışanların yaş bilgisini hesaplayan fonksiyon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8A8255F-A457-51C4-ADD2-8F866FD64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7"/>
          <a:stretch/>
        </p:blipFill>
        <p:spPr>
          <a:xfrm>
            <a:off x="1610481" y="2629989"/>
            <a:ext cx="4772691" cy="2176446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98526926-09C8-239A-4984-91F854B41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84" y="3042223"/>
            <a:ext cx="251495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5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DEFINED FUNCTION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82234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Ürünlerin hacim bilgisini hesaplayan fonksiyon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9AF2FE7-110E-2964-B869-FD86CE276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/>
          <a:stretch/>
        </p:blipFill>
        <p:spPr>
          <a:xfrm>
            <a:off x="1584356" y="2321450"/>
            <a:ext cx="4601217" cy="2484985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059D6C3A-6233-A3D2-DF7A-2FB0EDD12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61" y="2966973"/>
            <a:ext cx="218152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5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DEFINED FUNCTION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82234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Girilen tarih aralığındaki siparişleri getiren fonksiyon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7CD9A0D-8516-A670-B127-4A397F67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>
          <a:xfrm>
            <a:off x="783770" y="2569029"/>
            <a:ext cx="6563641" cy="150409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EFCFCB5-E1CD-34C1-56DF-84C7E610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90" y="4649681"/>
            <a:ext cx="747816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4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DEFINED FUNCTION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82234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Adet bazında en çok satış yapan ürünü getiren fonksiyon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5720E2A-F18D-4F2B-CB79-A464C983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30" y="2711928"/>
            <a:ext cx="6573167" cy="159089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82EDF3B-AA85-174F-9B00-F618EC728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17" y="3124200"/>
            <a:ext cx="177189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18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DEFINED FUNCTION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783771" y="1682234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Girilen </a:t>
            </a:r>
            <a:r>
              <a:rPr lang="tr-TR" dirty="0" err="1"/>
              <a:t>EmployeeID’nin</a:t>
            </a:r>
            <a:r>
              <a:rPr lang="tr-TR" dirty="0"/>
              <a:t> yakınının numarasını getiren fonksiyon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C21829C-2B38-A6E7-95C4-AAE6E698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21" y="2790735"/>
            <a:ext cx="3762900" cy="127652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66097A6-5B99-48E1-BB1E-146BBDDB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38" y="3181314"/>
            <a:ext cx="136226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ORDER TABLOSU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6B91A63-ADFF-E350-D6F5-87F2F70C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3035127"/>
            <a:ext cx="8372844" cy="1291556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EA0CBB5A-CA11-D480-98EA-982B4BED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6" y="2738286"/>
            <a:ext cx="3360391" cy="198844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C56287AA-94FE-864A-C189-BD8C4132DB83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Ordersc</a:t>
            </a:r>
            <a:r>
              <a:rPr lang="tr-TR" dirty="0"/>
              <a:t> Şeması</a:t>
            </a:r>
          </a:p>
        </p:txBody>
      </p:sp>
    </p:spTree>
    <p:extLst>
      <p:ext uri="{BB962C8B-B14F-4D97-AF65-F5344CB8AC3E}">
        <p14:creationId xmlns:p14="http://schemas.microsoft.com/office/powerpoint/2010/main" val="2884231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TRIGGER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Sipariş tablosunda  güncelleme yapıldığında </a:t>
            </a:r>
            <a:r>
              <a:rPr lang="tr-TR" dirty="0" err="1"/>
              <a:t>ModifiedDate’i</a:t>
            </a:r>
            <a:r>
              <a:rPr lang="tr-TR" dirty="0"/>
              <a:t> otomatik olarak güncelleyen </a:t>
            </a:r>
            <a:r>
              <a:rPr lang="tr-TR" dirty="0" err="1"/>
              <a:t>trigger</a:t>
            </a:r>
            <a:endParaRPr lang="tr-TR" dirty="0"/>
          </a:p>
        </p:txBody>
      </p:sp>
      <p:pic>
        <p:nvPicPr>
          <p:cNvPr id="4" name="Resim 3" descr="metin, ekran görüntüsü, su kuşu içeren bir resim&#10;&#10;Açıklama otomatik olarak oluşturuldu">
            <a:extLst>
              <a:ext uri="{FF2B5EF4-FFF2-40B4-BE49-F238E27FC236}">
                <a16:creationId xmlns:a16="http://schemas.microsoft.com/office/drawing/2014/main" id="{E4094D5A-3128-B323-3D62-4929C6B2C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/>
          <a:stretch/>
        </p:blipFill>
        <p:spPr>
          <a:xfrm>
            <a:off x="590897" y="2595154"/>
            <a:ext cx="6725589" cy="18081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0072AD-A43D-A3ED-2DA3-E15E2F7FA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68" y="4880650"/>
            <a:ext cx="788780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9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TRIGGER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Sipariş tablosuna kayıt eklendikten sonra sipariş tablosunu listeleyen </a:t>
            </a:r>
            <a:r>
              <a:rPr lang="tr-TR" dirty="0" err="1"/>
              <a:t>trigger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82A6D68-FDB8-0BC6-F49F-39C5AF98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3"/>
          <a:stretch/>
        </p:blipFill>
        <p:spPr>
          <a:xfrm>
            <a:off x="465939" y="2360610"/>
            <a:ext cx="11260121" cy="143480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20C441-554E-56A0-96B4-AFACCD0E5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54" y="4230542"/>
            <a:ext cx="792590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41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TRIGGER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tablosundan silinen ürünleri </a:t>
            </a:r>
            <a:r>
              <a:rPr lang="tr-TR" dirty="0" err="1"/>
              <a:t>Deletedproduct</a:t>
            </a:r>
            <a:r>
              <a:rPr lang="tr-TR" dirty="0"/>
              <a:t> tablosuna aktaran </a:t>
            </a:r>
            <a:r>
              <a:rPr lang="tr-TR" dirty="0" err="1"/>
              <a:t>trigger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2114834-4778-FF82-1BCF-7D49DA078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/>
          <a:stretch/>
        </p:blipFill>
        <p:spPr>
          <a:xfrm>
            <a:off x="1055724" y="2055223"/>
            <a:ext cx="5004156" cy="465445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BEB361F-CA9A-5C30-F547-52AE149C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49" y="3426805"/>
            <a:ext cx="378195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4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TRIGGER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Employee</a:t>
            </a:r>
            <a:r>
              <a:rPr lang="tr-TR" dirty="0"/>
              <a:t> tablosunda silme işlemi yapılmasını engelleyen </a:t>
            </a:r>
            <a:r>
              <a:rPr lang="tr-TR" dirty="0" err="1"/>
              <a:t>trigger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1A70EEC-EC86-C9C5-35DF-4C4E0748E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1"/>
          <a:stretch/>
        </p:blipFill>
        <p:spPr>
          <a:xfrm>
            <a:off x="913795" y="2751909"/>
            <a:ext cx="4667901" cy="168823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E542B4D-9933-1E60-AD21-A27FACE21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982610"/>
            <a:ext cx="469648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3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TRIGGER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Zayiat olan ürün miktarının eklenebilmesi için en az 10 adet olmasını sağlayan </a:t>
            </a:r>
            <a:r>
              <a:rPr lang="tr-TR" dirty="0" err="1"/>
              <a:t>trigger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E46E7C0-52C9-5672-60CD-86393A75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5" y="2409682"/>
            <a:ext cx="6134956" cy="2038635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F1E3241-D397-6D93-C55A-3AFE8CE03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07" y="4813720"/>
            <a:ext cx="577295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TRIGGER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Çalışanların doğum günü bilgilerinin değiştirilmesini engelleyen </a:t>
            </a:r>
            <a:r>
              <a:rPr lang="tr-TR" dirty="0" err="1"/>
              <a:t>trigger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D066647-5800-873B-CCCC-F2A9E45EA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1" y="2270122"/>
            <a:ext cx="8678486" cy="2200582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F6FA688-0D2B-A01A-C210-B683CEFA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35" y="4932513"/>
            <a:ext cx="538237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9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 tablosuyla ilişkili tablolar arası </a:t>
            </a:r>
            <a:r>
              <a:rPr lang="tr-TR" dirty="0" err="1"/>
              <a:t>join</a:t>
            </a:r>
            <a:r>
              <a:rPr lang="tr-TR" dirty="0"/>
              <a:t> işlemini yapan </a:t>
            </a:r>
            <a:r>
              <a:rPr lang="tr-TR" dirty="0" err="1"/>
              <a:t>view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A78F3658-4AB0-9826-C5CA-0F15A35E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"/>
          <a:stretch/>
        </p:blipFill>
        <p:spPr>
          <a:xfrm>
            <a:off x="604071" y="2238103"/>
            <a:ext cx="10983858" cy="251029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424BB66-425A-246B-CAA5-F97B9C96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5" y="5054004"/>
            <a:ext cx="874517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34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WorkAccident</a:t>
            </a:r>
            <a:r>
              <a:rPr lang="tr-TR" dirty="0"/>
              <a:t> tablosunda </a:t>
            </a:r>
            <a:r>
              <a:rPr lang="tr-TR" dirty="0" err="1"/>
              <a:t>EmployeeID</a:t>
            </a:r>
            <a:r>
              <a:rPr lang="tr-TR" dirty="0"/>
              <a:t> bilgisini gizleyen </a:t>
            </a:r>
            <a:r>
              <a:rPr lang="tr-TR" dirty="0" err="1"/>
              <a:t>view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7B8F8CC-8A63-622B-0598-AF8AED57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8"/>
          <a:stretch/>
        </p:blipFill>
        <p:spPr>
          <a:xfrm>
            <a:off x="1544400" y="2987039"/>
            <a:ext cx="4515480" cy="110294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EAFEC85-F324-63C5-2BBC-5BEF13274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02" y="2409682"/>
            <a:ext cx="411537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4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Employee.Contact</a:t>
            </a:r>
            <a:r>
              <a:rPr lang="tr-TR" dirty="0"/>
              <a:t> tablosunda çalışanların adres bilgilerini gizleyen </a:t>
            </a:r>
            <a:r>
              <a:rPr lang="tr-TR" dirty="0" err="1"/>
              <a:t>view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32019073-63F9-6B17-4444-8C0059A17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5"/>
          <a:stretch/>
        </p:blipFill>
        <p:spPr>
          <a:xfrm>
            <a:off x="1010925" y="3004457"/>
            <a:ext cx="5048955" cy="1133158"/>
          </a:xfrm>
          <a:prstGeom prst="rect">
            <a:avLst/>
          </a:prstGeom>
        </p:spPr>
      </p:pic>
      <p:pic>
        <p:nvPicPr>
          <p:cNvPr id="8" name="Resim 7" descr="metin, tablo içeren bir resim&#10;&#10;Açıklama otomatik olarak oluşturuldu">
            <a:extLst>
              <a:ext uri="{FF2B5EF4-FFF2-40B4-BE49-F238E27FC236}">
                <a16:creationId xmlns:a16="http://schemas.microsoft.com/office/drawing/2014/main" id="{F759D3C7-7DDC-0C75-9FBC-7FAEA26E5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39" y="2425321"/>
            <a:ext cx="506800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36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Müşterilerin açık adres bilgilerini </a:t>
            </a:r>
            <a:r>
              <a:rPr lang="tr-TR" dirty="0" err="1"/>
              <a:t>join</a:t>
            </a:r>
            <a:r>
              <a:rPr lang="tr-TR" dirty="0"/>
              <a:t> işlemi ile getiren </a:t>
            </a:r>
            <a:r>
              <a:rPr lang="tr-TR" dirty="0" err="1"/>
              <a:t>view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C35E679-6543-B63B-80BE-F7D6D5FD4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4"/>
          <a:stretch/>
        </p:blipFill>
        <p:spPr>
          <a:xfrm>
            <a:off x="1102218" y="3048000"/>
            <a:ext cx="4505954" cy="1100570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26C4F69D-192C-A89C-8434-EA0C4983C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80" y="2929200"/>
            <a:ext cx="502990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1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CUSTOMER TABLOSU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52DA290B-76BD-7A47-F9FB-2DE318DC6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41" y="2766919"/>
            <a:ext cx="3715268" cy="119079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FF6BA28-187E-9E78-84F2-7D476191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56" y="2766919"/>
            <a:ext cx="4210638" cy="119079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Ordersc</a:t>
            </a:r>
            <a:r>
              <a:rPr lang="tr-TR" dirty="0"/>
              <a:t> Şeması</a:t>
            </a:r>
          </a:p>
        </p:txBody>
      </p:sp>
    </p:spTree>
    <p:extLst>
      <p:ext uri="{BB962C8B-B14F-4D97-AF65-F5344CB8AC3E}">
        <p14:creationId xmlns:p14="http://schemas.microsoft.com/office/powerpoint/2010/main" val="2968407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Depoların adres bilgilerini </a:t>
            </a:r>
            <a:r>
              <a:rPr lang="tr-TR" dirty="0" err="1"/>
              <a:t>join</a:t>
            </a:r>
            <a:r>
              <a:rPr lang="tr-TR" dirty="0"/>
              <a:t> işlemi ile getiren </a:t>
            </a:r>
            <a:r>
              <a:rPr lang="tr-TR" dirty="0" err="1"/>
              <a:t>view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4D9A2DB-0E3B-F7B4-B749-8377D5C82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4"/>
          <a:stretch/>
        </p:blipFill>
        <p:spPr>
          <a:xfrm>
            <a:off x="590897" y="2420906"/>
            <a:ext cx="6925642" cy="201618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7FCAFB6-6505-498D-0C4D-BC4D917C4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65" y="4932513"/>
            <a:ext cx="686848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94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8F8EA-76AB-A2CF-5619-AFFE5B2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VIEW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6984EA-611E-AB35-B353-09A8525D4EC8}"/>
              </a:ext>
            </a:extLst>
          </p:cNvPr>
          <p:cNvSpPr txBox="1"/>
          <p:nvPr/>
        </p:nvSpPr>
        <p:spPr>
          <a:xfrm>
            <a:off x="590897" y="1556155"/>
            <a:ext cx="109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Çalışanların maaş bilgilerini gizleyen </a:t>
            </a:r>
            <a:r>
              <a:rPr lang="tr-TR" dirty="0" err="1"/>
              <a:t>view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506E33B-78C8-363F-7F8A-25E4BCAB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7"/>
          <a:stretch/>
        </p:blipFill>
        <p:spPr>
          <a:xfrm>
            <a:off x="668499" y="2651683"/>
            <a:ext cx="6134956" cy="1271062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67BE00BD-4D4D-0E80-29A8-E7F610EE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75" y="4206317"/>
            <a:ext cx="618258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96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50081D0-B104-6292-5475-D7E92B179B77}"/>
              </a:ext>
            </a:extLst>
          </p:cNvPr>
          <p:cNvSpPr txBox="1"/>
          <p:nvPr/>
        </p:nvSpPr>
        <p:spPr>
          <a:xfrm>
            <a:off x="1506583" y="1828800"/>
            <a:ext cx="9283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800" dirty="0"/>
              <a:t>TEŞEKKÜRLER...</a:t>
            </a:r>
          </a:p>
        </p:txBody>
      </p:sp>
    </p:spTree>
    <p:extLst>
      <p:ext uri="{BB962C8B-B14F-4D97-AF65-F5344CB8AC3E}">
        <p14:creationId xmlns:p14="http://schemas.microsoft.com/office/powerpoint/2010/main" val="25773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A48CD-79E9-5E63-C32F-37706121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PRODUCT ŞEMASI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848A7F43-8CBA-2650-2CC2-F9B9F587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62" y="1695449"/>
            <a:ext cx="6984163" cy="46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CATEGORY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98592D19-C39F-CB94-0ED3-E3F9039F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39" y="3033476"/>
            <a:ext cx="3734321" cy="676369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1BF1A124-9E7A-E42B-4EBC-D9D968DE5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52" y="2862001"/>
            <a:ext cx="229584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PRODUCT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Şeması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FCEBD4B7-F3E4-C456-8576-98949206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6" y="2657366"/>
            <a:ext cx="3715268" cy="154326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AA6EA22-3ED2-2CE1-66CD-AF0C22B01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61" y="2909814"/>
            <a:ext cx="610637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26EE-8425-D9D0-B407-C4C6D492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VOLUME TABLOSU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44CBDF-7FCD-F868-F2E9-3D18366C20B7}"/>
              </a:ext>
            </a:extLst>
          </p:cNvPr>
          <p:cNvSpPr txBox="1"/>
          <p:nvPr/>
        </p:nvSpPr>
        <p:spPr>
          <a:xfrm>
            <a:off x="266700" y="62484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Product Şeması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1083E2BD-E287-9AE7-EDE2-C03B5CF9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652604"/>
            <a:ext cx="3696216" cy="1552792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FEC87B1D-D5E4-5390-CA3D-D61FDC946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86" y="2905052"/>
            <a:ext cx="610637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435</Words>
  <Application>Microsoft Office PowerPoint</Application>
  <PresentationFormat>Geniş ekran</PresentationFormat>
  <Paragraphs>104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6" baseType="lpstr">
      <vt:lpstr>Georgia Pro Cond Light</vt:lpstr>
      <vt:lpstr>Speak Pro</vt:lpstr>
      <vt:lpstr>Wingdings 2</vt:lpstr>
      <vt:lpstr>SlateVTI</vt:lpstr>
      <vt:lpstr>SQL SERVER OLTP TASARIMI</vt:lpstr>
      <vt:lpstr>VERİTABANI HİKAYESİ</vt:lpstr>
      <vt:lpstr>ORDERSC ŞEMASI</vt:lpstr>
      <vt:lpstr>ORDER TABLOSU</vt:lpstr>
      <vt:lpstr>CUSTOMER TABLOSU</vt:lpstr>
      <vt:lpstr>PRODUCT ŞEMASI</vt:lpstr>
      <vt:lpstr>CATEGORY TABLOSU</vt:lpstr>
      <vt:lpstr>PRODUCT TABLOSU</vt:lpstr>
      <vt:lpstr>VOLUME TABLOSU</vt:lpstr>
      <vt:lpstr>BRAND TABLOSU</vt:lpstr>
      <vt:lpstr>SUPPLIER TABLOSU</vt:lpstr>
      <vt:lpstr>CARGO TABLOSU</vt:lpstr>
      <vt:lpstr>WAREHOUSE ŞEMASI</vt:lpstr>
      <vt:lpstr>WAREHOUSE TABLOSU</vt:lpstr>
      <vt:lpstr>WAREHOUSETYPE TABLOSU</vt:lpstr>
      <vt:lpstr>REGION TABLOSU</vt:lpstr>
      <vt:lpstr>ADDRESS TABLOSU</vt:lpstr>
      <vt:lpstr>EMPLOYEE ŞEMASI</vt:lpstr>
      <vt:lpstr>EMPLOYEE TABLOSU</vt:lpstr>
      <vt:lpstr>EMPLOYEEPOSITION TABLOSU</vt:lpstr>
      <vt:lpstr>WORKDATE TABLOSU</vt:lpstr>
      <vt:lpstr>CONTACT TABLOSU</vt:lpstr>
      <vt:lpstr>ACCIDENT ŞEMASI</vt:lpstr>
      <vt:lpstr>WORKACCIDENT TABLOSU</vt:lpstr>
      <vt:lpstr>ACCIDENTTYPE TABLOSU</vt:lpstr>
      <vt:lpstr>EXTRACOST TABLOSU</vt:lpstr>
      <vt:lpstr>TABLOLAR ARASI İLİŞKİLER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USER DEFINED FUNCTION</vt:lpstr>
      <vt:lpstr>USER DEFINED FUNCTION</vt:lpstr>
      <vt:lpstr>USER DEFINED FUNCTION</vt:lpstr>
      <vt:lpstr>USER DEFINED FUNCTION</vt:lpstr>
      <vt:lpstr>USER DEFINED FUNCTION</vt:lpstr>
      <vt:lpstr>USER DEFINED FUNCTION</vt:lpstr>
      <vt:lpstr>TRIGGER</vt:lpstr>
      <vt:lpstr>TRIGGER</vt:lpstr>
      <vt:lpstr>TRIGGER</vt:lpstr>
      <vt:lpstr>TRIGGER</vt:lpstr>
      <vt:lpstr>TRIGGER</vt:lpstr>
      <vt:lpstr>TRIGGER</vt:lpstr>
      <vt:lpstr>VIEW</vt:lpstr>
      <vt:lpstr>VIEW</vt:lpstr>
      <vt:lpstr>VIEW</vt:lpstr>
      <vt:lpstr>VIEW</vt:lpstr>
      <vt:lpstr>VIEW</vt:lpstr>
      <vt:lpstr>VIEW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OLTP TASARIMI</dc:title>
  <dc:creator>Berkay Büyükuçar</dc:creator>
  <cp:lastModifiedBy>Berkay Büyükuçar</cp:lastModifiedBy>
  <cp:revision>33</cp:revision>
  <dcterms:created xsi:type="dcterms:W3CDTF">2022-06-29T12:10:18Z</dcterms:created>
  <dcterms:modified xsi:type="dcterms:W3CDTF">2022-06-30T06:26:56Z</dcterms:modified>
</cp:coreProperties>
</file>