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94" r:id="rId2"/>
    <p:sldId id="258" r:id="rId3"/>
    <p:sldId id="356" r:id="rId4"/>
    <p:sldId id="260" r:id="rId5"/>
    <p:sldId id="357" r:id="rId6"/>
    <p:sldId id="310" r:id="rId7"/>
    <p:sldId id="307" r:id="rId8"/>
    <p:sldId id="308" r:id="rId9"/>
    <p:sldId id="309" r:id="rId10"/>
    <p:sldId id="311" r:id="rId11"/>
    <p:sldId id="312" r:id="rId12"/>
    <p:sldId id="306" r:id="rId13"/>
    <p:sldId id="305" r:id="rId14"/>
    <p:sldId id="313" r:id="rId15"/>
    <p:sldId id="314" r:id="rId16"/>
    <p:sldId id="315" r:id="rId17"/>
    <p:sldId id="316" r:id="rId18"/>
    <p:sldId id="318" r:id="rId19"/>
    <p:sldId id="317" r:id="rId20"/>
    <p:sldId id="320" r:id="rId21"/>
    <p:sldId id="321" r:id="rId22"/>
    <p:sldId id="322" r:id="rId23"/>
    <p:sldId id="323" r:id="rId24"/>
    <p:sldId id="324" r:id="rId25"/>
    <p:sldId id="325" r:id="rId26"/>
    <p:sldId id="327" r:id="rId27"/>
    <p:sldId id="326" r:id="rId28"/>
    <p:sldId id="328" r:id="rId29"/>
    <p:sldId id="331" r:id="rId30"/>
    <p:sldId id="332" r:id="rId31"/>
    <p:sldId id="333" r:id="rId32"/>
    <p:sldId id="329" r:id="rId33"/>
    <p:sldId id="349" r:id="rId34"/>
    <p:sldId id="330" r:id="rId35"/>
    <p:sldId id="341" r:id="rId36"/>
    <p:sldId id="342" r:id="rId37"/>
    <p:sldId id="343" r:id="rId38"/>
    <p:sldId id="344" r:id="rId39"/>
    <p:sldId id="345" r:id="rId40"/>
    <p:sldId id="346" r:id="rId41"/>
    <p:sldId id="347" r:id="rId42"/>
    <p:sldId id="348" r:id="rId43"/>
    <p:sldId id="352" r:id="rId44"/>
    <p:sldId id="353" r:id="rId45"/>
    <p:sldId id="351" r:id="rId46"/>
    <p:sldId id="355" r:id="rId47"/>
    <p:sldId id="354" r:id="rId48"/>
    <p:sldId id="336" r:id="rId49"/>
    <p:sldId id="337" r:id="rId50"/>
    <p:sldId id="338" r:id="rId51"/>
    <p:sldId id="335" r:id="rId52"/>
    <p:sldId id="340" r:id="rId53"/>
    <p:sldId id="339" r:id="rId5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16" autoAdjust="0"/>
    <p:restoredTop sz="82290" autoAdjust="0"/>
  </p:normalViewPr>
  <p:slideViewPr>
    <p:cSldViewPr snapToGrid="0">
      <p:cViewPr varScale="1">
        <p:scale>
          <a:sx n="76" d="100"/>
          <a:sy n="76" d="100"/>
        </p:scale>
        <p:origin x="3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ＭＳ ゴシック" panose="020B0609070205080204" pitchFamily="49" charset="-128"/>
                <a:ea typeface="ＭＳ ゴシック" panose="020B0609070205080204" pitchFamily="49"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ＭＳ ゴシック" panose="020B0609070205080204" pitchFamily="49" charset="-128"/>
                <a:ea typeface="ＭＳ ゴシック" panose="020B0609070205080204" pitchFamily="49" charset="-128"/>
              </a:defRPr>
            </a:lvl1pPr>
          </a:lstStyle>
          <a:p>
            <a:fld id="{BC824DE8-90BB-48F0-BC0D-32B1E0BBEF34}" type="datetimeFigureOut">
              <a:rPr lang="ja-JP" altLang="en-US" smtClean="0"/>
              <a:pPr/>
              <a:t>2025/1/13</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ＭＳ ゴシック" panose="020B0609070205080204" pitchFamily="49" charset="-128"/>
                <a:ea typeface="ＭＳ ゴシック" panose="020B0609070205080204" pitchFamily="49"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ＭＳ ゴシック" panose="020B0609070205080204" pitchFamily="49" charset="-128"/>
                <a:ea typeface="ＭＳ ゴシック" panose="020B0609070205080204" pitchFamily="49" charset="-128"/>
              </a:defRPr>
            </a:lvl1pPr>
          </a:lstStyle>
          <a:p>
            <a:fld id="{76F432FC-930B-42F4-A118-46F030F44D62}" type="slidenum">
              <a:rPr lang="ja-JP" altLang="en-US" smtClean="0"/>
              <a:pPr/>
              <a:t>‹#›</a:t>
            </a:fld>
            <a:endParaRPr lang="ja-JP" altLang="en-US" dirty="0"/>
          </a:p>
        </p:txBody>
      </p:sp>
    </p:spTree>
    <p:extLst>
      <p:ext uri="{BB962C8B-B14F-4D97-AF65-F5344CB8AC3E}">
        <p14:creationId xmlns:p14="http://schemas.microsoft.com/office/powerpoint/2010/main" val="2466875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ＭＳ ゴシック" panose="020B0609070205080204" pitchFamily="49" charset="-128"/>
        <a:ea typeface="ＭＳ ゴシック" panose="020B0609070205080204" pitchFamily="49" charset="-128"/>
        <a:cs typeface="+mn-cs"/>
      </a:defRPr>
    </a:lvl1pPr>
    <a:lvl2pPr marL="457200" algn="l" defTabSz="914400" rtl="0" eaLnBrk="1" latinLnBrk="0" hangingPunct="1">
      <a:defRPr kumimoji="1" sz="1200" kern="1200">
        <a:solidFill>
          <a:schemeClr val="tx1"/>
        </a:solidFill>
        <a:latin typeface="ＭＳ ゴシック" panose="020B0609070205080204" pitchFamily="49" charset="-128"/>
        <a:ea typeface="ＭＳ ゴシック" panose="020B0609070205080204" pitchFamily="49" charset="-128"/>
        <a:cs typeface="+mn-cs"/>
      </a:defRPr>
    </a:lvl2pPr>
    <a:lvl3pPr marL="914400" algn="l" defTabSz="914400" rtl="0" eaLnBrk="1" latinLnBrk="0" hangingPunct="1">
      <a:defRPr kumimoji="1" sz="1200" kern="1200">
        <a:solidFill>
          <a:schemeClr val="tx1"/>
        </a:solidFill>
        <a:latin typeface="ＭＳ ゴシック" panose="020B0609070205080204" pitchFamily="49" charset="-128"/>
        <a:ea typeface="ＭＳ ゴシック" panose="020B0609070205080204" pitchFamily="49" charset="-128"/>
        <a:cs typeface="+mn-cs"/>
      </a:defRPr>
    </a:lvl3pPr>
    <a:lvl4pPr marL="1371600" algn="l" defTabSz="914400" rtl="0" eaLnBrk="1" latinLnBrk="0" hangingPunct="1">
      <a:defRPr kumimoji="1" sz="1200" kern="1200">
        <a:solidFill>
          <a:schemeClr val="tx1"/>
        </a:solidFill>
        <a:latin typeface="ＭＳ ゴシック" panose="020B0609070205080204" pitchFamily="49" charset="-128"/>
        <a:ea typeface="ＭＳ ゴシック" panose="020B0609070205080204" pitchFamily="49" charset="-128"/>
        <a:cs typeface="+mn-cs"/>
      </a:defRPr>
    </a:lvl4pPr>
    <a:lvl5pPr marL="1828800" algn="l" defTabSz="914400" rtl="0" eaLnBrk="1" latinLnBrk="0" hangingPunct="1">
      <a:defRPr kumimoji="1" sz="1200" kern="1200">
        <a:solidFill>
          <a:schemeClr val="tx1"/>
        </a:solidFill>
        <a:latin typeface="ＭＳ ゴシック" panose="020B0609070205080204" pitchFamily="49" charset="-128"/>
        <a:ea typeface="ＭＳ ゴシック" panose="020B06090702050802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C24A0E-13C2-FF59-DF8D-0BFDADEA5D4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533611-22F7-8E74-8109-24133FC20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58BD97-F260-0E7E-04F2-8BB1376497D8}"/>
              </a:ext>
            </a:extLst>
          </p:cNvPr>
          <p:cNvSpPr>
            <a:spLocks noGrp="1"/>
          </p:cNvSpPr>
          <p:nvPr>
            <p:ph type="dt" sz="half" idx="10"/>
          </p:nvPr>
        </p:nvSpPr>
        <p:spPr/>
        <p:txBody>
          <a:bodyPr/>
          <a:lstStyle/>
          <a:p>
            <a:fld id="{F454DDE2-6456-431E-A7E6-0890F8ADBDF3}" type="datetime1">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5B95E4CE-02F4-2528-5817-44DCE13633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41A2B6-1DD5-2DEA-7339-E8AAB92BAD91}"/>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247838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078B49-8A14-72A7-F8A9-4E5450AA98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1ADA2C-6DEF-8014-BFA3-80BDF480E6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F0B9E0-27E9-7D72-2591-C26C740A4E53}"/>
              </a:ext>
            </a:extLst>
          </p:cNvPr>
          <p:cNvSpPr>
            <a:spLocks noGrp="1"/>
          </p:cNvSpPr>
          <p:nvPr>
            <p:ph type="dt" sz="half" idx="10"/>
          </p:nvPr>
        </p:nvSpPr>
        <p:spPr/>
        <p:txBody>
          <a:bodyPr/>
          <a:lstStyle/>
          <a:p>
            <a:fld id="{55BF3B9F-4472-4768-B6CB-99B0F688EDA8}" type="datetime1">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AD813432-478B-D2BC-DB28-6FCEFA6D70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AA8C3D-C94B-6F38-9315-071E1C1DF71C}"/>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128068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2D4718-CFD4-0344-194B-58CC05BBA3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61C80-FCF1-70B9-2033-F90563C965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6AB531-ECC5-D29D-6AF5-BAD3E4F6E42E}"/>
              </a:ext>
            </a:extLst>
          </p:cNvPr>
          <p:cNvSpPr>
            <a:spLocks noGrp="1"/>
          </p:cNvSpPr>
          <p:nvPr>
            <p:ph type="dt" sz="half" idx="10"/>
          </p:nvPr>
        </p:nvSpPr>
        <p:spPr/>
        <p:txBody>
          <a:bodyPr/>
          <a:lstStyle/>
          <a:p>
            <a:fld id="{28539F68-7210-4F3D-99AF-9F9D44C440BC}" type="datetime1">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718B9121-2D6C-1CBA-9A4E-3B6F450737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18E8AB-8608-5535-56CA-BAE4F0ED1A98}"/>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220553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AFFD8-2600-3D4F-578C-D8CD7AE1FC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C6C2A0-46BB-18DD-95BA-9E242A45D7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64A9F1-64B7-9B1D-8176-B0DD09C7E2D6}"/>
              </a:ext>
            </a:extLst>
          </p:cNvPr>
          <p:cNvSpPr>
            <a:spLocks noGrp="1"/>
          </p:cNvSpPr>
          <p:nvPr>
            <p:ph type="dt" sz="half" idx="10"/>
          </p:nvPr>
        </p:nvSpPr>
        <p:spPr/>
        <p:txBody>
          <a:bodyPr/>
          <a:lstStyle/>
          <a:p>
            <a:fld id="{22C461FE-C95D-4DD2-830A-C41B2FCD9DA2}" type="datetime1">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F9C03C06-5C33-52F8-7EA2-85E9F486DD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A1711A-E7E9-2C59-F74F-76DD471AA214}"/>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428561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6B750-171F-6445-011F-D4E9EF22436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B47A90-E650-BD55-61C7-17AA07CB6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14A836-07AA-FED1-14C7-90E8C1425B9F}"/>
              </a:ext>
            </a:extLst>
          </p:cNvPr>
          <p:cNvSpPr>
            <a:spLocks noGrp="1"/>
          </p:cNvSpPr>
          <p:nvPr>
            <p:ph type="dt" sz="half" idx="10"/>
          </p:nvPr>
        </p:nvSpPr>
        <p:spPr/>
        <p:txBody>
          <a:bodyPr/>
          <a:lstStyle/>
          <a:p>
            <a:fld id="{F9D6BE3A-BA10-4DCA-BEB6-ECEFECFD5264}" type="datetime1">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8F498E53-58CE-8AC1-6B77-718B5DF4A8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78B356-CE1D-9DF1-A741-9DB8A024D148}"/>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164456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77A05-A5EE-2A0D-7A9E-B4CDC30F56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F7897F-83B1-B3DB-0274-211BBF0C5CE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CA486F-8B37-8E88-5A12-190B0B3BA7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7931119-EF76-F76D-F7BC-64F852388BB7}"/>
              </a:ext>
            </a:extLst>
          </p:cNvPr>
          <p:cNvSpPr>
            <a:spLocks noGrp="1"/>
          </p:cNvSpPr>
          <p:nvPr>
            <p:ph type="dt" sz="half" idx="10"/>
          </p:nvPr>
        </p:nvSpPr>
        <p:spPr/>
        <p:txBody>
          <a:bodyPr/>
          <a:lstStyle/>
          <a:p>
            <a:fld id="{F482101E-B5D9-481F-9117-85577A90A493}" type="datetime1">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3BFDB90C-A9A7-1EDF-AECC-4581F764DC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A36458-6622-90FD-BD87-4B2264CFF2EF}"/>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41835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205C3-90A8-0CBE-7DD3-F479D80F584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69DE0A-1B67-D209-4D19-8CF60D803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E83920-2856-186F-6509-E842840A9E3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C32CB3E-D878-6043-7F0B-2F6DDDE00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0C120E4-1FB3-BD40-1C73-03335D722A8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B6518D5-DDD5-C2C1-41F3-F90EE1344A34}"/>
              </a:ext>
            </a:extLst>
          </p:cNvPr>
          <p:cNvSpPr>
            <a:spLocks noGrp="1"/>
          </p:cNvSpPr>
          <p:nvPr>
            <p:ph type="dt" sz="half" idx="10"/>
          </p:nvPr>
        </p:nvSpPr>
        <p:spPr/>
        <p:txBody>
          <a:bodyPr/>
          <a:lstStyle/>
          <a:p>
            <a:fld id="{6F7D8E31-2651-4D71-B27E-43E38021CB6A}" type="datetime1">
              <a:rPr kumimoji="1" lang="ja-JP" altLang="en-US" smtClean="0"/>
              <a:t>2025/1/13</a:t>
            </a:fld>
            <a:endParaRPr kumimoji="1" lang="ja-JP" altLang="en-US"/>
          </a:p>
        </p:txBody>
      </p:sp>
      <p:sp>
        <p:nvSpPr>
          <p:cNvPr id="8" name="フッター プレースホルダー 7">
            <a:extLst>
              <a:ext uri="{FF2B5EF4-FFF2-40B4-BE49-F238E27FC236}">
                <a16:creationId xmlns:a16="http://schemas.microsoft.com/office/drawing/2014/main" id="{2160AD5C-CDA5-54FA-CD8B-61E625FF23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7F8191C-5220-01D4-2265-CED3343B061F}"/>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27067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79FE2-D1DE-3C75-0AB2-6474939039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0996FF5-8A4E-A8FA-6B0A-45AF54A58196}"/>
              </a:ext>
            </a:extLst>
          </p:cNvPr>
          <p:cNvSpPr>
            <a:spLocks noGrp="1"/>
          </p:cNvSpPr>
          <p:nvPr>
            <p:ph type="dt" sz="half" idx="10"/>
          </p:nvPr>
        </p:nvSpPr>
        <p:spPr/>
        <p:txBody>
          <a:bodyPr/>
          <a:lstStyle/>
          <a:p>
            <a:fld id="{4456D931-C302-455B-9E4B-D43D4955496B}" type="datetime1">
              <a:rPr kumimoji="1" lang="ja-JP" altLang="en-US" smtClean="0"/>
              <a:t>2025/1/13</a:t>
            </a:fld>
            <a:endParaRPr kumimoji="1" lang="ja-JP" altLang="en-US"/>
          </a:p>
        </p:txBody>
      </p:sp>
      <p:sp>
        <p:nvSpPr>
          <p:cNvPr id="4" name="フッター プレースホルダー 3">
            <a:extLst>
              <a:ext uri="{FF2B5EF4-FFF2-40B4-BE49-F238E27FC236}">
                <a16:creationId xmlns:a16="http://schemas.microsoft.com/office/drawing/2014/main" id="{AD2BD680-EAF8-1DF4-706E-D6A78CAD74D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FBD04B0-5E73-247B-729E-34539F253F46}"/>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72029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495239B-59A4-B3EE-FF73-344EC39662E8}"/>
              </a:ext>
            </a:extLst>
          </p:cNvPr>
          <p:cNvSpPr>
            <a:spLocks noGrp="1"/>
          </p:cNvSpPr>
          <p:nvPr>
            <p:ph type="dt" sz="half" idx="10"/>
          </p:nvPr>
        </p:nvSpPr>
        <p:spPr/>
        <p:txBody>
          <a:bodyPr/>
          <a:lstStyle/>
          <a:p>
            <a:fld id="{B118DF97-E53D-4220-923B-47ED43F26136}" type="datetime1">
              <a:rPr kumimoji="1" lang="ja-JP" altLang="en-US" smtClean="0"/>
              <a:t>2025/1/13</a:t>
            </a:fld>
            <a:endParaRPr kumimoji="1" lang="ja-JP" altLang="en-US"/>
          </a:p>
        </p:txBody>
      </p:sp>
      <p:sp>
        <p:nvSpPr>
          <p:cNvPr id="3" name="フッター プレースホルダー 2">
            <a:extLst>
              <a:ext uri="{FF2B5EF4-FFF2-40B4-BE49-F238E27FC236}">
                <a16:creationId xmlns:a16="http://schemas.microsoft.com/office/drawing/2014/main" id="{F1ECCCCF-1B3D-C0F1-A157-4BC75F6CBC5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7D1EF2B-76EF-0527-E91D-E1CC63E65570}"/>
              </a:ext>
            </a:extLst>
          </p:cNvPr>
          <p:cNvSpPr>
            <a:spLocks noGrp="1"/>
          </p:cNvSpPr>
          <p:nvPr>
            <p:ph type="sldNum" sz="quarter" idx="12"/>
          </p:nvPr>
        </p:nvSpPr>
        <p:spPr>
          <a:xfrm>
            <a:off x="9162030" y="6356350"/>
            <a:ext cx="2743200" cy="365125"/>
          </a:xfrm>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76282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AD5BA-2818-0812-2378-48987239E7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6416CE-1FB4-7044-2213-633BB11D8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17A13D6-CEB8-FB79-3625-85DB0487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0ECA64-3F01-48E6-0C03-526EE01F2666}"/>
              </a:ext>
            </a:extLst>
          </p:cNvPr>
          <p:cNvSpPr>
            <a:spLocks noGrp="1"/>
          </p:cNvSpPr>
          <p:nvPr>
            <p:ph type="dt" sz="half" idx="10"/>
          </p:nvPr>
        </p:nvSpPr>
        <p:spPr/>
        <p:txBody>
          <a:bodyPr/>
          <a:lstStyle/>
          <a:p>
            <a:fld id="{3494033E-C8EA-491D-8C4B-33E2B54227BE}" type="datetime1">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088EC752-3766-DF3B-54E0-B40BB73BEF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CE8D28-D791-A0BB-4C11-6383AC4BA486}"/>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231687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D74DC-1BE5-453B-3BE2-ECF04CAA46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58C7A6F-190F-19F1-83E9-E30FFD69C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787274-ADE2-0EE9-3F96-59CA8341F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976898-371A-D37F-A79B-38EAE44CFEBE}"/>
              </a:ext>
            </a:extLst>
          </p:cNvPr>
          <p:cNvSpPr>
            <a:spLocks noGrp="1"/>
          </p:cNvSpPr>
          <p:nvPr>
            <p:ph type="dt" sz="half" idx="10"/>
          </p:nvPr>
        </p:nvSpPr>
        <p:spPr/>
        <p:txBody>
          <a:bodyPr/>
          <a:lstStyle/>
          <a:p>
            <a:fld id="{3EA13A70-9339-4527-8A0D-932D04583E92}" type="datetime1">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D4EBCEF2-D507-9FE2-09A7-07868E5AE6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B057F1-5B50-E03C-3861-449616D196F3}"/>
              </a:ext>
            </a:extLst>
          </p:cNvPr>
          <p:cNvSpPr>
            <a:spLocks noGrp="1"/>
          </p:cNvSpPr>
          <p:nvPr>
            <p:ph type="sldNum" sz="quarter" idx="12"/>
          </p:nvPr>
        </p:nvSpPr>
        <p:spPr/>
        <p:txBody>
          <a:bodyPr/>
          <a:lstStyle/>
          <a:p>
            <a:fld id="{480132BC-4EB0-43C4-B1A8-CCCBABCB57F7}" type="slidenum">
              <a:rPr kumimoji="1" lang="ja-JP" altLang="en-US" smtClean="0"/>
              <a:t>‹#›</a:t>
            </a:fld>
            <a:endParaRPr kumimoji="1" lang="ja-JP" altLang="en-US"/>
          </a:p>
        </p:txBody>
      </p:sp>
    </p:spTree>
    <p:extLst>
      <p:ext uri="{BB962C8B-B14F-4D97-AF65-F5344CB8AC3E}">
        <p14:creationId xmlns:p14="http://schemas.microsoft.com/office/powerpoint/2010/main" val="161882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DA91A6-7173-0EE6-0E13-D7E3713C5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5BE4A8-F75F-BAE4-84A0-3C004A38D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1F017DD-45B7-B44D-05AF-3FA0F5AA4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ＭＳ ゴシック" panose="020B0609070205080204" pitchFamily="49" charset="-128"/>
                <a:ea typeface="ＭＳ ゴシック" panose="020B0609070205080204" pitchFamily="49" charset="-128"/>
              </a:defRPr>
            </a:lvl1pPr>
          </a:lstStyle>
          <a:p>
            <a:fld id="{2A4C4C00-4753-4705-8CBC-8081413C960B}" type="datetime1">
              <a:rPr lang="ja-JP" altLang="en-US" smtClean="0"/>
              <a:t>2025/1/13</a:t>
            </a:fld>
            <a:endParaRPr lang="ja-JP" altLang="en-US" dirty="0"/>
          </a:p>
        </p:txBody>
      </p:sp>
      <p:sp>
        <p:nvSpPr>
          <p:cNvPr id="5" name="フッター プレースホルダー 4">
            <a:extLst>
              <a:ext uri="{FF2B5EF4-FFF2-40B4-BE49-F238E27FC236}">
                <a16:creationId xmlns:a16="http://schemas.microsoft.com/office/drawing/2014/main" id="{E12859B1-D40A-B4CB-83AB-E0EE3520F5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ＭＳ ゴシック" panose="020B0609070205080204" pitchFamily="49" charset="-128"/>
                <a:ea typeface="ＭＳ ゴシック" panose="020B0609070205080204" pitchFamily="49"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392FAEEF-6D7D-6B99-DA4A-963391D67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ＭＳ ゴシック" panose="020B0609070205080204" pitchFamily="49" charset="-128"/>
                <a:ea typeface="ＭＳ ゴシック" panose="020B0609070205080204" pitchFamily="49" charset="-128"/>
              </a:defRPr>
            </a:lvl1pPr>
          </a:lstStyle>
          <a:p>
            <a:fld id="{480132BC-4EB0-43C4-B1A8-CCCBABCB57F7}" type="slidenum">
              <a:rPr lang="ja-JP" altLang="en-US" smtClean="0"/>
              <a:pPr/>
              <a:t>‹#›</a:t>
            </a:fld>
            <a:endParaRPr lang="ja-JP" altLang="en-US" dirty="0"/>
          </a:p>
        </p:txBody>
      </p:sp>
    </p:spTree>
    <p:extLst>
      <p:ext uri="{BB962C8B-B14F-4D97-AF65-F5344CB8AC3E}">
        <p14:creationId xmlns:p14="http://schemas.microsoft.com/office/powerpoint/2010/main" val="3162602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ＭＳ ゴシック" panose="020B0609070205080204" pitchFamily="49"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ＭＳ ゴシック" panose="020B0609070205080204" pitchFamily="49"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ＭＳ ゴシック" panose="020B0609070205080204" pitchFamily="49"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ゴシック" panose="020B0609070205080204" pitchFamily="49"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ゴシック" panose="020B0609070205080204" pitchFamily="49"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1.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12681-643A-1655-7389-4FC0853D98FA}"/>
              </a:ext>
            </a:extLst>
          </p:cNvPr>
          <p:cNvSpPr>
            <a:spLocks noGrp="1"/>
          </p:cNvSpPr>
          <p:nvPr>
            <p:ph type="ctrTitle"/>
          </p:nvPr>
        </p:nvSpPr>
        <p:spPr/>
        <p:txBody>
          <a:bodyPr>
            <a:normAutofit/>
          </a:bodyPr>
          <a:lstStyle/>
          <a:p>
            <a:r>
              <a:rPr kumimoji="1" lang="en-US" altLang="ja-JP" dirty="0"/>
              <a:t>PRML 11</a:t>
            </a:r>
            <a:r>
              <a:rPr kumimoji="1" lang="ja-JP" altLang="en-US" dirty="0"/>
              <a:t>章  </a:t>
            </a:r>
            <a:r>
              <a:rPr kumimoji="1" lang="en-US" altLang="ja-JP" dirty="0"/>
              <a:t>11.</a:t>
            </a:r>
            <a:r>
              <a:rPr lang="en-US" altLang="ja-JP" dirty="0"/>
              <a:t>1</a:t>
            </a:r>
            <a:r>
              <a:rPr kumimoji="1" lang="en-US" altLang="ja-JP" dirty="0"/>
              <a:t>~</a:t>
            </a:r>
            <a:br>
              <a:rPr kumimoji="1" lang="en-US" altLang="ja-JP" dirty="0"/>
            </a:br>
            <a:endParaRPr kumimoji="1" lang="ja-JP" altLang="en-US" dirty="0"/>
          </a:p>
        </p:txBody>
      </p:sp>
      <p:sp>
        <p:nvSpPr>
          <p:cNvPr id="3" name="字幕 2">
            <a:extLst>
              <a:ext uri="{FF2B5EF4-FFF2-40B4-BE49-F238E27FC236}">
                <a16:creationId xmlns:a16="http://schemas.microsoft.com/office/drawing/2014/main" id="{C03F252E-01C7-54E2-9D03-0C11B5956268}"/>
              </a:ext>
            </a:extLst>
          </p:cNvPr>
          <p:cNvSpPr>
            <a:spLocks noGrp="1"/>
          </p:cNvSpPr>
          <p:nvPr>
            <p:ph type="subTitle" idx="1"/>
          </p:nvPr>
        </p:nvSpPr>
        <p:spPr/>
        <p:txBody>
          <a:bodyPr/>
          <a:lstStyle/>
          <a:p>
            <a:r>
              <a:rPr kumimoji="1" lang="en-US" altLang="ja-JP" dirty="0"/>
              <a:t>2024</a:t>
            </a:r>
            <a:r>
              <a:rPr kumimoji="1" lang="ja-JP" altLang="en-US" dirty="0"/>
              <a:t>年度</a:t>
            </a:r>
            <a:r>
              <a:rPr kumimoji="1" lang="en-US" altLang="ja-JP" dirty="0"/>
              <a:t> PRML</a:t>
            </a:r>
            <a:r>
              <a:rPr kumimoji="1" lang="ja-JP" altLang="en-US" dirty="0"/>
              <a:t>輪読会</a:t>
            </a:r>
            <a:endParaRPr kumimoji="1" lang="en-US" altLang="ja-JP" dirty="0"/>
          </a:p>
          <a:p>
            <a:r>
              <a:rPr lang="ja-JP" altLang="en-US" dirty="0"/>
              <a:t>小野研 </a:t>
            </a:r>
            <a:r>
              <a:rPr lang="en-US" altLang="ja-JP" dirty="0"/>
              <a:t>D2 </a:t>
            </a:r>
            <a:r>
              <a:rPr lang="ja-JP" altLang="en-US" dirty="0"/>
              <a:t>中島優作</a:t>
            </a:r>
            <a:endParaRPr kumimoji="1" lang="ja-JP" altLang="en-US" dirty="0"/>
          </a:p>
        </p:txBody>
      </p:sp>
    </p:spTree>
    <p:extLst>
      <p:ext uri="{BB962C8B-B14F-4D97-AF65-F5344CB8AC3E}">
        <p14:creationId xmlns:p14="http://schemas.microsoft.com/office/powerpoint/2010/main" val="168369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a:t>
            </a:r>
            <a:r>
              <a:rPr lang="ja-JP" altLang="en-US" sz="3600" b="1" dirty="0">
                <a:solidFill>
                  <a:schemeClr val="lt1"/>
                </a:solidFill>
                <a:latin typeface="Arial"/>
                <a:ea typeface="Arial"/>
                <a:cs typeface="Arial"/>
                <a:sym typeface="Arial"/>
              </a:rPr>
              <a:t>復習</a:t>
            </a:r>
            <a:r>
              <a:rPr lang="en-US" altLang="ja-JP" sz="3600" b="1" dirty="0">
                <a:solidFill>
                  <a:schemeClr val="lt1"/>
                </a:solidFill>
                <a:latin typeface="Arial"/>
                <a:ea typeface="Arial"/>
                <a:cs typeface="Arial"/>
                <a:sym typeface="Arial"/>
              </a:rPr>
              <a:t>]  </a:t>
            </a:r>
            <a:r>
              <a:rPr lang="en-US" sz="3600" b="1" dirty="0">
                <a:solidFill>
                  <a:schemeClr val="lt1"/>
                </a:solidFill>
                <a:latin typeface="Arial"/>
                <a:ea typeface="Arial"/>
                <a:cs typeface="Arial"/>
                <a:sym typeface="Arial"/>
              </a:rPr>
              <a:t>8.4.3 </a:t>
            </a:r>
            <a:r>
              <a:rPr lang="ja-JP" altLang="en-US" sz="3600" b="1" dirty="0">
                <a:solidFill>
                  <a:schemeClr val="lt1"/>
                </a:solidFill>
                <a:latin typeface="Arial"/>
                <a:ea typeface="Arial"/>
                <a:cs typeface="Arial"/>
                <a:sym typeface="Arial"/>
              </a:rPr>
              <a:t>木構造と因子グラフ</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72B3A9EE-DEAF-5739-9C51-27DB14BE2E81}"/>
              </a:ext>
            </a:extLst>
          </p:cNvPr>
          <p:cNvSpPr txBox="1"/>
          <p:nvPr/>
        </p:nvSpPr>
        <p:spPr>
          <a:xfrm>
            <a:off x="0" y="683674"/>
            <a:ext cx="12279589" cy="1569660"/>
          </a:xfrm>
          <a:prstGeom prst="rect">
            <a:avLst/>
          </a:prstGeom>
          <a:noFill/>
        </p:spPr>
        <p:txBody>
          <a:bodyPr wrap="square">
            <a:spAutoFit/>
          </a:bodyPr>
          <a:lstStyle/>
          <a:p>
            <a:pPr marL="457200"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有向</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グラフにおいて、親同士をリンクで結ぶとループになる場合があるが、適切な因子関数を定義し因数グラフにすればループが除去される</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pic>
        <p:nvPicPr>
          <p:cNvPr id="5" name="図 4">
            <a:extLst>
              <a:ext uri="{FF2B5EF4-FFF2-40B4-BE49-F238E27FC236}">
                <a16:creationId xmlns:a16="http://schemas.microsoft.com/office/drawing/2014/main" id="{C1D80442-DB92-5426-0219-D7D255427E55}"/>
              </a:ext>
            </a:extLst>
          </p:cNvPr>
          <p:cNvPicPr>
            <a:picLocks noChangeAspect="1"/>
          </p:cNvPicPr>
          <p:nvPr/>
        </p:nvPicPr>
        <p:blipFill>
          <a:blip r:embed="rId2"/>
          <a:stretch>
            <a:fillRect/>
          </a:stretch>
        </p:blipFill>
        <p:spPr>
          <a:xfrm>
            <a:off x="1761451" y="2618427"/>
            <a:ext cx="8202170" cy="3972479"/>
          </a:xfrm>
          <a:prstGeom prst="rect">
            <a:avLst/>
          </a:prstGeom>
        </p:spPr>
      </p:pic>
    </p:spTree>
    <p:extLst>
      <p:ext uri="{BB962C8B-B14F-4D97-AF65-F5344CB8AC3E}">
        <p14:creationId xmlns:p14="http://schemas.microsoft.com/office/powerpoint/2010/main" val="380751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a:t>
            </a:r>
            <a:r>
              <a:rPr lang="ja-JP" altLang="en-US" sz="3600" b="1" dirty="0">
                <a:solidFill>
                  <a:schemeClr val="lt1"/>
                </a:solidFill>
                <a:latin typeface="Arial"/>
                <a:ea typeface="Arial"/>
                <a:cs typeface="Arial"/>
                <a:sym typeface="Arial"/>
              </a:rPr>
              <a:t>復習</a:t>
            </a:r>
            <a:r>
              <a:rPr lang="en-US" altLang="ja-JP" sz="3600" b="1" dirty="0">
                <a:solidFill>
                  <a:schemeClr val="lt1"/>
                </a:solidFill>
                <a:latin typeface="Arial"/>
                <a:ea typeface="Arial"/>
                <a:cs typeface="Arial"/>
                <a:sym typeface="Arial"/>
              </a:rPr>
              <a:t>]  </a:t>
            </a:r>
            <a:r>
              <a:rPr lang="en-US" sz="3600" b="1" dirty="0">
                <a:solidFill>
                  <a:schemeClr val="lt1"/>
                </a:solidFill>
                <a:latin typeface="Arial"/>
                <a:ea typeface="Arial"/>
                <a:cs typeface="Arial"/>
                <a:sym typeface="Arial"/>
              </a:rPr>
              <a:t>8.4.3 </a:t>
            </a:r>
            <a:r>
              <a:rPr lang="ja-JP" altLang="en-US" sz="3600" b="1" dirty="0">
                <a:solidFill>
                  <a:schemeClr val="lt1"/>
                </a:solidFill>
                <a:latin typeface="Arial"/>
                <a:ea typeface="Arial"/>
                <a:cs typeface="Arial"/>
                <a:sym typeface="Arial"/>
              </a:rPr>
              <a:t>木構造と因子グラフ</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11</a:t>
            </a:fld>
            <a:endParaRPr kumimoji="1" lang="ja-JP" altLang="en-US"/>
          </a:p>
        </p:txBody>
      </p:sp>
      <p:sp>
        <p:nvSpPr>
          <p:cNvPr id="8" name="テキスト ボックス 7">
            <a:extLst>
              <a:ext uri="{FF2B5EF4-FFF2-40B4-BE49-F238E27FC236}">
                <a16:creationId xmlns:a16="http://schemas.microsoft.com/office/drawing/2014/main" id="{72B3A9EE-DEAF-5739-9C51-27DB14BE2E81}"/>
              </a:ext>
            </a:extLst>
          </p:cNvPr>
          <p:cNvSpPr txBox="1"/>
          <p:nvPr/>
        </p:nvSpPr>
        <p:spPr>
          <a:xfrm>
            <a:off x="0" y="683674"/>
            <a:ext cx="12279589" cy="2062103"/>
          </a:xfrm>
          <a:prstGeom prst="rect">
            <a:avLst/>
          </a:prstGeom>
          <a:noFill/>
        </p:spPr>
        <p:txBody>
          <a:bodyPr wrap="square">
            <a:spAutoFit/>
          </a:bodyPr>
          <a:lstStyle/>
          <a:p>
            <a:pPr marL="457200"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因子グラフは一意ではなく、因子関数に依存する</a:t>
            </a:r>
            <a:endPar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B</a:t>
            </a: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C</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どちらも</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を変換して得た因子グラフ</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今後の推論ではループのないグラフを選んで使う</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pic>
        <p:nvPicPr>
          <p:cNvPr id="4" name="図 3">
            <a:extLst>
              <a:ext uri="{FF2B5EF4-FFF2-40B4-BE49-F238E27FC236}">
                <a16:creationId xmlns:a16="http://schemas.microsoft.com/office/drawing/2014/main" id="{BCF4DA6C-6F62-647E-9DA5-DB31CDFE0367}"/>
              </a:ext>
            </a:extLst>
          </p:cNvPr>
          <p:cNvPicPr>
            <a:picLocks noChangeAspect="1"/>
          </p:cNvPicPr>
          <p:nvPr/>
        </p:nvPicPr>
        <p:blipFill>
          <a:blip r:embed="rId2"/>
          <a:stretch>
            <a:fillRect/>
          </a:stretch>
        </p:blipFill>
        <p:spPr>
          <a:xfrm>
            <a:off x="2029183" y="2745777"/>
            <a:ext cx="8221222" cy="3524742"/>
          </a:xfrm>
          <a:prstGeom prst="rect">
            <a:avLst/>
          </a:prstGeom>
        </p:spPr>
      </p:pic>
    </p:spTree>
    <p:extLst>
      <p:ext uri="{BB962C8B-B14F-4D97-AF65-F5344CB8AC3E}">
        <p14:creationId xmlns:p14="http://schemas.microsoft.com/office/powerpoint/2010/main" val="68803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0" y="683674"/>
            <a:ext cx="12279589" cy="6124754"/>
          </a:xfrm>
          <a:prstGeom prst="rect">
            <a:avLst/>
          </a:prstGeom>
          <a:noFill/>
        </p:spPr>
        <p:txBody>
          <a:bodyPr wrap="square">
            <a:spAutoFit/>
          </a:bodyPr>
          <a:lstStyle/>
          <a:p>
            <a:pPr marL="914400" lvl="1" indent="-457200">
              <a:buClr>
                <a:schemeClr val="dk1"/>
              </a:buClr>
              <a:buSzPts val="3200"/>
              <a:buFont typeface="Arial"/>
              <a:buChar char="•"/>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a:sym typeface="Arial"/>
              </a:rPr>
              <a:t>積和アルゴリズムは木構造において効率の良い厳密推論を行う</a:t>
            </a:r>
            <a:endPar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目的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周辺分布を求めるための効率の良い厳密推論アルゴリズムを得る</a:t>
            </a:r>
            <a:endPar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71550" lvl="1" indent="-514350">
              <a:buClr>
                <a:schemeClr val="dk1"/>
              </a:buClr>
              <a:buSzPts val="3200"/>
              <a:buFont typeface="+mj-lt"/>
              <a:buAutoNum type="arabicPeriod"/>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複数の周辺分布を計算したい場合に、重複をなくして効率化する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仮定</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a:sym typeface="Arial"/>
              </a:rPr>
              <a:t>全ての変数は離散的である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周辺化 </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 </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和演算</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p>
          <a:p>
            <a:pPr marL="1371600" lvl="2"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元のグラフは無向木、有向木、多重木のいずれかであり、</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木構造を持つ因子グラフに変換してある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全ての変数が隠れている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観測されていない</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とする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1371600" lvl="2"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endPar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endPar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積和アルゴリズムの前提</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12</a:t>
            </a:fld>
            <a:endParaRPr kumimoji="1" lang="ja-JP" altLang="en-US"/>
          </a:p>
        </p:txBody>
      </p:sp>
    </p:spTree>
    <p:extLst>
      <p:ext uri="{BB962C8B-B14F-4D97-AF65-F5344CB8AC3E}">
        <p14:creationId xmlns:p14="http://schemas.microsoft.com/office/powerpoint/2010/main" val="147072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0" y="664219"/>
                <a:ext cx="12191999" cy="6150082"/>
              </a:xfrm>
              <a:prstGeom prst="rect">
                <a:avLst/>
              </a:prstGeom>
              <a:noFill/>
            </p:spPr>
            <p:txBody>
              <a:bodyPr wrap="square">
                <a:spAutoFit/>
              </a:bodyPr>
              <a:lstStyle/>
              <a:p>
                <a:pPr marL="457200" indent="-457200">
                  <a:buClr>
                    <a:schemeClr val="dk1"/>
                  </a:buClr>
                  <a:buSzPts val="3200"/>
                  <a:buFont typeface="Arial"/>
                  <a:buChar char="•"/>
                </a:pPr>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ある特定の変数ノード</a:t>
                </a:r>
                <a14:m>
                  <m:oMath xmlns:m="http://schemas.openxmlformats.org/officeDocument/2006/math">
                    <m:r>
                      <a:rPr lang="en-US" altLang="ja-JP" sz="2800" b="1" i="1" u="sng" dirty="0" smtClean="0">
                        <a:solidFill>
                          <a:schemeClr val="dk1"/>
                        </a:solidFill>
                        <a:latin typeface="Cambria Math" panose="02040503050406030204" pitchFamily="18" charset="0"/>
                        <a:ea typeface="ＭＳ ゴシック" panose="020B0609070205080204" pitchFamily="49" charset="-128"/>
                        <a:cs typeface="Arial" panose="020B0604020202020204" pitchFamily="34" charset="0"/>
                        <a:sym typeface="Arial"/>
                      </a:rPr>
                      <m:t>𝒙</m:t>
                    </m:r>
                  </m:oMath>
                </a14:m>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上の周辺分布を求める問題</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を考える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全ての変数が隠れている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観測されていない</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とする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周辺分布は</a:t>
                </a:r>
                <a14:m>
                  <m:oMath xmlns:m="http://schemas.openxmlformats.org/officeDocument/2006/math">
                    <m:r>
                      <a:rPr lang="en-US" altLang="ja-JP" sz="2800" b="0" i="1" u="none" strike="noStrike" cap="none" dirty="0" smtClean="0">
                        <a:solidFill>
                          <a:schemeClr val="dk1"/>
                        </a:solidFill>
                        <a:latin typeface="Cambria Math" panose="02040503050406030204" pitchFamily="18" charset="0"/>
                        <a:ea typeface="ＭＳ ゴシック" panose="020B0609070205080204" pitchFamily="49" charset="-128"/>
                        <a:cs typeface="Arial" panose="020B0604020202020204" pitchFamily="34" charset="0"/>
                        <a:sym typeface="Arial"/>
                      </a:rPr>
                      <m:t>𝑥</m:t>
                    </m:r>
                  </m:oMath>
                </a14:m>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を除くすべての変数</a:t>
                </a:r>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(x</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14:m>
                  <m:oMath xmlns:m="http://schemas.openxmlformats.org/officeDocument/2006/math">
                    <m:r>
                      <a:rPr lang="en-US" altLang="ja-JP" sz="2800" b="0" i="1" u="none" strike="noStrike" cap="none" dirty="0" smtClean="0">
                        <a:solidFill>
                          <a:schemeClr val="dk1"/>
                        </a:solidFill>
                        <a:latin typeface="Cambria Math" panose="02040503050406030204" pitchFamily="18" charset="0"/>
                        <a:ea typeface="ＭＳ ゴシック" panose="020B0609070205080204" pitchFamily="49" charset="-128"/>
                        <a:cs typeface="Arial" panose="020B0604020202020204" pitchFamily="34" charset="0"/>
                        <a:sym typeface="Arial"/>
                      </a:rPr>
                      <m:t>𝑥</m:t>
                    </m:r>
                  </m:oMath>
                </a14:m>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と表記</a:t>
                </a:r>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の同時分布の和</a:t>
                </a:r>
                <a:endPar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algn="ctr">
                  <a:buClr>
                    <a:schemeClr val="dk1"/>
                  </a:buClr>
                  <a:buSzPts val="3200"/>
                </a:pPr>
                <a14:m>
                  <m:oMath xmlns:m="http://schemas.openxmlformats.org/officeDocument/2006/math">
                    <m:r>
                      <a:rPr lang="en-US" altLang="ja-JP" sz="4000" i="1" smtClean="0">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40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4000" b="1" i="1">
                            <a:effectLst/>
                            <a:latin typeface="Cambria Math" panose="02040503050406030204" pitchFamily="18" charset="0"/>
                            <a:ea typeface="游明朝" panose="02020400000000000000" pitchFamily="18" charset="-128"/>
                            <a:cs typeface="Times New Roman" panose="02020603050405020304" pitchFamily="18" charset="0"/>
                          </a:rPr>
                          <m:t>𝐱</m:t>
                        </m:r>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40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4000" i="1">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4000" b="1" i="1">
                        <a:effectLst/>
                        <a:latin typeface="Cambria Math" panose="02040503050406030204" pitchFamily="18" charset="0"/>
                        <a:ea typeface="游明朝" panose="02020400000000000000" pitchFamily="18" charset="-128"/>
                        <a:cs typeface="Times New Roman" panose="02020603050405020304" pitchFamily="18" charset="0"/>
                      </a:rPr>
                      <m:t>𝐱</m:t>
                    </m:r>
                    <m:r>
                      <a:rPr lang="en-US" altLang="ja-JP" sz="40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 (8.61)</a:t>
                </a:r>
                <a:endPar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ここで、同時分布が因子の総積で書けることを利用する</a:t>
                </a:r>
                <a:endParaRPr lang="en-US" altLang="ja-JP" sz="3600" i="1" dirty="0">
                  <a:effectLst/>
                  <a:latin typeface="Cambria Math" panose="02040503050406030204" pitchFamily="18" charset="0"/>
                  <a:ea typeface="游明朝" panose="02020400000000000000" pitchFamily="18" charset="-128"/>
                  <a:cs typeface="Times New Roman" panose="02020603050405020304" pitchFamily="18" charset="0"/>
                </a:endParaRPr>
              </a:p>
              <a:p>
                <a:pPr algn="ctr">
                  <a:buClr>
                    <a:schemeClr val="dk1"/>
                  </a:buClr>
                  <a:buSzPts val="3200"/>
                </a:pPr>
                <a14:m>
                  <m:oMath xmlns:m="http://schemas.openxmlformats.org/officeDocument/2006/math">
                    <m:r>
                      <a:rPr lang="en-US" altLang="ja-JP" sz="3600" i="1">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36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3600" b="1" i="1">
                        <a:effectLst/>
                        <a:latin typeface="Cambria Math" panose="02040503050406030204" pitchFamily="18" charset="0"/>
                        <a:ea typeface="游明朝" panose="02020400000000000000" pitchFamily="18" charset="-128"/>
                        <a:cs typeface="Times New Roman" panose="02020603050405020304" pitchFamily="18" charset="0"/>
                      </a:rPr>
                      <m:t>𝐱</m:t>
                    </m:r>
                    <m:r>
                      <a:rPr lang="en-US" altLang="ja-JP" sz="3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6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3600" i="1">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36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3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6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36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3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36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ja-JP" sz="360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3600" i="1">
                                <a:effectLst/>
                                <a:latin typeface="Cambria Math" panose="02040503050406030204" pitchFamily="18" charset="0"/>
                                <a:ea typeface="游明朝" panose="02020400000000000000" pitchFamily="18" charset="-128"/>
                                <a:cs typeface="Times New Roman" panose="02020603050405020304" pitchFamily="18" charset="0"/>
                              </a:rPr>
                              <m:t>𝑆</m:t>
                            </m:r>
                          </m:sub>
                        </m:sSub>
                      </m:e>
                    </m:d>
                    <m:r>
                      <a:rPr lang="ja-JP" altLang="en-US" sz="3600" i="1">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8.59)</a:t>
                </a:r>
              </a:p>
              <a:p>
                <a:pPr marL="457200"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8.59</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を</a:t>
                </a:r>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8.61</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に</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代入し</a:t>
                </a:r>
                <a:endPar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lvl="1">
                  <a:buClr>
                    <a:schemeClr val="dk1"/>
                  </a:buClr>
                  <a:buSzPts val="3200"/>
                </a:pPr>
                <a14:m>
                  <m:oMathPara xmlns:m="http://schemas.openxmlformats.org/officeDocument/2006/math">
                    <m:oMathParaPr>
                      <m:jc m:val="centerGroup"/>
                    </m:oMathParaPr>
                    <m:oMath xmlns:m="http://schemas.openxmlformats.org/officeDocument/2006/math">
                      <m:r>
                        <a:rPr lang="en-US" altLang="ja-JP" sz="3200" i="1">
                          <a:latin typeface="Cambria Math" panose="02040503050406030204" pitchFamily="18" charset="0"/>
                        </a:rPr>
                        <m:t>𝑝</m:t>
                      </m:r>
                      <m:r>
                        <a:rPr lang="en-US" altLang="ja-JP" sz="3200">
                          <a:latin typeface="Cambria Math" panose="02040503050406030204" pitchFamily="18" charset="0"/>
                        </a:rPr>
                        <m:t>(</m:t>
                      </m:r>
                      <m:r>
                        <a:rPr lang="en-US" altLang="ja-JP" sz="3200" i="1">
                          <a:latin typeface="Cambria Math" panose="02040503050406030204" pitchFamily="18" charset="0"/>
                        </a:rPr>
                        <m:t>𝑥</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a:latin typeface="Cambria Math" panose="02040503050406030204" pitchFamily="18" charset="0"/>
                            </a:rPr>
                            <m:t>∑</m:t>
                          </m:r>
                        </m:e>
                        <m:sub>
                          <m:r>
                            <m:rPr>
                              <m:sty m:val="p"/>
                            </m:rPr>
                            <a:rPr lang="en-US" altLang="ja-JP" sz="3200">
                              <a:latin typeface="Cambria Math" panose="02040503050406030204" pitchFamily="18" charset="0"/>
                            </a:rPr>
                            <m:t>x</m:t>
                          </m:r>
                          <m:r>
                            <a:rPr lang="en-US" altLang="ja-JP" sz="3200">
                              <a:latin typeface="Cambria Math" panose="02040503050406030204" pitchFamily="18" charset="0"/>
                            </a:rPr>
                            <m:t>∖</m:t>
                          </m:r>
                          <m:r>
                            <a:rPr lang="en-US" altLang="ja-JP" sz="3200" i="1">
                              <a:latin typeface="Cambria Math" panose="02040503050406030204" pitchFamily="18" charset="0"/>
                            </a:rPr>
                            <m:t>𝑥</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a:latin typeface="Cambria Math" panose="02040503050406030204" pitchFamily="18" charset="0"/>
                            </a:rPr>
                            <m:t>∏</m:t>
                          </m:r>
                        </m:e>
                        <m:sub>
                          <m:r>
                            <a:rPr lang="en-US" altLang="ja-JP" sz="3200" i="1">
                              <a:latin typeface="Cambria Math" panose="02040503050406030204" pitchFamily="18" charset="0"/>
                            </a:rPr>
                            <m:t>𝑠</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𝑓</m:t>
                          </m:r>
                        </m:e>
                        <m:sub>
                          <m:r>
                            <a:rPr lang="en-US" altLang="ja-JP" sz="3200" i="1">
                              <a:latin typeface="Cambria Math" panose="02040503050406030204" pitchFamily="18" charset="0"/>
                            </a:rPr>
                            <m:t>𝑠</m:t>
                          </m:r>
                        </m:sub>
                      </m:sSub>
                      <m:d>
                        <m:dPr>
                          <m:ctrlPr>
                            <a:rPr lang="ja-JP" altLang="ja-JP" sz="3200" i="1">
                              <a:latin typeface="Cambria Math" panose="02040503050406030204" pitchFamily="18" charset="0"/>
                            </a:rPr>
                          </m:ctrlPr>
                        </m:dPr>
                        <m:e>
                          <m:sSub>
                            <m:sSubPr>
                              <m:ctrlPr>
                                <a:rPr lang="ja-JP" altLang="ja-JP" sz="3200" i="1">
                                  <a:latin typeface="Cambria Math" panose="02040503050406030204" pitchFamily="18" charset="0"/>
                                </a:rPr>
                              </m:ctrlPr>
                            </m:sSubPr>
                            <m:e>
                              <m:r>
                                <m:rPr>
                                  <m:sty m:val="p"/>
                                </m:rPr>
                                <a:rPr lang="en-US" altLang="ja-JP" sz="3200">
                                  <a:latin typeface="Cambria Math" panose="02040503050406030204" pitchFamily="18" charset="0"/>
                                </a:rPr>
                                <m:t>x</m:t>
                              </m:r>
                            </m:e>
                            <m:sub>
                              <m:r>
                                <a:rPr lang="en-US" altLang="ja-JP" sz="3200" i="1">
                                  <a:latin typeface="Cambria Math" panose="02040503050406030204" pitchFamily="18" charset="0"/>
                                </a:rPr>
                                <m:t>𝑠</m:t>
                              </m:r>
                            </m:sub>
                          </m:sSub>
                        </m:e>
                      </m:d>
                    </m:oMath>
                  </m:oMathPara>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同時分布</a:t>
                </a:r>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因子総積</a:t>
                </a:r>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を</a:t>
                </a:r>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x</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以外の変数で周辺化すると</a:t>
                </a:r>
                <a:b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br>
                <a14:m>
                  <m:oMath xmlns:m="http://schemas.openxmlformats.org/officeDocument/2006/math">
                    <m:r>
                      <a:rPr lang="en-US" altLang="ja-JP" sz="2800" b="1" i="1" u="sng" strike="noStrike" cap="none" dirty="0" smtClean="0">
                        <a:solidFill>
                          <a:schemeClr val="dk1"/>
                        </a:solidFill>
                        <a:latin typeface="Cambria Math" panose="02040503050406030204" pitchFamily="18" charset="0"/>
                        <a:ea typeface="ＭＳ ゴシック" panose="020B0609070205080204" pitchFamily="49" charset="-128"/>
                        <a:cs typeface="Arial" panose="020B0604020202020204" pitchFamily="34" charset="0"/>
                        <a:sym typeface="Arial"/>
                      </a:rPr>
                      <m:t>𝒙</m:t>
                    </m:r>
                  </m:oMath>
                </a14:m>
                <a:r>
                  <a:rPr lang="ja-JP" altLang="en-US" sz="2800" b="1" i="0" u="sng"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の周辺分布が得られる</a:t>
                </a:r>
                <a:endParaRPr lang="en-US" altLang="ja-JP" sz="2800" b="1" i="0" u="sng"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積和アルゴリズムの基本は</a:t>
                </a:r>
                <a:r>
                  <a:rPr lang="ja-JP" altLang="en-US"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この</a:t>
                </a: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式の</a:t>
                </a:r>
                <a:b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br>
                <a:r>
                  <a:rPr lang="ja-JP" altLang="en-US"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和演算と積演算を交換して効率的な計算を行うことである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endParaRPr lang="en-US" altLang="ja-JP" sz="2800" b="1" i="0" u="sng"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0" y="664219"/>
                <a:ext cx="12191999" cy="6150082"/>
              </a:xfrm>
              <a:prstGeom prst="rect">
                <a:avLst/>
              </a:prstGeom>
              <a:blipFill>
                <a:blip r:embed="rId2"/>
                <a:stretch>
                  <a:fillRect l="-1150" t="-1487"/>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13</a:t>
            </a:fld>
            <a:endParaRPr kumimoji="1" lang="ja-JP" altLang="en-US"/>
          </a:p>
        </p:txBody>
      </p:sp>
    </p:spTree>
    <p:extLst>
      <p:ext uri="{BB962C8B-B14F-4D97-AF65-F5344CB8AC3E}">
        <p14:creationId xmlns:p14="http://schemas.microsoft.com/office/powerpoint/2010/main" val="406518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571701"/>
              </a:xfrm>
              <a:prstGeom prst="rect">
                <a:avLst/>
              </a:prstGeom>
              <a:noFill/>
            </p:spPr>
            <p:txBody>
              <a:bodyPr wrap="square">
                <a:spAutoFit/>
              </a:bodyPr>
              <a:lstStyle/>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グラフィカルに図</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8.46</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のような因子グラフの一部を考える</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グラフは木構造のため、同時分布の因子を変数ノード</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x</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に隣接する各因子ノードごとにグループ分け</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図中の雲</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できる</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よって同時分布は</a:t>
                </a:r>
                <a:endPar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a:buClr>
                    <a:schemeClr val="dk1"/>
                  </a:buClr>
                  <a:buSzPts val="3200"/>
                </a:pPr>
                <a: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	</a:t>
                </a:r>
                <a14:m>
                  <m:oMath xmlns:m="http://schemas.openxmlformats.org/officeDocument/2006/math">
                    <m:r>
                      <a:rPr lang="en-US" altLang="ja-JP" sz="3200" i="1">
                        <a:latin typeface="Cambria Math" panose="02040503050406030204" pitchFamily="18" charset="0"/>
                      </a:rPr>
                      <m:t>𝑝</m:t>
                    </m:r>
                    <m:r>
                      <a:rPr lang="en-US" altLang="ja-JP" sz="3200">
                        <a:latin typeface="Cambria Math" panose="02040503050406030204" pitchFamily="18" charset="0"/>
                      </a:rPr>
                      <m:t>(</m:t>
                    </m:r>
                    <m:r>
                      <m:rPr>
                        <m:sty m:val="p"/>
                      </m:rPr>
                      <a:rPr lang="en-US" altLang="ja-JP" sz="3200">
                        <a:latin typeface="Cambria Math" panose="02040503050406030204" pitchFamily="18" charset="0"/>
                      </a:rPr>
                      <m:t>x</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a:latin typeface="Cambria Math" panose="02040503050406030204" pitchFamily="18" charset="0"/>
                          </a:rPr>
                          <m:t>∏</m:t>
                        </m:r>
                      </m:e>
                      <m:sub>
                        <m:r>
                          <a:rPr lang="en-US" altLang="ja-JP" sz="3200" i="1">
                            <a:latin typeface="Cambria Math" panose="02040503050406030204" pitchFamily="18" charset="0"/>
                          </a:rPr>
                          <m:t>𝑠</m:t>
                        </m:r>
                        <m:r>
                          <a:rPr lang="en-US" altLang="ja-JP" sz="3200">
                            <a:latin typeface="Cambria Math" panose="02040503050406030204" pitchFamily="18" charset="0"/>
                          </a:rPr>
                          <m:t>∈</m:t>
                        </m:r>
                        <m:r>
                          <m:rPr>
                            <m:sty m:val="p"/>
                          </m:rPr>
                          <a:rPr lang="en-US" altLang="ja-JP" sz="3200">
                            <a:latin typeface="Cambria Math" panose="02040503050406030204" pitchFamily="18" charset="0"/>
                          </a:rPr>
                          <m:t>ne</m:t>
                        </m:r>
                        <m:r>
                          <a:rPr lang="en-US" altLang="ja-JP" sz="3200">
                            <a:latin typeface="Cambria Math" panose="02040503050406030204" pitchFamily="18" charset="0"/>
                          </a:rPr>
                          <m:t>(</m:t>
                        </m:r>
                        <m:r>
                          <a:rPr lang="en-US" altLang="ja-JP" sz="3200" i="1">
                            <a:latin typeface="Cambria Math" panose="02040503050406030204" pitchFamily="18" charset="0"/>
                          </a:rPr>
                          <m:t>𝑥</m:t>
                        </m:r>
                        <m:r>
                          <a:rPr lang="en-US" altLang="ja-JP" sz="3200">
                            <a:latin typeface="Cambria Math" panose="02040503050406030204" pitchFamily="18" charset="0"/>
                          </a:rPr>
                          <m:t>)</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𝐹</m:t>
                        </m:r>
                      </m:e>
                      <m:sub>
                        <m:r>
                          <a:rPr lang="en-US" altLang="ja-JP" sz="3200" i="1">
                            <a:latin typeface="Cambria Math" panose="02040503050406030204" pitchFamily="18" charset="0"/>
                          </a:rPr>
                          <m:t>𝑠</m:t>
                        </m:r>
                      </m:sub>
                    </m:sSub>
                    <m:d>
                      <m:dPr>
                        <m:ctrlPr>
                          <a:rPr lang="ja-JP"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𝑋</m:t>
                            </m:r>
                          </m:e>
                          <m:sub>
                            <m:r>
                              <a:rPr lang="en-US" altLang="ja-JP" sz="3200" i="1">
                                <a:latin typeface="Cambria Math" panose="02040503050406030204" pitchFamily="18" charset="0"/>
                              </a:rPr>
                              <m:t>𝑠</m:t>
                            </m:r>
                          </m:sub>
                        </m:sSub>
                      </m:e>
                    </m:d>
                  </m:oMath>
                </a14:m>
                <a:r>
                  <a:rPr lang="en-US" altLang="ja-JP" sz="3200" dirty="0">
                    <a:solidFill>
                      <a:schemeClr val="dk1"/>
                    </a:solidFill>
                    <a:effectLst/>
                    <a:latin typeface="ＭＳ ゴシック" panose="020B0609070205080204" pitchFamily="49" charset="-128"/>
                    <a:ea typeface="ＭＳ ゴシック" panose="020B0609070205080204" pitchFamily="49" charset="-128"/>
                    <a:cs typeface="Arial" panose="020B0604020202020204" pitchFamily="34" charset="0"/>
                    <a:sym typeface="Arial"/>
                  </a:rPr>
                  <a:t>(8.62)</a:t>
                </a:r>
                <a:endParaRPr lang="en-US" altLang="ja-JP" sz="4800" dirty="0">
                  <a:solidFill>
                    <a:schemeClr val="dk1"/>
                  </a:solidFill>
                  <a:effectLst/>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14:m>
                  <m:oMath xmlns:m="http://schemas.openxmlformats.org/officeDocument/2006/math">
                    <m:r>
                      <a:rPr lang="en-US" altLang="ja-JP" sz="2400" i="1">
                        <a:latin typeface="Cambria Math" panose="02040503050406030204" pitchFamily="18" charset="0"/>
                      </a:rPr>
                      <m:t>𝑥</m:t>
                    </m:r>
                  </m:oMath>
                </a14:m>
                <a:r>
                  <a:rPr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・・・変数集合</a:t>
                </a:r>
                <a:endParaRPr lang="en-US" altLang="ja-JP" sz="2400" dirty="0">
                  <a:latin typeface="ＭＳ ゴシック" panose="020B0609070205080204" pitchFamily="49" charset="-128"/>
                  <a:ea typeface="ＭＳ ゴシック" panose="020B0609070205080204" pitchFamily="49" charset="-128"/>
                </a:endParaRPr>
              </a:p>
              <a:p>
                <a:pPr marL="914400" lvl="1" indent="-457200">
                  <a:buClr>
                    <a:schemeClr val="dk1"/>
                  </a:buClr>
                  <a:buSzPts val="3200"/>
                  <a:buFont typeface="Arial"/>
                  <a:buChar char="•"/>
                </a:pPr>
                <a14:m>
                  <m:oMath xmlns:m="http://schemas.openxmlformats.org/officeDocument/2006/math">
                    <m:r>
                      <m:rPr>
                        <m:sty m:val="p"/>
                      </m:rPr>
                      <a:rPr lang="en-US" altLang="ja-JP" sz="2400" smtClean="0">
                        <a:latin typeface="Cambria Math" panose="02040503050406030204" pitchFamily="18" charset="0"/>
                      </a:rPr>
                      <m:t>ne</m:t>
                    </m:r>
                    <m:r>
                      <a:rPr lang="en-US" altLang="ja-JP" sz="2400" smtClean="0">
                        <a:latin typeface="Cambria Math" panose="02040503050406030204" pitchFamily="18" charset="0"/>
                      </a:rPr>
                      <m:t>(</m:t>
                    </m:r>
                    <m:r>
                      <a:rPr lang="en-US" altLang="ja-JP" sz="2400" i="1">
                        <a:latin typeface="Cambria Math" panose="02040503050406030204" pitchFamily="18" charset="0"/>
                      </a:rPr>
                      <m:t>𝑥</m:t>
                    </m:r>
                    <m:r>
                      <a:rPr lang="en-US" altLang="ja-JP" sz="2400">
                        <a:latin typeface="Cambria Math" panose="02040503050406030204" pitchFamily="18" charset="0"/>
                      </a:rPr>
                      <m:t>)</m:t>
                    </m:r>
                  </m:oMath>
                </a14:m>
                <a:r>
                  <a:rPr lang="en-US" altLang="ja-JP" sz="2400" dirty="0">
                    <a:effectLst/>
                    <a:latin typeface="ＭＳ ゴシック" panose="020B0609070205080204" pitchFamily="49" charset="-128"/>
                    <a:ea typeface="ＭＳ ゴシック" panose="020B0609070205080204" pitchFamily="49" charset="-128"/>
                    <a:cs typeface="Times New Roman" panose="02020603050405020304" pitchFamily="18" charset="0"/>
                  </a:rPr>
                  <a:t>		</a:t>
                </a:r>
                <a:r>
                  <a:rPr lang="ja-JP" altLang="en-US" sz="2400" dirty="0">
                    <a:effectLst/>
                    <a:latin typeface="ＭＳ ゴシック" panose="020B0609070205080204" pitchFamily="49" charset="-128"/>
                    <a:ea typeface="ＭＳ ゴシック" panose="020B0609070205080204" pitchFamily="49" charset="-128"/>
                    <a:cs typeface="Times New Roman" panose="02020603050405020304" pitchFamily="18" charset="0"/>
                  </a:rPr>
                  <a:t>・・・</a:t>
                </a:r>
                <a:r>
                  <a:rPr lang="en-US" altLang="ja-JP" sz="2400" dirty="0">
                    <a:effectLst/>
                    <a:latin typeface="ＭＳ ゴシック" panose="020B0609070205080204" pitchFamily="49" charset="-128"/>
                    <a:ea typeface="ＭＳ ゴシック" panose="020B0609070205080204" pitchFamily="49" charset="-128"/>
                    <a:cs typeface="Times New Roman" panose="02020603050405020304" pitchFamily="18" charset="0"/>
                  </a:rPr>
                  <a:t>x</a:t>
                </a:r>
                <a:r>
                  <a:rPr lang="ja-JP" altLang="en-US" sz="2400" dirty="0">
                    <a:effectLst/>
                    <a:latin typeface="ＭＳ ゴシック" panose="020B0609070205080204" pitchFamily="49" charset="-128"/>
                    <a:ea typeface="ＭＳ ゴシック" panose="020B0609070205080204" pitchFamily="49" charset="-128"/>
                    <a:cs typeface="Times New Roman" panose="02020603050405020304" pitchFamily="18" charset="0"/>
                  </a:rPr>
                  <a:t>に隣接する因子ノード集合</a:t>
                </a:r>
                <a:endParaRPr lang="en-US" altLang="ja-JP" sz="24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914400" lvl="1" indent="-457200">
                  <a:buClr>
                    <a:schemeClr val="dk1"/>
                  </a:buClr>
                  <a:buSzPts val="3200"/>
                  <a:buFont typeface="Arial"/>
                  <a:buChar char="•"/>
                </a:pPr>
                <a14:m>
                  <m:oMath xmlns:m="http://schemas.openxmlformats.org/officeDocument/2006/math">
                    <m:sSub>
                      <m:sSubPr>
                        <m:ctrlPr>
                          <a:rPr lang="ja-JP" altLang="ja-JP" sz="2400" i="1" smtClean="0">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𝑠</m:t>
                        </m:r>
                      </m:sub>
                    </m:sSub>
                  </m:oMath>
                </a14:m>
                <a:r>
                  <a:rPr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・・・因子ノード</a:t>
                </a:r>
                <a:r>
                  <a:rPr lang="en-US" altLang="ja-JP" sz="2400" dirty="0">
                    <a:latin typeface="ＭＳ ゴシック" panose="020B0609070205080204" pitchFamily="49" charset="-128"/>
                    <a:ea typeface="ＭＳ ゴシック" panose="020B0609070205080204" pitchFamily="49" charset="-128"/>
                  </a:rPr>
                  <a:t>(</a:t>
                </a:r>
                <a14:m>
                  <m:oMath xmlns:m="http://schemas.openxmlformats.org/officeDocument/2006/math">
                    <m:sSub>
                      <m:sSubPr>
                        <m:ctrlPr>
                          <a:rPr lang="ja-JP" altLang="ja-JP" sz="2400" i="1">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i="1">
                            <a:latin typeface="Cambria Math" panose="02040503050406030204" pitchFamily="18" charset="0"/>
                          </a:rPr>
                          <m:t>𝑠</m:t>
                        </m:r>
                      </m:sub>
                    </m:sSub>
                  </m:oMath>
                </a14:m>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を通して</a:t>
                </a:r>
                <a:r>
                  <a:rPr lang="en-US" altLang="ja-JP" sz="2400" dirty="0">
                    <a:latin typeface="ＭＳ ゴシック" panose="020B0609070205080204" pitchFamily="49" charset="-128"/>
                    <a:ea typeface="ＭＳ ゴシック" panose="020B0609070205080204" pitchFamily="49" charset="-128"/>
                  </a:rPr>
                  <a:t>x</a:t>
                </a:r>
                <a:r>
                  <a:rPr lang="ja-JP" altLang="en-US" sz="2400" dirty="0">
                    <a:latin typeface="ＭＳ ゴシック" panose="020B0609070205080204" pitchFamily="49" charset="-128"/>
                    <a:ea typeface="ＭＳ ゴシック" panose="020B0609070205080204" pitchFamily="49" charset="-128"/>
                  </a:rPr>
                  <a:t>に接続される部分木の変数集合</a:t>
                </a:r>
                <a:r>
                  <a:rPr lang="ja-JP" altLang="ja-JP" sz="2400" dirty="0">
                    <a:latin typeface="ＭＳ ゴシック" panose="020B0609070205080204" pitchFamily="49" charset="-128"/>
                    <a:ea typeface="ＭＳ ゴシック" panose="020B0609070205080204" pitchFamily="49" charset="-128"/>
                  </a:rPr>
                  <a:t> </a:t>
                </a:r>
                <a:endParaRPr lang="en-US" altLang="ja-JP" sz="2400" dirty="0">
                  <a:latin typeface="ＭＳ ゴシック" panose="020B0609070205080204" pitchFamily="49" charset="-128"/>
                  <a:ea typeface="ＭＳ ゴシック" panose="020B0609070205080204" pitchFamily="49" charset="-128"/>
                </a:endParaRPr>
              </a:p>
              <a:p>
                <a:pPr marL="914400" lvl="1" indent="-457200">
                  <a:buClr>
                    <a:schemeClr val="dk1"/>
                  </a:buClr>
                  <a:buSzPts val="3200"/>
                  <a:buFont typeface="Arial"/>
                  <a:buChar char="•"/>
                </a:pPr>
                <a14:m>
                  <m:oMath xmlns:m="http://schemas.openxmlformats.org/officeDocument/2006/math">
                    <m:r>
                      <a:rPr lang="en-US" altLang="ja-JP" sz="2400">
                        <a:latin typeface="Cambria Math" panose="02040503050406030204" pitchFamily="18" charset="0"/>
                      </a:rPr>
                      <m:t> </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𝑠</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𝑠</m:t>
                            </m:r>
                          </m:sub>
                        </m:sSub>
                      </m:e>
                    </m:d>
                  </m:oMath>
                </a14:m>
                <a:r>
                  <a:rPr lang="en-US" altLang="ja-JP" sz="2400" dirty="0">
                    <a:effectLst/>
                    <a:latin typeface="ＭＳ ゴシック" panose="020B0609070205080204" pitchFamily="49" charset="-128"/>
                    <a:ea typeface="ＭＳ ゴシック" panose="020B0609070205080204" pitchFamily="49" charset="-128"/>
                    <a:cs typeface="Times New Roman" panose="02020603050405020304" pitchFamily="18" charset="0"/>
                  </a:rPr>
                  <a:t>	</a:t>
                </a:r>
                <a:r>
                  <a:rPr lang="ja-JP" altLang="en-US" sz="2400" dirty="0">
                    <a:effectLst/>
                    <a:latin typeface="ＭＳ ゴシック" panose="020B0609070205080204" pitchFamily="49" charset="-128"/>
                    <a:ea typeface="ＭＳ ゴシック" panose="020B0609070205080204" pitchFamily="49" charset="-128"/>
                    <a:cs typeface="Times New Roman" panose="02020603050405020304" pitchFamily="18" charset="0"/>
                  </a:rPr>
                  <a:t>・・・</a:t>
                </a:r>
                <a:r>
                  <a:rPr lang="ja-JP" altLang="en-US" sz="2400" dirty="0">
                    <a:latin typeface="ＭＳ ゴシック" panose="020B0609070205080204" pitchFamily="49" charset="-128"/>
                    <a:ea typeface="ＭＳ ゴシック" panose="020B0609070205080204" pitchFamily="49" charset="-128"/>
                  </a:rPr>
                  <a:t>因子ノード</a:t>
                </a:r>
                <a:r>
                  <a:rPr lang="en-US" altLang="ja-JP" sz="2400" dirty="0">
                    <a:latin typeface="ＭＳ ゴシック" panose="020B0609070205080204" pitchFamily="49" charset="-128"/>
                    <a:ea typeface="ＭＳ ゴシック" panose="020B0609070205080204" pitchFamily="49" charset="-128"/>
                  </a:rPr>
                  <a:t>(</a:t>
                </a:r>
                <a14:m>
                  <m:oMath xmlns:m="http://schemas.openxmlformats.org/officeDocument/2006/math">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𝑠</m:t>
                        </m:r>
                      </m:sub>
                    </m:sSub>
                  </m:oMath>
                </a14:m>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をに関連するすべての因子の積</a:t>
                </a:r>
                <a:endParaRPr lang="en-US" altLang="ja-JP" sz="24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914400" lvl="1" indent="-457200">
                  <a:buClr>
                    <a:schemeClr val="dk1"/>
                  </a:buClr>
                  <a:buSzPts val="3200"/>
                  <a:buFont typeface="Arial"/>
                  <a:buChar char="•"/>
                </a:pPr>
                <a:endParaRPr lang="ja-JP" altLang="ja-JP" sz="32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4571701"/>
              </a:xfrm>
              <a:prstGeom prst="rect">
                <a:avLst/>
              </a:prstGeom>
              <a:blipFill>
                <a:blip r:embed="rId2"/>
                <a:stretch>
                  <a:fillRect l="-1178" t="-1733" r="-512"/>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C9AA9245-53A5-2230-AEB9-1CA22F19E108}"/>
              </a:ext>
            </a:extLst>
          </p:cNvPr>
          <p:cNvPicPr>
            <a:picLocks noChangeAspect="1"/>
          </p:cNvPicPr>
          <p:nvPr/>
        </p:nvPicPr>
        <p:blipFill>
          <a:blip r:embed="rId3"/>
          <a:stretch>
            <a:fillRect/>
          </a:stretch>
        </p:blipFill>
        <p:spPr>
          <a:xfrm>
            <a:off x="5880615" y="4725661"/>
            <a:ext cx="5731871" cy="1999490"/>
          </a:xfrm>
          <a:prstGeom prst="rect">
            <a:avLst/>
          </a:prstGeom>
        </p:spPr>
      </p:pic>
    </p:spTree>
    <p:extLst>
      <p:ext uri="{BB962C8B-B14F-4D97-AF65-F5344CB8AC3E}">
        <p14:creationId xmlns:p14="http://schemas.microsoft.com/office/powerpoint/2010/main" val="178292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218271"/>
              </a:xfrm>
              <a:prstGeom prst="rect">
                <a:avLst/>
              </a:prstGeom>
              <a:noFill/>
            </p:spPr>
            <p:txBody>
              <a:bodyPr wrap="square">
                <a:spAutoFit/>
              </a:bodyPr>
              <a:lstStyle/>
              <a:p>
                <a:pPr marL="457200"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周辺分布</a:t>
                </a:r>
                <a: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8.61</a:t>
                </a:r>
                <a:r>
                  <a:rPr lang="en-US" altLang="ja-JP" sz="3200" dirty="0">
                    <a:effectLst/>
                    <a:ea typeface="游明朝" panose="02020400000000000000" pitchFamily="18" charset="-128"/>
                    <a:cs typeface="Times New Roman" panose="02020603050405020304" pitchFamily="18" charset="0"/>
                  </a:rPr>
                  <a:t> </a:t>
                </a:r>
                <a14:m>
                  <m:oMath xmlns:m="http://schemas.openxmlformats.org/officeDocument/2006/math">
                    <m:r>
                      <a:rPr lang="en-US" altLang="ja-JP" sz="3200" i="1" smtClean="0">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に同時分布</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8.62</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を代入すると</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a:buClr>
                    <a:schemeClr val="dk1"/>
                  </a:buClr>
                  <a:buSzPts val="3200"/>
                </a:pPr>
                <a14:m>
                  <m:oMathPara xmlns:m="http://schemas.openxmlformats.org/officeDocument/2006/math">
                    <m:oMathParaPr>
                      <m:jc m:val="centerGroup"/>
                    </m:oMathParaPr>
                    <m:oMath xmlns:m="http://schemas.openxmlformats.org/officeDocument/2006/math">
                      <m:r>
                        <a:rPr lang="en-US" altLang="ja-JP" sz="3200" i="1" smtClean="0">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sub>
                      </m:sSub>
                      <m:sSub>
                        <m:sSubPr>
                          <m:ctrlPr>
                            <a:rPr lang="ja-JP" altLang="ja-JP" sz="3200" i="1">
                              <a:latin typeface="Cambria Math" panose="02040503050406030204" pitchFamily="18" charset="0"/>
                            </a:rPr>
                          </m:ctrlPr>
                        </m:sSubPr>
                        <m:e>
                          <m:r>
                            <a:rPr lang="en-US" altLang="ja-JP" sz="3200">
                              <a:latin typeface="Cambria Math" panose="02040503050406030204" pitchFamily="18" charset="0"/>
                            </a:rPr>
                            <m:t>∏</m:t>
                          </m:r>
                        </m:e>
                        <m:sub>
                          <m:r>
                            <a:rPr lang="en-US" altLang="ja-JP" sz="3200" i="1">
                              <a:latin typeface="Cambria Math" panose="02040503050406030204" pitchFamily="18" charset="0"/>
                            </a:rPr>
                            <m:t>𝑠</m:t>
                          </m:r>
                          <m:r>
                            <a:rPr lang="en-US" altLang="ja-JP" sz="3200">
                              <a:latin typeface="Cambria Math" panose="02040503050406030204" pitchFamily="18" charset="0"/>
                            </a:rPr>
                            <m:t>∈</m:t>
                          </m:r>
                          <m:r>
                            <m:rPr>
                              <m:sty m:val="p"/>
                            </m:rPr>
                            <a:rPr lang="en-US" altLang="ja-JP" sz="3200">
                              <a:latin typeface="Cambria Math" panose="02040503050406030204" pitchFamily="18" charset="0"/>
                            </a:rPr>
                            <m:t>ne</m:t>
                          </m:r>
                          <m:r>
                            <a:rPr lang="en-US" altLang="ja-JP" sz="3200">
                              <a:latin typeface="Cambria Math" panose="02040503050406030204" pitchFamily="18" charset="0"/>
                            </a:rPr>
                            <m:t>(</m:t>
                          </m:r>
                          <m:r>
                            <a:rPr lang="en-US" altLang="ja-JP" sz="3200" i="1">
                              <a:latin typeface="Cambria Math" panose="02040503050406030204" pitchFamily="18" charset="0"/>
                            </a:rPr>
                            <m:t>𝑥</m:t>
                          </m:r>
                          <m:r>
                            <a:rPr lang="en-US" altLang="ja-JP" sz="3200">
                              <a:latin typeface="Cambria Math" panose="02040503050406030204" pitchFamily="18" charset="0"/>
                            </a:rPr>
                            <m:t>)</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𝐹</m:t>
                          </m:r>
                        </m:e>
                        <m:sub>
                          <m:r>
                            <a:rPr lang="en-US" altLang="ja-JP" sz="3200" i="1">
                              <a:latin typeface="Cambria Math" panose="02040503050406030204" pitchFamily="18" charset="0"/>
                            </a:rPr>
                            <m:t>𝑠</m:t>
                          </m:r>
                        </m:sub>
                      </m:sSub>
                      <m:d>
                        <m:dPr>
                          <m:ctrlPr>
                            <a:rPr lang="ja-JP"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𝑋</m:t>
                              </m:r>
                            </m:e>
                            <m:sub>
                              <m:r>
                                <a:rPr lang="en-US" altLang="ja-JP" sz="3200" i="1">
                                  <a:latin typeface="Cambria Math" panose="02040503050406030204" pitchFamily="18" charset="0"/>
                                </a:rPr>
                                <m:t>𝑠</m:t>
                              </m:r>
                            </m:sub>
                          </m:sSub>
                        </m:e>
                      </m:d>
                    </m:oMath>
                  </m:oMathPara>
                </a14:m>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a:buClr>
                    <a:schemeClr val="dk1"/>
                  </a:buClr>
                  <a:buSzPts val="3200"/>
                </a:pPr>
                <a: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					</a:t>
                </a: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ここで和積を交換</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a:buClr>
                    <a:schemeClr val="dk1"/>
                  </a:buClr>
                  <a:buSzPts val="3200"/>
                </a:pP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					</a:t>
                </a:r>
                <a14:m>
                  <m:oMath xmlns:m="http://schemas.openxmlformats.org/officeDocument/2006/math">
                    <m:r>
                      <a:rPr lang="en-US" altLang="ja-JP" sz="3200" b="0" i="0"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ja-JP" altLang="ja-JP" sz="3200" i="1">
                            <a:latin typeface="Cambria Math" panose="02040503050406030204" pitchFamily="18" charset="0"/>
                          </a:rPr>
                        </m:ctrlPr>
                      </m:sSubPr>
                      <m:e>
                        <m:r>
                          <a:rPr lang="en-US" altLang="ja-JP" sz="3200">
                            <a:latin typeface="Cambria Math" panose="02040503050406030204" pitchFamily="18" charset="0"/>
                          </a:rPr>
                          <m:t>∏</m:t>
                        </m:r>
                      </m:e>
                      <m:sub>
                        <m:r>
                          <a:rPr lang="en-US" altLang="ja-JP" sz="3200" i="1">
                            <a:latin typeface="Cambria Math" panose="02040503050406030204" pitchFamily="18" charset="0"/>
                          </a:rPr>
                          <m:t>𝑠</m:t>
                        </m:r>
                        <m:r>
                          <a:rPr lang="en-US" altLang="ja-JP" sz="3200">
                            <a:latin typeface="Cambria Math" panose="02040503050406030204" pitchFamily="18" charset="0"/>
                          </a:rPr>
                          <m:t>∈</m:t>
                        </m:r>
                        <m:r>
                          <m:rPr>
                            <m:sty m:val="p"/>
                          </m:rPr>
                          <a:rPr lang="en-US" altLang="ja-JP" sz="3200">
                            <a:latin typeface="Cambria Math" panose="02040503050406030204" pitchFamily="18" charset="0"/>
                          </a:rPr>
                          <m:t>ne</m:t>
                        </m:r>
                        <m:r>
                          <a:rPr lang="en-US" altLang="ja-JP" sz="3200">
                            <a:latin typeface="Cambria Math" panose="02040503050406030204" pitchFamily="18" charset="0"/>
                          </a:rPr>
                          <m:t>(</m:t>
                        </m:r>
                        <m:r>
                          <a:rPr lang="en-US" altLang="ja-JP" sz="3200" i="1">
                            <a:latin typeface="Cambria Math" panose="02040503050406030204" pitchFamily="18" charset="0"/>
                          </a:rPr>
                          <m:t>𝑥</m:t>
                        </m:r>
                        <m:r>
                          <a:rPr lang="en-US" altLang="ja-JP" sz="3200">
                            <a:latin typeface="Cambria Math" panose="02040503050406030204" pitchFamily="18" charset="0"/>
                          </a:rPr>
                          <m:t>)</m:t>
                        </m:r>
                      </m:sub>
                    </m:sSub>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3200">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b="0" i="1" smtClean="0">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𝐹</m:t>
                        </m:r>
                      </m:e>
                      <m:sub>
                        <m:r>
                          <a:rPr lang="en-US" altLang="ja-JP" sz="3200" i="1">
                            <a:latin typeface="Cambria Math" panose="02040503050406030204" pitchFamily="18" charset="0"/>
                          </a:rPr>
                          <m:t>𝑠</m:t>
                        </m:r>
                      </m:sub>
                    </m:sSub>
                    <m:d>
                      <m:dPr>
                        <m:ctrlPr>
                          <a:rPr lang="ja-JP"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𝑋</m:t>
                            </m:r>
                          </m:e>
                          <m:sub>
                            <m:r>
                              <a:rPr lang="en-US" altLang="ja-JP" sz="3200" i="1">
                                <a:latin typeface="Cambria Math" panose="02040503050406030204" pitchFamily="18" charset="0"/>
                              </a:rPr>
                              <m:t>𝑠</m:t>
                            </m:r>
                          </m:sub>
                        </m:sSub>
                      </m:e>
                    </m:d>
                  </m:oMath>
                </a14:m>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a:buClr>
                    <a:schemeClr val="dk1"/>
                  </a:buClr>
                  <a:buSzPts val="3200"/>
                </a:pPr>
                <a:r>
                  <a:rPr lang="en-US" altLang="ja-JP" sz="3200" b="0" dirty="0">
                    <a:effectLst/>
                    <a:ea typeface="Cambria Math" panose="02040503050406030204" pitchFamily="18" charset="0"/>
                    <a:cs typeface="Times New Roman" panose="02020603050405020304" pitchFamily="18" charset="0"/>
                  </a:rPr>
                  <a:t>					</a:t>
                </a:r>
                <a14:m>
                  <m:oMath xmlns:m="http://schemas.openxmlformats.org/officeDocument/2006/math">
                    <m:r>
                      <a:rPr lang="en-US" altLang="ja-JP" sz="3200" b="0" i="0"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ja-JP" altLang="ja-JP" sz="3200" i="1">
                            <a:latin typeface="Cambria Math" panose="02040503050406030204" pitchFamily="18" charset="0"/>
                          </a:rPr>
                        </m:ctrlPr>
                      </m:sSubPr>
                      <m:e>
                        <m:r>
                          <a:rPr lang="en-US" altLang="ja-JP" sz="3200">
                            <a:latin typeface="Cambria Math" panose="02040503050406030204" pitchFamily="18" charset="0"/>
                          </a:rPr>
                          <m:t>∏</m:t>
                        </m:r>
                      </m:e>
                      <m:sub>
                        <m:r>
                          <a:rPr lang="en-US" altLang="ja-JP" sz="3200" i="1">
                            <a:latin typeface="Cambria Math" panose="02040503050406030204" pitchFamily="18" charset="0"/>
                          </a:rPr>
                          <m:t>𝑠</m:t>
                        </m:r>
                        <m:r>
                          <a:rPr lang="en-US" altLang="ja-JP" sz="3200">
                            <a:latin typeface="Cambria Math" panose="02040503050406030204" pitchFamily="18" charset="0"/>
                          </a:rPr>
                          <m:t>∈</m:t>
                        </m:r>
                        <m:r>
                          <m:rPr>
                            <m:sty m:val="p"/>
                          </m:rPr>
                          <a:rPr lang="en-US" altLang="ja-JP" sz="3200">
                            <a:latin typeface="Cambria Math" panose="02040503050406030204" pitchFamily="18" charset="0"/>
                          </a:rPr>
                          <m:t>ne</m:t>
                        </m:r>
                        <m:r>
                          <a:rPr lang="en-US" altLang="ja-JP" sz="3200">
                            <a:latin typeface="Cambria Math" panose="02040503050406030204" pitchFamily="18" charset="0"/>
                          </a:rPr>
                          <m:t>(</m:t>
                        </m:r>
                        <m:r>
                          <a:rPr lang="en-US" altLang="ja-JP" sz="3200" i="1">
                            <a:latin typeface="Cambria Math" panose="02040503050406030204" pitchFamily="18" charset="0"/>
                          </a:rPr>
                          <m:t>𝑥</m:t>
                        </m:r>
                        <m:r>
                          <a:rPr lang="en-US" altLang="ja-JP" sz="3200">
                            <a:latin typeface="Cambria Math" panose="02040503050406030204" pitchFamily="18" charset="0"/>
                          </a:rPr>
                          <m:t>)</m:t>
                        </m:r>
                      </m:sub>
                    </m:sSub>
                    <m:sSub>
                      <m:sSubPr>
                        <m:ctrlPr>
                          <a:rPr lang="en-US" altLang="ja-JP" sz="3200" b="0" i="1" smtClean="0">
                            <a:latin typeface="Cambria Math" panose="02040503050406030204" pitchFamily="18" charset="0"/>
                          </a:rPr>
                        </m:ctrlPr>
                      </m:sSubPr>
                      <m:e>
                        <m:r>
                          <a:rPr lang="ja-JP" altLang="en-US" sz="3200" i="1">
                            <a:latin typeface="Cambria Math" panose="02040503050406030204" pitchFamily="18" charset="0"/>
                          </a:rPr>
                          <m:t>𝜇</m:t>
                        </m:r>
                      </m:e>
                      <m:sub>
                        <m:r>
                          <a:rPr lang="en-US" altLang="ja-JP" sz="3200" b="0" i="1" smtClean="0">
                            <a:latin typeface="Cambria Math" panose="02040503050406030204" pitchFamily="18" charset="0"/>
                          </a:rPr>
                          <m:t>𝑓𝑠</m:t>
                        </m:r>
                        <m:r>
                          <a:rPr lang="ja-JP" altLang="en-US" sz="3200" i="1">
                            <a:latin typeface="Cambria Math" panose="02040503050406030204" pitchFamily="18" charset="0"/>
                          </a:rPr>
                          <m:t>→</m:t>
                        </m:r>
                        <m:r>
                          <a:rPr lang="en-US" altLang="ja-JP" sz="3200" i="1">
                            <a:latin typeface="Cambria Math" panose="02040503050406030204" pitchFamily="18" charset="0"/>
                          </a:rPr>
                          <m:t>𝑥</m:t>
                        </m:r>
                      </m:sub>
                    </m:sSub>
                    <m:r>
                      <a:rPr lang="ja-JP" altLang="en-US" sz="3200" i="1" smtClean="0">
                        <a:latin typeface="Cambria Math" panose="02040503050406030204" pitchFamily="18" charset="0"/>
                      </a:rPr>
                      <m:t> </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oMath>
                </a14:m>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(8.63)</a:t>
                </a:r>
              </a:p>
              <a:p>
                <a:pPr marL="914400" lvl="1" indent="-457200">
                  <a:buClr>
                    <a:schemeClr val="dk1"/>
                  </a:buClr>
                  <a:buSzPts val="3200"/>
                  <a:buFont typeface="Arial"/>
                  <a:buChar char="•"/>
                </a:pPr>
                <a:endParaRPr lang="en-US" altLang="ja-JP" sz="3200" i="1" dirty="0">
                  <a:latin typeface="Cambria Math" panose="02040503050406030204" pitchFamily="18" charset="0"/>
                </a:endParaRPr>
              </a:p>
              <a:p>
                <a:pPr marL="914400" lvl="1" indent="-457200">
                  <a:buClr>
                    <a:schemeClr val="dk1"/>
                  </a:buClr>
                  <a:buSzPts val="3200"/>
                  <a:buFont typeface="Arial"/>
                  <a:buChar char="•"/>
                </a:pPr>
                <a14:m>
                  <m:oMath xmlns:m="http://schemas.openxmlformats.org/officeDocument/2006/math">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𝜇</m:t>
                        </m:r>
                      </m:e>
                      <m:sub>
                        <m:r>
                          <a:rPr lang="en-US" altLang="ja-JP" sz="3200" i="1">
                            <a:latin typeface="Cambria Math" panose="02040503050406030204" pitchFamily="18" charset="0"/>
                          </a:rPr>
                          <m:t>𝑓𝑠</m:t>
                        </m:r>
                        <m:r>
                          <a:rPr lang="ja-JP" altLang="en-US" sz="3200" i="1">
                            <a:latin typeface="Cambria Math" panose="02040503050406030204" pitchFamily="18" charset="0"/>
                          </a:rPr>
                          <m:t>→</m:t>
                        </m:r>
                        <m:r>
                          <a:rPr lang="en-US" altLang="ja-JP" sz="3200" i="1">
                            <a:latin typeface="Cambria Math" panose="02040503050406030204" pitchFamily="18" charset="0"/>
                          </a:rPr>
                          <m:t>𝑥</m:t>
                        </m:r>
                      </m:sub>
                    </m:sSub>
                    <m:r>
                      <a:rPr lang="ja-JP" altLang="en-US" sz="3200" i="1">
                        <a:latin typeface="Cambria Math" panose="02040503050406030204" pitchFamily="18" charset="0"/>
                      </a:rPr>
                      <m:t> </m:t>
                    </m:r>
                    <m:r>
                      <a:rPr lang="en-US" altLang="ja-JP" sz="3200" i="1">
                        <a:latin typeface="Cambria Math" panose="02040503050406030204" pitchFamily="18" charset="0"/>
                      </a:rPr>
                      <m:t>(</m:t>
                    </m:r>
                    <m:r>
                      <a:rPr lang="en-US" altLang="ja-JP" sz="3200" i="1">
                        <a:latin typeface="Cambria Math" panose="02040503050406030204" pitchFamily="18" charset="0"/>
                      </a:rPr>
                      <m:t>𝑥</m:t>
                    </m:r>
                    <m:r>
                      <a:rPr lang="en-US" altLang="ja-JP" sz="3200" i="1">
                        <a:latin typeface="Cambria Math" panose="02040503050406030204" pitchFamily="18" charset="0"/>
                      </a:rPr>
                      <m:t>)≡</m:t>
                    </m:r>
                    <m:sSub>
                      <m:sSubPr>
                        <m:ctrlPr>
                          <a:rPr lang="ja-JP" altLang="ja-JP"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3200">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b="0" i="1" smtClean="0">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𝐹</m:t>
                        </m:r>
                      </m:e>
                      <m:sub>
                        <m:r>
                          <a:rPr lang="en-US" altLang="ja-JP" sz="3200" i="1">
                            <a:latin typeface="Cambria Math" panose="02040503050406030204" pitchFamily="18" charset="0"/>
                          </a:rPr>
                          <m:t>𝑠</m:t>
                        </m:r>
                      </m:sub>
                    </m:sSub>
                    <m:d>
                      <m:dPr>
                        <m:ctrlPr>
                          <a:rPr lang="ja-JP"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𝑋</m:t>
                            </m:r>
                          </m:e>
                          <m:sub>
                            <m:r>
                              <a:rPr lang="en-US" altLang="ja-JP" sz="3200" i="1">
                                <a:latin typeface="Cambria Math" panose="02040503050406030204" pitchFamily="18" charset="0"/>
                              </a:rPr>
                              <m:t>𝑠</m:t>
                            </m:r>
                          </m:sub>
                        </m:sSub>
                      </m:e>
                    </m:d>
                  </m:oMath>
                </a14:m>
                <a: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(8.64)</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と定義し、これは</a:t>
                </a:r>
                <a:r>
                  <a:rPr lang="ja-JP" altLang="en-US" sz="3200" dirty="0">
                    <a:solidFill>
                      <a:schemeClr val="accent2"/>
                    </a:solidFill>
                    <a:effectLst/>
                    <a:latin typeface="Georgia" panose="02040502050405020303" pitchFamily="18" charset="0"/>
                    <a:ea typeface="游明朝" panose="02020400000000000000" pitchFamily="18" charset="-128"/>
                    <a:cs typeface="Times New Roman" panose="02020603050405020304" pitchFamily="18" charset="0"/>
                  </a:rPr>
                  <a:t>因子ノード</a:t>
                </a:r>
                <a14:m>
                  <m:oMath xmlns:m="http://schemas.openxmlformats.org/officeDocument/2006/math">
                    <m:sSub>
                      <m:sSubPr>
                        <m:ctrlPr>
                          <a:rPr lang="en-US" altLang="ja-JP" sz="3200" i="1" smtClean="0">
                            <a:solidFill>
                              <a:schemeClr val="accent2"/>
                            </a:solidFill>
                            <a:latin typeface="Cambria Math" panose="02040503050406030204" pitchFamily="18" charset="0"/>
                          </a:rPr>
                        </m:ctrlPr>
                      </m:sSubPr>
                      <m:e>
                        <m:r>
                          <a:rPr lang="en-US" altLang="ja-JP" sz="3200" i="1">
                            <a:solidFill>
                              <a:schemeClr val="accent2"/>
                            </a:solidFill>
                            <a:latin typeface="Cambria Math" panose="02040503050406030204" pitchFamily="18" charset="0"/>
                          </a:rPr>
                          <m:t>𝑓</m:t>
                        </m:r>
                      </m:e>
                      <m:sub>
                        <m:r>
                          <a:rPr lang="en-US" altLang="ja-JP" sz="3200" i="1">
                            <a:solidFill>
                              <a:schemeClr val="accent2"/>
                            </a:solidFill>
                            <a:latin typeface="Cambria Math" panose="02040503050406030204" pitchFamily="18" charset="0"/>
                          </a:rPr>
                          <m:t>𝑠</m:t>
                        </m:r>
                      </m:sub>
                    </m:sSub>
                  </m:oMath>
                </a14:m>
                <a:r>
                  <a:rPr lang="ja-JP" altLang="en-US" sz="3200" dirty="0">
                    <a:solidFill>
                      <a:schemeClr val="accent2"/>
                    </a:solidFill>
                    <a:effectLst/>
                    <a:latin typeface="Georgia" panose="02040502050405020303" pitchFamily="18" charset="0"/>
                    <a:ea typeface="游明朝" panose="02020400000000000000" pitchFamily="18" charset="-128"/>
                    <a:cs typeface="Times New Roman" panose="02020603050405020304" pitchFamily="18" charset="0"/>
                  </a:rPr>
                  <a:t>から</a:t>
                </a:r>
                <a:r>
                  <a:rPr lang="ja-JP" altLang="en-US" sz="3200" dirty="0">
                    <a:solidFill>
                      <a:schemeClr val="accent2"/>
                    </a:solidFill>
                    <a:latin typeface="Georgia" panose="02040502050405020303" pitchFamily="18" charset="0"/>
                    <a:ea typeface="游明朝" panose="02020400000000000000" pitchFamily="18" charset="-128"/>
                    <a:cs typeface="Times New Roman" panose="02020603050405020304" pitchFamily="18" charset="0"/>
                  </a:rPr>
                  <a:t>変数</a:t>
                </a:r>
                <a14:m>
                  <m:oMath xmlns:m="http://schemas.openxmlformats.org/officeDocument/2006/math">
                    <m:r>
                      <a:rPr lang="en-US" altLang="ja-JP" sz="3200" i="1" dirty="0" smtClean="0">
                        <a:solidFill>
                          <a:schemeClr val="accent2"/>
                        </a:solidFill>
                        <a:effectLst/>
                        <a:latin typeface="Cambria Math" panose="02040503050406030204" pitchFamily="18" charset="0"/>
                        <a:ea typeface="游明朝" panose="02020400000000000000" pitchFamily="18" charset="-128"/>
                        <a:cs typeface="Times New Roman" panose="02020603050405020304" pitchFamily="18" charset="0"/>
                      </a:rPr>
                      <m:t>𝑥</m:t>
                    </m:r>
                  </m:oMath>
                </a14:m>
                <a:r>
                  <a:rPr lang="ja-JP" altLang="en-US" sz="3200" dirty="0">
                    <a:solidFill>
                      <a:schemeClr val="accent2"/>
                    </a:solidFill>
                    <a:effectLst/>
                    <a:latin typeface="Georgia" panose="02040502050405020303" pitchFamily="18" charset="0"/>
                    <a:ea typeface="游明朝" panose="02020400000000000000" pitchFamily="18" charset="-128"/>
                    <a:cs typeface="Times New Roman" panose="02020603050405020304" pitchFamily="18" charset="0"/>
                  </a:rPr>
                  <a:t>へのメッセージ</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と解釈できる</a:t>
                </a:r>
                <a:endParaRPr lang="ja-JP" altLang="ja-JP" sz="32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4218271"/>
              </a:xfrm>
              <a:prstGeom prst="rect">
                <a:avLst/>
              </a:prstGeom>
              <a:blipFill>
                <a:blip r:embed="rId2"/>
                <a:stretch>
                  <a:fillRect l="-1178" t="-2457" r="-1229" b="-4769"/>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15</a:t>
            </a:fld>
            <a:endParaRPr kumimoji="1" lang="ja-JP" altLang="en-US"/>
          </a:p>
        </p:txBody>
      </p:sp>
      <p:pic>
        <p:nvPicPr>
          <p:cNvPr id="5" name="図 4">
            <a:extLst>
              <a:ext uri="{FF2B5EF4-FFF2-40B4-BE49-F238E27FC236}">
                <a16:creationId xmlns:a16="http://schemas.microsoft.com/office/drawing/2014/main" id="{C9AA9245-53A5-2230-AEB9-1CA22F19E108}"/>
              </a:ext>
            </a:extLst>
          </p:cNvPr>
          <p:cNvPicPr>
            <a:picLocks noChangeAspect="1"/>
          </p:cNvPicPr>
          <p:nvPr/>
        </p:nvPicPr>
        <p:blipFill>
          <a:blip r:embed="rId3"/>
          <a:stretch>
            <a:fillRect/>
          </a:stretch>
        </p:blipFill>
        <p:spPr>
          <a:xfrm>
            <a:off x="5394959" y="4856768"/>
            <a:ext cx="5736867" cy="2001232"/>
          </a:xfrm>
          <a:prstGeom prst="rect">
            <a:avLst/>
          </a:prstGeom>
        </p:spPr>
      </p:pic>
      <p:sp>
        <p:nvSpPr>
          <p:cNvPr id="4" name="楕円 3">
            <a:extLst>
              <a:ext uri="{FF2B5EF4-FFF2-40B4-BE49-F238E27FC236}">
                <a16:creationId xmlns:a16="http://schemas.microsoft.com/office/drawing/2014/main" id="{0F181F83-6A29-1C47-1C7A-C2FAEACC5077}"/>
              </a:ext>
            </a:extLst>
          </p:cNvPr>
          <p:cNvSpPr/>
          <p:nvPr/>
        </p:nvSpPr>
        <p:spPr>
          <a:xfrm>
            <a:off x="9095322" y="5150750"/>
            <a:ext cx="1149292" cy="520117"/>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303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053243"/>
              </a:xfrm>
              <a:prstGeom prst="rect">
                <a:avLst/>
              </a:prstGeom>
              <a:noFill/>
            </p:spPr>
            <p:txBody>
              <a:bodyPr wrap="square">
                <a:spAutoFit/>
              </a:bodyPr>
              <a:lstStyle/>
              <a:p>
                <a:pPr marL="457200" indent="-457200">
                  <a:buClr>
                    <a:schemeClr val="dk1"/>
                  </a:buClr>
                  <a:buSzPts val="3200"/>
                  <a:buFont typeface="Arial"/>
                  <a:buChar char="•"/>
                </a:pPr>
                <a:r>
                  <a:rPr lang="ja-JP" altLang="en-US" sz="2400" dirty="0"/>
                  <a:t>さらに各因子</a:t>
                </a:r>
                <a14:m>
                  <m:oMath xmlns:m="http://schemas.openxmlformats.org/officeDocument/2006/math">
                    <m:r>
                      <a:rPr lang="en-US" altLang="ja-JP" sz="2400">
                        <a:latin typeface="Cambria Math" panose="02040503050406030204" pitchFamily="18" charset="0"/>
                      </a:rPr>
                      <m:t> </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𝑠</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𝑠</m:t>
                            </m:r>
                          </m:sub>
                        </m:sSub>
                      </m:e>
                    </m:d>
                  </m:oMath>
                </a14:m>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も因子グラフで記述されるので、因数分解可能</a:t>
                </a:r>
                <a:endParaRPr lang="en-US" altLang="ja-JP" sz="2400" dirty="0">
                  <a:effectLst/>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図で示すと灰色雲は水色雲に分解できる</a:t>
                </a:r>
                <a:endParaRPr lang="en-US" altLang="ja-JP" sz="2400" dirty="0">
                  <a:effectLst/>
                  <a:latin typeface="Georgia" panose="02040502050405020303" pitchFamily="18" charset="0"/>
                  <a:ea typeface="游明朝" panose="02020400000000000000" pitchFamily="18" charset="-128"/>
                  <a:cs typeface="Times New Roman" panose="02020603050405020304" pitchFamily="18" charset="0"/>
                </a:endParaRPr>
              </a:p>
              <a:p>
                <a:pPr marL="457200" indent="-457200">
                  <a:buClr>
                    <a:schemeClr val="dk1"/>
                  </a:buClr>
                  <a:buSzPts val="3200"/>
                  <a:buFont typeface="Arial"/>
                  <a:buChar char="•"/>
                </a:pPr>
                <a14:m>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𝑆</m:t>
                        </m:r>
                      </m:sub>
                    </m:sSub>
                    <m:d>
                      <m:dPr>
                        <m:ctrlPr>
                          <a:rPr lang="ja-JP" altLang="ja-JP" sz="28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𝑆</m:t>
                        </m:r>
                      </m:sub>
                    </m:sSub>
                    <m:d>
                      <m:dPr>
                        <m:ctrlPr>
                          <a:rPr lang="ja-JP" altLang="ja-JP" sz="28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𝑀</m:t>
                            </m:r>
                          </m:sub>
                        </m:sSub>
                      </m:e>
                    </m:d>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1</m:t>
                        </m:r>
                      </m:sub>
                    </m:sSub>
                    <m:d>
                      <m:dPr>
                        <m:ctrlPr>
                          <a:rPr lang="ja-JP" altLang="ja-JP" sz="2800" i="1">
                            <a:effectLst/>
                            <a:latin typeface="Cambria Math" panose="02040503050406030204" pitchFamily="18" charset="0"/>
                            <a:ea typeface="Cambria Math" panose="02040503050406030204" pitchFamily="18" charset="0"/>
                          </a:rPr>
                        </m:ctrlPr>
                      </m:dPr>
                      <m:e>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𝑠</m:t>
                            </m:r>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1</m:t>
                            </m:r>
                          </m:sub>
                        </m:sSub>
                      </m:e>
                    </m:d>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𝑀</m:t>
                        </m:r>
                      </m:sub>
                    </m:sSub>
                    <m:d>
                      <m:dPr>
                        <m:ctrlPr>
                          <a:rPr lang="ja-JP" altLang="ja-JP" sz="2800" i="1">
                            <a:effectLst/>
                            <a:latin typeface="Cambria Math" panose="02040503050406030204" pitchFamily="18" charset="0"/>
                            <a:ea typeface="Cambria Math" panose="02040503050406030204" pitchFamily="18" charset="0"/>
                          </a:rPr>
                        </m:ctrlPr>
                      </m:dPr>
                      <m:e>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𝑀</m:t>
                            </m:r>
                          </m:sub>
                        </m:s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𝑠𝑀</m:t>
                            </m:r>
                          </m:sub>
                        </m:sSub>
                      </m:e>
                    </m:d>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1600" dirty="0">
                    <a:effectLst/>
                    <a:latin typeface="Georgia" panose="02040502050405020303" pitchFamily="18" charset="0"/>
                    <a:ea typeface="游明朝" panose="02020400000000000000" pitchFamily="18" charset="-128"/>
                    <a:cs typeface="Times New Roman" panose="02020603050405020304" pitchFamily="18" charset="0"/>
                  </a:rPr>
                  <a:t> </a:t>
                </a:r>
                <a14:m>
                  <m:oMath xmlns:m="http://schemas.openxmlformats.org/officeDocument/2006/math">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800" i="1">
                            <a:effectLst/>
                            <a:latin typeface="Cambria Math" panose="02040503050406030204" pitchFamily="18" charset="0"/>
                            <a:ea typeface="Cambria Math" panose="02040503050406030204" pitchFamily="18" charset="0"/>
                          </a:rPr>
                        </m:ctrlPr>
                      </m:d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800" i="1">
                            <a:effectLst/>
                            <a:latin typeface="Cambria Math" panose="02040503050406030204" pitchFamily="18" charset="0"/>
                            <a:ea typeface="Cambria Math" panose="02040503050406030204" pitchFamily="18" charset="0"/>
                          </a:rPr>
                        </m:ctrlPr>
                      </m:dPr>
                      <m:e>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800" i="1">
                                    <a:effectLst/>
                                    <a:latin typeface="Cambria Math" panose="02040503050406030204" pitchFamily="18" charset="0"/>
                                    <a:ea typeface="Cambria Math" panose="02040503050406030204" pitchFamily="18" charset="0"/>
                                  </a:rPr>
                                </m:ctrlPr>
                              </m:dPr>
                              <m:e>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800" i="1">
                                <a:effectLst/>
                                <a:latin typeface="Cambria Math" panose="02040503050406030204" pitchFamily="18" charset="0"/>
                                <a:ea typeface="Cambria Math" panose="02040503050406030204" pitchFamily="18" charset="0"/>
                              </a:rPr>
                            </m:ctrlPr>
                          </m:dPr>
                          <m:e>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16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rPr>
                                </m:ctrlPr>
                              </m:sSubPr>
                              <m:e>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6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e>
                    </m:d>
                  </m:oMath>
                </a14:m>
                <a:r>
                  <a:rPr lang="en-US" altLang="ja-JP" sz="2800" dirty="0">
                    <a:effectLst/>
                    <a:latin typeface="Georgia" panose="02040502050405020303" pitchFamily="18" charset="0"/>
                    <a:ea typeface="游明朝" panose="02020400000000000000" pitchFamily="18" charset="-128"/>
                    <a:cs typeface="Times New Roman" panose="02020603050405020304" pitchFamily="18" charset="0"/>
                  </a:rPr>
                  <a:t>(8.65)</a:t>
                </a:r>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r>
                  <a:rPr lang="ja-JP" altLang="ja-JP" sz="2400" dirty="0">
                    <a:effectLst/>
                    <a:ea typeface="Georgia" panose="02040502050405020303" pitchFamily="18" charset="0"/>
                    <a:cs typeface="Times New Roman" panose="02020603050405020304" pitchFamily="18" charset="0"/>
                  </a:rPr>
                  <a:t> </a:t>
                </a:r>
                <a14:m>
                  <m:oMath xmlns:m="http://schemas.openxmlformats.org/officeDocument/2006/math">
                    <m:d>
                      <m:dPr>
                        <m:begChr m:val="{"/>
                        <m:endChr m:val="}"/>
                        <m:ctrlPr>
                          <a:rPr lang="ja-JP" altLang="ja-JP" sz="4000" i="1">
                            <a:effectLst/>
                            <a:latin typeface="Cambria Math" panose="02040503050406030204" pitchFamily="18" charset="0"/>
                            <a:ea typeface="Cambria Math" panose="02040503050406030204" pitchFamily="18" charset="0"/>
                          </a:rPr>
                        </m:ctrlPr>
                      </m:dPr>
                      <m:e>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M</m:t>
                            </m:r>
                          </m:sub>
                        </m:sSub>
                      </m:e>
                    </m:d>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ja-JP" altLang="ja-JP" sz="2400" dirty="0">
                    <a:effectLst/>
                    <a:latin typeface="Georgia" panose="02040502050405020303" pitchFamily="18" charset="0"/>
                    <a:ea typeface="游明朝" panose="02020400000000000000" pitchFamily="18" charset="-128"/>
                    <a:cs typeface="Times New Roman" panose="02020603050405020304" pitchFamily="18" charset="0"/>
                  </a:rPr>
                  <a:t>は因子ノード</a:t>
                </a:r>
                <a:r>
                  <a:rPr lang="ja-JP" altLang="ja-JP" sz="2400" dirty="0">
                    <a:effectLst/>
                    <a:ea typeface="Georgia" panose="02040502050405020303" pitchFamily="18" charset="0"/>
                    <a:cs typeface="Times New Roman" panose="02020603050405020304" pitchFamily="18" charset="0"/>
                  </a:rPr>
                  <a:t> </a:t>
                </a:r>
                <a14:m>
                  <m:oMath xmlns:m="http://schemas.openxmlformats.org/officeDocument/2006/math">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f</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ja-JP" altLang="ja-JP" sz="2400" dirty="0">
                    <a:effectLst/>
                    <a:latin typeface="Georgia" panose="02040502050405020303" pitchFamily="18" charset="0"/>
                    <a:ea typeface="游明朝" panose="02020400000000000000" pitchFamily="18" charset="-128"/>
                    <a:cs typeface="Times New Roman" panose="02020603050405020304" pitchFamily="18" charset="0"/>
                  </a:rPr>
                  <a:t>が依存する変数集合</a:t>
                </a:r>
                <a:endParaRPr lang="en-US" altLang="ja-JP" sz="2400" dirty="0">
                  <a:effectLst/>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14:m>
                  <m:oMath xmlns:m="http://schemas.openxmlformats.org/officeDocument/2006/math">
                    <m:r>
                      <a:rPr lang="en-US" altLang="ja-JP" sz="2400" i="1" smtClean="0">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ja-JP" altLang="ja-JP" sz="2400" dirty="0">
                    <a:effectLst/>
                    <a:latin typeface="Georgia" panose="02040502050405020303" pitchFamily="18" charset="0"/>
                    <a:ea typeface="游明朝" panose="02020400000000000000" pitchFamily="18" charset="-128"/>
                    <a:cs typeface="Times New Roman" panose="02020603050405020304" pitchFamily="18" charset="0"/>
                  </a:rPr>
                  <a:t>は因子ノード</a:t>
                </a:r>
                <a:r>
                  <a:rPr lang="ja-JP" altLang="ja-JP" sz="2400" dirty="0">
                    <a:effectLst/>
                    <a:ea typeface="Georgia" panose="02040502050405020303" pitchFamily="18" charset="0"/>
                    <a:cs typeface="Times New Roman" panose="02020603050405020304" pitchFamily="18" charset="0"/>
                  </a:rPr>
                  <a:t> </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𝑠</m:t>
                        </m:r>
                      </m:sub>
                    </m:sSub>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ja-JP" altLang="ja-JP" sz="2400" dirty="0">
                    <a:effectLst/>
                    <a:latin typeface="Georgia" panose="02040502050405020303" pitchFamily="18" charset="0"/>
                    <a:ea typeface="游明朝" panose="02020400000000000000" pitchFamily="18" charset="-128"/>
                    <a:cs typeface="Times New Roman" panose="02020603050405020304" pitchFamily="18" charset="0"/>
                  </a:rPr>
                  <a:t>と</a:t>
                </a:r>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つながる</a:t>
                </a:r>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x</a:t>
                </a:r>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を除く</a:t>
                </a:r>
                <a:b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br>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変数</a:t>
                </a:r>
                <a:r>
                  <a:rPr lang="ja-JP" altLang="en-US" sz="2400" dirty="0">
                    <a:latin typeface="Georgia" panose="02040502050405020303" pitchFamily="18" charset="0"/>
                    <a:ea typeface="游明朝" panose="02020400000000000000" pitchFamily="18" charset="-128"/>
                    <a:cs typeface="Times New Roman" panose="02020603050405020304" pitchFamily="18" charset="0"/>
                  </a:rPr>
                  <a:t>ノード</a:t>
                </a:r>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集合</a:t>
                </a:r>
                <a:endParaRPr lang="en-US" altLang="ja-JP" sz="2400" dirty="0">
                  <a:effectLst/>
                  <a:latin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r>
                  <a:rPr lang="ja-JP" altLang="en-US" sz="2400" dirty="0">
                    <a:latin typeface="游明朝" panose="02020400000000000000" pitchFamily="18" charset="-128"/>
                    <a:cs typeface="Times New Roman" panose="02020603050405020304" pitchFamily="18" charset="0"/>
                  </a:rPr>
                  <a:t>変数</a:t>
                </a:r>
                <a:r>
                  <a:rPr lang="en-US" altLang="ja-JP" sz="2400" dirty="0" err="1">
                    <a:effectLst/>
                    <a:latin typeface="游明朝" panose="02020400000000000000" pitchFamily="18" charset="-128"/>
                    <a:cs typeface="Times New Roman" panose="02020603050405020304" pitchFamily="18" charset="0"/>
                  </a:rPr>
                  <a:t>集合は</a:t>
                </a:r>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14:m>
                  <m:oMath xmlns:m="http://schemas.openxmlformats.org/officeDocument/2006/math">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p</m:t>
                    </m:r>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000" i="1">
                            <a:effectLst/>
                            <a:latin typeface="Cambria Math" panose="02040503050406030204" pitchFamily="18" charset="0"/>
                            <a:ea typeface="Cambria Math" panose="02040503050406030204" pitchFamily="18" charset="0"/>
                          </a:rPr>
                        </m:ctrlPr>
                      </m:sSubPr>
                      <m:e>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f</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d>
                      <m:dPr>
                        <m:ctrlPr>
                          <a:rPr lang="ja-JP" altLang="ja-JP" sz="4000" i="1">
                            <a:effectLst/>
                            <a:latin typeface="Cambria Math" panose="02040503050406030204" pitchFamily="18" charset="0"/>
                            <a:ea typeface="Cambria Math" panose="02040503050406030204" pitchFamily="18" charset="0"/>
                          </a:rPr>
                        </m:ctrlPr>
                      </m:dPr>
                      <m:e>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e>
                    </m:d>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en-US" altLang="ja-JP" sz="2400" dirty="0">
                    <a:effectLst/>
                    <a:latin typeface="游明朝" panose="02020400000000000000" pitchFamily="18" charset="-128"/>
                    <a:cs typeface="Times New Roman" panose="02020603050405020304" pitchFamily="18" charset="0"/>
                  </a:rPr>
                  <a:t>の</a:t>
                </a:r>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14:m>
                  <m:oMath xmlns:m="http://schemas.openxmlformats.org/officeDocument/2006/math">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endParaRPr lang="en-US" altLang="ja-JP" sz="2400" dirty="0">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r>
                  <a:rPr lang="en-US" altLang="ja-JP" sz="2400" dirty="0" err="1">
                    <a:effectLst/>
                    <a:latin typeface="游明朝" panose="02020400000000000000" pitchFamily="18" charset="-128"/>
                    <a:cs typeface="Times New Roman" panose="02020603050405020304" pitchFamily="18" charset="0"/>
                  </a:rPr>
                  <a:t>灰色雲が</a:t>
                </a:r>
                <a14:m>
                  <m:oMath xmlns:m="http://schemas.openxmlformats.org/officeDocument/2006/math">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F</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d>
                      <m:dPr>
                        <m:ctrlPr>
                          <a:rPr lang="ja-JP" altLang="ja-JP" sz="4000" i="1">
                            <a:effectLst/>
                            <a:latin typeface="Cambria Math" panose="02040503050406030204" pitchFamily="18" charset="0"/>
                            <a:ea typeface="Cambria Math" panose="02040503050406030204" pitchFamily="18" charset="0"/>
                          </a:rPr>
                        </m:ctrlPr>
                      </m:d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000" i="1">
                                <a:effectLst/>
                                <a:latin typeface="Cambria Math" panose="02040503050406030204" pitchFamily="18" charset="0"/>
                                <a:ea typeface="Cambria Math" panose="02040503050406030204" pitchFamily="18" charset="0"/>
                              </a:rPr>
                            </m:ctrlPr>
                          </m:sSubPr>
                          <m:e>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X</m:t>
                            </m:r>
                          </m:e>
                          <m:sub>
                            <m:r>
                              <m:rPr>
                                <m:sty m:val="p"/>
                              </m:rPr>
                              <a:rPr lang="en-US" altLang="ja-JP" sz="2400" b="0" i="0">
                                <a:effectLst/>
                                <a:latin typeface="Cambria Math" panose="02040503050406030204" pitchFamily="18" charset="0"/>
                                <a:ea typeface="游明朝" panose="02020400000000000000" pitchFamily="18" charset="-128"/>
                                <a:cs typeface="Times New Roman" panose="02020603050405020304" pitchFamily="18" charset="0"/>
                              </a:rPr>
                              <m:t>S</m:t>
                            </m:r>
                          </m:sub>
                        </m:sSub>
                      </m:e>
                    </m:d>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en-US" altLang="ja-JP" sz="2400" dirty="0">
                    <a:effectLst/>
                    <a:latin typeface="游明朝" panose="02020400000000000000" pitchFamily="18" charset="-128"/>
                    <a:cs typeface="Times New Roman" panose="02020603050405020304" pitchFamily="18" charset="0"/>
                  </a:rPr>
                  <a:t>を表す</a:t>
                </a:r>
              </a:p>
              <a:p>
                <a:pPr marL="914400" lvl="1" indent="-457200">
                  <a:buClr>
                    <a:schemeClr val="dk1"/>
                  </a:buClr>
                  <a:buSzPts val="3200"/>
                  <a:buFont typeface="Arial"/>
                  <a:buChar char="•"/>
                </a:pPr>
                <a:r>
                  <a:rPr lang="ja-JP" altLang="en-US" sz="2400" dirty="0">
                    <a:latin typeface="Georgia" panose="02040502050405020303" pitchFamily="18" charset="0"/>
                    <a:ea typeface="游明朝" panose="02020400000000000000" pitchFamily="18" charset="-128"/>
                    <a:cs typeface="Times New Roman" panose="02020603050405020304" pitchFamily="18" charset="0"/>
                  </a:rPr>
                  <a:t>灰色雲は水色雲</a:t>
                </a:r>
                <a:r>
                  <a:rPr lang="en-US" altLang="ja-JP" sz="2400" dirty="0">
                    <a:latin typeface="Georgia" panose="02040502050405020303" pitchFamily="18" charset="0"/>
                    <a:ea typeface="游明朝" panose="02020400000000000000" pitchFamily="18" charset="-128"/>
                    <a:cs typeface="Times New Roman" panose="02020603050405020304" pitchFamily="18" charset="0"/>
                  </a:rPr>
                  <a:t>M</a:t>
                </a:r>
                <a:r>
                  <a:rPr lang="ja-JP" altLang="en-US" sz="2400" dirty="0">
                    <a:latin typeface="Georgia" panose="02040502050405020303" pitchFamily="18" charset="0"/>
                    <a:ea typeface="游明朝" panose="02020400000000000000" pitchFamily="18" charset="-128"/>
                    <a:cs typeface="Times New Roman" panose="02020603050405020304" pitchFamily="18" charset="0"/>
                  </a:rPr>
                  <a:t>個で構成される</a:t>
                </a:r>
                <a:endParaRPr lang="en-US" altLang="ja-JP" sz="2400" dirty="0">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r>
                  <a:rPr lang="ja-JP" altLang="en-US" sz="2400" dirty="0">
                    <a:effectLst/>
                    <a:latin typeface="Georgia" panose="02040502050405020303" pitchFamily="18" charset="0"/>
                    <a:ea typeface="游明朝" panose="02020400000000000000" pitchFamily="18" charset="-128"/>
                    <a:cs typeface="Times New Roman" panose="02020603050405020304" pitchFamily="18" charset="0"/>
                  </a:rPr>
                  <a:t>それぞれの水色雲からメッセージが送られる</a:t>
                </a:r>
                <a:endParaRPr lang="en-US" altLang="ja-JP" sz="2400" dirty="0">
                  <a:effectLst/>
                  <a:latin typeface="Georgia" panose="02040502050405020303" pitchFamily="18" charset="0"/>
                  <a:ea typeface="游明朝" panose="02020400000000000000" pitchFamily="18" charset="-128"/>
                  <a:cs typeface="Times New Roman" panose="02020603050405020304" pitchFamily="18" charset="0"/>
                </a:endParaRPr>
              </a:p>
              <a:p>
                <a:pPr lvl="1">
                  <a:buClr>
                    <a:schemeClr val="dk1"/>
                  </a:buClr>
                  <a:buSzPts val="3200"/>
                </a:pPr>
                <a:endParaRPr lang="ja-JP" altLang="ja-JP" sz="24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053243"/>
              </a:xfrm>
              <a:prstGeom prst="rect">
                <a:avLst/>
              </a:prstGeom>
              <a:blipFill>
                <a:blip r:embed="rId2"/>
                <a:stretch>
                  <a:fillRect l="-1178" t="-3257"/>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因子ノードの部分グラフの因数分解</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16</a:t>
            </a:fld>
            <a:endParaRPr kumimoji="1" lang="ja-JP" altLang="en-US"/>
          </a:p>
        </p:txBody>
      </p:sp>
      <p:pic>
        <p:nvPicPr>
          <p:cNvPr id="11" name="図 10">
            <a:extLst>
              <a:ext uri="{FF2B5EF4-FFF2-40B4-BE49-F238E27FC236}">
                <a16:creationId xmlns:a16="http://schemas.microsoft.com/office/drawing/2014/main" id="{D47FB9E0-7CEB-0C10-6899-C058F7D3E872}"/>
              </a:ext>
            </a:extLst>
          </p:cNvPr>
          <p:cNvPicPr>
            <a:picLocks noChangeAspect="1"/>
          </p:cNvPicPr>
          <p:nvPr/>
        </p:nvPicPr>
        <p:blipFill>
          <a:blip r:embed="rId3"/>
          <a:stretch>
            <a:fillRect/>
          </a:stretch>
        </p:blipFill>
        <p:spPr>
          <a:xfrm>
            <a:off x="8007208" y="2041771"/>
            <a:ext cx="4041408" cy="3792239"/>
          </a:xfrm>
          <a:prstGeom prst="rect">
            <a:avLst/>
          </a:prstGeom>
        </p:spPr>
      </p:pic>
      <p:sp>
        <p:nvSpPr>
          <p:cNvPr id="4" name="テキスト ボックス 3">
            <a:extLst>
              <a:ext uri="{FF2B5EF4-FFF2-40B4-BE49-F238E27FC236}">
                <a16:creationId xmlns:a16="http://schemas.microsoft.com/office/drawing/2014/main" id="{3CF41BB4-81CA-A44B-BC55-D10D1D389DF9}"/>
              </a:ext>
            </a:extLst>
          </p:cNvPr>
          <p:cNvSpPr txBox="1"/>
          <p:nvPr/>
        </p:nvSpPr>
        <p:spPr>
          <a:xfrm>
            <a:off x="8892738" y="5836045"/>
            <a:ext cx="2270348" cy="369332"/>
          </a:xfrm>
          <a:prstGeom prst="rect">
            <a:avLst/>
          </a:prstGeom>
          <a:noFill/>
        </p:spPr>
        <p:txBody>
          <a:bodyPr wrap="square" rtlCol="0">
            <a:spAutoFit/>
          </a:bodyPr>
          <a:lstStyle/>
          <a:p>
            <a:r>
              <a:rPr lang="ja-JP" altLang="en-US" dirty="0"/>
              <a:t>図</a:t>
            </a:r>
            <a:r>
              <a:rPr lang="en-US" altLang="ja-JP" dirty="0"/>
              <a:t>8.47</a:t>
            </a:r>
            <a:r>
              <a:rPr lang="ja-JP" altLang="en-US" dirty="0"/>
              <a:t>を修正した図</a:t>
            </a:r>
            <a:endParaRPr kumimoji="1" lang="ja-JP" altLang="en-US" dirty="0"/>
          </a:p>
        </p:txBody>
      </p:sp>
    </p:spTree>
    <p:extLst>
      <p:ext uri="{BB962C8B-B14F-4D97-AF65-F5344CB8AC3E}">
        <p14:creationId xmlns:p14="http://schemas.microsoft.com/office/powerpoint/2010/main" val="1559731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943567"/>
              </a:xfrm>
              <a:prstGeom prst="rect">
                <a:avLst/>
              </a:prstGeom>
              <a:noFill/>
            </p:spPr>
            <p:txBody>
              <a:bodyPr wrap="square">
                <a:spAutoFit/>
              </a:bodyPr>
              <a:lstStyle/>
              <a:p>
                <a:pPr marL="457200" indent="-457200">
                  <a:buClr>
                    <a:schemeClr val="dk1"/>
                  </a:buClr>
                  <a:buSzPts val="3200"/>
                  <a:buFont typeface="Arial"/>
                  <a:buChar char="•"/>
                </a:pPr>
                <a:r>
                  <a:rPr lang="ja-JP" altLang="en-US" sz="2400" dirty="0"/>
                  <a:t>よって、因子→変数のメッセージを因数分解</a:t>
                </a:r>
                <a:r>
                  <a:rPr lang="en-US" altLang="ja-JP" sz="2400" dirty="0"/>
                  <a:t>(8.65)</a:t>
                </a:r>
                <a:r>
                  <a:rPr lang="ja-JP" altLang="en-US" sz="2400" dirty="0"/>
                  <a:t>を</a:t>
                </a:r>
                <a:r>
                  <a:rPr lang="en-US" altLang="ja-JP" sz="2400" dirty="0"/>
                  <a:t>(8.64)</a:t>
                </a:r>
                <a:r>
                  <a:rPr lang="ja-JP" altLang="en-US" sz="2400" dirty="0"/>
                  <a:t>に代入すると</a:t>
                </a:r>
                <a:endParaRPr lang="en-US" altLang="ja-JP" sz="2400" i="1" dirty="0">
                  <a:latin typeface="Cambria Math" panose="02040503050406030204" pitchFamily="18" charset="0"/>
                </a:endParaRPr>
              </a:p>
              <a:p>
                <a:pPr marL="457200" indent="-457200">
                  <a:buClr>
                    <a:schemeClr val="dk1"/>
                  </a:buClr>
                  <a:buSzPts val="3200"/>
                  <a:buFont typeface="Arial"/>
                  <a:buChar char="•"/>
                </a:pPr>
                <a14:m>
                  <m:oMath xmlns:m="http://schemas.openxmlformats.org/officeDocument/2006/math">
                    <m:r>
                      <a:rPr lang="ja-JP" altLang="en-US" sz="2400" i="1" smtClean="0">
                        <a:latin typeface="Cambria Math" panose="02040503050406030204" pitchFamily="18" charset="0"/>
                      </a:rPr>
                      <m:t>𝜇</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𝑠</m:t>
                        </m:r>
                      </m:sub>
                    </m:sSub>
                    <m:r>
                      <a:rPr lang="ja-JP" altLang="en-US"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sSub>
                      <m:sSubPr>
                        <m:ctrlPr>
                          <a:rPr lang="ja-JP" altLang="ja-JP"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2400">
                            <a:latin typeface="Cambria Math" panose="02040503050406030204" pitchFamily="18" charset="0"/>
                            <a:ea typeface="游明朝" panose="02020400000000000000" pitchFamily="18" charset="-128"/>
                            <a:cs typeface="Times New Roman" panose="02020603050405020304" pitchFamily="18" charset="0"/>
                          </a:rPr>
                          <m:t>x</m:t>
                        </m:r>
                        <m:r>
                          <a:rPr lang="en-US" altLang="ja-JP" sz="2400" b="0" i="1" smtClean="0">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2400">
                        <a:latin typeface="Cambria Math" panose="02040503050406030204" pitchFamily="18" charset="0"/>
                      </a:rPr>
                      <m:t> </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𝑠</m:t>
                        </m:r>
                      </m:sub>
                    </m:sSub>
                    <m:d>
                      <m:dPr>
                        <m:ctrlPr>
                          <a:rPr lang="ja-JP"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𝑠</m:t>
                            </m:r>
                          </m:sub>
                        </m:sSub>
                      </m:e>
                    </m:d>
                  </m:oMath>
                </a14:m>
                <a:r>
                  <a:rPr lang="en-US" altLang="ja-JP" sz="3600" dirty="0">
                    <a:latin typeface="Georgia" panose="02040502050405020303" pitchFamily="18" charset="0"/>
                    <a:ea typeface="游明朝" panose="02020400000000000000" pitchFamily="18" charset="-128"/>
                    <a:cs typeface="Times New Roman" panose="02020603050405020304" pitchFamily="18" charset="0"/>
                  </a:rPr>
                  <a:t>					</a:t>
                </a:r>
                <a14:m>
                  <m:oMath xmlns:m="http://schemas.openxmlformats.org/officeDocument/2006/math">
                    <m:m>
                      <m:mPr>
                        <m:plcHide m:val="on"/>
                        <m:mcs>
                          <m:mc>
                            <m:mcPr>
                              <m:count m:val="2"/>
                              <m:mcJc m:val="center"/>
                            </m:mcPr>
                          </m:mc>
                        </m:mcs>
                        <m:ctrlPr>
                          <a:rPr lang="ja-JP" altLang="ja-JP" sz="2000" i="1" smtClean="0">
                            <a:effectLst/>
                            <a:latin typeface="Cambria Math" panose="02040503050406030204" pitchFamily="18" charset="0"/>
                            <a:ea typeface="Cambria Math" panose="02040503050406030204" pitchFamily="18" charset="0"/>
                            <a:cs typeface="Times New Roman" panose="02020603050405020304" pitchFamily="18" charset="0"/>
                          </a:rPr>
                        </m:ctrlPr>
                      </m:mPr>
                      <m:mr>
                        <m:e/>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sub>
                          </m:sSub>
                          <m:nary>
                            <m:naryPr>
                              <m:chr m:val="∑"/>
                              <m:limLoc m:val="subSup"/>
                              <m:supHide m:val="on"/>
                              <m:ctrlPr>
                                <a:rPr lang="en-US" altLang="ja-JP" sz="2000" i="1" smtClean="0">
                                  <a:effectLst/>
                                  <a:latin typeface="Cambria Math" panose="02040503050406030204" pitchFamily="18" charset="0"/>
                                  <a:ea typeface="游明朝" panose="02020400000000000000" pitchFamily="18" charset="-128"/>
                                  <a:cs typeface="Times New Roman" panose="02020603050405020304" pitchFamily="18" charset="0"/>
                                </a:rPr>
                              </m:ctrlPr>
                            </m:naryPr>
                            <m:sub>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m:t>
                                  </m:r>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𝑠𝑀</m:t>
                                  </m:r>
                                </m:sub>
                              </m:sSub>
                            </m:sub>
                            <m:sup/>
                            <m:e>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0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𝑠𝑚</m:t>
                                              </m:r>
                                            </m:sub>
                                          </m:sSub>
                                        </m:e>
                                      </m:d>
                                    </m:e>
                                  </m:d>
                                </m:e>
                              </m:d>
                            </m:e>
                          </m:nary>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e>
                      </m:mr>
                      <m:mr>
                        <m:e/>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e>
                              </m:d>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𝑠𝑀</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d>
                                <m:dPr>
                                  <m:begChr m:val="["/>
                                  <m:endChr m:val="]"/>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e>
                              </m:d>
                            </m:e>
                          </m:d>
                        </m:e>
                      </m:mr>
                      <m:mr>
                        <m:e/>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d>
                            <m:dPr>
                              <m:ctrlPr>
                                <a:rPr lang="en-US" altLang="ja-JP" sz="2000" i="1" smtClean="0">
                                  <a:effectLst/>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en-US" altLang="ja-JP" sz="2000" i="1" smtClean="0">
                                      <a:effectLst/>
                                      <a:latin typeface="Cambria Math" panose="02040503050406030204" pitchFamily="18" charset="0"/>
                                      <a:ea typeface="游明朝" panose="02020400000000000000" pitchFamily="18" charset="-128"/>
                                      <a:cs typeface="Times New Roman" panose="02020603050405020304" pitchFamily="18" charset="0"/>
                                    </a:rPr>
                                  </m:ctrlPr>
                                </m:dPr>
                                <m:e>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m:t>
                                              </m:r>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m:t>
                                              </m:r>
                                              <m:r>
                                                <a:rPr lang="en-US" altLang="ja-JP" sz="2000">
                                                  <a:latin typeface="Cambria Math" panose="02040503050406030204" pitchFamily="18" charset="0"/>
                                                  <a:ea typeface="游明朝" panose="02020400000000000000" pitchFamily="18" charset="-128"/>
                                                  <a:cs typeface="Times New Roman" panose="02020603050405020304" pitchFamily="18" charset="0"/>
                                                </a:rPr>
                                                <m:t>1</m:t>
                                              </m:r>
                                            </m:sub>
                                          </m:sSub>
                                        </m:e>
                                      </m:d>
                                    </m:e>
                                  </m:d>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d>
                                    <m:dPr>
                                      <m:endChr m:val=""/>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𝑠𝑀</m:t>
                                              </m:r>
                                            </m:sub>
                                          </m:sSub>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𝑀</m:t>
                                          </m:r>
                                        </m:sub>
                                      </m:sSub>
                                      <m:d>
                                        <m:d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𝑀</m:t>
                                              </m:r>
                                            </m:sub>
                                          </m:sSub>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𝑠𝑀</m:t>
                                              </m:r>
                                            </m:sub>
                                          </m:sSub>
                                        </m:e>
                                      </m:d>
                                    </m:e>
                                  </m:d>
                                </m:e>
                              </m:d>
                            </m:e>
                          </m:d>
                        </m:e>
                      </m:mr>
                      <m:mr>
                        <m:e/>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e>
                              </m:d>
                            </m:e>
                          </m:d>
                        </m:e>
                      </m:mr>
                      <m:mr>
                        <m:e/>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0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0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e>
                              </m:d>
                            </m:e>
                          </m:d>
                          <m:r>
                            <a:rPr lang="ja-JP" altLang="en-US" sz="200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2000" b="0" i="1" smtClean="0">
                              <a:latin typeface="Cambria Math" panose="02040503050406030204" pitchFamily="18" charset="0"/>
                              <a:ea typeface="游明朝" panose="02020400000000000000" pitchFamily="18" charset="-128"/>
                              <a:cs typeface="Times New Roman" panose="02020603050405020304" pitchFamily="18" charset="0"/>
                            </a:rPr>
                            <m:t>(8.66)</m:t>
                          </m:r>
                        </m:e>
                      </m:mr>
                    </m:m>
                  </m:oMath>
                </a14:m>
                <a:endParaRPr lang="en-US" altLang="ja-JP" sz="2000" dirty="0">
                  <a:effectLst/>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en-US" altLang="ja-JP" sz="2000" dirty="0">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en-US" altLang="ja-JP" sz="2400" dirty="0">
                  <a:effectLst/>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en-US" altLang="ja-JP" sz="2400" dirty="0">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r>
                  <a:rPr lang="ja-JP" altLang="en-US" sz="2000" dirty="0">
                    <a:latin typeface="Georgia" panose="02040502050405020303" pitchFamily="18" charset="0"/>
                    <a:ea typeface="游明朝" panose="02020400000000000000" pitchFamily="18" charset="-128"/>
                    <a:cs typeface="Times New Roman" panose="02020603050405020304" pitchFamily="18" charset="0"/>
                  </a:rPr>
                  <a:t>変数→因子へのメッセージは以下で定義した</a:t>
                </a:r>
                <a:br>
                  <a:rPr lang="en-US" altLang="ja-JP" sz="2000" i="1" dirty="0">
                    <a:latin typeface="Cambria Math" panose="02040503050406030204" pitchFamily="18" charset="0"/>
                    <a:ea typeface="Cambria Math" panose="02040503050406030204" pitchFamily="18" charset="0"/>
                    <a:cs typeface="Times New Roman" panose="02020603050405020304" pitchFamily="18" charset="0"/>
                  </a:rPr>
                </a:br>
                <a14:m>
                  <m:oMath xmlns:m="http://schemas.openxmlformats.org/officeDocument/2006/math">
                    <m:sSub>
                      <m:sSubPr>
                        <m:ctrlPr>
                          <a:rPr lang="ja-JP" altLang="ja-JP" sz="20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0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0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oMath>
                </a14:m>
                <a:r>
                  <a:rPr lang="en-US" altLang="ja-JP" sz="2000" dirty="0">
                    <a:ea typeface="游明朝" panose="02020400000000000000" pitchFamily="18" charset="-128"/>
                    <a:cs typeface="Times New Roman" panose="02020603050405020304" pitchFamily="18" charset="0"/>
                  </a:rPr>
                  <a:t> </a:t>
                </a:r>
                <a14:m>
                  <m:oMath xmlns:m="http://schemas.openxmlformats.org/officeDocument/2006/math">
                    <m:r>
                      <a:rPr lang="en-US" altLang="ja-JP" sz="2000" i="1">
                        <a:latin typeface="Cambria Math" panose="02040503050406030204" pitchFamily="18" charset="0"/>
                        <a:ea typeface="游明朝" panose="02020400000000000000" pitchFamily="18" charset="-128"/>
                        <a:cs typeface="Times New Roman" panose="02020603050405020304" pitchFamily="18" charset="0"/>
                      </a:rPr>
                      <m:t>(8.67)</m:t>
                    </m:r>
                  </m:oMath>
                </a14:m>
                <a:endParaRPr lang="en-US" altLang="ja-JP" sz="2000" dirty="0">
                  <a:effectLst/>
                  <a:latin typeface="Georgia" panose="02040502050405020303" pitchFamily="18" charset="0"/>
                  <a:ea typeface="游明朝" panose="02020400000000000000" pitchFamily="18" charset="-128"/>
                  <a:cs typeface="Times New Roman" panose="02020603050405020304" pitchFamily="18" charset="0"/>
                </a:endParaRPr>
              </a:p>
              <a:p>
                <a:pPr algn="ctr">
                  <a:buClr>
                    <a:schemeClr val="dk1"/>
                  </a:buClr>
                  <a:buSzPts val="3200"/>
                </a:pPr>
                <a:endParaRPr lang="ja-JP" altLang="ja-JP" sz="2400" dirty="0">
                  <a:effectLst/>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ja-JP" altLang="ja-JP" sz="2000" dirty="0">
                  <a:effectLst/>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en-US" altLang="ja-JP" sz="3200" dirty="0">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ja-JP" altLang="ja-JP" sz="32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6943567"/>
              </a:xfrm>
              <a:prstGeom prst="rect">
                <a:avLst/>
              </a:prstGeom>
              <a:blipFill>
                <a:blip r:embed="rId2"/>
                <a:stretch>
                  <a:fillRect l="-1178" t="-2283"/>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因子ノードの部分グラフの因数分解</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17</a:t>
            </a:fld>
            <a:endParaRPr kumimoji="1" lang="ja-JP" altLang="en-US"/>
          </a:p>
        </p:txBody>
      </p:sp>
      <p:pic>
        <p:nvPicPr>
          <p:cNvPr id="4" name="図 3">
            <a:extLst>
              <a:ext uri="{FF2B5EF4-FFF2-40B4-BE49-F238E27FC236}">
                <a16:creationId xmlns:a16="http://schemas.microsoft.com/office/drawing/2014/main" id="{BE26CE68-58B4-C39B-0B4B-CEA82FBC8B61}"/>
              </a:ext>
            </a:extLst>
          </p:cNvPr>
          <p:cNvPicPr>
            <a:picLocks noChangeAspect="1"/>
          </p:cNvPicPr>
          <p:nvPr/>
        </p:nvPicPr>
        <p:blipFill>
          <a:blip r:embed="rId3"/>
          <a:stretch>
            <a:fillRect/>
          </a:stretch>
        </p:blipFill>
        <p:spPr>
          <a:xfrm>
            <a:off x="9162030" y="1024864"/>
            <a:ext cx="3005745" cy="2820429"/>
          </a:xfrm>
          <a:prstGeom prst="rect">
            <a:avLst/>
          </a:prstGeom>
        </p:spPr>
      </p:pic>
      <p:sp>
        <p:nvSpPr>
          <p:cNvPr id="7" name="テキスト ボックス 6">
            <a:extLst>
              <a:ext uri="{FF2B5EF4-FFF2-40B4-BE49-F238E27FC236}">
                <a16:creationId xmlns:a16="http://schemas.microsoft.com/office/drawing/2014/main" id="{B08F4AB4-C9FB-4796-F449-78CE9F80CDAA}"/>
              </a:ext>
            </a:extLst>
          </p:cNvPr>
          <p:cNvSpPr txBox="1"/>
          <p:nvPr/>
        </p:nvSpPr>
        <p:spPr>
          <a:xfrm>
            <a:off x="9398456" y="3939373"/>
            <a:ext cx="2270348" cy="369332"/>
          </a:xfrm>
          <a:prstGeom prst="rect">
            <a:avLst/>
          </a:prstGeom>
          <a:noFill/>
        </p:spPr>
        <p:txBody>
          <a:bodyPr wrap="square" rtlCol="0">
            <a:spAutoFit/>
          </a:bodyPr>
          <a:lstStyle/>
          <a:p>
            <a:r>
              <a:rPr lang="ja-JP" altLang="en-US" dirty="0"/>
              <a:t>図</a:t>
            </a:r>
            <a:r>
              <a:rPr lang="en-US" altLang="ja-JP" dirty="0"/>
              <a:t>8.47</a:t>
            </a:r>
            <a:r>
              <a:rPr lang="ja-JP" altLang="en-US" dirty="0"/>
              <a:t>を修正した図</a:t>
            </a:r>
            <a:endParaRPr kumimoji="1" lang="ja-JP" altLang="en-US" dirty="0"/>
          </a:p>
        </p:txBody>
      </p:sp>
    </p:spTree>
    <p:extLst>
      <p:ext uri="{BB962C8B-B14F-4D97-AF65-F5344CB8AC3E}">
        <p14:creationId xmlns:p14="http://schemas.microsoft.com/office/powerpoint/2010/main" val="422896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666599"/>
              </a:xfrm>
              <a:prstGeom prst="rect">
                <a:avLst/>
              </a:prstGeom>
              <a:noFill/>
            </p:spPr>
            <p:txBody>
              <a:bodyPr wrap="square">
                <a:spAutoFit/>
              </a:bodyPr>
              <a:lstStyle/>
              <a:p>
                <a:pPr marL="457200" indent="-457200">
                  <a:buClr>
                    <a:schemeClr val="dk1"/>
                  </a:buClr>
                  <a:buSzPts val="3200"/>
                  <a:buFont typeface="Arial"/>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あらためて、周辺分布とメッセージの関係をまとめておく</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a:buChar char="•"/>
                </a:pPr>
                <a14:m>
                  <m:oMath xmlns:m="http://schemas.openxmlformats.org/officeDocument/2006/math">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𝑝</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𝑠</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r>
                          <a:rPr lang="en-US" altLang="ja-JP" sz="2800">
                            <a:latin typeface="Cambria Math" panose="02040503050406030204" pitchFamily="18" charset="0"/>
                          </a:rPr>
                          <m:t>(</m:t>
                        </m:r>
                        <m:r>
                          <a:rPr lang="en-US" altLang="ja-JP" sz="2800" i="1">
                            <a:latin typeface="Cambria Math" panose="02040503050406030204" pitchFamily="18" charset="0"/>
                          </a:rPr>
                          <m:t>𝑥</m:t>
                        </m:r>
                        <m:r>
                          <a:rPr lang="en-US" altLang="ja-JP" sz="2800">
                            <a:latin typeface="Cambria Math" panose="02040503050406030204" pitchFamily="18" charset="0"/>
                          </a:rPr>
                          <m:t>)</m:t>
                        </m:r>
                      </m:sub>
                    </m:sSub>
                    <m:r>
                      <a:rPr lang="ja-JP" altLang="en-US" sz="2800" b="0" i="1" smtClean="0">
                        <a:latin typeface="Cambria Math" panose="02040503050406030204" pitchFamily="18" charset="0"/>
                      </a:rPr>
                      <m:t>𝜇</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𝑓</m:t>
                        </m:r>
                      </m:e>
                      <m:sub>
                        <m:r>
                          <a:rPr lang="en-US" altLang="ja-JP" sz="2800" b="0" i="1" smtClean="0">
                            <a:latin typeface="Cambria Math" panose="02040503050406030204" pitchFamily="18" charset="0"/>
                          </a:rPr>
                          <m:t>𝑠</m:t>
                        </m:r>
                      </m:sub>
                    </m:sSub>
                    <m:r>
                      <a:rPr lang="ja-JP" altLang="en-US" sz="2800" i="1">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oMath>
                </a14:m>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(8.63)</a:t>
                </a:r>
                <a:endParaRPr lang="en-US" altLang="ja-JP" sz="2800" dirty="0">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r>
                  <a:rPr lang="ja-JP" altLang="en-US" sz="2800" dirty="0">
                    <a:effectLst/>
                    <a:latin typeface="Georgia" panose="02040502050405020303" pitchFamily="18" charset="0"/>
                    <a:ea typeface="游明朝" panose="02020400000000000000" pitchFamily="18" charset="-128"/>
                    <a:cs typeface="Times New Roman" panose="02020603050405020304" pitchFamily="18" charset="0"/>
                  </a:rPr>
                  <a:t>因子→変数に入ってくるメッセージの積で周辺分布が求められる</a:t>
                </a:r>
                <a:endParaRPr lang="en-US" altLang="ja-JP" sz="2800" dirty="0">
                  <a:effectLst/>
                  <a:latin typeface="Georgia" panose="02040502050405020303" pitchFamily="18" charset="0"/>
                  <a:ea typeface="游明朝" panose="02020400000000000000" pitchFamily="18" charset="-128"/>
                  <a:cs typeface="Times New Roman" panose="02020603050405020304" pitchFamily="18" charset="0"/>
                </a:endParaRPr>
              </a:p>
              <a:p>
                <a:pPr marL="457200" indent="-457200">
                  <a:buClr>
                    <a:schemeClr val="dk1"/>
                  </a:buClr>
                  <a:buSzPts val="3200"/>
                  <a:buFont typeface="Arial"/>
                  <a:buChar char="•"/>
                </a:pPr>
                <a:endParaRPr lang="ja-JP" altLang="ja-JP" sz="1800" dirty="0">
                  <a:effectLst/>
                  <a:latin typeface="Georgia" panose="02040502050405020303" pitchFamily="18" charset="0"/>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14:m>
                  <m:oMath xmlns:m="http://schemas.openxmlformats.org/officeDocument/2006/math">
                    <m:r>
                      <a:rPr lang="ja-JP" altLang="en-US" sz="2800" i="1" smtClean="0">
                        <a:latin typeface="Cambria Math" panose="02040503050406030204" pitchFamily="18" charset="0"/>
                      </a:rPr>
                      <m:t>𝜇</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r>
                      <a:rPr lang="ja-JP" altLang="en-US" sz="2800" i="1">
                        <a:latin typeface="Cambria Math" panose="02040503050406030204" pitchFamily="18" charset="0"/>
                      </a:rPr>
                      <m:t>→</m:t>
                    </m:r>
                    <m:r>
                      <a:rPr lang="en-US" altLang="ja-JP" sz="2800" i="1">
                        <a:latin typeface="Cambria Math" panose="02040503050406030204" pitchFamily="18" charset="0"/>
                      </a:rPr>
                      <m:t>𝑥</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𝑥</m:t>
                        </m:r>
                      </m:e>
                    </m:d>
                    <m:r>
                      <a:rPr lang="en-US" altLang="ja-JP" sz="2800" b="0" i="1" smtClean="0">
                        <a:latin typeface="Cambria Math" panose="020405030504060302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e>
                        </m:d>
                      </m:e>
                    </m:d>
                  </m:oMath>
                </a14:m>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(8.66)</a:t>
                </a:r>
                <a:endParaRPr lang="en-US" altLang="ja-JP" sz="2800" dirty="0">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因子→変数のメッセージは、</a:t>
                </a:r>
                <a:r>
                  <a:rPr lang="ja-JP" altLang="en-US" sz="3200" dirty="0">
                    <a:solidFill>
                      <a:schemeClr val="accent6"/>
                    </a:solidFill>
                    <a:effectLst/>
                    <a:latin typeface="Georgia" panose="02040502050405020303" pitchFamily="18" charset="0"/>
                    <a:ea typeface="游明朝" panose="02020400000000000000" pitchFamily="18" charset="-128"/>
                    <a:cs typeface="Times New Roman" panose="02020603050405020304" pitchFamily="18" charset="0"/>
                  </a:rPr>
                  <a:t>因子ノードが接続する</a:t>
                </a:r>
                <a:r>
                  <a:rPr lang="en-US" altLang="ja-JP" sz="3200" i="1" dirty="0">
                    <a:solidFill>
                      <a:schemeClr val="accent6"/>
                    </a:solidFill>
                    <a:effectLst/>
                    <a:latin typeface="Georgia" panose="02040502050405020303" pitchFamily="18" charset="0"/>
                    <a:ea typeface="游明朝" panose="02020400000000000000" pitchFamily="18" charset="-128"/>
                    <a:cs typeface="Times New Roman" panose="02020603050405020304" pitchFamily="18" charset="0"/>
                  </a:rPr>
                  <a:t>x</a:t>
                </a:r>
                <a:r>
                  <a:rPr lang="ja-JP" altLang="en-US" sz="3200" dirty="0">
                    <a:solidFill>
                      <a:schemeClr val="accent6"/>
                    </a:solidFill>
                    <a:effectLst/>
                    <a:latin typeface="Georgia" panose="02040502050405020303" pitchFamily="18" charset="0"/>
                    <a:ea typeface="游明朝" panose="02020400000000000000" pitchFamily="18" charset="-128"/>
                    <a:cs typeface="Times New Roman" panose="02020603050405020304" pitchFamily="18" charset="0"/>
                  </a:rPr>
                  <a:t>以外の変数ノードに入ってくるメッセージと因子の積</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をかけて、</a:t>
                </a:r>
                <a:r>
                  <a:rPr lang="ja-JP" altLang="en-US" sz="3200" dirty="0">
                    <a:solidFill>
                      <a:srgbClr val="FF0000"/>
                    </a:solidFill>
                    <a:effectLst/>
                    <a:latin typeface="Georgia" panose="02040502050405020303" pitchFamily="18" charset="0"/>
                    <a:ea typeface="游明朝" panose="02020400000000000000" pitchFamily="18" charset="-128"/>
                    <a:cs typeface="Times New Roman" panose="02020603050405020304" pitchFamily="18" charset="0"/>
                  </a:rPr>
                  <a:t>それを全ての関係する変数について周辺化</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する</a:t>
                </a:r>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a:p>
                <a:pPr>
                  <a:buClr>
                    <a:schemeClr val="dk1"/>
                  </a:buClr>
                  <a:buSzPts val="3200"/>
                </a:pPr>
                <a:endParaRPr lang="ja-JP" altLang="ja-JP" sz="32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4666599"/>
              </a:xfrm>
              <a:prstGeom prst="rect">
                <a:avLst/>
              </a:prstGeom>
              <a:blipFill>
                <a:blip r:embed="rId2"/>
                <a:stretch>
                  <a:fillRect l="-1178" t="-2480" r="-1126"/>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周辺分布とメッセージの関係</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18</a:t>
            </a:fld>
            <a:endParaRPr kumimoji="1" lang="ja-JP" altLang="en-US"/>
          </a:p>
        </p:txBody>
      </p:sp>
      <p:cxnSp>
        <p:nvCxnSpPr>
          <p:cNvPr id="10" name="直線コネクタ 9">
            <a:extLst>
              <a:ext uri="{FF2B5EF4-FFF2-40B4-BE49-F238E27FC236}">
                <a16:creationId xmlns:a16="http://schemas.microsoft.com/office/drawing/2014/main" id="{E56C707B-1DD4-52EE-CAD5-E3F70E9545A2}"/>
              </a:ext>
            </a:extLst>
          </p:cNvPr>
          <p:cNvCxnSpPr/>
          <p:nvPr/>
        </p:nvCxnSpPr>
        <p:spPr>
          <a:xfrm>
            <a:off x="2969703" y="1635853"/>
            <a:ext cx="1744910" cy="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FED3FE69-EE67-C1DA-1B33-4AA76F71094C}"/>
              </a:ext>
            </a:extLst>
          </p:cNvPr>
          <p:cNvCxnSpPr/>
          <p:nvPr/>
        </p:nvCxnSpPr>
        <p:spPr>
          <a:xfrm>
            <a:off x="471181" y="2845346"/>
            <a:ext cx="1744910" cy="0"/>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FD70EAE4-CBA5-1911-802C-EE45C6CF21C9}"/>
              </a:ext>
            </a:extLst>
          </p:cNvPr>
          <p:cNvCxnSpPr>
            <a:cxnSpLocks/>
          </p:cNvCxnSpPr>
          <p:nvPr/>
        </p:nvCxnSpPr>
        <p:spPr>
          <a:xfrm>
            <a:off x="2670495" y="3122183"/>
            <a:ext cx="732918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直線コネクタ 13">
            <a:extLst>
              <a:ext uri="{FF2B5EF4-FFF2-40B4-BE49-F238E27FC236}">
                <a16:creationId xmlns:a16="http://schemas.microsoft.com/office/drawing/2014/main" id="{1B8E1B22-7758-D96B-F0BE-B3EF3C56E452}"/>
              </a:ext>
            </a:extLst>
          </p:cNvPr>
          <p:cNvCxnSpPr>
            <a:cxnSpLocks/>
          </p:cNvCxnSpPr>
          <p:nvPr/>
        </p:nvCxnSpPr>
        <p:spPr>
          <a:xfrm>
            <a:off x="6335086" y="2922245"/>
            <a:ext cx="3396143" cy="0"/>
          </a:xfrm>
          <a:prstGeom prst="line">
            <a:avLst/>
          </a:prstGeom>
          <a:ln w="38100">
            <a:solidFill>
              <a:schemeClr val="accent6"/>
            </a:solidFill>
          </a:ln>
        </p:spPr>
        <p:style>
          <a:lnRef idx="1">
            <a:schemeClr val="accent2"/>
          </a:lnRef>
          <a:fillRef idx="0">
            <a:schemeClr val="accent2"/>
          </a:fillRef>
          <a:effectRef idx="0">
            <a:schemeClr val="accent2"/>
          </a:effectRef>
          <a:fontRef idx="minor">
            <a:schemeClr val="tx1"/>
          </a:fontRef>
        </p:style>
      </p:cxnSp>
      <p:pic>
        <p:nvPicPr>
          <p:cNvPr id="16" name="図 15">
            <a:extLst>
              <a:ext uri="{FF2B5EF4-FFF2-40B4-BE49-F238E27FC236}">
                <a16:creationId xmlns:a16="http://schemas.microsoft.com/office/drawing/2014/main" id="{9FA1A3EA-FC1A-669A-3016-5AF5532BC6B0}"/>
              </a:ext>
            </a:extLst>
          </p:cNvPr>
          <p:cNvPicPr>
            <a:picLocks noChangeAspect="1"/>
          </p:cNvPicPr>
          <p:nvPr/>
        </p:nvPicPr>
        <p:blipFill>
          <a:blip r:embed="rId3"/>
          <a:stretch>
            <a:fillRect/>
          </a:stretch>
        </p:blipFill>
        <p:spPr>
          <a:xfrm>
            <a:off x="9679104" y="4478637"/>
            <a:ext cx="2512895" cy="2357965"/>
          </a:xfrm>
          <a:prstGeom prst="rect">
            <a:avLst/>
          </a:prstGeom>
        </p:spPr>
      </p:pic>
    </p:spTree>
    <p:extLst>
      <p:ext uri="{BB962C8B-B14F-4D97-AF65-F5344CB8AC3E}">
        <p14:creationId xmlns:p14="http://schemas.microsoft.com/office/powerpoint/2010/main" val="368519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3584251"/>
              </a:xfrm>
              <a:prstGeom prst="rect">
                <a:avLst/>
              </a:prstGeom>
              <a:noFill/>
            </p:spPr>
            <p:txBody>
              <a:bodyPr wrap="square">
                <a:spAutoFit/>
              </a:bodyPr>
              <a:lstStyle/>
              <a:p>
                <a:pPr marL="457200" indent="-457200">
                  <a:buClr>
                    <a:schemeClr val="dk1"/>
                  </a:buClr>
                  <a:buSzPts val="3200"/>
                  <a:buFont typeface="Arial"/>
                  <a:buChar char="•"/>
                </a:pPr>
                <a:r>
                  <a:rPr lang="ja-JP" altLang="en-US" sz="3200" dirty="0"/>
                  <a:t>ここまで、因子→変数と変数→因子の</a:t>
                </a:r>
                <a:r>
                  <a:rPr lang="en-US" altLang="ja-JP" sz="3200" dirty="0"/>
                  <a:t>2</a:t>
                </a:r>
                <a:r>
                  <a:rPr lang="ja-JP" altLang="en-US" sz="3200" dirty="0"/>
                  <a:t>種類のメッセージを見てきた</a:t>
                </a:r>
                <a:endParaRPr lang="en-US" altLang="ja-JP" sz="3200" dirty="0"/>
              </a:p>
              <a:p>
                <a:pPr marL="914400" lvl="1" indent="-457200">
                  <a:buClr>
                    <a:schemeClr val="dk1"/>
                  </a:buClr>
                  <a:buSzPts val="3200"/>
                  <a:buFont typeface="Arial"/>
                  <a:buChar char="•"/>
                </a:pPr>
                <a14:m>
                  <m:oMath xmlns:m="http://schemas.openxmlformats.org/officeDocument/2006/math">
                    <m:r>
                      <a:rPr lang="ja-JP" altLang="en-US" sz="3200" i="1" smtClean="0">
                        <a:latin typeface="Cambria Math" panose="02040503050406030204" pitchFamily="18" charset="0"/>
                      </a:rPr>
                      <m:t>𝜇</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𝑓</m:t>
                        </m:r>
                      </m:e>
                      <m:sub>
                        <m:r>
                          <a:rPr lang="en-US" altLang="ja-JP" sz="3200" i="1">
                            <a:latin typeface="Cambria Math" panose="02040503050406030204" pitchFamily="18" charset="0"/>
                          </a:rPr>
                          <m:t>𝑠</m:t>
                        </m:r>
                      </m:sub>
                    </m:sSub>
                    <m:r>
                      <a:rPr lang="ja-JP" altLang="en-US" sz="3200" i="1">
                        <a:latin typeface="Cambria Math" panose="02040503050406030204" pitchFamily="18" charset="0"/>
                      </a:rPr>
                      <m:t>→</m:t>
                    </m:r>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𝑥</m:t>
                    </m:r>
                    <m:r>
                      <a:rPr lang="en-US" altLang="ja-JP" sz="3200" i="1">
                        <a:latin typeface="Cambria Math" panose="02040503050406030204" pitchFamily="18" charset="0"/>
                      </a:rPr>
                      <m:t>)≡</m:t>
                    </m:r>
                    <m:sSub>
                      <m:sSubPr>
                        <m:ctrlPr>
                          <a:rPr lang="ja-JP" altLang="ja-JP" sz="32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3200">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b="0" i="1" smtClean="0">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𝐹</m:t>
                        </m:r>
                      </m:e>
                      <m:sub>
                        <m:r>
                          <a:rPr lang="en-US" altLang="ja-JP" sz="3200" i="1">
                            <a:latin typeface="Cambria Math" panose="02040503050406030204" pitchFamily="18" charset="0"/>
                          </a:rPr>
                          <m:t>𝑠</m:t>
                        </m:r>
                      </m:sub>
                    </m:sSub>
                    <m:d>
                      <m:dPr>
                        <m:ctrlPr>
                          <a:rPr lang="ja-JP"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𝑋</m:t>
                            </m:r>
                          </m:e>
                          <m:sub>
                            <m:r>
                              <a:rPr lang="en-US" altLang="ja-JP" sz="3200" i="1">
                                <a:latin typeface="Cambria Math" panose="02040503050406030204" pitchFamily="18" charset="0"/>
                              </a:rPr>
                              <m:t>𝑠</m:t>
                            </m:r>
                          </m:sub>
                        </m:sSub>
                      </m:e>
                    </m:d>
                  </m:oMath>
                </a14:m>
                <a:r>
                  <a:rPr lang="en-US" altLang="ja-JP" sz="3200" dirty="0">
                    <a:ea typeface="游明朝" panose="02020400000000000000" pitchFamily="18" charset="-128"/>
                    <a:cs typeface="Times New Roman" panose="02020603050405020304" pitchFamily="18" charset="0"/>
                  </a:rPr>
                  <a:t> </a:t>
                </a:r>
                <a14:m>
                  <m:oMath xmlns:m="http://schemas.openxmlformats.org/officeDocument/2006/math">
                    <m:d>
                      <m:dPr>
                        <m:ctrlPr>
                          <a:rPr lang="en-US" altLang="ja-JP" sz="3200" i="1">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3200" i="1">
                            <a:latin typeface="Cambria Math" panose="02040503050406030204" pitchFamily="18" charset="0"/>
                            <a:ea typeface="游明朝" panose="02020400000000000000" pitchFamily="18" charset="-128"/>
                            <a:cs typeface="Times New Roman" panose="02020603050405020304" pitchFamily="18" charset="0"/>
                          </a:rPr>
                          <m:t>8.6</m:t>
                        </m:r>
                        <m:r>
                          <a:rPr lang="en-US" altLang="ja-JP" sz="3200" b="0" i="1" smtClean="0">
                            <a:latin typeface="Cambria Math" panose="02040503050406030204" pitchFamily="18" charset="0"/>
                            <a:ea typeface="游明朝" panose="02020400000000000000" pitchFamily="18" charset="-128"/>
                            <a:cs typeface="Times New Roman" panose="02020603050405020304" pitchFamily="18" charset="0"/>
                          </a:rPr>
                          <m:t>4</m:t>
                        </m:r>
                      </m:e>
                    </m:d>
                  </m:oMath>
                </a14:m>
                <a:endParaRPr lang="en-US" altLang="ja-JP" sz="3200" i="1" dirty="0">
                  <a:latin typeface="Cambria Math" panose="02040503050406030204"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14:m>
                  <m:oMath xmlns:m="http://schemas.openxmlformats.org/officeDocument/2006/math">
                    <m:sSub>
                      <m:sSubPr>
                        <m:ctrlPr>
                          <a:rPr lang="ja-JP" altLang="ja-JP" sz="32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oMath>
                </a14:m>
                <a:r>
                  <a:rPr lang="en-US" altLang="ja-JP" sz="3200" dirty="0">
                    <a:ea typeface="游明朝" panose="02020400000000000000" pitchFamily="18" charset="-128"/>
                    <a:cs typeface="Times New Roman" panose="02020603050405020304" pitchFamily="18" charset="0"/>
                  </a:rPr>
                  <a:t> </a:t>
                </a:r>
                <a14:m>
                  <m:oMath xmlns:m="http://schemas.openxmlformats.org/officeDocument/2006/math">
                    <m:r>
                      <a:rPr lang="en-US" altLang="ja-JP" sz="3200" i="1">
                        <a:latin typeface="Cambria Math" panose="02040503050406030204" pitchFamily="18" charset="0"/>
                        <a:ea typeface="游明朝" panose="02020400000000000000" pitchFamily="18" charset="-128"/>
                        <a:cs typeface="Times New Roman" panose="02020603050405020304" pitchFamily="18" charset="0"/>
                      </a:rPr>
                      <m:t>(8.67)</m:t>
                    </m:r>
                  </m:oMath>
                </a14:m>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a:buChar char="•"/>
                </a:pPr>
                <a:endParaRPr lang="en-US" altLang="ja-JP" sz="3200" dirty="0"/>
              </a:p>
              <a:p>
                <a:pPr marL="457200" indent="-457200">
                  <a:buClr>
                    <a:schemeClr val="dk1"/>
                  </a:buClr>
                  <a:buSzPts val="3200"/>
                  <a:buFont typeface="Arial"/>
                  <a:buChar char="•"/>
                </a:pP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いずれのメッセージも、</a:t>
                </a:r>
                <a:r>
                  <a:rPr lang="ja-JP" altLang="en-US" sz="3200" dirty="0">
                    <a:solidFill>
                      <a:schemeClr val="accent2"/>
                    </a:solidFill>
                    <a:effectLst/>
                    <a:latin typeface="Georgia" panose="02040502050405020303" pitchFamily="18" charset="0"/>
                    <a:ea typeface="游明朝" panose="02020400000000000000" pitchFamily="18" charset="-128"/>
                    <a:cs typeface="Times New Roman" panose="02020603050405020304" pitchFamily="18" charset="0"/>
                  </a:rPr>
                  <a:t>メッセージが通るリンクが接続される変数ノード</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に対応する変数の関数となる</a:t>
                </a:r>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3584251"/>
              </a:xfrm>
              <a:prstGeom prst="rect">
                <a:avLst/>
              </a:prstGeom>
              <a:blipFill>
                <a:blip r:embed="rId2"/>
                <a:stretch>
                  <a:fillRect l="-1178" t="-2211" r="-870" b="-4762"/>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8.4.4 2</a:t>
            </a:r>
            <a:r>
              <a:rPr lang="ja-JP" altLang="en-US" sz="3600" b="1" dirty="0">
                <a:solidFill>
                  <a:schemeClr val="lt1"/>
                </a:solidFill>
                <a:latin typeface="Arial"/>
                <a:ea typeface="Arial"/>
                <a:cs typeface="Arial"/>
                <a:sym typeface="Arial"/>
              </a:rPr>
              <a:t>種類のメッセージのまとめ</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19</a:t>
            </a:fld>
            <a:endParaRPr kumimoji="1" lang="ja-JP" altLang="en-US"/>
          </a:p>
        </p:txBody>
      </p:sp>
      <p:cxnSp>
        <p:nvCxnSpPr>
          <p:cNvPr id="4" name="直線コネクタ 3">
            <a:extLst>
              <a:ext uri="{FF2B5EF4-FFF2-40B4-BE49-F238E27FC236}">
                <a16:creationId xmlns:a16="http://schemas.microsoft.com/office/drawing/2014/main" id="{BF7218F2-ED21-187C-67D9-3CA11B24AB78}"/>
              </a:ext>
            </a:extLst>
          </p:cNvPr>
          <p:cNvCxnSpPr>
            <a:cxnSpLocks/>
          </p:cNvCxnSpPr>
          <p:nvPr/>
        </p:nvCxnSpPr>
        <p:spPr>
          <a:xfrm>
            <a:off x="4610501" y="2199373"/>
            <a:ext cx="678581"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8" name="直線コネクタ 7">
            <a:extLst>
              <a:ext uri="{FF2B5EF4-FFF2-40B4-BE49-F238E27FC236}">
                <a16:creationId xmlns:a16="http://schemas.microsoft.com/office/drawing/2014/main" id="{024DFB5D-3967-0F91-27BE-7258BFDCF26E}"/>
              </a:ext>
            </a:extLst>
          </p:cNvPr>
          <p:cNvCxnSpPr>
            <a:cxnSpLocks/>
          </p:cNvCxnSpPr>
          <p:nvPr/>
        </p:nvCxnSpPr>
        <p:spPr>
          <a:xfrm>
            <a:off x="5123849" y="2727158"/>
            <a:ext cx="137320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9039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478682" y="762447"/>
            <a:ext cx="11234635" cy="3108543"/>
          </a:xfrm>
          <a:prstGeom prst="rect">
            <a:avLst/>
          </a:prstGeom>
          <a:noFill/>
        </p:spPr>
        <p:txBody>
          <a:bodyPr wrap="square">
            <a:spAutoFit/>
          </a:bodyPr>
          <a:lstStyle/>
          <a:p>
            <a:pPr marL="457200" marR="0" lvl="0" indent="-457200" algn="l" rtl="0">
              <a:lnSpc>
                <a:spcPct val="100000"/>
              </a:lnSpc>
              <a:spcBef>
                <a:spcPts val="0"/>
              </a:spcBef>
              <a:spcAft>
                <a:spcPts val="0"/>
              </a:spcAft>
              <a:buClr>
                <a:schemeClr val="dk1"/>
              </a:buClr>
              <a:buSzPts val="3200"/>
              <a:buFont typeface="Arial"/>
              <a:buChar char="•"/>
            </a:pPr>
            <a:r>
              <a:rPr lang="en-US" altLang="ja-JP" sz="2800" b="0" i="0" u="none" strike="noStrike" cap="none" dirty="0">
                <a:solidFill>
                  <a:schemeClr val="dk1"/>
                </a:solidFill>
                <a:latin typeface="Arial"/>
                <a:ea typeface="Arial"/>
                <a:cs typeface="Arial"/>
                <a:sym typeface="Arial"/>
              </a:rPr>
              <a:t>11.1	</a:t>
            </a:r>
            <a:r>
              <a:rPr lang="ja-JP" altLang="en-US" sz="2800" b="0" i="0" u="none" strike="noStrike" cap="none" dirty="0">
                <a:solidFill>
                  <a:schemeClr val="dk1"/>
                </a:solidFill>
                <a:latin typeface="Arial"/>
                <a:ea typeface="Arial"/>
                <a:cs typeface="Arial"/>
                <a:sym typeface="Arial"/>
              </a:rPr>
              <a:t>サンプリングアルゴリズム</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11.1.1</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一般的な分布</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11.1.2</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棄却サンプリング</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11.1.3</a:t>
            </a:r>
            <a:r>
              <a:rPr lang="en-US" altLang="ja-JP" sz="2800" b="0" i="0" u="none" strike="noStrike" cap="none" dirty="0">
                <a:solidFill>
                  <a:schemeClr val="dk1"/>
                </a:solidFill>
                <a:latin typeface="Arial"/>
                <a:ea typeface="Arial"/>
                <a:cs typeface="Arial"/>
                <a:sym typeface="Arial"/>
              </a:rPr>
              <a:t>	</a:t>
            </a:r>
            <a:r>
              <a:rPr lang="ja-JP" altLang="en-US" sz="2800" dirty="0">
                <a:solidFill>
                  <a:schemeClr val="dk1"/>
                </a:solidFill>
                <a:latin typeface="Arial"/>
                <a:ea typeface="Arial"/>
                <a:cs typeface="Arial"/>
                <a:sym typeface="Arial"/>
              </a:rPr>
              <a:t>適応的棄却サンプリング</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11.1.4</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重点</a:t>
            </a:r>
            <a:r>
              <a:rPr lang="ja-JP" altLang="en-US" sz="2800" dirty="0">
                <a:solidFill>
                  <a:schemeClr val="dk1"/>
                </a:solidFill>
                <a:latin typeface="Arial"/>
                <a:ea typeface="Arial"/>
                <a:cs typeface="Arial"/>
                <a:sym typeface="Arial"/>
              </a:rPr>
              <a:t>サンプリング</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11.1.5</a:t>
            </a:r>
            <a:r>
              <a:rPr lang="en-US" altLang="ja-JP" sz="2800" b="0" i="0" u="none" strike="noStrike" cap="none" dirty="0">
                <a:solidFill>
                  <a:schemeClr val="dk1"/>
                </a:solidFill>
                <a:latin typeface="Arial"/>
                <a:ea typeface="Arial"/>
                <a:cs typeface="Arial"/>
                <a:sym typeface="Arial"/>
              </a:rPr>
              <a:t>	SIR</a:t>
            </a: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11.1.6</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サンプリングと</a:t>
            </a:r>
            <a:r>
              <a:rPr lang="en-US" altLang="ja-JP" sz="2800" b="0" i="0" u="none" strike="noStrike" cap="none" dirty="0">
                <a:solidFill>
                  <a:schemeClr val="dk1"/>
                </a:solidFill>
                <a:latin typeface="Arial"/>
                <a:ea typeface="Arial"/>
                <a:cs typeface="Arial"/>
                <a:sym typeface="Arial"/>
              </a:rPr>
              <a:t>EM</a:t>
            </a:r>
            <a:r>
              <a:rPr lang="ja-JP" altLang="en-US" sz="2800" b="0" i="0" u="none" strike="noStrike" cap="none" dirty="0">
                <a:solidFill>
                  <a:schemeClr val="dk1"/>
                </a:solidFill>
                <a:latin typeface="Arial"/>
                <a:ea typeface="Arial"/>
                <a:cs typeface="Arial"/>
                <a:sym typeface="Arial"/>
              </a:rPr>
              <a:t>アルゴリズム</a:t>
            </a:r>
            <a:endParaRPr lang="en-US" altLang="ja-JP" sz="2800" dirty="0">
              <a:solidFill>
                <a:schemeClr val="dk1"/>
              </a:solidFill>
              <a:latin typeface="Arial"/>
              <a:ea typeface="Arial"/>
              <a:cs typeface="Arial"/>
              <a:sym typeface="Arial"/>
            </a:endParaRPr>
          </a:p>
        </p:txBody>
      </p:sp>
      <p:sp>
        <p:nvSpPr>
          <p:cNvPr id="2" name="Google Shape;74;p2">
            <a:extLst>
              <a:ext uri="{FF2B5EF4-FFF2-40B4-BE49-F238E27FC236}">
                <a16:creationId xmlns:a16="http://schemas.microsoft.com/office/drawing/2014/main" id="{96A7C06A-5D05-6B19-5B9F-543769BA1509}"/>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JP" altLang="en-US" sz="3600" b="1" i="0" u="none" strike="noStrike" cap="none" dirty="0">
                <a:solidFill>
                  <a:schemeClr val="lt1"/>
                </a:solidFill>
                <a:latin typeface="Arial"/>
                <a:ea typeface="Arial"/>
                <a:cs typeface="Arial"/>
                <a:sym typeface="Arial"/>
              </a:rPr>
              <a:t>目次</a:t>
            </a:r>
            <a:endParaRPr sz="3600" b="1" i="0" u="none" strike="noStrike" cap="none" dirty="0">
              <a:solidFill>
                <a:schemeClr val="lt1"/>
              </a:solidFill>
              <a:latin typeface="Arial"/>
              <a:ea typeface="Arial"/>
              <a:cs typeface="Arial"/>
              <a:sym typeface="Arial"/>
            </a:endParaRPr>
          </a:p>
        </p:txBody>
      </p:sp>
      <p:sp>
        <p:nvSpPr>
          <p:cNvPr id="4" name="スライド番号プレースホルダー 3">
            <a:extLst>
              <a:ext uri="{FF2B5EF4-FFF2-40B4-BE49-F238E27FC236}">
                <a16:creationId xmlns:a16="http://schemas.microsoft.com/office/drawing/2014/main" id="{72238AA0-5CFD-AE83-8277-7DE48A080201}"/>
              </a:ext>
            </a:extLst>
          </p:cNvPr>
          <p:cNvSpPr>
            <a:spLocks noGrp="1"/>
          </p:cNvSpPr>
          <p:nvPr>
            <p:ph type="sldNum" sz="quarter" idx="12"/>
          </p:nvPr>
        </p:nvSpPr>
        <p:spPr/>
        <p:txBody>
          <a:bodyPr/>
          <a:lstStyle/>
          <a:p>
            <a:fld id="{480132BC-4EB0-43C4-B1A8-CCCBABCB57F7}" type="slidenum">
              <a:rPr kumimoji="1" lang="ja-JP" altLang="en-US" smtClean="0"/>
              <a:t>2</a:t>
            </a:fld>
            <a:endParaRPr kumimoji="1" lang="ja-JP" altLang="en-US"/>
          </a:p>
        </p:txBody>
      </p:sp>
    </p:spTree>
    <p:extLst>
      <p:ext uri="{BB962C8B-B14F-4D97-AF65-F5344CB8AC3E}">
        <p14:creationId xmlns:p14="http://schemas.microsoft.com/office/powerpoint/2010/main" val="4055855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801314"/>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図</a:t>
                </a:r>
                <a:r>
                  <a:rPr lang="en-US" altLang="ja-JP" sz="3200" dirty="0">
                    <a:effectLst/>
                    <a:ea typeface="游明朝" panose="02020400000000000000" pitchFamily="18" charset="-128"/>
                    <a:cs typeface="Times New Roman" panose="02020603050405020304" pitchFamily="18" charset="0"/>
                  </a:rPr>
                  <a:t>8.57</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からさらに</a:t>
                </a:r>
                <a:r>
                  <a:rPr lang="en-US" altLang="ja-JP" sz="3200" dirty="0">
                    <a:effectLst/>
                    <a:latin typeface="Georgia" panose="02040502050405020303" pitchFamily="18" charset="0"/>
                    <a:ea typeface="游明朝" panose="02020400000000000000" pitchFamily="18" charset="-128"/>
                    <a:cs typeface="Times New Roman" panose="02020603050405020304" pitchFamily="18" charset="0"/>
                  </a:rPr>
                  <a:t>1</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つ遡ったノードにフォーカスし</a:t>
                </a:r>
                <a:r>
                  <a:rPr lang="ja-JP" altLang="en-US" sz="3200" dirty="0">
                    <a:latin typeface="Georgia" panose="02040502050405020303" pitchFamily="18" charset="0"/>
                    <a:ea typeface="游明朝" panose="02020400000000000000" pitchFamily="18" charset="-128"/>
                    <a:cs typeface="Times New Roman" panose="02020603050405020304" pitchFamily="18" charset="0"/>
                  </a:rPr>
                  <a:t>、</a:t>
                </a:r>
                <a:r>
                  <a:rPr lang="ja-JP" altLang="en-US" sz="3200" dirty="0">
                    <a:effectLst/>
                    <a:latin typeface="Georgia" panose="02040502050405020303" pitchFamily="18" charset="0"/>
                    <a:ea typeface="游明朝" panose="02020400000000000000" pitchFamily="18" charset="-128"/>
                    <a:cs typeface="Times New Roman" panose="02020603050405020304" pitchFamily="18" charset="0"/>
                  </a:rPr>
                  <a:t>変数ノードに複数の因子ノードがつながっている場合を考える</a:t>
                </a:r>
                <a:endParaRPr lang="en-US" altLang="ja-JP" sz="3200" dirty="0">
                  <a:effectLst/>
                  <a:latin typeface="Georgia" panose="02040502050405020303" pitchFamily="18" charset="0"/>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altLang="ja-JP" sz="3200" dirty="0">
                    <a:effectLst/>
                    <a:latin typeface="游明朝" panose="02020400000000000000" pitchFamily="18" charset="-128"/>
                    <a:ea typeface="游明朝" panose="02020400000000000000" pitchFamily="18" charset="-128"/>
                    <a:cs typeface="Times New Roman" panose="02020603050405020304" pitchFamily="18" charset="0"/>
                  </a:rPr>
                  <a:t>8.48</a:t>
                </a:r>
                <a:r>
                  <a:rPr lang="ja-JP" altLang="en-US" sz="3200" dirty="0">
                    <a:effectLst/>
                    <a:latin typeface="游明朝" panose="02020400000000000000" pitchFamily="18" charset="-128"/>
                    <a:ea typeface="游明朝" panose="02020400000000000000" pitchFamily="18" charset="-128"/>
                    <a:cs typeface="Times New Roman" panose="02020603050405020304" pitchFamily="18" charset="0"/>
                  </a:rPr>
                  <a:t>より、変数</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ノードに関係する項</a:t>
                </a:r>
                <a14:m>
                  <m:oMath xmlns:m="http://schemas.openxmlformats.org/officeDocument/2006/math">
                    <m:sSub>
                      <m:sSubPr>
                        <m:ctrlPr>
                          <a:rPr lang="ja-JP" altLang="ja-JP" sz="32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oMath>
                </a14:m>
                <a:r>
                  <a:rPr lang="ja-JP" altLang="en-US" sz="3200" dirty="0">
                    <a:effectLst/>
                    <a:latin typeface="游明朝" panose="02020400000000000000" pitchFamily="18" charset="-128"/>
                    <a:ea typeface="游明朝" panose="02020400000000000000" pitchFamily="18" charset="-128"/>
                    <a:cs typeface="Times New Roman" panose="02020603050405020304" pitchFamily="18" charset="0"/>
                  </a:rPr>
                  <a:t>は各因子ノードに対応する項の積で与えられる</a:t>
                </a:r>
                <a:endParaRPr lang="en-US" altLang="ja-JP" sz="3200" dirty="0">
                  <a:effectLst/>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よって</a:t>
                </a:r>
                <a:br>
                  <a:rPr lang="en-US" altLang="ja-JP" sz="3200" dirty="0">
                    <a:latin typeface="游明朝" panose="02020400000000000000" pitchFamily="18" charset="-128"/>
                    <a:ea typeface="游明朝" panose="02020400000000000000" pitchFamily="18" charset="-128"/>
                    <a:cs typeface="Times New Roman" panose="02020603050405020304" pitchFamily="18" charset="0"/>
                  </a:rPr>
                </a:br>
                <a14:m>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grow m:val="on"/>
                        <m:supHide m:val="on"/>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up/>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e>
                    </m:nary>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𝑚𝑙</m:t>
                            </m:r>
                          </m:sub>
                        </m:sSub>
                      </m:e>
                    </m:d>
                  </m:oMath>
                </a14:m>
                <a:r>
                  <a:rPr lang="en-US" altLang="ja-JP" dirty="0">
                    <a:effectLst/>
                    <a:latin typeface="Georgia" panose="02040502050405020303" pitchFamily="18" charset="0"/>
                    <a:ea typeface="游明朝" panose="02020400000000000000" pitchFamily="18" charset="-128"/>
                    <a:cs typeface="Times New Roman" panose="02020603050405020304" pitchFamily="18" charset="0"/>
                  </a:rPr>
                  <a:t> </a:t>
                </a:r>
                <a:r>
                  <a:rPr lang="en-US" altLang="ja-JP" sz="3200" dirty="0">
                    <a:effectLst/>
                    <a:latin typeface="Georgia" panose="02040502050405020303" pitchFamily="18" charset="0"/>
                    <a:ea typeface="游明朝" panose="02020400000000000000" pitchFamily="18" charset="-128"/>
                    <a:cs typeface="Times New Roman" panose="02020603050405020304" pitchFamily="18" charset="0"/>
                  </a:rPr>
                  <a:t>(8.68)</a:t>
                </a:r>
                <a:endParaRPr lang="en-US" altLang="ja-JP" sz="3200" dirty="0">
                  <a:effectLst/>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endParaRPr lang="en-US" altLang="ja-JP" sz="3200" dirty="0">
                  <a:effectLst/>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endParaRPr lang="en-US" altLang="ja-JP" sz="32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buClr>
                    <a:schemeClr val="dk1"/>
                  </a:buClr>
                  <a:buSzPts val="3200"/>
                  <a:buFont typeface="Arial" panose="020B0604020202020204" pitchFamily="34" charset="0"/>
                  <a:buChar char="•"/>
                </a:pPr>
                <a:endParaRPr lang="ja-JP" altLang="ja-JP" sz="18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4801314"/>
              </a:xfrm>
              <a:prstGeom prst="rect">
                <a:avLst/>
              </a:prstGeom>
              <a:blipFill>
                <a:blip r:embed="rId2"/>
                <a:stretch>
                  <a:fillRect l="-1178" t="-1904" r="-154"/>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複数因子と接続する場合のメッセージ</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8F408D1D-ADB4-D873-9AE1-53FFA086B191}"/>
              </a:ext>
            </a:extLst>
          </p:cNvPr>
          <p:cNvPicPr>
            <a:picLocks noChangeAspect="1"/>
          </p:cNvPicPr>
          <p:nvPr/>
        </p:nvPicPr>
        <p:blipFill>
          <a:blip r:embed="rId3"/>
          <a:stretch>
            <a:fillRect/>
          </a:stretch>
        </p:blipFill>
        <p:spPr>
          <a:xfrm>
            <a:off x="7920074" y="2601476"/>
            <a:ext cx="4128541" cy="3428788"/>
          </a:xfrm>
          <a:prstGeom prst="rect">
            <a:avLst/>
          </a:prstGeom>
        </p:spPr>
      </p:pic>
      <p:sp>
        <p:nvSpPr>
          <p:cNvPr id="7" name="テキスト ボックス 6">
            <a:extLst>
              <a:ext uri="{FF2B5EF4-FFF2-40B4-BE49-F238E27FC236}">
                <a16:creationId xmlns:a16="http://schemas.microsoft.com/office/drawing/2014/main" id="{AA9A0B8A-A131-7764-9348-2CC38FF10104}"/>
              </a:ext>
            </a:extLst>
          </p:cNvPr>
          <p:cNvSpPr txBox="1"/>
          <p:nvPr/>
        </p:nvSpPr>
        <p:spPr>
          <a:xfrm>
            <a:off x="8719930" y="6075144"/>
            <a:ext cx="2373648" cy="369332"/>
          </a:xfrm>
          <a:prstGeom prst="rect">
            <a:avLst/>
          </a:prstGeom>
          <a:noFill/>
        </p:spPr>
        <p:txBody>
          <a:bodyPr wrap="square" rtlCol="0">
            <a:spAutoFit/>
          </a:bodyPr>
          <a:lstStyle/>
          <a:p>
            <a:r>
              <a:rPr lang="ja-JP" altLang="en-US" dirty="0"/>
              <a:t>図</a:t>
            </a:r>
            <a:r>
              <a:rPr lang="en-US" altLang="ja-JP" dirty="0"/>
              <a:t>8.48</a:t>
            </a:r>
            <a:r>
              <a:rPr lang="ja-JP" altLang="en-US" dirty="0"/>
              <a:t>を修正した図</a:t>
            </a:r>
            <a:endParaRPr kumimoji="1" lang="ja-JP" altLang="en-US" dirty="0"/>
          </a:p>
        </p:txBody>
      </p:sp>
    </p:spTree>
    <p:extLst>
      <p:ext uri="{BB962C8B-B14F-4D97-AF65-F5344CB8AC3E}">
        <p14:creationId xmlns:p14="http://schemas.microsoft.com/office/powerpoint/2010/main" val="73371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807231"/>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これまでと同様にメッセージを求める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14:m>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grow m:val="on"/>
                        <m:supHide m:val="on"/>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up/>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e>
                    </m:nary>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𝑚𝑙</m:t>
                            </m:r>
                          </m:sub>
                        </m:sSub>
                      </m:e>
                    </m:d>
                  </m:oMath>
                </a14:m>
                <a:r>
                  <a:rPr lang="en-US" altLang="ja-JP" sz="2800" dirty="0">
                    <a:effectLst/>
                    <a:latin typeface="Georgia" panose="02040502050405020303" pitchFamily="18" charset="0"/>
                    <a:ea typeface="游明朝" panose="02020400000000000000" pitchFamily="18" charset="-128"/>
                    <a:cs typeface="Times New Roman" panose="02020603050405020304" pitchFamily="18" charset="0"/>
                  </a:rPr>
                  <a:t> </a:t>
                </a:r>
                <a:r>
                  <a:rPr lang="en-US" altLang="ja-JP" sz="3200" dirty="0">
                    <a:effectLst/>
                    <a:latin typeface="Georgia" panose="02040502050405020303" pitchFamily="18" charset="0"/>
                    <a:ea typeface="游明朝" panose="02020400000000000000" pitchFamily="18" charset="-128"/>
                    <a:cs typeface="Times New Roman" panose="02020603050405020304" pitchFamily="18" charset="0"/>
                  </a:rPr>
                  <a:t>(8.68)</a:t>
                </a:r>
                <a:endParaRPr lang="en-US" altLang="ja-JP" sz="3200" dirty="0">
                  <a:effectLst/>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ja-JP" altLang="ja-JP" sz="2800" i="1">
                              <a:latin typeface="Cambria Math" panose="02040503050406030204" pitchFamily="18" charset="0"/>
                            </a:rPr>
                          </m:ctrlPr>
                        </m:mPr>
                        <m:mr>
                          <m:e/>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𝜇</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𝑠𝑚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𝐺</m:t>
                                </m:r>
                              </m:e>
                              <m:sub>
                                <m:r>
                                  <a:rPr lang="en-US" altLang="ja-JP" sz="2800" i="1">
                                    <a:latin typeface="Cambria Math" panose="02040503050406030204" pitchFamily="18" charset="0"/>
                                  </a:rPr>
                                  <m:t>𝑚</m:t>
                                </m:r>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𝑠𝑚</m:t>
                                    </m:r>
                                  </m:sub>
                                </m:sSub>
                              </m:e>
                            </m:d>
                          </m:e>
                        </m:mr>
                        <m:mr>
                          <m:e/>
                          <m:e>
                            <m:r>
                              <a:rPr lang="en-US" altLang="ja-JP" sz="2800" i="1">
                                <a:latin typeface="Cambria Math" panose="02040503050406030204" pitchFamily="18" charset="0"/>
                              </a:rPr>
                              <m:t> </m:t>
                            </m:r>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a:latin typeface="Cambria Math" panose="02040503050406030204" pitchFamily="18" charset="0"/>
                                      </a:rPr>
                                      <m:t>1</m:t>
                                    </m:r>
                                    <m:r>
                                      <a:rPr lang="en-US" altLang="ja-JP" sz="2800" i="1">
                                        <a:latin typeface="Cambria Math" panose="02040503050406030204" pitchFamily="18" charset="0"/>
                                      </a:rPr>
                                      <m:t>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𝑙𝑚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𝐿𝑚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𝑙</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𝐹</m:t>
                                </m:r>
                              </m:e>
                              <m:sub>
                                <m:r>
                                  <a:rPr lang="en-US" altLang="ja-JP" sz="2800" i="1">
                                    <a:latin typeface="Cambria Math" panose="02040503050406030204" pitchFamily="18" charset="0"/>
                                  </a:rPr>
                                  <m:t>𝑙</m:t>
                                </m:r>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𝑙𝑚</m:t>
                                    </m:r>
                                  </m:sub>
                                </m:sSub>
                              </m:e>
                            </m:d>
                          </m:e>
                        </m:mr>
                        <m:mr>
                          <m:e/>
                          <m:e>
                            <m:r>
                              <a:rPr lang="en-US" altLang="ja-JP" sz="2800" i="1">
                                <a:latin typeface="Cambria Math" panose="02040503050406030204" pitchFamily="18" charset="0"/>
                              </a:rPr>
                              <m:t> </m:t>
                            </m:r>
                            <m:r>
                              <a:rPr lang="en-US" altLang="ja-JP" sz="2800">
                                <a:latin typeface="Cambria Math" panose="02040503050406030204" pitchFamily="18" charset="0"/>
                              </a:rPr>
                              <m:t>=</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a:latin typeface="Cambria Math" panose="02040503050406030204" pitchFamily="18" charset="0"/>
                                          </a:rPr>
                                          <m:t>1</m:t>
                                        </m:r>
                                        <m:r>
                                          <a:rPr lang="en-US" altLang="ja-JP" sz="2800" i="1">
                                            <a:latin typeface="Cambria Math" panose="02040503050406030204" pitchFamily="18" charset="0"/>
                                          </a:rPr>
                                          <m:t>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𝐹</m:t>
                                    </m:r>
                                  </m:e>
                                  <m:sub>
                                    <m:r>
                                      <a:rPr lang="en-US" altLang="ja-JP" sz="2800">
                                        <a:latin typeface="Cambria Math" panose="02040503050406030204" pitchFamily="18" charset="0"/>
                                      </a:rPr>
                                      <m:t>1</m:t>
                                    </m:r>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a:latin typeface="Cambria Math" panose="02040503050406030204" pitchFamily="18" charset="0"/>
                                          </a:rPr>
                                          <m:t>1</m:t>
                                        </m:r>
                                        <m:r>
                                          <a:rPr lang="en-US" altLang="ja-JP" sz="2800" i="1">
                                            <a:latin typeface="Cambria Math" panose="02040503050406030204" pitchFamily="18" charset="0"/>
                                          </a:rPr>
                                          <m:t>𝑚</m:t>
                                        </m:r>
                                      </m:sub>
                                    </m:sSub>
                                  </m:e>
                                </m:d>
                              </m:e>
                            </m:d>
                            <m:r>
                              <a:rPr lang="en-US" altLang="ja-JP" sz="2800">
                                <a:latin typeface="Cambria Math" panose="02040503050406030204" pitchFamily="18" charset="0"/>
                              </a:rPr>
                              <m:t>⋯</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𝑙𝑚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𝐹</m:t>
                                    </m:r>
                                  </m:e>
                                  <m:sub>
                                    <m:r>
                                      <a:rPr lang="en-US" altLang="ja-JP" sz="2800" i="1">
                                        <a:latin typeface="Cambria Math" panose="02040503050406030204" pitchFamily="18" charset="0"/>
                                      </a:rPr>
                                      <m:t>𝑙</m:t>
                                    </m:r>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𝑙𝑚</m:t>
                                        </m:r>
                                      </m:sub>
                                    </m:sSub>
                                  </m:e>
                                </m:d>
                              </m:e>
                            </m:d>
                            <m:r>
                              <a:rPr lang="en-US" altLang="ja-JP" sz="2800">
                                <a:latin typeface="Cambria Math" panose="02040503050406030204" pitchFamily="18" charset="0"/>
                              </a:rPr>
                              <m:t>⋯</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𝐿𝑚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𝐹</m:t>
                                    </m:r>
                                  </m:e>
                                  <m:sub>
                                    <m:r>
                                      <a:rPr lang="en-US" altLang="ja-JP" sz="2800" i="1">
                                        <a:latin typeface="Cambria Math" panose="02040503050406030204" pitchFamily="18" charset="0"/>
                                      </a:rPr>
                                      <m:t>𝐿</m:t>
                                    </m:r>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𝐿𝑚</m:t>
                                        </m:r>
                                      </m:sub>
                                    </m:sSub>
                                  </m:e>
                                </m:d>
                              </m:e>
                            </m:d>
                          </m:e>
                        </m:mr>
                        <m:mr>
                          <m:e/>
                          <m:e>
                            <m:r>
                              <a:rPr lang="en-US" altLang="ja-JP" sz="2800" i="1">
                                <a:latin typeface="Cambria Math" panose="02040503050406030204" pitchFamily="18" charset="0"/>
                              </a:rPr>
                              <m:t> </m:t>
                            </m:r>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𝑙</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sub>
                            </m:sSub>
                            <m:r>
                              <a:rPr lang="en-US" altLang="ja-JP" sz="2800">
                                <a:latin typeface="Cambria Math" panose="02040503050406030204" pitchFamily="18" charset="0"/>
                              </a:rPr>
                              <m:t> </m:t>
                            </m:r>
                            <m:d>
                              <m:dPr>
                                <m:begChr m:val="["/>
                                <m:endChr m:val="]"/>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𝑙𝑚</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𝐹</m:t>
                                    </m:r>
                                  </m:e>
                                  <m:sub>
                                    <m:r>
                                      <a:rPr lang="en-US" altLang="ja-JP" sz="2800" i="1">
                                        <a:latin typeface="Cambria Math" panose="02040503050406030204" pitchFamily="18" charset="0"/>
                                      </a:rPr>
                                      <m:t>𝑙</m:t>
                                    </m:r>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𝑋</m:t>
                                        </m:r>
                                      </m:e>
                                      <m:sub>
                                        <m:r>
                                          <a:rPr lang="en-US" altLang="ja-JP" sz="2800" i="1">
                                            <a:latin typeface="Cambria Math" panose="02040503050406030204" pitchFamily="18" charset="0"/>
                                          </a:rPr>
                                          <m:t>𝑙𝑚</m:t>
                                        </m:r>
                                      </m:sub>
                                    </m:sSub>
                                  </m:e>
                                </m:d>
                              </m:e>
                            </m:d>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𝑙</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𝜇</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𝑙</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m:rPr>
                                <m:nor/>
                              </m:rPr>
                              <a:rPr lang="en-US" altLang="ja-JP" sz="2800" dirty="0">
                                <a:latin typeface="Georgia" panose="02040502050405020303" pitchFamily="18" charset="0"/>
                                <a:ea typeface="游明朝" panose="02020400000000000000" pitchFamily="18" charset="-128"/>
                                <a:cs typeface="Times New Roman" panose="02020603050405020304" pitchFamily="18" charset="0"/>
                              </a:rPr>
                              <m:t>(8.6</m:t>
                            </m:r>
                            <m:r>
                              <a:rPr lang="en-US" altLang="ja-JP" sz="2800" b="0" i="1" dirty="0" smtClean="0">
                                <a:latin typeface="Cambria Math" panose="02040503050406030204" pitchFamily="18" charset="0"/>
                                <a:ea typeface="游明朝" panose="02020400000000000000" pitchFamily="18" charset="-128"/>
                                <a:cs typeface="Times New Roman" panose="02020603050405020304" pitchFamily="18" charset="0"/>
                              </a:rPr>
                              <m:t>9</m:t>
                            </m:r>
                            <m:r>
                              <m:rPr>
                                <m:nor/>
                              </m:rPr>
                              <a:rPr lang="en-US" altLang="ja-JP" sz="2800" dirty="0">
                                <a:latin typeface="Georgia" panose="02040502050405020303" pitchFamily="18" charset="0"/>
                                <a:ea typeface="游明朝" panose="02020400000000000000" pitchFamily="18" charset="-128"/>
                                <a:cs typeface="Times New Roman" panose="02020603050405020304" pitchFamily="18" charset="0"/>
                              </a:rPr>
                              <m:t>)</m:t>
                            </m:r>
                            <m:r>
                              <m:rPr>
                                <m:nor/>
                              </m:rPr>
                              <a:rPr lang="en-US" altLang="ja-JP" sz="2800" dirty="0">
                                <a:latin typeface="游明朝" panose="02020400000000000000" pitchFamily="18" charset="-128"/>
                                <a:ea typeface="游明朝" panose="02020400000000000000" pitchFamily="18" charset="-128"/>
                                <a:cs typeface="Times New Roman" panose="02020603050405020304" pitchFamily="18" charset="0"/>
                              </a:rPr>
                              <m:t> </m:t>
                            </m:r>
                          </m:e>
                        </m:mr>
                      </m:m>
                    </m:oMath>
                  </m:oMathPara>
                </a14:m>
                <a:endParaRPr lang="en-US" altLang="ja-JP" sz="2800" dirty="0"/>
              </a:p>
              <a:p>
                <a:pPr>
                  <a:buClr>
                    <a:schemeClr val="dk1"/>
                  </a:buClr>
                  <a:buSzPts val="3200"/>
                </a:pPr>
                <a:endParaRPr lang="en-US" altLang="ja-JP" sz="2800" dirty="0"/>
              </a:p>
              <a:p>
                <a:pPr marL="457200" indent="-457200">
                  <a:buClr>
                    <a:schemeClr val="dk1"/>
                  </a:buClr>
                  <a:buSzPts val="3200"/>
                  <a:buFont typeface="Arial" panose="020B0604020202020204" pitchFamily="34" charset="0"/>
                  <a:buChar char="•"/>
                </a:pPr>
                <a:r>
                  <a:rPr lang="ja-JP" altLang="en-US" sz="2800" dirty="0"/>
                  <a:t>つまり、変数ノードから隣接する因子ノードへのメッセージは、そのリンク以外からくるメッセージの積を計算すればよい</a:t>
                </a:r>
                <a:endParaRPr lang="en-US" altLang="ja-JP" sz="2800" dirty="0"/>
              </a:p>
              <a:p>
                <a:pPr marL="914400" lvl="1" indent="-457200">
                  <a:buClr>
                    <a:schemeClr val="dk1"/>
                  </a:buClr>
                  <a:buSzPts val="3200"/>
                  <a:buFont typeface="Arial" panose="020B0604020202020204" pitchFamily="34" charset="0"/>
                  <a:buChar char="•"/>
                </a:pPr>
                <a:endParaRPr lang="ja-JP" altLang="ja-JP" sz="2800" dirty="0"/>
              </a:p>
              <a:p>
                <a:pPr>
                  <a:buClr>
                    <a:schemeClr val="dk1"/>
                  </a:buClr>
                  <a:buSzPts val="3200"/>
                </a:pPr>
                <a:endParaRPr lang="ja-JP" altLang="ja-JP" sz="1800" dirty="0">
                  <a:effectLst/>
                  <a:latin typeface="Georgia" panose="02040502050405020303" pitchFamily="18" charset="0"/>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807231"/>
              </a:xfrm>
              <a:prstGeom prst="rect">
                <a:avLst/>
              </a:prstGeom>
              <a:blipFill>
                <a:blip r:embed="rId2"/>
                <a:stretch>
                  <a:fillRect l="-1178" t="-1364"/>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複数因子と接続する場合のメッセージ</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21</a:t>
            </a:fld>
            <a:endParaRPr kumimoji="1" lang="ja-JP" altLang="en-US"/>
          </a:p>
        </p:txBody>
      </p:sp>
    </p:spTree>
    <p:extLst>
      <p:ext uri="{BB962C8B-B14F-4D97-AF65-F5344CB8AC3E}">
        <p14:creationId xmlns:p14="http://schemas.microsoft.com/office/powerpoint/2010/main" val="134258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647554"/>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積和アルゴリズムの目的は、</a:t>
                </a:r>
                <a:r>
                  <a:rPr lang="ja-JP" altLang="en-US" sz="3200" b="1" dirty="0">
                    <a:latin typeface="游明朝" panose="02020400000000000000" pitchFamily="18" charset="-128"/>
                    <a:ea typeface="游明朝" panose="02020400000000000000" pitchFamily="18" charset="-128"/>
                    <a:cs typeface="Times New Roman" panose="02020603050405020304" pitchFamily="18" charset="0"/>
                  </a:rPr>
                  <a:t>変数ノード</a:t>
                </a:r>
                <a14:m>
                  <m:oMath xmlns:m="http://schemas.openxmlformats.org/officeDocument/2006/math">
                    <m:r>
                      <a:rPr lang="en-US" altLang="ja-JP" sz="3200" b="1" i="1" dirty="0" smtClean="0">
                        <a:latin typeface="Cambria Math" panose="02040503050406030204" pitchFamily="18" charset="0"/>
                        <a:ea typeface="游明朝" panose="02020400000000000000" pitchFamily="18" charset="-128"/>
                        <a:cs typeface="Times New Roman" panose="02020603050405020304" pitchFamily="18" charset="0"/>
                      </a:rPr>
                      <m:t>𝒙</m:t>
                    </m:r>
                  </m:oMath>
                </a14:m>
                <a:r>
                  <a:rPr lang="ja-JP" altLang="en-US" sz="3200" b="1" dirty="0">
                    <a:latin typeface="游明朝" panose="02020400000000000000" pitchFamily="18" charset="-128"/>
                    <a:ea typeface="游明朝" panose="02020400000000000000" pitchFamily="18" charset="-128"/>
                    <a:cs typeface="Times New Roman" panose="02020603050405020304" pitchFamily="18" charset="0"/>
                  </a:rPr>
                  <a:t>に関する周辺分布の計算</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であった</a:t>
                </a:r>
                <a:endParaRPr lang="en-US" altLang="ja-JP" dirty="0">
                  <a:latin typeface="Georgia" panose="02040502050405020303" pitchFamily="18" charset="0"/>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周辺分布はすべてのリンクを伝わって変数ノード</a:t>
                </a:r>
                <a14:m>
                  <m:oMath xmlns:m="http://schemas.openxmlformats.org/officeDocument/2006/math">
                    <m:r>
                      <a:rPr lang="en-US" altLang="ja-JP" sz="3200" i="1" dirty="0" smtClean="0">
                        <a:latin typeface="Cambria Math" panose="02040503050406030204" pitchFamily="18" charset="0"/>
                        <a:ea typeface="游明朝" panose="02020400000000000000" pitchFamily="18" charset="-128"/>
                        <a:cs typeface="Times New Roman" panose="02020603050405020304" pitchFamily="18" charset="0"/>
                      </a:rPr>
                      <m:t>𝑥</m:t>
                    </m:r>
                  </m:oMath>
                </a14:m>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に到達するメッセージの積で与えられることがわかった</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メッセージは木構造における</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をノード</a:t>
                </a:r>
                <a14:m>
                  <m:oMath xmlns:m="http://schemas.openxmlformats.org/officeDocument/2006/math">
                    <m:r>
                      <a:rPr lang="en-US" altLang="ja-JP" sz="3200" i="1" dirty="0" smtClean="0">
                        <a:latin typeface="Cambria Math" panose="02040503050406030204" pitchFamily="18" charset="0"/>
                        <a:ea typeface="游明朝" panose="02020400000000000000" pitchFamily="18" charset="-128"/>
                        <a:cs typeface="Times New Roman" panose="02020603050405020304" pitchFamily="18" charset="0"/>
                      </a:rPr>
                      <m:t>𝑥</m:t>
                    </m:r>
                  </m:oMath>
                </a14:m>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とし、</a:t>
                </a:r>
                <a:br>
                  <a:rPr lang="en-US" altLang="ja-JP" sz="3200" dirty="0">
                    <a:latin typeface="游明朝" panose="02020400000000000000" pitchFamily="18" charset="-128"/>
                    <a:ea typeface="游明朝" panose="02020400000000000000" pitchFamily="18" charset="-128"/>
                    <a:cs typeface="Times New Roman" panose="02020603050405020304" pitchFamily="18" charset="0"/>
                  </a:rPr>
                </a:b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端に何もない</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から順番に計算すれば求められる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ノードが変数ノードなら</a:t>
                </a:r>
                <a14:m>
                  <m:oMath xmlns:m="http://schemas.openxmlformats.org/officeDocument/2006/math">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latin typeface="Cambria Math" panose="02040503050406030204" pitchFamily="18" charset="0"/>
                                <a:ea typeface="游明朝" panose="02020400000000000000" pitchFamily="18" charset="-128"/>
                                <a:cs typeface="Times New Roman" panose="02020603050405020304" pitchFamily="18" charset="0"/>
                              </a:rPr>
                              <m:t>𝑥</m:t>
                            </m:r>
                          </m:e>
                          <m:sub/>
                        </m:sSub>
                        <m:r>
                          <a:rPr lang="en-US" altLang="ja-JP" sz="32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latin typeface="Cambria Math" panose="02040503050406030204" pitchFamily="18" charset="0"/>
                                <a:ea typeface="游明朝" panose="02020400000000000000" pitchFamily="18" charset="-128"/>
                                <a:cs typeface="Times New Roman" panose="02020603050405020304" pitchFamily="18" charset="0"/>
                              </a:rPr>
                              <m:t>𝑓</m:t>
                            </m:r>
                          </m:e>
                          <m:sub/>
                        </m:sSub>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e>
                    </m:d>
                    <m:r>
                      <a:rPr lang="en-US" altLang="ja-JP" sz="3200" b="0" i="1" smtClean="0">
                        <a:latin typeface="Cambria Math" panose="02040503050406030204" pitchFamily="18" charset="0"/>
                      </a:rPr>
                      <m:t>=1</m:t>
                    </m:r>
                  </m:oMath>
                </a14:m>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		(8.70)</a:t>
                </a:r>
              </a:p>
              <a:p>
                <a:pPr marL="914400" lvl="1" indent="-457200">
                  <a:buClr>
                    <a:schemeClr val="dk1"/>
                  </a:buClr>
                  <a:buSzPts val="3200"/>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ノードが因子ノードなら</a:t>
                </a:r>
                <a14:m>
                  <m:oMath xmlns:m="http://schemas.openxmlformats.org/officeDocument/2006/math">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b="0" i="1" smtClean="0">
                                <a:latin typeface="Cambria Math" panose="02040503050406030204" pitchFamily="18" charset="0"/>
                                <a:ea typeface="Cambria Math" panose="02040503050406030204" pitchFamily="18" charset="0"/>
                                <a:cs typeface="Times New Roman" panose="02020603050405020304" pitchFamily="18" charset="0"/>
                              </a:rPr>
                              <m:t>𝑓</m:t>
                            </m:r>
                          </m:e>
                          <m:sub/>
                        </m:sSub>
                        <m:r>
                          <a:rPr lang="en-US" altLang="ja-JP" sz="32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b="0" i="1" smtClean="0">
                                <a:latin typeface="Cambria Math" panose="02040503050406030204" pitchFamily="18" charset="0"/>
                                <a:ea typeface="Cambria Math" panose="02040503050406030204" pitchFamily="18" charset="0"/>
                                <a:cs typeface="Times New Roman" panose="02020603050405020304" pitchFamily="18" charset="0"/>
                              </a:rPr>
                              <m:t>𝑥</m:t>
                            </m:r>
                          </m:e>
                          <m:sub/>
                        </m:sSub>
                      </m:sub>
                    </m:sSub>
                    <m:r>
                      <a:rPr lang="en-US" altLang="ja-JP" sz="3200" i="1">
                        <a:latin typeface="Cambria Math" panose="02040503050406030204" pitchFamily="18" charset="0"/>
                        <a:ea typeface="游明朝" panose="02020400000000000000" pitchFamily="18" charset="-128"/>
                        <a:cs typeface="Times New Roman" panose="02020603050405020304" pitchFamily="18" charset="0"/>
                      </a:rPr>
                      <m:t> </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𝑓</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oMath>
                </a14:m>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	(8.71)</a:t>
                </a:r>
              </a:p>
              <a:p>
                <a:pPr marL="457200" indent="-457200">
                  <a:buClr>
                    <a:schemeClr val="dk1"/>
                  </a:buClr>
                  <a:buSzPts val="3200"/>
                  <a:buFont typeface="Arial" panose="020B0604020202020204" pitchFamily="34" charset="0"/>
                  <a:buChar char="•"/>
                </a:pP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4647554"/>
              </a:xfrm>
              <a:prstGeom prst="rect">
                <a:avLst/>
              </a:prstGeom>
              <a:blipFill>
                <a:blip r:embed="rId2"/>
                <a:stretch>
                  <a:fillRect l="-1178" t="-1704" r="-870"/>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積和アルゴリズムのまとめ</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22</a:t>
            </a:fld>
            <a:endParaRPr kumimoji="1" lang="ja-JP" altLang="en-US" dirty="0"/>
          </a:p>
        </p:txBody>
      </p:sp>
      <p:pic>
        <p:nvPicPr>
          <p:cNvPr id="5" name="図 4">
            <a:extLst>
              <a:ext uri="{FF2B5EF4-FFF2-40B4-BE49-F238E27FC236}">
                <a16:creationId xmlns:a16="http://schemas.microsoft.com/office/drawing/2014/main" id="{4539F9D4-3989-A6B0-CA2B-997AADA22684}"/>
              </a:ext>
            </a:extLst>
          </p:cNvPr>
          <p:cNvPicPr>
            <a:picLocks noChangeAspect="1"/>
          </p:cNvPicPr>
          <p:nvPr/>
        </p:nvPicPr>
        <p:blipFill>
          <a:blip r:embed="rId3"/>
          <a:stretch>
            <a:fillRect/>
          </a:stretch>
        </p:blipFill>
        <p:spPr>
          <a:xfrm>
            <a:off x="498903" y="4766833"/>
            <a:ext cx="6200594" cy="2149705"/>
          </a:xfrm>
          <a:prstGeom prst="rect">
            <a:avLst/>
          </a:prstGeom>
        </p:spPr>
      </p:pic>
      <p:sp>
        <p:nvSpPr>
          <p:cNvPr id="7" name="テキスト ボックス 6">
            <a:extLst>
              <a:ext uri="{FF2B5EF4-FFF2-40B4-BE49-F238E27FC236}">
                <a16:creationId xmlns:a16="http://schemas.microsoft.com/office/drawing/2014/main" id="{A7C5BA4C-011E-442F-EC92-184212E092F6}"/>
              </a:ext>
            </a:extLst>
          </p:cNvPr>
          <p:cNvSpPr txBox="1"/>
          <p:nvPr/>
        </p:nvSpPr>
        <p:spPr>
          <a:xfrm>
            <a:off x="6281530" y="6352143"/>
            <a:ext cx="2373648" cy="369332"/>
          </a:xfrm>
          <a:prstGeom prst="rect">
            <a:avLst/>
          </a:prstGeom>
          <a:noFill/>
        </p:spPr>
        <p:txBody>
          <a:bodyPr wrap="square" rtlCol="0">
            <a:spAutoFit/>
          </a:bodyPr>
          <a:lstStyle/>
          <a:p>
            <a:r>
              <a:rPr lang="ja-JP" altLang="en-US" dirty="0"/>
              <a:t>図</a:t>
            </a:r>
            <a:r>
              <a:rPr lang="en-US" altLang="ja-JP" dirty="0"/>
              <a:t>8.49</a:t>
            </a:r>
            <a:endParaRPr kumimoji="1" lang="ja-JP" altLang="en-US" dirty="0"/>
          </a:p>
        </p:txBody>
      </p:sp>
    </p:spTree>
    <p:extLst>
      <p:ext uri="{BB962C8B-B14F-4D97-AF65-F5344CB8AC3E}">
        <p14:creationId xmlns:p14="http://schemas.microsoft.com/office/powerpoint/2010/main" val="3905865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988947"/>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変数ノード</a:t>
                </a:r>
                <a14:m>
                  <m:oMath xmlns:m="http://schemas.openxmlformats.org/officeDocument/2006/math">
                    <m:r>
                      <a:rPr lang="en-US" altLang="ja-JP" sz="3200" i="1" dirty="0" smtClean="0">
                        <a:latin typeface="Cambria Math" panose="02040503050406030204" pitchFamily="18" charset="0"/>
                        <a:ea typeface="游明朝" panose="02020400000000000000" pitchFamily="18" charset="-128"/>
                        <a:cs typeface="Times New Roman" panose="02020603050405020304" pitchFamily="18" charset="0"/>
                      </a:rPr>
                      <m:t>𝑥</m:t>
                    </m:r>
                  </m:oMath>
                </a14:m>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を因子グラフの</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ノードをみなした場合の</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ノードの初期化を考える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メッセージが全てのリンクを伝搬し、</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ノードが全ての隣接ノードからメッセージを受けるとるまで次の式を再帰的に計算すればよい</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14:m>
                  <m:oMath xmlns:m="http://schemas.openxmlformats.org/officeDocument/2006/math">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ea typeface="Cambria Math" panose="02040503050406030204" pitchFamily="18" charset="0"/>
                                <a:cs typeface="Times New Roman" panose="02020603050405020304" pitchFamily="18" charset="0"/>
                              </a:rPr>
                              <m:t>𝑥</m:t>
                            </m:r>
                          </m:e>
                          <m:sub/>
                        </m:sSub>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𝑥</m:t>
                        </m:r>
                      </m:e>
                    </m:d>
                    <m:r>
                      <a:rPr lang="en-US" altLang="ja-JP" sz="2800" b="0" i="1" smtClean="0">
                        <a:latin typeface="Cambria Math" panose="020405030504060302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e>
                        </m:d>
                      </m:e>
                    </m:d>
                  </m:oMath>
                </a14:m>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(8.66)</a:t>
                </a:r>
                <a:endParaRPr lang="en-US" altLang="ja-JP" sz="2800" dirty="0">
                  <a:latin typeface="Georgia" panose="02040502050405020303" pitchFamily="18" charset="0"/>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14:m>
                  <m:oMath xmlns:m="http://schemas.openxmlformats.org/officeDocument/2006/math">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smtClean="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𝑙</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sub>
                    </m:sSub>
                    <m:r>
                      <a:rPr lang="en-US" altLang="ja-JP" sz="2800">
                        <a:latin typeface="Cambria Math" panose="02040503050406030204" pitchFamily="18" charset="0"/>
                      </a:rPr>
                      <m:t> </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𝜇</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𝑙</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r>
                      <m:rPr>
                        <m:nor/>
                      </m:rPr>
                      <a:rPr lang="en-US" altLang="ja-JP" sz="2800" dirty="0">
                        <a:latin typeface="Georgia" panose="02040502050405020303" pitchFamily="18" charset="0"/>
                        <a:ea typeface="游明朝" panose="02020400000000000000" pitchFamily="18" charset="-128"/>
                        <a:cs typeface="Times New Roman" panose="02020603050405020304" pitchFamily="18" charset="0"/>
                      </a:rPr>
                      <m:t>(8.6</m:t>
                    </m:r>
                    <m:r>
                      <a:rPr lang="en-US" altLang="ja-JP" sz="2800" b="0" i="1" dirty="0" smtClean="0">
                        <a:latin typeface="Cambria Math" panose="02040503050406030204" pitchFamily="18" charset="0"/>
                        <a:ea typeface="游明朝" panose="02020400000000000000" pitchFamily="18" charset="-128"/>
                        <a:cs typeface="Times New Roman" panose="02020603050405020304" pitchFamily="18" charset="0"/>
                      </a:rPr>
                      <m:t>9</m:t>
                    </m:r>
                    <m:r>
                      <m:rPr>
                        <m:nor/>
                      </m:rPr>
                      <a:rPr lang="en-US" altLang="ja-JP" sz="2800" dirty="0">
                        <a:latin typeface="Georgia" panose="02040502050405020303" pitchFamily="18" charset="0"/>
                        <a:ea typeface="游明朝" panose="02020400000000000000" pitchFamily="18" charset="-128"/>
                        <a:cs typeface="Times New Roman" panose="02020603050405020304" pitchFamily="18" charset="0"/>
                      </a:rPr>
                      <m:t>)</m:t>
                    </m:r>
                  </m:oMath>
                </a14:m>
                <a:endParaRPr lang="en-US" altLang="ja-JP" sz="3200" b="1"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各ノードは</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ノードへ向かう唯一の経路上のリンクを除いて、隣接ノードからメッセージを受け取った後に</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ノードにメッセージを送る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ノードが全ての隣接ノードからメッセージを受け取れば、求める周辺分布は</a:t>
                </a:r>
                <a14:m>
                  <m:oMath xmlns:m="http://schemas.openxmlformats.org/officeDocument/2006/math">
                    <m: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t>𝑝</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𝑠</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r>
                          <a:rPr lang="en-US" altLang="ja-JP" sz="2800">
                            <a:latin typeface="Cambria Math" panose="02040503050406030204" pitchFamily="18" charset="0"/>
                          </a:rPr>
                          <m:t>(</m:t>
                        </m:r>
                        <m:r>
                          <a:rPr lang="en-US" altLang="ja-JP" sz="2800" i="1">
                            <a:latin typeface="Cambria Math" panose="02040503050406030204" pitchFamily="18" charset="0"/>
                          </a:rPr>
                          <m:t>𝑥</m:t>
                        </m:r>
                        <m:r>
                          <a:rPr lang="en-US" altLang="ja-JP" sz="2800">
                            <a:latin typeface="Cambria Math" panose="02040503050406030204" pitchFamily="18" charset="0"/>
                          </a:rPr>
                          <m:t>)</m:t>
                        </m:r>
                      </m:sub>
                    </m:sSub>
                    <m:r>
                      <a:rPr lang="ja-JP" altLang="en-US" sz="2800" b="0" i="1" smtClean="0">
                        <a:latin typeface="Cambria Math" panose="02040503050406030204" pitchFamily="18" charset="0"/>
                      </a:rPr>
                      <m:t>𝜇</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𝑓</m:t>
                        </m:r>
                      </m:e>
                      <m:sub>
                        <m:r>
                          <a:rPr lang="en-US" altLang="ja-JP" sz="2800" b="0" i="1" smtClean="0">
                            <a:latin typeface="Cambria Math" panose="02040503050406030204" pitchFamily="18" charset="0"/>
                          </a:rPr>
                          <m:t>𝑠</m:t>
                        </m:r>
                      </m:sub>
                    </m:sSub>
                    <m:r>
                      <a:rPr lang="ja-JP" altLang="en-US" sz="2800" i="1">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oMath>
                </a14:m>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(8.63)</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で計算できる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988947"/>
              </a:xfrm>
              <a:prstGeom prst="rect">
                <a:avLst/>
              </a:prstGeom>
              <a:blipFill>
                <a:blip r:embed="rId2"/>
                <a:stretch>
                  <a:fillRect l="-1178" t="-1322" r="-1587" b="-2340"/>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積和アルゴリズムのまとめ</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23</a:t>
            </a:fld>
            <a:endParaRPr kumimoji="1" lang="ja-JP" altLang="en-US"/>
          </a:p>
        </p:txBody>
      </p:sp>
    </p:spTree>
    <p:extLst>
      <p:ext uri="{BB962C8B-B14F-4D97-AF65-F5344CB8AC3E}">
        <p14:creationId xmlns:p14="http://schemas.microsoft.com/office/powerpoint/2010/main" val="2282816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001643"/>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先ほどのアルゴリズムを全てのノードに対して繰り返せば計算可能だが、重複する計算が多く効率が悪い</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複数のメッセージパッシングアルゴリズムを「重ね合わせる」ことで効率的に計算できる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514350" indent="-514350">
              <a:buClr>
                <a:schemeClr val="dk1"/>
              </a:buClr>
              <a:buSzPts val="3200"/>
              <a:buFont typeface="+mj-lt"/>
              <a:buAutoNum type="arabicPeriod"/>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任意のノード</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変数もしくは因子</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を選んで</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ノードとする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514350" indent="-514350">
              <a:buClr>
                <a:schemeClr val="dk1"/>
              </a:buClr>
              <a:buSzPts val="3200"/>
              <a:buFont typeface="+mj-lt"/>
              <a:buAutoNum type="arabicPeriod"/>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すべての</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から</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へメッセージを伝搬</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514350" indent="-514350">
              <a:buClr>
                <a:schemeClr val="dk1"/>
              </a:buClr>
              <a:buSzPts val="3200"/>
              <a:buFont typeface="+mj-lt"/>
              <a:buAutoNum type="arabicPeriod"/>
            </a:pP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root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から</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へメッセージを伝搬</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以上のメッセージの双方向の伝達で全てのメッセージが計算されたので、すべての変数ノードの周辺分布が計算できる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計算量はグラフのリンク数の</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倍</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順方向、逆方向</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a:t>
            </a:r>
          </a:p>
          <a:p>
            <a:pPr marL="914400" lvl="1"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周辺分布を真面目にすべてのノードで計算する場合は</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次関数的に増大するので効率が悪い</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すべての変数ノードの周辺分布の計算</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24</a:t>
            </a:fld>
            <a:endParaRPr kumimoji="1" lang="ja-JP" altLang="en-US"/>
          </a:p>
        </p:txBody>
      </p:sp>
    </p:spTree>
    <p:extLst>
      <p:ext uri="{BB962C8B-B14F-4D97-AF65-F5344CB8AC3E}">
        <p14:creationId xmlns:p14="http://schemas.microsoft.com/office/powerpoint/2010/main" val="34875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2106346"/>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これまでは変数ノード上の周辺分布を計算したが、ここでは因子ノードに関連する変数集合全体の周辺分布</a:t>
                </a:r>
                <a14:m>
                  <m:oMath xmlns:m="http://schemas.openxmlformats.org/officeDocument/2006/math">
                    <m:r>
                      <a:rPr lang="en-US" altLang="ja-JP" sz="3200" i="1" smtClean="0">
                        <a:effectLst/>
                        <a:latin typeface="Cambria Math" panose="02040503050406030204" pitchFamily="18" charset="0"/>
                        <a:ea typeface="游明朝" panose="02020400000000000000" pitchFamily="18" charset="-128"/>
                        <a:cs typeface="Times New Roman" panose="02020603050405020304" pitchFamily="18" charset="0"/>
                      </a:rPr>
                      <m:t>𝑝</m:t>
                    </m:r>
                    <m:d>
                      <m:dPr>
                        <m:ctrlP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en-US" altLang="ja-JP" sz="320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32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3200" b="0" i="1" smtClean="0">
                                <a:effectLst/>
                                <a:latin typeface="Cambria Math" panose="02040503050406030204" pitchFamily="18" charset="0"/>
                                <a:ea typeface="游明朝" panose="02020400000000000000" pitchFamily="18" charset="-128"/>
                                <a:cs typeface="Times New Roman" panose="02020603050405020304" pitchFamily="18" charset="0"/>
                              </a:rPr>
                              <m:t>𝑠</m:t>
                            </m:r>
                          </m:sub>
                        </m:sSub>
                      </m:e>
                    </m:d>
                  </m:oMath>
                </a14:m>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を計算</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同時分布の周辺化で計算できるため、</a:t>
                </a:r>
                <a14:m>
                  <m:oMath xmlns:m="http://schemas.openxmlformats.org/officeDocument/2006/math">
                    <m:r>
                      <a:rPr lang="en-US" altLang="ja-JP" sz="3200" i="1" smtClean="0">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320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32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3200" b="0" i="1" smtClean="0">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3200" i="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b="0" i="1" smtClean="0">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3200" i="1">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3200">
                        <a:effectLst/>
                        <a:latin typeface="Cambria Math" panose="02040503050406030204" pitchFamily="18" charset="0"/>
                        <a:ea typeface="游明朝" panose="02020400000000000000" pitchFamily="18" charset="-128"/>
                        <a:cs typeface="Times New Roman" panose="02020603050405020304" pitchFamily="18" charset="0"/>
                      </a:rPr>
                      <m:t>)</m:t>
                    </m:r>
                  </m:oMath>
                </a14:m>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同時分布は以下で計算できる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2106346"/>
              </a:xfrm>
              <a:prstGeom prst="rect">
                <a:avLst/>
              </a:prstGeom>
              <a:blipFill>
                <a:blip r:embed="rId2"/>
                <a:stretch>
                  <a:fillRect l="-1178" t="-3757" b="-8382"/>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en-US" altLang="ja-JP" sz="3600" b="1" dirty="0">
                <a:solidFill>
                  <a:schemeClr val="lt1"/>
                </a:solidFill>
                <a:latin typeface="Arial"/>
                <a:ea typeface="Arial"/>
                <a:cs typeface="Arial"/>
                <a:sym typeface="Arial"/>
              </a:rPr>
              <a:t>1</a:t>
            </a:r>
            <a:r>
              <a:rPr lang="ja-JP" altLang="en-US" sz="3600" b="1" dirty="0">
                <a:solidFill>
                  <a:schemeClr val="lt1"/>
                </a:solidFill>
                <a:latin typeface="Arial"/>
                <a:ea typeface="Arial"/>
                <a:cs typeface="Arial"/>
                <a:sym typeface="Arial"/>
              </a:rPr>
              <a:t>つの因子に関連する変数の周辺分布の計算</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5EFACFB-96C8-2C9B-C5FA-5FAD97051E1F}"/>
                  </a:ext>
                </a:extLst>
              </p:cNvPr>
              <p:cNvSpPr txBox="1"/>
              <p:nvPr/>
            </p:nvSpPr>
            <p:spPr>
              <a:xfrm>
                <a:off x="486562" y="2724089"/>
                <a:ext cx="8288322" cy="3698192"/>
              </a:xfrm>
              <a:prstGeom prst="rect">
                <a:avLst/>
              </a:prstGeom>
              <a:noFill/>
            </p:spPr>
            <p:txBody>
              <a:bodyPr wrap="square">
                <a:spAutoFit/>
              </a:bodyPr>
              <a:lstStyle/>
              <a:p>
                <a:pPr>
                  <a:buClr>
                    <a:schemeClr val="dk1"/>
                  </a:buClr>
                  <a:buSzPts val="3200"/>
                </a:pPr>
                <a14:m>
                  <m:oMathPara xmlns:m="http://schemas.openxmlformats.org/officeDocument/2006/math">
                    <m:oMathParaPr>
                      <m:jc m:val="centerGroup"/>
                    </m:oMathParaPr>
                    <m:oMath xmlns:m="http://schemas.openxmlformats.org/officeDocument/2006/math">
                      <m:r>
                        <a:rPr lang="en-US" altLang="ja-JP" sz="1400" i="1" smtClean="0">
                          <a:effectLst/>
                          <a:latin typeface="Cambria Math" panose="02040503050406030204" pitchFamily="18" charset="0"/>
                          <a:ea typeface="游明朝" panose="02020400000000000000" pitchFamily="18" charset="-128"/>
                          <a:cs typeface="Times New Roman" panose="02020603050405020304" pitchFamily="18" charset="0"/>
                        </a:rPr>
                        <m:t>𝑝</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x</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e>
                          </m:d>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e>
                      </m:d>
                    </m:oMath>
                  </m:oMathPara>
                </a14:m>
                <a:endParaRPr lang="en-US" altLang="ja-JP" sz="24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r>
                        <a:rPr lang="en-US" altLang="ja-JP" sz="1400" smtClean="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e>
                      </m:d>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i</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e>
                          </m:d>
                        </m:e>
                      </m:d>
                    </m:oMath>
                  </m:oMathPara>
                </a14:m>
                <a:endParaRPr lang="en-US" altLang="ja-JP" sz="24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r>
                        <a:rPr lang="en-US" altLang="ja-JP" sz="1400" smtClean="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e>
                      </m:d>
                      <m:d>
                        <m:dPr>
                          <m:begChr m:val="["/>
                          <m:endChr m:val="]"/>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𝐺</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𝑠𝑚</m:t>
                                  </m:r>
                                </m:sub>
                              </m:sSub>
                            </m:e>
                          </m:d>
                        </m:e>
                      </m:d>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e>
                          </m:d>
                        </m:e>
                      </m:d>
                    </m:oMath>
                  </m:oMathPara>
                </a14:m>
                <a:endParaRPr lang="en-US" altLang="ja-JP" sz="24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r>
                        <a:rPr lang="en-US" altLang="ja-JP" sz="1400" smtClean="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d>
                        <m:dPr>
                          <m:begChr m:val="["/>
                          <m:endChr m:val="]"/>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𝑙</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𝑙𝑚</m:t>
                                  </m:r>
                                </m:sub>
                              </m:sSub>
                            </m:e>
                          </m:d>
                        </m:e>
                      </m:d>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𝑖</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sSup>
                                    <m:sSupPr>
                                      <m:ctrlPr>
                                        <a:rPr lang="ja-JP" altLang="ja-JP" sz="2400" i="1">
                                          <a:effectLst/>
                                          <a:latin typeface="Cambria Math" panose="02040503050406030204" pitchFamily="18" charset="0"/>
                                          <a:ea typeface="Cambria Math" panose="02040503050406030204" pitchFamily="18" charset="0"/>
                                        </a:rPr>
                                      </m:ctrlPr>
                                    </m:sSup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e>
                                    <m:sup>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m:t>
                                      </m:r>
                                    </m:sup>
                                  </m:sSup>
                                </m:sub>
                              </m:sSub>
                            </m:e>
                          </m:d>
                        </m:e>
                      </m:d>
                    </m:oMath>
                  </m:oMathPara>
                </a14:m>
                <a:endParaRPr lang="en-US" altLang="ja-JP" sz="24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r>
                        <a:rPr lang="en-US" altLang="ja-JP" sz="1400" smtClean="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e>
                              </m:d>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𝑙</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2400" i="1">
                                  <a:effectLst/>
                                  <a:latin typeface="Cambria Math" panose="02040503050406030204" pitchFamily="18" charset="0"/>
                                  <a:ea typeface="Cambria Math" panose="02040503050406030204" pitchFamily="18" charset="0"/>
                                </a:rPr>
                              </m:ctrlPr>
                            </m:dPr>
                            <m:e>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1400" i="1">
                                      <a:effectLst/>
                                      <a:latin typeface="Cambria Math" panose="02040503050406030204" pitchFamily="18" charset="0"/>
                                      <a:ea typeface="游明朝" panose="02020400000000000000" pitchFamily="18" charset="-128"/>
                                      <a:cs typeface="Times New Roman" panose="02020603050405020304" pitchFamily="18" charset="0"/>
                                    </a:rPr>
                                    <m:t>𝑙𝑚</m:t>
                                  </m:r>
                                </m:sub>
                              </m:sSub>
                            </m:e>
                          </m:d>
                        </m:e>
                      </m:d>
                      <m:box>
                        <m:boxPr>
                          <m:ctrlPr>
                            <a:rPr lang="ja-JP" altLang="ja-JP" sz="2400" i="1">
                              <a:effectLst/>
                              <a:latin typeface="Cambria Math" panose="02040503050406030204" pitchFamily="18" charset="0"/>
                              <a:ea typeface="Cambria Math" panose="02040503050406030204" pitchFamily="18" charset="0"/>
                            </a:rPr>
                          </m:ctrlPr>
                        </m:boxPr>
                        <m:e>
                          <m:r>
                            <a:rPr lang="en-US" altLang="ja-JP" sz="1400">
                              <a:effectLst/>
                              <a:latin typeface="Cambria Math" panose="02040503050406030204" pitchFamily="18" charset="0"/>
                              <a:ea typeface="游明朝" panose="02020400000000000000" pitchFamily="18" charset="-128"/>
                              <a:cs typeface="Times New Roman" panose="02020603050405020304" pitchFamily="18" charset="0"/>
                            </a:rPr>
                            <m:t> </m:t>
                          </m:r>
                        </m:e>
                      </m:box>
                    </m:oMath>
                  </m:oMathPara>
                </a14:m>
                <a:endParaRPr lang="en-US" altLang="ja-JP" sz="24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7" name="テキスト ボックス 6">
                <a:extLst>
                  <a:ext uri="{FF2B5EF4-FFF2-40B4-BE49-F238E27FC236}">
                    <a16:creationId xmlns:a16="http://schemas.microsoft.com/office/drawing/2014/main" id="{E5EFACFB-96C8-2C9B-C5FA-5FAD97051E1F}"/>
                  </a:ext>
                </a:extLst>
              </p:cNvPr>
              <p:cNvSpPr txBox="1">
                <a:spLocks noRot="1" noChangeAspect="1" noMove="1" noResize="1" noEditPoints="1" noAdjustHandles="1" noChangeArrowheads="1" noChangeShapeType="1" noTextEdit="1"/>
              </p:cNvSpPr>
              <p:nvPr/>
            </p:nvSpPr>
            <p:spPr>
              <a:xfrm>
                <a:off x="486562" y="2724089"/>
                <a:ext cx="8288322" cy="3698192"/>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70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514925"/>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次に同時分布の周辺化</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r>
                        <a:rPr lang="en-US" altLang="ja-JP" sz="2800" i="1" smtClean="0">
                          <a:effectLst/>
                          <a:latin typeface="Cambria Math" panose="02040503050406030204" pitchFamily="18" charset="0"/>
                          <a:ea typeface="游明朝" panose="02020400000000000000" pitchFamily="18" charset="-128"/>
                          <a:cs typeface="Times New Roman" panose="02020603050405020304" pitchFamily="18" charset="0"/>
                        </a:rPr>
                        <m:t>𝑝</m:t>
                      </m:r>
                      <m:d>
                        <m:dPr>
                          <m:ctrlP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en-US" altLang="ja-JP" sz="2800" i="1" smtClean="0">
                                  <a:effectLst/>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naryPr>
                        <m:sub>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sub>
                        <m:sup/>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𝑝</m:t>
                          </m:r>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e>
                          </m:d>
                        </m:e>
                      </m:nary>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ctrlPr>
                        </m:naryPr>
                        <m:sub>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sub>
                        <m:sup/>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d>
                            <m:dPr>
                              <m:ctrlP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𝑙𝑚</m:t>
                                      </m:r>
                                    </m:sub>
                                  </m:sSub>
                                </m:e>
                              </m:d>
                            </m:e>
                          </m:d>
                        </m:e>
                      </m:nary>
                    </m:oMath>
                    <m:oMath xmlns:m="http://schemas.openxmlformats.org/officeDocument/2006/math">
                      <m:r>
                        <a:rPr lang="en-US" altLang="ja-JP" sz="2800" b="0" i="0"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ub>
                      </m:sSub>
                      <m:nary>
                        <m:naryPr>
                          <m:chr m:val="∑"/>
                          <m:supHide m:val="on"/>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naryPr>
                        <m:sub>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sub>
                        <m:sup/>
                        <m:e>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𝑙𝑚</m:t>
                                      </m:r>
                                    </m:sub>
                                  </m:sSub>
                                </m:e>
                              </m:d>
                            </m:e>
                          </m:d>
                        </m:e>
                      </m:nary>
                      <m:r>
                        <a:rPr lang="en-US" altLang="ja-JP" sz="2800" b="0" i="0"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ub>
                      </m:sSub>
                      <m:nary>
                        <m:naryPr>
                          <m:chr m:val="∑"/>
                          <m:supHide m:val="on"/>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naryPr>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𝑙𝑚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𝐿𝑚</m:t>
                              </m:r>
                            </m:sub>
                          </m:sSub>
                        </m:sub>
                        <m:sup/>
                        <m:e>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𝑙𝑚</m:t>
                                      </m:r>
                                    </m:sub>
                                  </m:sSub>
                                </m:e>
                              </m:d>
                            </m:e>
                          </m:d>
                        </m:e>
                      </m:nary>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smtClean="0">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nary>
                        <m:naryPr>
                          <m:chr m:val="∑"/>
                          <m:supHide m:val="on"/>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naryPr>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𝑙𝑚</m:t>
                              </m:r>
                            </m:sub>
                          </m:sSub>
                          <m: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t> </m:t>
                          </m:r>
                        </m:sub>
                        <m:sup/>
                        <m:e>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𝐹</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m:t>
                                  </m:r>
                                </m:sub>
                              </m:sSub>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𝑋</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𝑙𝑚</m:t>
                                      </m:r>
                                    </m:sub>
                                  </m:sSub>
                                </m:e>
                              </m:d>
                            </m:e>
                          </m:d>
                        </m:e>
                      </m:nary>
                    </m:oMath>
                  </m:oMathPara>
                </a14:m>
                <a:endParaRPr lang="en-US" altLang="ja-JP" sz="2800" i="1" dirty="0">
                  <a:latin typeface="Cambria Math" panose="02040503050406030204" pitchFamily="18" charset="0"/>
                  <a:ea typeface="游明朝" panose="02020400000000000000" pitchFamily="18" charset="-128"/>
                  <a:cs typeface="Times New Roman" panose="02020603050405020304" pitchFamily="18" charset="0"/>
                </a:endParaRPr>
              </a:p>
              <a:p>
                <a:pPr>
                  <a:buClr>
                    <a:schemeClr val="dk1"/>
                  </a:buClr>
                  <a:buSzPts val="3200"/>
                </a:pPr>
                <a:r>
                  <a:rPr lang="en-US" altLang="ja-JP" sz="2800" b="0" dirty="0">
                    <a:ea typeface="游明朝" panose="02020400000000000000" pitchFamily="18" charset="-128"/>
                    <a:cs typeface="Times New Roman" panose="02020603050405020304" pitchFamily="18" charset="0"/>
                  </a:rPr>
                  <a:t>	</a:t>
                </a:r>
                <a14:m>
                  <m:oMath xmlns:m="http://schemas.openxmlformats.org/officeDocument/2006/math">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smtClean="0">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Sub>
                      <m:sSubPr>
                        <m:ctrlPr>
                          <a:rPr lang="ja-JP" altLang="ja-JP" sz="4400" i="1">
                            <a:latin typeface="Cambria Math" panose="02040503050406030204" pitchFamily="18" charset="0"/>
                            <a:ea typeface="Cambria Math" panose="020405030504060302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a:latin typeface="Cambria Math" panose="02040503050406030204" pitchFamily="18" charset="0"/>
                                <a:ea typeface="Cambria Math" panose="02040503050406030204" pitchFamily="18" charset="0"/>
                              </a:rPr>
                            </m:ctrlPr>
                          </m:dPr>
                          <m:e>
                            <m:sSub>
                              <m:sSubPr>
                                <m:ctrlPr>
                                  <a:rPr lang="ja-JP" altLang="ja-JP" sz="44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sub>
                    </m:sSub>
                  </m:oMath>
                </a14:m>
                <a:r>
                  <a:rPr lang="ja-JP" altLang="ja-JP" sz="2800" dirty="0"/>
                  <a:t> </a:t>
                </a:r>
                <a14:m>
                  <m:oMath xmlns:m="http://schemas.openxmlformats.org/officeDocument/2006/math">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𝜇</m:t>
                        </m:r>
                      </m:e>
                      <m:sub>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r>
                          <a:rPr lang="en-US" altLang="ja-JP" sz="2800">
                            <a:latin typeface="Cambria Math" panose="02040503050406030204" pitchFamily="18" charset="0"/>
                          </a:rPr>
                          <m:t>→</m:t>
                        </m:r>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sub>
                    </m:sSub>
                    <m:d>
                      <m:dPr>
                        <m:ctrlPr>
                          <a:rPr lang="ja-JP" altLang="ja-JP" sz="2800" i="1">
                            <a:latin typeface="Cambria Math" panose="02040503050406030204" pitchFamily="18" charset="0"/>
                          </a:rPr>
                        </m:ctrlPr>
                      </m:dPr>
                      <m:e>
                        <m:sSub>
                          <m:sSubPr>
                            <m:ctrlPr>
                              <a:rPr lang="ja-JP"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𝑚</m:t>
                            </m:r>
                          </m:sub>
                        </m:sSub>
                      </m:e>
                    </m:d>
                  </m:oMath>
                </a14:m>
                <a:r>
                  <a:rPr lang="en-US" altLang="ja-JP" sz="2800" dirty="0">
                    <a:latin typeface="Cambria Math" panose="02040503050406030204" pitchFamily="18" charset="0"/>
                    <a:ea typeface="游明朝" panose="02020400000000000000" pitchFamily="18" charset="-128"/>
                    <a:cs typeface="Times New Roman" panose="02020603050405020304" pitchFamily="18" charset="0"/>
                  </a:rPr>
                  <a:t>(8.72)</a:t>
                </a:r>
                <a:br>
                  <a:rPr lang="en-US" altLang="ja-JP" sz="2800" i="1" dirty="0">
                    <a:latin typeface="Cambria Math" panose="02040503050406030204" pitchFamily="18" charset="0"/>
                    <a:ea typeface="游明朝" panose="02020400000000000000" pitchFamily="18" charset="-128"/>
                    <a:cs typeface="Times New Roman" panose="02020603050405020304" pitchFamily="18" charset="0"/>
                  </a:rPr>
                </a:b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ja-JP" dirty="0"/>
              </a:p>
              <a:p>
                <a:pPr>
                  <a:buClr>
                    <a:schemeClr val="dk1"/>
                  </a:buClr>
                  <a:buSzPts val="3200"/>
                </a:pP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6514925"/>
              </a:xfrm>
              <a:prstGeom prst="rect">
                <a:avLst/>
              </a:prstGeom>
              <a:blipFill>
                <a:blip r:embed="rId2"/>
                <a:stretch>
                  <a:fillRect l="-1178" t="-1216"/>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en-US" altLang="ja-JP" sz="3600" b="1" dirty="0">
                <a:solidFill>
                  <a:schemeClr val="lt1"/>
                </a:solidFill>
                <a:latin typeface="Arial"/>
                <a:ea typeface="Arial"/>
                <a:cs typeface="Arial"/>
                <a:sym typeface="Arial"/>
              </a:rPr>
              <a:t>1</a:t>
            </a:r>
            <a:r>
              <a:rPr lang="ja-JP" altLang="en-US" sz="3600" b="1" dirty="0">
                <a:solidFill>
                  <a:schemeClr val="lt1"/>
                </a:solidFill>
                <a:latin typeface="Arial"/>
                <a:ea typeface="Arial"/>
                <a:cs typeface="Arial"/>
                <a:sym typeface="Arial"/>
              </a:rPr>
              <a:t>つの因子に関連する変数の周辺分布の計算</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6DB1588-CEF5-8E9B-9BAA-4694EA337AED}"/>
                  </a:ext>
                </a:extLst>
              </p:cNvPr>
              <p:cNvSpPr txBox="1"/>
              <p:nvPr/>
            </p:nvSpPr>
            <p:spPr>
              <a:xfrm>
                <a:off x="5194852" y="6176949"/>
                <a:ext cx="6311347" cy="522707"/>
              </a:xfrm>
              <a:prstGeom prst="rect">
                <a:avLst/>
              </a:prstGeom>
              <a:noFill/>
            </p:spPr>
            <p:txBody>
              <a:bodyPr wrap="square">
                <a:spAutoFit/>
              </a:bodyPr>
              <a:lstStyle/>
              <a:p>
                <a:r>
                  <a:rPr lang="ja-JP" altLang="ja-JP" sz="2400" dirty="0"/>
                  <a:t> </a:t>
                </a:r>
                <a14:m>
                  <m:oMath xmlns:m="http://schemas.openxmlformats.org/officeDocument/2006/math">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𝜇</m:t>
                        </m:r>
                      </m:e>
                      <m:sub>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𝑚</m:t>
                            </m:r>
                          </m:sub>
                        </m:sSub>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𝑠</m:t>
                            </m:r>
                          </m:sub>
                        </m:sSub>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𝑚</m:t>
                            </m:r>
                          </m:sub>
                        </m:sSub>
                      </m:e>
                    </m:d>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a:latin typeface="Cambria Math" panose="02040503050406030204" pitchFamily="18" charset="0"/>
                          </a:rPr>
                          <m:t>∏</m:t>
                        </m:r>
                      </m:e>
                      <m:sub>
                        <m:r>
                          <a:rPr lang="en-US" altLang="ja-JP" sz="2400" i="1">
                            <a:latin typeface="Cambria Math" panose="02040503050406030204" pitchFamily="18" charset="0"/>
                          </a:rPr>
                          <m:t>𝑙</m:t>
                        </m:r>
                        <m:r>
                          <a:rPr lang="en-US" altLang="ja-JP" sz="2400">
                            <a:latin typeface="Cambria Math" panose="02040503050406030204" pitchFamily="18" charset="0"/>
                          </a:rPr>
                          <m:t>∈</m:t>
                        </m:r>
                        <m:r>
                          <m:rPr>
                            <m:sty m:val="p"/>
                          </m:rPr>
                          <a:rPr lang="en-US" altLang="ja-JP" sz="2400">
                            <a:latin typeface="Cambria Math" panose="02040503050406030204" pitchFamily="18" charset="0"/>
                          </a:rPr>
                          <m:t>ne</m:t>
                        </m:r>
                        <m:r>
                          <a:rPr lang="en-US" altLang="ja-JP" sz="2400">
                            <a:latin typeface="Cambria Math" panose="02040503050406030204" pitchFamily="18" charset="0"/>
                          </a:rPr>
                          <m:t>⁡</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𝑚</m:t>
                                </m:r>
                              </m:sub>
                            </m:sSub>
                          </m:e>
                        </m:d>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𝑠</m:t>
                            </m:r>
                          </m:sub>
                        </m:sSub>
                      </m:sub>
                    </m:sSub>
                    <m:r>
                      <a:rPr lang="en-US" altLang="ja-JP" sz="2400">
                        <a:latin typeface="Cambria Math" panose="02040503050406030204" pitchFamily="18" charset="0"/>
                      </a:rPr>
                      <m:t> </m:t>
                    </m:r>
                    <m:d>
                      <m:dPr>
                        <m:begChr m:val="["/>
                        <m:endChr m:val="]"/>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a:latin typeface="Cambria Math" panose="02040503050406030204" pitchFamily="18" charset="0"/>
                              </a:rPr>
                              <m:t>∑</m:t>
                            </m:r>
                          </m:e>
                          <m:sub>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𝑙𝑚</m:t>
                                </m:r>
                              </m:sub>
                            </m:sSub>
                          </m:sub>
                        </m:sSub>
                        <m:r>
                          <a:rPr lang="en-US" altLang="ja-JP" sz="2400">
                            <a:latin typeface="Cambria Math" panose="02040503050406030204" pitchFamily="18" charset="0"/>
                          </a:rPr>
                          <m:t> </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𝑙</m:t>
                            </m:r>
                          </m:sub>
                        </m:sSub>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𝑚</m:t>
                                </m:r>
                              </m:sub>
                            </m:sSub>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𝑙𝑚</m:t>
                                </m:r>
                              </m:sub>
                            </m:sSub>
                          </m:e>
                        </m:d>
                      </m:e>
                    </m:d>
                  </m:oMath>
                </a14:m>
                <a:endParaRPr lang="ja-JP" altLang="en-US" sz="2400" dirty="0"/>
              </a:p>
            </p:txBody>
          </p:sp>
        </mc:Choice>
        <mc:Fallback xmlns="">
          <p:sp>
            <p:nvSpPr>
              <p:cNvPr id="5" name="テキスト ボックス 4">
                <a:extLst>
                  <a:ext uri="{FF2B5EF4-FFF2-40B4-BE49-F238E27FC236}">
                    <a16:creationId xmlns:a16="http://schemas.microsoft.com/office/drawing/2014/main" id="{B6DB1588-CEF5-8E9B-9BAA-4694EA337AED}"/>
                  </a:ext>
                </a:extLst>
              </p:cNvPr>
              <p:cNvSpPr txBox="1">
                <a:spLocks noRot="1" noChangeAspect="1" noMove="1" noResize="1" noEditPoints="1" noAdjustHandles="1" noChangeArrowheads="1" noChangeShapeType="1" noTextEdit="1"/>
              </p:cNvSpPr>
              <p:nvPr/>
            </p:nvSpPr>
            <p:spPr>
              <a:xfrm>
                <a:off x="5194852" y="6176949"/>
                <a:ext cx="6311347" cy="522707"/>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822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3593869"/>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8.66</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3200" dirty="0">
                    <a:latin typeface="游明朝" panose="02020400000000000000" pitchFamily="18" charset="-128"/>
                    <a:ea typeface="游明朝" panose="02020400000000000000" pitchFamily="18" charset="-128"/>
                    <a:cs typeface="Times New Roman" panose="02020603050405020304" pitchFamily="18" charset="0"/>
                  </a:rPr>
                  <a:t>8.69</a:t>
                </a: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から積和アルゴリズムを次のよう解釈できる</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14:m>
                  <m:oMath xmlns:m="http://schemas.openxmlformats.org/officeDocument/2006/math">
                    <m:sSub>
                      <m:sSubPr>
                        <m:ctrlPr>
                          <a:rPr lang="ja-JP" altLang="ja-JP" sz="3200" i="1" smtClean="0">
                            <a:latin typeface="Cambria Math" panose="02040503050406030204" pitchFamily="18" charset="0"/>
                          </a:rPr>
                        </m:ctrlPr>
                      </m:sSubPr>
                      <m:e>
                        <m:r>
                          <a:rPr lang="en-US" altLang="ja-JP" sz="3200" i="1">
                            <a:latin typeface="Cambria Math" panose="02040503050406030204" pitchFamily="18" charset="0"/>
                          </a:rPr>
                          <m:t>𝜇</m:t>
                        </m:r>
                      </m:e>
                      <m:sub>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𝑥</m:t>
                            </m:r>
                          </m:e>
                          <m:sub>
                            <m:r>
                              <a:rPr lang="en-US" altLang="ja-JP" sz="3200" i="1">
                                <a:latin typeface="Cambria Math" panose="02040503050406030204" pitchFamily="18" charset="0"/>
                              </a:rPr>
                              <m:t>𝑚</m:t>
                            </m:r>
                          </m:sub>
                        </m:sSub>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𝑓</m:t>
                            </m:r>
                          </m:e>
                          <m:sub>
                            <m:r>
                              <a:rPr lang="en-US" altLang="ja-JP" sz="3200" i="1">
                                <a:latin typeface="Cambria Math" panose="02040503050406030204" pitchFamily="18" charset="0"/>
                              </a:rPr>
                              <m:t>𝑠</m:t>
                            </m:r>
                          </m:sub>
                        </m:sSub>
                      </m:sub>
                    </m:sSub>
                    <m:d>
                      <m:dPr>
                        <m:ctrlPr>
                          <a:rPr lang="ja-JP" altLang="ja-JP" sz="3200" i="1">
                            <a:latin typeface="Cambria Math" panose="02040503050406030204" pitchFamily="18" charset="0"/>
                          </a:rPr>
                        </m:ctrlPr>
                      </m:dPr>
                      <m:e>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𝑥</m:t>
                            </m:r>
                          </m:e>
                          <m:sub>
                            <m:r>
                              <a:rPr lang="en-US" altLang="ja-JP" sz="3200" i="1">
                                <a:latin typeface="Cambria Math" panose="02040503050406030204" pitchFamily="18" charset="0"/>
                              </a:rPr>
                              <m:t>𝑚</m:t>
                            </m:r>
                          </m:sub>
                        </m:sSub>
                      </m:e>
                    </m:d>
                    <m:r>
                      <a:rPr lang="en-US" altLang="ja-JP" sz="3200" b="0" i="1" smtClean="0">
                        <a:latin typeface="Cambria Math" panose="02040503050406030204" pitchFamily="18" charset="0"/>
                      </a:rPr>
                      <m:t>=</m:t>
                    </m:r>
                    <m:sSub>
                      <m:sSubPr>
                        <m:ctrlPr>
                          <a:rPr lang="ja-JP" altLang="ja-JP" sz="3200" i="1" smtClean="0">
                            <a:latin typeface="Cambria Math" panose="02040503050406030204" pitchFamily="18" charset="0"/>
                          </a:rPr>
                        </m:ctrlPr>
                      </m:sSubPr>
                      <m:e>
                        <m:r>
                          <a:rPr lang="en-US" altLang="ja-JP" sz="3200">
                            <a:latin typeface="Cambria Math" panose="02040503050406030204" pitchFamily="18" charset="0"/>
                          </a:rPr>
                          <m:t>∏</m:t>
                        </m:r>
                      </m:e>
                      <m:sub>
                        <m:r>
                          <a:rPr lang="en-US" altLang="ja-JP" sz="3200" i="1">
                            <a:latin typeface="Cambria Math" panose="02040503050406030204" pitchFamily="18" charset="0"/>
                          </a:rPr>
                          <m:t>𝑙</m:t>
                        </m:r>
                        <m:r>
                          <a:rPr lang="en-US" altLang="ja-JP" sz="3200">
                            <a:latin typeface="Cambria Math" panose="02040503050406030204" pitchFamily="18" charset="0"/>
                          </a:rPr>
                          <m:t>∈</m:t>
                        </m:r>
                        <m:r>
                          <m:rPr>
                            <m:sty m:val="p"/>
                          </m:rPr>
                          <a:rPr lang="en-US" altLang="ja-JP" sz="3200">
                            <a:latin typeface="Cambria Math" panose="02040503050406030204" pitchFamily="18" charset="0"/>
                          </a:rPr>
                          <m:t>ne</m:t>
                        </m:r>
                        <m:d>
                          <m:dPr>
                            <m:ctrlPr>
                              <a:rPr lang="ja-JP" altLang="ja-JP" sz="3200" i="1">
                                <a:latin typeface="Cambria Math" panose="02040503050406030204" pitchFamily="18" charset="0"/>
                              </a:rPr>
                            </m:ctrlPr>
                          </m:dPr>
                          <m:e>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𝑥</m:t>
                                </m:r>
                              </m:e>
                              <m:sub>
                                <m:r>
                                  <a:rPr lang="en-US" altLang="ja-JP" sz="3200" i="1">
                                    <a:latin typeface="Cambria Math" panose="02040503050406030204" pitchFamily="18" charset="0"/>
                                  </a:rPr>
                                  <m:t>𝑚</m:t>
                                </m:r>
                              </m:sub>
                            </m:sSub>
                          </m:e>
                        </m:d>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𝑓</m:t>
                            </m:r>
                          </m:e>
                          <m:sub>
                            <m:r>
                              <a:rPr lang="en-US" altLang="ja-JP" sz="3200" i="1">
                                <a:latin typeface="Cambria Math" panose="02040503050406030204" pitchFamily="18" charset="0"/>
                              </a:rPr>
                              <m:t>𝑠</m:t>
                            </m:r>
                          </m:sub>
                        </m:sSub>
                      </m:sub>
                    </m:sSub>
                    <m:r>
                      <a:rPr lang="en-US" altLang="ja-JP" sz="3200">
                        <a:latin typeface="Cambria Math" panose="02040503050406030204" pitchFamily="18" charset="0"/>
                      </a:rPr>
                      <m:t> </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𝜇</m:t>
                        </m:r>
                      </m:e>
                      <m:sub>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𝑓</m:t>
                            </m:r>
                          </m:e>
                          <m:sub>
                            <m:r>
                              <a:rPr lang="en-US" altLang="ja-JP" sz="3200" i="1">
                                <a:latin typeface="Cambria Math" panose="02040503050406030204" pitchFamily="18" charset="0"/>
                              </a:rPr>
                              <m:t>𝑙</m:t>
                            </m:r>
                          </m:sub>
                        </m:sSub>
                        <m:r>
                          <a:rPr lang="en-US" altLang="ja-JP" sz="3200">
                            <a:latin typeface="Cambria Math" panose="02040503050406030204" pitchFamily="18" charset="0"/>
                          </a:rPr>
                          <m:t>→</m:t>
                        </m:r>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𝑥</m:t>
                            </m:r>
                          </m:e>
                          <m:sub>
                            <m:r>
                              <a:rPr lang="en-US" altLang="ja-JP" sz="3200" i="1">
                                <a:latin typeface="Cambria Math" panose="02040503050406030204" pitchFamily="18" charset="0"/>
                              </a:rPr>
                              <m:t>𝑚</m:t>
                            </m:r>
                          </m:sub>
                        </m:sSub>
                      </m:sub>
                    </m:sSub>
                    <m:d>
                      <m:dPr>
                        <m:ctrlPr>
                          <a:rPr lang="ja-JP" altLang="ja-JP" sz="3200" i="1">
                            <a:latin typeface="Cambria Math" panose="02040503050406030204" pitchFamily="18" charset="0"/>
                          </a:rPr>
                        </m:ctrlPr>
                      </m:dPr>
                      <m:e>
                        <m:sSub>
                          <m:sSubPr>
                            <m:ctrlPr>
                              <a:rPr lang="ja-JP" altLang="ja-JP" sz="3200" i="1">
                                <a:latin typeface="Cambria Math" panose="02040503050406030204" pitchFamily="18" charset="0"/>
                              </a:rPr>
                            </m:ctrlPr>
                          </m:sSubPr>
                          <m:e>
                            <m:r>
                              <a:rPr lang="en-US" altLang="ja-JP" sz="3200" i="1">
                                <a:latin typeface="Cambria Math" panose="02040503050406030204" pitchFamily="18" charset="0"/>
                              </a:rPr>
                              <m:t>𝑥</m:t>
                            </m:r>
                          </m:e>
                          <m:sub>
                            <m:r>
                              <a:rPr lang="en-US" altLang="ja-JP" sz="3200" i="1">
                                <a:latin typeface="Cambria Math" panose="02040503050406030204" pitchFamily="18" charset="0"/>
                              </a:rPr>
                              <m:t>𝑚</m:t>
                            </m:r>
                          </m:sub>
                        </m:sSub>
                      </m:e>
                    </m:d>
                    <m:r>
                      <m:rPr>
                        <m:nor/>
                      </m:rPr>
                      <a:rPr lang="en-US" altLang="ja-JP" sz="3200" dirty="0">
                        <a:latin typeface="Georgia" panose="02040502050405020303" pitchFamily="18" charset="0"/>
                        <a:ea typeface="游明朝" panose="02020400000000000000" pitchFamily="18" charset="-128"/>
                        <a:cs typeface="Times New Roman" panose="02020603050405020304" pitchFamily="18" charset="0"/>
                      </a:rPr>
                      <m:t>(8.6</m:t>
                    </m:r>
                    <m:r>
                      <a:rPr lang="en-US" altLang="ja-JP" sz="3200" b="0" i="1" dirty="0" smtClean="0">
                        <a:latin typeface="Cambria Math" panose="02040503050406030204" pitchFamily="18" charset="0"/>
                        <a:ea typeface="游明朝" panose="02020400000000000000" pitchFamily="18" charset="-128"/>
                        <a:cs typeface="Times New Roman" panose="02020603050405020304" pitchFamily="18" charset="0"/>
                      </a:rPr>
                      <m:t>9</m:t>
                    </m:r>
                    <m:r>
                      <m:rPr>
                        <m:nor/>
                      </m:rPr>
                      <a:rPr lang="en-US" altLang="ja-JP" sz="3200" dirty="0">
                        <a:latin typeface="Georgia" panose="02040502050405020303" pitchFamily="18" charset="0"/>
                        <a:ea typeface="游明朝" panose="02020400000000000000" pitchFamily="18" charset="-128"/>
                        <a:cs typeface="Times New Roman" panose="02020603050405020304" pitchFamily="18" charset="0"/>
                      </a:rPr>
                      <m:t>)</m:t>
                    </m:r>
                  </m:oMath>
                </a14:m>
                <a:r>
                  <a:rPr lang="ja-JP" altLang="en-US" sz="3200" dirty="0">
                    <a:latin typeface="Cambria Math" panose="02040503050406030204" pitchFamily="18" charset="0"/>
                  </a:rPr>
                  <a:t>より</a:t>
                </a:r>
                <a:endParaRPr lang="en-US" altLang="ja-JP" sz="3200" dirty="0">
                  <a:latin typeface="Cambria Math" panose="02040503050406030204" pitchFamily="18" charset="0"/>
                </a:endParaRPr>
              </a:p>
              <a:p>
                <a:pPr marL="914400" lvl="1" indent="-457200">
                  <a:buClr>
                    <a:schemeClr val="dk1"/>
                  </a:buClr>
                  <a:buSzPts val="3200"/>
                  <a:buFont typeface="Arial" panose="020B0604020202020204" pitchFamily="34" charset="0"/>
                  <a:buChar char="•"/>
                </a:pPr>
                <a:r>
                  <a:rPr lang="en-US" altLang="ja-JP" sz="3200" dirty="0" err="1">
                    <a:latin typeface="Cambria Math" panose="02040503050406030204" pitchFamily="18" charset="0"/>
                  </a:rPr>
                  <a:t>xm</a:t>
                </a:r>
                <a:r>
                  <a:rPr lang="ja-JP" altLang="en-US" sz="3200" dirty="0">
                    <a:latin typeface="Cambria Math" panose="02040503050406030204" pitchFamily="18" charset="0"/>
                  </a:rPr>
                  <a:t>から</a:t>
                </a:r>
                <a:r>
                  <a:rPr lang="en-US" altLang="ja-JP" sz="3200" dirty="0">
                    <a:latin typeface="Cambria Math" panose="02040503050406030204" pitchFamily="18" charset="0"/>
                  </a:rPr>
                  <a:t>fs</a:t>
                </a:r>
                <a:r>
                  <a:rPr lang="ja-JP" altLang="en-US" sz="3200" dirty="0">
                    <a:latin typeface="Cambria Math" panose="02040503050406030204" pitchFamily="18" charset="0"/>
                  </a:rPr>
                  <a:t>へのメッセージ</a:t>
                </a:r>
                <a:endParaRPr lang="en-US" altLang="ja-JP" sz="3200" dirty="0">
                  <a:latin typeface="Cambria Math" panose="02040503050406030204" pitchFamily="18" charset="0"/>
                </a:endParaRPr>
              </a:p>
              <a:p>
                <a:pPr marL="457200" indent="-457200">
                  <a:buClr>
                    <a:schemeClr val="dk1"/>
                  </a:buClr>
                  <a:buSzPts val="3200"/>
                  <a:buFont typeface="Arial" panose="020B0604020202020204" pitchFamily="34" charset="0"/>
                  <a:buChar char="•"/>
                </a:pPr>
                <a14:m>
                  <m:oMath xmlns:m="http://schemas.openxmlformats.org/officeDocument/2006/math">
                    <m:r>
                      <a:rPr lang="ja-JP" altLang="en-US" sz="2800" i="1">
                        <a:latin typeface="Cambria Math" panose="02040503050406030204" pitchFamily="18" charset="0"/>
                      </a:rPr>
                      <m:t>𝜇</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𝑠</m:t>
                        </m:r>
                      </m:sub>
                    </m:sSub>
                    <m:r>
                      <a:rPr lang="ja-JP" altLang="en-US" sz="2800" i="1">
                        <a:latin typeface="Cambria Math" panose="02040503050406030204" pitchFamily="18" charset="0"/>
                      </a:rPr>
                      <m:t>→</m:t>
                    </m:r>
                    <m:r>
                      <a:rPr lang="en-US" altLang="ja-JP" sz="2800" i="1">
                        <a:latin typeface="Cambria Math" panose="02040503050406030204" pitchFamily="18" charset="0"/>
                      </a:rPr>
                      <m:t>𝑥</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𝑥</m:t>
                        </m:r>
                      </m:e>
                    </m:d>
                    <m:r>
                      <a:rPr lang="en-US" altLang="ja-JP" sz="2800" i="1">
                        <a:latin typeface="Cambria Math" panose="020405030504060302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𝑀</m:t>
                                </m:r>
                              </m:sub>
                            </m:sSub>
                          </m:e>
                        </m:d>
                        <m:d>
                          <m:dPr>
                            <m:begChr m:val="["/>
                            <m:endChr m:val="]"/>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e>
                              <m:sub>
                                <m:r>
                                  <m:rPr>
                                    <m:sty m:val="p"/>
                                  </m:rPr>
                                  <a:rPr lang="en-US" altLang="ja-JP" sz="2800">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e>
                                </m:d>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𝑠</m:t>
                                    </m:r>
                                  </m:sub>
                                </m:sSub>
                              </m:sub>
                            </m:sSub>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𝑚</m:t>
                                    </m:r>
                                  </m:sub>
                                </m:sSub>
                              </m:e>
                            </m:d>
                          </m:e>
                        </m:d>
                      </m:e>
                    </m:d>
                  </m:oMath>
                </a14:m>
                <a:r>
                  <a:rPr lang="en-US" altLang="ja-JP" sz="28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(8.66)</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r>
                  <a:rPr lang="en-US" altLang="ja-JP" sz="3200" dirty="0" err="1">
                    <a:latin typeface="Cambria Math" panose="02040503050406030204" pitchFamily="18" charset="0"/>
                  </a:rPr>
                  <a:t>xm</a:t>
                </a:r>
                <a:r>
                  <a:rPr lang="ja-JP" altLang="en-US" sz="3200" dirty="0">
                    <a:latin typeface="Cambria Math" panose="02040503050406030204" pitchFamily="18" charset="0"/>
                  </a:rPr>
                  <a:t>から</a:t>
                </a:r>
                <a:r>
                  <a:rPr lang="en-US" altLang="ja-JP" sz="3200" dirty="0">
                    <a:latin typeface="Cambria Math" panose="02040503050406030204" pitchFamily="18" charset="0"/>
                  </a:rPr>
                  <a:t>fs</a:t>
                </a:r>
                <a:r>
                  <a:rPr lang="ja-JP" altLang="en-US" sz="3200" dirty="0">
                    <a:latin typeface="Cambria Math" panose="02040503050406030204" pitchFamily="18" charset="0"/>
                  </a:rPr>
                  <a:t>へのメッセージの積に</a:t>
                </a:r>
                <a:r>
                  <a:rPr lang="en-US" altLang="ja-JP" sz="3200" dirty="0">
                    <a:latin typeface="Cambria Math" panose="02040503050406030204" pitchFamily="18" charset="0"/>
                  </a:rPr>
                  <a:t>fs</a:t>
                </a:r>
                <a:r>
                  <a:rPr lang="ja-JP" altLang="en-US" sz="3200" dirty="0">
                    <a:latin typeface="Cambria Math" panose="02040503050406030204" pitchFamily="18" charset="0"/>
                  </a:rPr>
                  <a:t>をかけて周辺化</a:t>
                </a:r>
                <a:endParaRPr lang="en-US" altLang="ja-JP" sz="3200" dirty="0">
                  <a:latin typeface="Cambria Math" panose="02040503050406030204" pitchFamily="18" charset="0"/>
                </a:endParaRPr>
              </a:p>
              <a:p>
                <a:pPr marL="457200" indent="-457200">
                  <a:buClr>
                    <a:schemeClr val="dk1"/>
                  </a:buClr>
                  <a:buSzPts val="3200"/>
                  <a:buFont typeface="Arial" panose="020B0604020202020204" pitchFamily="34" charset="0"/>
                  <a:buChar char="•"/>
                </a:pPr>
                <a:r>
                  <a:rPr lang="ja-JP" altLang="en-US" sz="3200" dirty="0">
                    <a:latin typeface="游明朝" panose="02020400000000000000" pitchFamily="18" charset="-128"/>
                    <a:ea typeface="游明朝" panose="02020400000000000000" pitchFamily="18" charset="-128"/>
                    <a:cs typeface="Times New Roman" panose="02020603050405020304" pitchFamily="18" charset="0"/>
                  </a:rPr>
                  <a:t>つまり、因子→変数のメッセージが分かれば積和アルゴリズムを計算可能</a:t>
                </a:r>
                <a:endParaRPr lang="en-US" altLang="ja-JP" sz="32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3593869"/>
              </a:xfrm>
              <a:prstGeom prst="rect">
                <a:avLst/>
              </a:prstGeom>
              <a:blipFill>
                <a:blip r:embed="rId2"/>
                <a:stretch>
                  <a:fillRect l="-1178" t="-2203" b="-4576"/>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積和アルゴリズムの別解釈</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27</a:t>
            </a:fld>
            <a:endParaRPr kumimoji="1" lang="ja-JP" altLang="en-US"/>
          </a:p>
        </p:txBody>
      </p:sp>
      <p:pic>
        <p:nvPicPr>
          <p:cNvPr id="8" name="図 7">
            <a:extLst>
              <a:ext uri="{FF2B5EF4-FFF2-40B4-BE49-F238E27FC236}">
                <a16:creationId xmlns:a16="http://schemas.microsoft.com/office/drawing/2014/main" id="{5424D022-7F00-AC06-BFB7-6D52637DD0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29785" y="4427993"/>
            <a:ext cx="3388313" cy="2420224"/>
          </a:xfrm>
          <a:prstGeom prst="rect">
            <a:avLst/>
          </a:prstGeom>
        </p:spPr>
      </p:pic>
      <p:sp>
        <p:nvSpPr>
          <p:cNvPr id="4" name="テキスト ボックス 3">
            <a:extLst>
              <a:ext uri="{FF2B5EF4-FFF2-40B4-BE49-F238E27FC236}">
                <a16:creationId xmlns:a16="http://schemas.microsoft.com/office/drawing/2014/main" id="{EBDA646E-9B6F-E0EE-47D2-9FAB0610D5A2}"/>
              </a:ext>
            </a:extLst>
          </p:cNvPr>
          <p:cNvSpPr txBox="1"/>
          <p:nvPr/>
        </p:nvSpPr>
        <p:spPr>
          <a:xfrm>
            <a:off x="3687186" y="5638105"/>
            <a:ext cx="4186106" cy="1200329"/>
          </a:xfrm>
          <a:prstGeom prst="rect">
            <a:avLst/>
          </a:prstGeom>
          <a:noFill/>
        </p:spPr>
        <p:txBody>
          <a:bodyPr wrap="square" rtlCol="0">
            <a:spAutoFit/>
          </a:bodyPr>
          <a:lstStyle/>
          <a:p>
            <a:r>
              <a:rPr kumimoji="1" lang="ja-JP" altLang="en-US" dirty="0"/>
              <a:t>図</a:t>
            </a:r>
            <a:r>
              <a:rPr kumimoji="1" lang="en-US" altLang="ja-JP" dirty="0"/>
              <a:t>8.50</a:t>
            </a:r>
            <a:br>
              <a:rPr kumimoji="1" lang="en-US" altLang="ja-JP" dirty="0"/>
            </a:br>
            <a:r>
              <a:rPr lang="ja-JP" altLang="en-US" dirty="0"/>
              <a:t>積和アルゴリズムを因子ノードから他の因子ノードへ送られるメッセージのみで説明する例</a:t>
            </a:r>
            <a:endParaRPr kumimoji="1" lang="ja-JP" altLang="en-US" dirty="0"/>
          </a:p>
        </p:txBody>
      </p:sp>
    </p:spTree>
    <p:extLst>
      <p:ext uri="{BB962C8B-B14F-4D97-AF65-F5344CB8AC3E}">
        <p14:creationId xmlns:p14="http://schemas.microsoft.com/office/powerpoint/2010/main" val="1622573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2246769"/>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これまで規格化は扱っていなかった</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因子グラフが有向グラフから求めたのであれば、規格化されている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無向グラフから導出されたのであれば、係数を求める必要がある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914400" lvl="1"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係数は規格化せずに積和アルゴリズムを実施し、得た周辺分布の</a:t>
            </a: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つを規格化することで得られる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規格化の必要性</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28</a:t>
            </a:fld>
            <a:endParaRPr kumimoji="1" lang="ja-JP" altLang="en-US"/>
          </a:p>
        </p:txBody>
      </p:sp>
    </p:spTree>
    <p:extLst>
      <p:ext uri="{BB962C8B-B14F-4D97-AF65-F5344CB8AC3E}">
        <p14:creationId xmlns:p14="http://schemas.microsoft.com/office/powerpoint/2010/main" val="3299899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3046988"/>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例として、以下の</a:t>
                </a: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変数因子ノードグラフについて考える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algn="ctr">
                  <a:buClr>
                    <a:schemeClr val="dk1"/>
                  </a:buClr>
                  <a:buSzPts val="3200"/>
                </a:pPr>
                <a14:m>
                  <m:oMath xmlns:m="http://schemas.openxmlformats.org/officeDocument/2006/math">
                    <m:acc>
                      <m:accPr>
                        <m:chr m:val="˜"/>
                        <m:ctrlPr>
                          <a:rPr lang="ja-JP" altLang="ja-JP" sz="240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𝑝</m:t>
                        </m:r>
                      </m:e>
                    </m:acc>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b="1" i="1">
                        <a:effectLst/>
                        <a:latin typeface="Cambria Math" panose="02040503050406030204" pitchFamily="18" charset="0"/>
                        <a:ea typeface="游明朝" panose="02020400000000000000" pitchFamily="18" charset="-128"/>
                        <a:cs typeface="Times New Roman" panose="02020603050405020304" pitchFamily="18" charset="0"/>
                      </a:rPr>
                      <m:t>𝐱</m:t>
                    </m:r>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𝑎</m:t>
                        </m:r>
                      </m:sub>
                    </m:sSub>
                    <m:d>
                      <m:d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2</m:t>
                            </m:r>
                          </m:sub>
                        </m:sSub>
                      </m:e>
                    </m:d>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𝑏</m:t>
                        </m:r>
                      </m:sub>
                    </m:sSub>
                    <m:d>
                      <m:d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3</m:t>
                            </m:r>
                          </m:sub>
                        </m:sSub>
                      </m:e>
                    </m:d>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𝑐</m:t>
                        </m:r>
                      </m:sub>
                    </m:sSub>
                    <m:d>
                      <m:d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400">
                                <a:effectLst/>
                                <a:latin typeface="Cambria Math" panose="02040503050406030204" pitchFamily="18" charset="0"/>
                                <a:ea typeface="游明朝" panose="02020400000000000000" pitchFamily="18" charset="-128"/>
                                <a:cs typeface="Times New Roman" panose="02020603050405020304" pitchFamily="18" charset="0"/>
                              </a:rPr>
                              <m:t>4</m:t>
                            </m:r>
                          </m:sub>
                        </m:sSub>
                      </m:e>
                    </m:d>
                  </m:oMath>
                </a14:m>
                <a:r>
                  <a:rPr lang="en-US" altLang="ja-JP" sz="2400" dirty="0">
                    <a:effectLst/>
                    <a:latin typeface="Georgia" panose="02040502050405020303" pitchFamily="18" charset="0"/>
                    <a:ea typeface="游明朝" panose="02020400000000000000" pitchFamily="18" charset="-128"/>
                    <a:cs typeface="Times New Roman" panose="02020603050405020304" pitchFamily="18" charset="0"/>
                  </a:rPr>
                  <a:t>		</a:t>
                </a:r>
                <a:r>
                  <a:rPr lang="en-US" altLang="ja-JP" sz="2400" dirty="0">
                    <a:effectLst/>
                    <a:latin typeface="+mn-ea"/>
                    <a:cs typeface="Times New Roman" panose="02020603050405020304" pitchFamily="18" charset="0"/>
                  </a:rPr>
                  <a:t>(8.73)</a:t>
                </a:r>
                <a:endParaRPr lang="ja-JP" altLang="ja-JP" sz="2400" dirty="0">
                  <a:effectLst/>
                  <a:latin typeface="+mn-ea"/>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根ノード</a:t>
                </a:r>
                <a14:m>
                  <m:oMath xmlns:m="http://schemas.openxmlformats.org/officeDocument/2006/math">
                    <m:sSub>
                      <m:sSubPr>
                        <m:ctrlP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3</m:t>
                        </m:r>
                      </m:sub>
                    </m:sSub>
                  </m:oMath>
                </a14:m>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葉ノード</a:t>
                </a:r>
                <a14:m>
                  <m:oMath xmlns:m="http://schemas.openxmlformats.org/officeDocument/2006/math">
                    <m:sSub>
                      <m:sSubPr>
                        <m:ctrlPr>
                          <a:rPr lang="en-US" altLang="ja-JP" sz="2800" i="1" smtClean="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1</m:t>
                        </m:r>
                      </m:sub>
                    </m:sSub>
                  </m:oMath>
                </a14:m>
                <a:r>
                  <a:rPr lang="en-US" altLang="ja-JP" sz="2800" dirty="0">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2800" i="1">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latin typeface="Cambria Math" panose="02040503050406030204" pitchFamily="18" charset="0"/>
                            <a:ea typeface="游明朝" panose="02020400000000000000" pitchFamily="18" charset="-128"/>
                            <a:cs typeface="Times New Roman" panose="02020603050405020304" pitchFamily="18" charset="0"/>
                          </a:rPr>
                          <m:t>4</m:t>
                        </m:r>
                      </m:sub>
                    </m:sSub>
                  </m:oMath>
                </a14:m>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葉ノード→根ノードへのメッセージ</a:t>
                </a:r>
                <a:br>
                  <a:rPr lang="en-US" altLang="ja-JP" sz="2800" dirty="0">
                    <a:latin typeface="游明朝" panose="02020400000000000000" pitchFamily="18" charset="-128"/>
                    <a:ea typeface="游明朝" panose="02020400000000000000" pitchFamily="18" charset="-128"/>
                    <a:cs typeface="Times New Roman" panose="02020603050405020304" pitchFamily="18" charset="0"/>
                  </a:rPr>
                </a:b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3046988"/>
              </a:xfrm>
              <a:prstGeom prst="rect">
                <a:avLst/>
              </a:prstGeom>
              <a:blipFill>
                <a:blip r:embed="rId2"/>
                <a:stretch>
                  <a:fillRect l="-1178" t="-3800"/>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具体例</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29</a:t>
            </a:fld>
            <a:endParaRPr kumimoji="1" lang="ja-JP" altLang="en-US"/>
          </a:p>
        </p:txBody>
      </p:sp>
      <p:pic>
        <p:nvPicPr>
          <p:cNvPr id="8" name="図 7">
            <a:extLst>
              <a:ext uri="{FF2B5EF4-FFF2-40B4-BE49-F238E27FC236}">
                <a16:creationId xmlns:a16="http://schemas.microsoft.com/office/drawing/2014/main" id="{23F02923-BE35-66C2-1617-5A19F7CCCC7E}"/>
              </a:ext>
            </a:extLst>
          </p:cNvPr>
          <p:cNvPicPr>
            <a:picLocks noChangeAspect="1"/>
          </p:cNvPicPr>
          <p:nvPr/>
        </p:nvPicPr>
        <p:blipFill>
          <a:blip r:embed="rId3"/>
          <a:stretch>
            <a:fillRect/>
          </a:stretch>
        </p:blipFill>
        <p:spPr>
          <a:xfrm>
            <a:off x="325269" y="3444821"/>
            <a:ext cx="6074285" cy="3018847"/>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04D5015-1F01-A1FB-FD34-03B15A8F28DC}"/>
                  </a:ext>
                </a:extLst>
              </p:cNvPr>
              <p:cNvSpPr txBox="1"/>
              <p:nvPr/>
            </p:nvSpPr>
            <p:spPr>
              <a:xfrm>
                <a:off x="5751569" y="3662496"/>
                <a:ext cx="6343048" cy="923330"/>
              </a:xfrm>
              <a:prstGeom prst="rect">
                <a:avLst/>
              </a:prstGeom>
              <a:noFill/>
            </p:spPr>
            <p:txBody>
              <a:bodyPr wrap="square">
                <a:spAutoFit/>
              </a:bodyPr>
              <a:lstStyle/>
              <a:p>
                <a:pPr lvl="1">
                  <a:buClr>
                    <a:schemeClr val="dk1"/>
                  </a:buClr>
                  <a:buSzPts val="3200"/>
                </a:pPr>
                <a:r>
                  <a:rPr lang="ja-JP" altLang="en-US" sz="1800" dirty="0">
                    <a:latin typeface="游明朝" panose="02020400000000000000" pitchFamily="18" charset="-128"/>
                    <a:ea typeface="游明朝" panose="02020400000000000000" pitchFamily="18" charset="-128"/>
                    <a:cs typeface="Times New Roman" panose="02020603050405020304" pitchFamily="18" charset="0"/>
                  </a:rPr>
                  <a:t>参考</a:t>
                </a:r>
                <a:endParaRPr lang="en-US" altLang="ja-JP" sz="1800" dirty="0">
                  <a:latin typeface="游明朝" panose="02020400000000000000" pitchFamily="18" charset="-128"/>
                  <a:ea typeface="游明朝" panose="02020400000000000000" pitchFamily="18" charset="-128"/>
                  <a:cs typeface="Times New Roman" panose="02020603050405020304" pitchFamily="18" charset="0"/>
                </a:endParaRPr>
              </a:p>
              <a:p>
                <a:pPr lvl="1">
                  <a:buClr>
                    <a:schemeClr val="dk1"/>
                  </a:buClr>
                  <a:buSzPts val="3200"/>
                </a:pPr>
                <a:r>
                  <a:rPr lang="en-US" altLang="ja-JP" sz="18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1800" dirty="0">
                    <a:latin typeface="游明朝" panose="02020400000000000000" pitchFamily="18" charset="-128"/>
                    <a:ea typeface="游明朝" panose="02020400000000000000" pitchFamily="18" charset="-128"/>
                    <a:cs typeface="Times New Roman" panose="02020603050405020304" pitchFamily="18" charset="0"/>
                  </a:rPr>
                  <a:t>ノードが変数ノードなら</a:t>
                </a:r>
                <a14:m>
                  <m:oMath xmlns:m="http://schemas.openxmlformats.org/officeDocument/2006/math">
                    <m:r>
                      <a:rPr lang="ja-JP" altLang="en-US" sz="1800" i="1" smtClean="0">
                        <a:latin typeface="Cambria Math" panose="02040503050406030204" pitchFamily="18" charset="0"/>
                      </a:rPr>
                      <m:t>𝜇</m:t>
                    </m:r>
                    <m:r>
                      <a:rPr lang="en-US" altLang="ja-JP" sz="1800" b="0" i="1" smtClean="0">
                        <a:latin typeface="Cambria Math" panose="02040503050406030204" pitchFamily="18" charset="0"/>
                      </a:rPr>
                      <m:t>𝑥</m:t>
                    </m:r>
                    <m:r>
                      <a:rPr lang="ja-JP" altLang="en-US" sz="1800" i="1">
                        <a:latin typeface="Cambria Math" panose="02040503050406030204" pitchFamily="18" charset="0"/>
                      </a:rPr>
                      <m:t>→</m:t>
                    </m:r>
                    <m:r>
                      <a:rPr lang="en-US" altLang="ja-JP" sz="1800" b="0" i="1" smtClean="0">
                        <a:latin typeface="Cambria Math" panose="02040503050406030204" pitchFamily="18" charset="0"/>
                      </a:rPr>
                      <m:t>𝑓</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b="0" i="1" smtClean="0">
                        <a:latin typeface="Cambria Math" panose="02040503050406030204" pitchFamily="18" charset="0"/>
                      </a:rPr>
                      <m:t>=1</m:t>
                    </m:r>
                  </m:oMath>
                </a14:m>
                <a:r>
                  <a:rPr lang="en-US" altLang="ja-JP" sz="1800" dirty="0">
                    <a:latin typeface="游明朝" panose="02020400000000000000" pitchFamily="18" charset="-128"/>
                    <a:ea typeface="游明朝" panose="02020400000000000000" pitchFamily="18" charset="-128"/>
                    <a:cs typeface="Times New Roman" panose="02020603050405020304" pitchFamily="18" charset="0"/>
                  </a:rPr>
                  <a:t>	(8.70)</a:t>
                </a:r>
              </a:p>
              <a:p>
                <a:pPr lvl="1">
                  <a:buClr>
                    <a:schemeClr val="dk1"/>
                  </a:buClr>
                  <a:buSzPts val="3200"/>
                </a:pPr>
                <a:r>
                  <a:rPr lang="en-US" altLang="ja-JP" sz="1800" dirty="0">
                    <a:latin typeface="游明朝" panose="02020400000000000000" pitchFamily="18" charset="-128"/>
                    <a:ea typeface="游明朝" panose="02020400000000000000" pitchFamily="18" charset="-128"/>
                    <a:cs typeface="Times New Roman" panose="02020603050405020304" pitchFamily="18" charset="0"/>
                  </a:rPr>
                  <a:t>leaf</a:t>
                </a:r>
                <a:r>
                  <a:rPr lang="ja-JP" altLang="en-US" sz="1800" dirty="0">
                    <a:latin typeface="游明朝" panose="02020400000000000000" pitchFamily="18" charset="-128"/>
                    <a:ea typeface="游明朝" panose="02020400000000000000" pitchFamily="18" charset="-128"/>
                    <a:cs typeface="Times New Roman" panose="02020603050405020304" pitchFamily="18" charset="0"/>
                  </a:rPr>
                  <a:t>ノードが因子ノードなら</a:t>
                </a:r>
                <a14:m>
                  <m:oMath xmlns:m="http://schemas.openxmlformats.org/officeDocument/2006/math">
                    <m:r>
                      <a:rPr lang="ja-JP" altLang="en-US" sz="1800" i="1" smtClean="0">
                        <a:latin typeface="Cambria Math" panose="02040503050406030204" pitchFamily="18" charset="0"/>
                      </a:rPr>
                      <m:t>𝜇</m:t>
                    </m:r>
                    <m:r>
                      <a:rPr lang="en-US" altLang="ja-JP" sz="1800" b="0" i="1" smtClean="0">
                        <a:latin typeface="Cambria Math" panose="02040503050406030204" pitchFamily="18" charset="0"/>
                      </a:rPr>
                      <m:t>𝑓</m:t>
                    </m:r>
                    <m:r>
                      <a:rPr lang="ja-JP" altLang="en-US" sz="1800" i="1">
                        <a:latin typeface="Cambria Math" panose="02040503050406030204" pitchFamily="18" charset="0"/>
                      </a:rPr>
                      <m:t>→</m:t>
                    </m:r>
                    <m:r>
                      <a:rPr lang="en-US" altLang="ja-JP" sz="1800" i="1">
                        <a:latin typeface="Cambria Math" panose="02040503050406030204" pitchFamily="18" charset="0"/>
                      </a:rPr>
                      <m:t>𝑥</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𝑓</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𝑥</m:t>
                    </m:r>
                    <m:r>
                      <a:rPr lang="en-US" altLang="ja-JP" sz="1800" b="0" i="1" smtClean="0">
                        <a:latin typeface="Cambria Math" panose="02040503050406030204" pitchFamily="18" charset="0"/>
                      </a:rPr>
                      <m:t>)</m:t>
                    </m:r>
                  </m:oMath>
                </a14:m>
                <a:r>
                  <a:rPr lang="en-US" altLang="ja-JP" sz="1800" dirty="0">
                    <a:latin typeface="游明朝" panose="02020400000000000000" pitchFamily="18" charset="-128"/>
                    <a:ea typeface="游明朝" panose="02020400000000000000" pitchFamily="18" charset="-128"/>
                    <a:cs typeface="Times New Roman" panose="02020603050405020304" pitchFamily="18" charset="0"/>
                  </a:rPr>
                  <a:t>	(8.71)</a:t>
                </a:r>
              </a:p>
            </p:txBody>
          </p:sp>
        </mc:Choice>
        <mc:Fallback xmlns="">
          <p:sp>
            <p:nvSpPr>
              <p:cNvPr id="10" name="テキスト ボックス 9">
                <a:extLst>
                  <a:ext uri="{FF2B5EF4-FFF2-40B4-BE49-F238E27FC236}">
                    <a16:creationId xmlns:a16="http://schemas.microsoft.com/office/drawing/2014/main" id="{904D5015-1F01-A1FB-FD34-03B15A8F28DC}"/>
                  </a:ext>
                </a:extLst>
              </p:cNvPr>
              <p:cNvSpPr txBox="1">
                <a:spLocks noRot="1" noChangeAspect="1" noMove="1" noResize="1" noEditPoints="1" noAdjustHandles="1" noChangeArrowheads="1" noChangeShapeType="1" noTextEdit="1"/>
              </p:cNvSpPr>
              <p:nvPr/>
            </p:nvSpPr>
            <p:spPr>
              <a:xfrm>
                <a:off x="5751569" y="3662496"/>
                <a:ext cx="6343048" cy="923330"/>
              </a:xfrm>
              <a:prstGeom prst="rect">
                <a:avLst/>
              </a:prstGeom>
              <a:blipFill>
                <a:blip r:embed="rId4"/>
                <a:stretch>
                  <a:fillRect t="-3974" r="-288" b="-9934"/>
                </a:stretch>
              </a:blipFill>
            </p:spPr>
            <p:txBody>
              <a:bodyPr/>
              <a:lstStyle/>
              <a:p>
                <a:r>
                  <a:rPr lang="ja-JP" altLang="en-US">
                    <a:noFill/>
                  </a:rPr>
                  <a:t> </a:t>
                </a:r>
              </a:p>
            </p:txBody>
          </p:sp>
        </mc:Fallback>
      </mc:AlternateContent>
      <p:pic>
        <p:nvPicPr>
          <p:cNvPr id="11" name="図 10">
            <a:extLst>
              <a:ext uri="{FF2B5EF4-FFF2-40B4-BE49-F238E27FC236}">
                <a16:creationId xmlns:a16="http://schemas.microsoft.com/office/drawing/2014/main" id="{5C327B55-3218-6169-10A7-F6F71168C05E}"/>
              </a:ext>
            </a:extLst>
          </p:cNvPr>
          <p:cNvPicPr>
            <a:picLocks noChangeAspect="1"/>
          </p:cNvPicPr>
          <p:nvPr/>
        </p:nvPicPr>
        <p:blipFill>
          <a:blip r:embed="rId5"/>
          <a:stretch>
            <a:fillRect/>
          </a:stretch>
        </p:blipFill>
        <p:spPr>
          <a:xfrm>
            <a:off x="6106410" y="4825437"/>
            <a:ext cx="4044221" cy="1402105"/>
          </a:xfrm>
          <a:prstGeom prst="rect">
            <a:avLst/>
          </a:prstGeom>
        </p:spPr>
      </p:pic>
      <p:sp>
        <p:nvSpPr>
          <p:cNvPr id="12" name="テキスト ボックス 11">
            <a:extLst>
              <a:ext uri="{FF2B5EF4-FFF2-40B4-BE49-F238E27FC236}">
                <a16:creationId xmlns:a16="http://schemas.microsoft.com/office/drawing/2014/main" id="{196EEF13-81A6-0454-2E75-F99983ED3738}"/>
              </a:ext>
            </a:extLst>
          </p:cNvPr>
          <p:cNvSpPr txBox="1"/>
          <p:nvPr/>
        </p:nvSpPr>
        <p:spPr>
          <a:xfrm>
            <a:off x="9923916" y="5737948"/>
            <a:ext cx="1548167" cy="369332"/>
          </a:xfrm>
          <a:prstGeom prst="rect">
            <a:avLst/>
          </a:prstGeom>
          <a:noFill/>
        </p:spPr>
        <p:txBody>
          <a:bodyPr wrap="square" rtlCol="0">
            <a:spAutoFit/>
          </a:bodyPr>
          <a:lstStyle/>
          <a:p>
            <a:r>
              <a:rPr lang="ja-JP" altLang="en-US" dirty="0"/>
              <a:t>図</a:t>
            </a:r>
            <a:r>
              <a:rPr lang="en-US" altLang="ja-JP" dirty="0"/>
              <a:t>8.49</a:t>
            </a:r>
            <a:endParaRPr kumimoji="1" lang="ja-JP" altLang="en-US" dirty="0"/>
          </a:p>
        </p:txBody>
      </p:sp>
      <p:pic>
        <p:nvPicPr>
          <p:cNvPr id="13" name="図 12">
            <a:extLst>
              <a:ext uri="{FF2B5EF4-FFF2-40B4-BE49-F238E27FC236}">
                <a16:creationId xmlns:a16="http://schemas.microsoft.com/office/drawing/2014/main" id="{F671270F-2546-4DF5-8643-433D7A51805C}"/>
              </a:ext>
            </a:extLst>
          </p:cNvPr>
          <p:cNvPicPr>
            <a:picLocks noChangeAspect="1"/>
          </p:cNvPicPr>
          <p:nvPr/>
        </p:nvPicPr>
        <p:blipFill rotWithShape="1">
          <a:blip r:embed="rId6"/>
          <a:srcRect r="49486" b="22019"/>
          <a:stretch/>
        </p:blipFill>
        <p:spPr>
          <a:xfrm>
            <a:off x="7012274" y="1532989"/>
            <a:ext cx="2911642" cy="2257804"/>
          </a:xfrm>
          <a:prstGeom prst="rect">
            <a:avLst/>
          </a:prstGeom>
        </p:spPr>
      </p:pic>
      <p:sp>
        <p:nvSpPr>
          <p:cNvPr id="14" name="テキスト ボックス 13">
            <a:extLst>
              <a:ext uri="{FF2B5EF4-FFF2-40B4-BE49-F238E27FC236}">
                <a16:creationId xmlns:a16="http://schemas.microsoft.com/office/drawing/2014/main" id="{E642A6BA-6498-6313-C01A-D542D3B311AC}"/>
              </a:ext>
            </a:extLst>
          </p:cNvPr>
          <p:cNvSpPr txBox="1"/>
          <p:nvPr/>
        </p:nvSpPr>
        <p:spPr>
          <a:xfrm>
            <a:off x="9162030" y="3293164"/>
            <a:ext cx="925246" cy="369332"/>
          </a:xfrm>
          <a:prstGeom prst="rect">
            <a:avLst/>
          </a:prstGeom>
          <a:noFill/>
        </p:spPr>
        <p:txBody>
          <a:bodyPr wrap="square" rtlCol="0">
            <a:spAutoFit/>
          </a:bodyPr>
          <a:lstStyle/>
          <a:p>
            <a:r>
              <a:rPr lang="ja-JP" altLang="en-US" dirty="0"/>
              <a:t>図</a:t>
            </a:r>
            <a:r>
              <a:rPr lang="en-US" altLang="ja-JP" dirty="0"/>
              <a:t>8.52</a:t>
            </a:r>
            <a:endParaRPr kumimoji="1" lang="ja-JP" altLang="en-US" dirty="0"/>
          </a:p>
        </p:txBody>
      </p:sp>
      <p:sp>
        <p:nvSpPr>
          <p:cNvPr id="4" name="テキスト ボックス 3">
            <a:extLst>
              <a:ext uri="{FF2B5EF4-FFF2-40B4-BE49-F238E27FC236}">
                <a16:creationId xmlns:a16="http://schemas.microsoft.com/office/drawing/2014/main" id="{AD34591F-BF13-B53B-7DD1-488D7DAE862B}"/>
              </a:ext>
            </a:extLst>
          </p:cNvPr>
          <p:cNvSpPr txBox="1"/>
          <p:nvPr/>
        </p:nvSpPr>
        <p:spPr>
          <a:xfrm>
            <a:off x="7842250" y="1642171"/>
            <a:ext cx="393700" cy="230832"/>
          </a:xfrm>
          <a:prstGeom prst="rect">
            <a:avLst/>
          </a:prstGeom>
          <a:noFill/>
        </p:spPr>
        <p:txBody>
          <a:bodyPr wrap="square" rtlCol="0">
            <a:spAutoFit/>
          </a:bodyPr>
          <a:lstStyle/>
          <a:p>
            <a:r>
              <a:rPr kumimoji="1" lang="en-US" altLang="ja-JP" sz="900" dirty="0"/>
              <a:t>fa</a:t>
            </a:r>
            <a:endParaRPr kumimoji="1" lang="ja-JP" altLang="en-US" sz="900" dirty="0"/>
          </a:p>
        </p:txBody>
      </p:sp>
      <p:sp>
        <p:nvSpPr>
          <p:cNvPr id="5" name="テキスト ボックス 4">
            <a:extLst>
              <a:ext uri="{FF2B5EF4-FFF2-40B4-BE49-F238E27FC236}">
                <a16:creationId xmlns:a16="http://schemas.microsoft.com/office/drawing/2014/main" id="{03842D40-FA46-1D03-81E1-8BEF6C23BE93}"/>
              </a:ext>
            </a:extLst>
          </p:cNvPr>
          <p:cNvSpPr txBox="1"/>
          <p:nvPr/>
        </p:nvSpPr>
        <p:spPr>
          <a:xfrm>
            <a:off x="9029757" y="1661140"/>
            <a:ext cx="393700" cy="230832"/>
          </a:xfrm>
          <a:prstGeom prst="rect">
            <a:avLst/>
          </a:prstGeom>
          <a:noFill/>
        </p:spPr>
        <p:txBody>
          <a:bodyPr wrap="square" rtlCol="0">
            <a:spAutoFit/>
          </a:bodyPr>
          <a:lstStyle/>
          <a:p>
            <a:r>
              <a:rPr kumimoji="1" lang="en-US" altLang="ja-JP" sz="900" dirty="0"/>
              <a:t>fb</a:t>
            </a:r>
            <a:endParaRPr kumimoji="1" lang="ja-JP" altLang="en-US" sz="900" dirty="0"/>
          </a:p>
        </p:txBody>
      </p:sp>
      <p:sp>
        <p:nvSpPr>
          <p:cNvPr id="7" name="テキスト ボックス 6">
            <a:extLst>
              <a:ext uri="{FF2B5EF4-FFF2-40B4-BE49-F238E27FC236}">
                <a16:creationId xmlns:a16="http://schemas.microsoft.com/office/drawing/2014/main" id="{DB4202E7-129A-FFFC-0590-51704DD91303}"/>
              </a:ext>
            </a:extLst>
          </p:cNvPr>
          <p:cNvSpPr txBox="1"/>
          <p:nvPr/>
        </p:nvSpPr>
        <p:spPr>
          <a:xfrm>
            <a:off x="8726243" y="3007007"/>
            <a:ext cx="393700" cy="230832"/>
          </a:xfrm>
          <a:prstGeom prst="rect">
            <a:avLst/>
          </a:prstGeom>
          <a:noFill/>
        </p:spPr>
        <p:txBody>
          <a:bodyPr wrap="square" rtlCol="0">
            <a:spAutoFit/>
          </a:bodyPr>
          <a:lstStyle/>
          <a:p>
            <a:r>
              <a:rPr kumimoji="1" lang="en-US" altLang="ja-JP" sz="900" dirty="0"/>
              <a:t>fc</a:t>
            </a:r>
            <a:endParaRPr kumimoji="1" lang="ja-JP" altLang="en-US" sz="900" dirty="0"/>
          </a:p>
        </p:txBody>
      </p:sp>
      <p:sp>
        <p:nvSpPr>
          <p:cNvPr id="15" name="テキスト ボックス 14">
            <a:extLst>
              <a:ext uri="{FF2B5EF4-FFF2-40B4-BE49-F238E27FC236}">
                <a16:creationId xmlns:a16="http://schemas.microsoft.com/office/drawing/2014/main" id="{5299A0AF-6E8C-425A-3FA3-EBE8B803BD6A}"/>
              </a:ext>
            </a:extLst>
          </p:cNvPr>
          <p:cNvSpPr txBox="1"/>
          <p:nvPr/>
        </p:nvSpPr>
        <p:spPr>
          <a:xfrm>
            <a:off x="3644812" y="1543259"/>
            <a:ext cx="3403631" cy="369332"/>
          </a:xfrm>
          <a:prstGeom prst="rect">
            <a:avLst/>
          </a:prstGeom>
          <a:noFill/>
        </p:spPr>
        <p:txBody>
          <a:bodyPr wrap="square">
            <a:spAutoFit/>
          </a:bodyPr>
          <a:lstStyle/>
          <a:p>
            <a:r>
              <a:rPr lang="en-US" altLang="ja-JP" sz="18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1800" dirty="0">
                <a:latin typeface="游明朝" panose="02020400000000000000" pitchFamily="18" charset="-128"/>
                <a:ea typeface="游明朝" panose="02020400000000000000" pitchFamily="18" charset="-128"/>
                <a:cs typeface="Times New Roman" panose="02020603050405020304" pitchFamily="18" charset="0"/>
              </a:rPr>
              <a:t>は規格化されていないを表す</a:t>
            </a:r>
            <a:endParaRPr lang="ja-JP" altLang="en-US" dirty="0"/>
          </a:p>
        </p:txBody>
      </p:sp>
    </p:spTree>
    <p:extLst>
      <p:ext uri="{BB962C8B-B14F-4D97-AF65-F5344CB8AC3E}">
        <p14:creationId xmlns:p14="http://schemas.microsoft.com/office/powerpoint/2010/main" val="55290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C781B-8EA9-87D5-B945-A1F60A63F92B}"/>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31422E0-7AE1-0AC1-2051-D7F2694BE74A}"/>
              </a:ext>
            </a:extLst>
          </p:cNvPr>
          <p:cNvSpPr txBox="1"/>
          <p:nvPr/>
        </p:nvSpPr>
        <p:spPr>
          <a:xfrm>
            <a:off x="419100" y="796003"/>
            <a:ext cx="11234635" cy="4401205"/>
          </a:xfrm>
          <a:prstGeom prst="rect">
            <a:avLst/>
          </a:prstGeom>
          <a:noFill/>
        </p:spPr>
        <p:txBody>
          <a:bodyPr wrap="square">
            <a:spAutoFit/>
          </a:bodyPr>
          <a:lstStyle/>
          <a:p>
            <a:pPr marL="457200" marR="0" lvl="0" indent="-457200" algn="l" rtl="0">
              <a:lnSpc>
                <a:spcPct val="100000"/>
              </a:lnSpc>
              <a:spcBef>
                <a:spcPts val="0"/>
              </a:spcBef>
              <a:spcAft>
                <a:spcPts val="0"/>
              </a:spcAft>
              <a:buClr>
                <a:schemeClr val="dk1"/>
              </a:buClr>
              <a:buSzPts val="3200"/>
              <a:buFont typeface="Arial"/>
              <a:buChar char="•"/>
            </a:pPr>
            <a:r>
              <a:rPr lang="en-US" altLang="ja-JP" sz="2800" b="0" i="0" u="none" strike="noStrike" cap="none" dirty="0">
                <a:solidFill>
                  <a:schemeClr val="dk1"/>
                </a:solidFill>
                <a:latin typeface="Arial"/>
                <a:ea typeface="Arial"/>
                <a:cs typeface="Arial"/>
                <a:sym typeface="Arial"/>
              </a:rPr>
              <a:t>11.2	</a:t>
            </a:r>
            <a:r>
              <a:rPr lang="ja-JP" altLang="en-US" sz="2800" b="0" i="0" u="none" strike="noStrike" cap="none" dirty="0">
                <a:solidFill>
                  <a:schemeClr val="dk1"/>
                </a:solidFill>
                <a:latin typeface="Arial"/>
                <a:ea typeface="Arial"/>
                <a:cs typeface="Arial"/>
                <a:sym typeface="Arial"/>
              </a:rPr>
              <a:t>マルコフ連鎖モンテカルロ</a:t>
            </a:r>
            <a:r>
              <a:rPr lang="en-US" altLang="ja-JP" sz="2800" b="0" i="0" u="none" strike="noStrike" cap="none" dirty="0">
                <a:solidFill>
                  <a:schemeClr val="dk1"/>
                </a:solidFill>
                <a:latin typeface="Arial"/>
                <a:ea typeface="Arial"/>
                <a:cs typeface="Arial"/>
                <a:sym typeface="Arial"/>
              </a:rPr>
              <a:t>(MCMC)</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11.2.1</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マルコフ連鎖とメトロポリス法</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11.2.2</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メトロポリス・ヘイスティング法</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11.3</a:t>
            </a:r>
            <a:r>
              <a:rPr lang="en-US" altLang="ja-JP" sz="2800" b="0" i="0" u="none" strike="noStrike" cap="none" dirty="0">
                <a:solidFill>
                  <a:schemeClr val="dk1"/>
                </a:solidFill>
                <a:latin typeface="Arial"/>
                <a:ea typeface="Arial"/>
                <a:cs typeface="Arial"/>
                <a:sym typeface="Arial"/>
              </a:rPr>
              <a:t>	</a:t>
            </a:r>
            <a:r>
              <a:rPr lang="ja-JP" altLang="en-US" sz="2800" dirty="0">
                <a:solidFill>
                  <a:schemeClr val="dk1"/>
                </a:solidFill>
                <a:latin typeface="Arial"/>
                <a:ea typeface="Arial"/>
                <a:cs typeface="Arial"/>
                <a:sym typeface="Arial"/>
              </a:rPr>
              <a:t>ギブスサンプリング</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11.4</a:t>
            </a:r>
            <a:r>
              <a:rPr lang="en-US" altLang="ja-JP" sz="2800" b="0" i="0" u="none" strike="noStrike" cap="none" dirty="0">
                <a:solidFill>
                  <a:schemeClr val="dk1"/>
                </a:solidFill>
                <a:latin typeface="Arial"/>
                <a:ea typeface="Arial"/>
                <a:cs typeface="Arial"/>
                <a:sym typeface="Arial"/>
              </a:rPr>
              <a:t>	</a:t>
            </a:r>
            <a:r>
              <a:rPr lang="ja-JP" altLang="en-US" sz="2800" dirty="0">
                <a:solidFill>
                  <a:schemeClr val="dk1"/>
                </a:solidFill>
                <a:latin typeface="Arial"/>
                <a:ea typeface="Arial"/>
                <a:cs typeface="Arial"/>
                <a:sym typeface="Arial"/>
              </a:rPr>
              <a:t>スライスサンプリング</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11.5</a:t>
            </a:r>
            <a:r>
              <a:rPr lang="en-US" altLang="ja-JP" sz="2800" b="0" i="0" u="none" strike="noStrike" cap="none" dirty="0">
                <a:solidFill>
                  <a:schemeClr val="dk1"/>
                </a:solidFill>
                <a:latin typeface="Arial"/>
                <a:ea typeface="Arial"/>
                <a:cs typeface="Arial"/>
                <a:sym typeface="Arial"/>
              </a:rPr>
              <a:t>	</a:t>
            </a:r>
            <a:r>
              <a:rPr lang="ja-JP" altLang="en-US" sz="2800" dirty="0">
                <a:solidFill>
                  <a:schemeClr val="dk1"/>
                </a:solidFill>
                <a:latin typeface="Arial"/>
                <a:ea typeface="Arial"/>
                <a:cs typeface="Arial"/>
                <a:sym typeface="Arial"/>
              </a:rPr>
              <a:t>ハイブリッドモンテカルロ</a:t>
            </a:r>
            <a:r>
              <a:rPr lang="en-US" altLang="ja-JP" sz="2800" dirty="0">
                <a:solidFill>
                  <a:schemeClr val="dk1"/>
                </a:solidFill>
                <a:latin typeface="Arial"/>
                <a:ea typeface="Arial"/>
                <a:cs typeface="Arial"/>
                <a:sym typeface="Arial"/>
              </a:rPr>
              <a:t>(</a:t>
            </a:r>
            <a:r>
              <a:rPr lang="ja-JP" altLang="en-US" sz="2800" dirty="0">
                <a:solidFill>
                  <a:schemeClr val="dk1"/>
                </a:solidFill>
                <a:latin typeface="Arial"/>
                <a:ea typeface="Arial"/>
                <a:cs typeface="Arial"/>
                <a:sym typeface="Arial"/>
              </a:rPr>
              <a:t>統計力学との融合</a:t>
            </a:r>
            <a:r>
              <a:rPr lang="en-US" altLang="ja-JP" sz="2800" dirty="0">
                <a:solidFill>
                  <a:schemeClr val="dk1"/>
                </a:solidFill>
                <a:latin typeface="Arial"/>
                <a:ea typeface="Arial"/>
                <a:cs typeface="Arial"/>
                <a:sym typeface="Arial"/>
              </a:rPr>
              <a:t>)</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11.5.1</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力学系</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11.5.2</a:t>
            </a:r>
            <a:r>
              <a:rPr lang="en-US" altLang="ja-JP" sz="2800" b="0" i="0" u="none" strike="noStrike" cap="none" dirty="0">
                <a:solidFill>
                  <a:schemeClr val="dk1"/>
                </a:solidFill>
                <a:latin typeface="Arial"/>
                <a:ea typeface="Arial"/>
                <a:cs typeface="Arial"/>
                <a:sym typeface="Arial"/>
              </a:rPr>
              <a:t>	</a:t>
            </a:r>
            <a:r>
              <a:rPr lang="ja-JP" altLang="en-US" sz="2800" dirty="0">
                <a:solidFill>
                  <a:schemeClr val="dk1"/>
                </a:solidFill>
                <a:latin typeface="Arial"/>
                <a:ea typeface="Arial"/>
                <a:cs typeface="Arial"/>
                <a:sym typeface="Arial"/>
              </a:rPr>
              <a:t>ハイブリッドモンテカルロ</a:t>
            </a:r>
            <a:endParaRPr lang="en-US" altLang="ja-JP" sz="2800" dirty="0">
              <a:solidFill>
                <a:schemeClr val="dk1"/>
              </a:solidFill>
              <a:latin typeface="Arial"/>
              <a:ea typeface="Arial"/>
              <a:cs typeface="Arial"/>
              <a:sym typeface="Arial"/>
            </a:endParaRPr>
          </a:p>
          <a:p>
            <a:pPr marL="457200" indent="-457200">
              <a:buClr>
                <a:schemeClr val="dk1"/>
              </a:buClr>
              <a:buSzPts val="3200"/>
              <a:buFont typeface="Arial"/>
              <a:buChar char="•"/>
            </a:pPr>
            <a:r>
              <a:rPr lang="en-US" altLang="ja-JP" sz="2800" dirty="0">
                <a:solidFill>
                  <a:schemeClr val="dk1"/>
                </a:solidFill>
                <a:latin typeface="Arial"/>
                <a:ea typeface="Arial"/>
                <a:cs typeface="Arial"/>
                <a:sym typeface="Arial"/>
              </a:rPr>
              <a:t>11. 6</a:t>
            </a:r>
            <a:r>
              <a:rPr lang="en-US" altLang="ja-JP" sz="2800" b="0" i="0" u="none" strike="noStrike" cap="none" dirty="0">
                <a:solidFill>
                  <a:schemeClr val="dk1"/>
                </a:solidFill>
                <a:latin typeface="Arial"/>
                <a:ea typeface="Arial"/>
                <a:cs typeface="Arial"/>
                <a:sym typeface="Arial"/>
              </a:rPr>
              <a:t>	</a:t>
            </a:r>
            <a:r>
              <a:rPr lang="ja-JP" altLang="en-US" sz="2800" b="0" i="0" u="none" strike="noStrike" cap="none" dirty="0">
                <a:solidFill>
                  <a:schemeClr val="dk1"/>
                </a:solidFill>
                <a:latin typeface="Arial"/>
                <a:ea typeface="Arial"/>
                <a:cs typeface="Arial"/>
                <a:sym typeface="Arial"/>
              </a:rPr>
              <a:t>分配関数の推定</a:t>
            </a:r>
            <a:endParaRPr lang="en-US" altLang="ja-JP" sz="2800" b="0" i="0" u="none" strike="noStrike" cap="none" dirty="0">
              <a:solidFill>
                <a:schemeClr val="dk1"/>
              </a:solidFill>
              <a:latin typeface="Arial"/>
              <a:ea typeface="Arial"/>
              <a:cs typeface="Arial"/>
              <a:sym typeface="Arial"/>
            </a:endParaRPr>
          </a:p>
          <a:p>
            <a:pPr marL="457200" indent="-457200">
              <a:buClr>
                <a:schemeClr val="dk1"/>
              </a:buClr>
              <a:buSzPts val="3200"/>
              <a:buFont typeface="Arial"/>
              <a:buChar char="•"/>
            </a:pPr>
            <a:endParaRPr lang="en-US" altLang="ja-JP" sz="2800" dirty="0">
              <a:solidFill>
                <a:schemeClr val="dk1"/>
              </a:solidFill>
              <a:latin typeface="Arial"/>
              <a:ea typeface="Arial"/>
              <a:cs typeface="Arial"/>
              <a:sym typeface="Arial"/>
            </a:endParaRPr>
          </a:p>
        </p:txBody>
      </p:sp>
      <p:sp>
        <p:nvSpPr>
          <p:cNvPr id="2" name="Google Shape;74;p2">
            <a:extLst>
              <a:ext uri="{FF2B5EF4-FFF2-40B4-BE49-F238E27FC236}">
                <a16:creationId xmlns:a16="http://schemas.microsoft.com/office/drawing/2014/main" id="{E4751382-39E2-5250-529B-41C021F8AD38}"/>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JP" altLang="en-US" sz="3600" b="1" i="0" u="none" strike="noStrike" cap="none" dirty="0">
                <a:solidFill>
                  <a:schemeClr val="lt1"/>
                </a:solidFill>
                <a:latin typeface="Arial"/>
                <a:ea typeface="Arial"/>
                <a:cs typeface="Arial"/>
                <a:sym typeface="Arial"/>
              </a:rPr>
              <a:t>目次</a:t>
            </a:r>
            <a:endParaRPr sz="3600" b="1" i="0" u="none" strike="noStrike" cap="none" dirty="0">
              <a:solidFill>
                <a:schemeClr val="lt1"/>
              </a:solidFill>
              <a:latin typeface="Arial"/>
              <a:ea typeface="Arial"/>
              <a:cs typeface="Arial"/>
              <a:sym typeface="Arial"/>
            </a:endParaRPr>
          </a:p>
        </p:txBody>
      </p:sp>
      <p:sp>
        <p:nvSpPr>
          <p:cNvPr id="4" name="スライド番号プレースホルダー 3">
            <a:extLst>
              <a:ext uri="{FF2B5EF4-FFF2-40B4-BE49-F238E27FC236}">
                <a16:creationId xmlns:a16="http://schemas.microsoft.com/office/drawing/2014/main" id="{113F82F9-1146-0BEF-09B2-003335909A86}"/>
              </a:ext>
            </a:extLst>
          </p:cNvPr>
          <p:cNvSpPr>
            <a:spLocks noGrp="1"/>
          </p:cNvSpPr>
          <p:nvPr>
            <p:ph type="sldNum" sz="quarter" idx="12"/>
          </p:nvPr>
        </p:nvSpPr>
        <p:spPr/>
        <p:txBody>
          <a:bodyPr/>
          <a:lstStyle/>
          <a:p>
            <a:fld id="{480132BC-4EB0-43C4-B1A8-CCCBABCB57F7}" type="slidenum">
              <a:rPr kumimoji="1" lang="ja-JP" altLang="en-US" smtClean="0"/>
              <a:t>3</a:t>
            </a:fld>
            <a:endParaRPr kumimoji="1" lang="ja-JP" altLang="en-US" dirty="0"/>
          </a:p>
        </p:txBody>
      </p:sp>
    </p:spTree>
    <p:extLst>
      <p:ext uri="{BB962C8B-B14F-4D97-AF65-F5344CB8AC3E}">
        <p14:creationId xmlns:p14="http://schemas.microsoft.com/office/powerpoint/2010/main" val="3475542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1384995"/>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メッセージの流れは図</a:t>
            </a: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8.52</a:t>
            </a: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となる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(a)</a:t>
            </a: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のメッセージの伝搬が完了した時点で、根→葉へ以下のメッセージ</a:t>
            </a: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(b)</a:t>
            </a: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が伝搬される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具体例</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30</a:t>
            </a:fld>
            <a:endParaRPr kumimoji="1" lang="ja-JP" altLang="en-US"/>
          </a:p>
        </p:txBody>
      </p:sp>
      <p:pic>
        <p:nvPicPr>
          <p:cNvPr id="9" name="図 8">
            <a:extLst>
              <a:ext uri="{FF2B5EF4-FFF2-40B4-BE49-F238E27FC236}">
                <a16:creationId xmlns:a16="http://schemas.microsoft.com/office/drawing/2014/main" id="{1344B835-343E-9E10-05E1-3BE5D42EBFDF}"/>
              </a:ext>
            </a:extLst>
          </p:cNvPr>
          <p:cNvPicPr>
            <a:picLocks noChangeAspect="1"/>
          </p:cNvPicPr>
          <p:nvPr/>
        </p:nvPicPr>
        <p:blipFill>
          <a:blip r:embed="rId2"/>
          <a:stretch>
            <a:fillRect/>
          </a:stretch>
        </p:blipFill>
        <p:spPr>
          <a:xfrm>
            <a:off x="185714" y="2068670"/>
            <a:ext cx="6147709" cy="2936924"/>
          </a:xfrm>
          <a:prstGeom prst="rect">
            <a:avLst/>
          </a:prstGeom>
        </p:spPr>
      </p:pic>
      <p:pic>
        <p:nvPicPr>
          <p:cNvPr id="10" name="図 9">
            <a:extLst>
              <a:ext uri="{FF2B5EF4-FFF2-40B4-BE49-F238E27FC236}">
                <a16:creationId xmlns:a16="http://schemas.microsoft.com/office/drawing/2014/main" id="{76CBE875-3C8F-7064-B649-EA9876979302}"/>
              </a:ext>
            </a:extLst>
          </p:cNvPr>
          <p:cNvPicPr>
            <a:picLocks noChangeAspect="1"/>
          </p:cNvPicPr>
          <p:nvPr/>
        </p:nvPicPr>
        <p:blipFill>
          <a:blip r:embed="rId3"/>
          <a:stretch>
            <a:fillRect/>
          </a:stretch>
        </p:blipFill>
        <p:spPr>
          <a:xfrm>
            <a:off x="6333423" y="1929865"/>
            <a:ext cx="5764076" cy="2895320"/>
          </a:xfrm>
          <a:prstGeom prst="rect">
            <a:avLst/>
          </a:prstGeom>
        </p:spPr>
      </p:pic>
    </p:spTree>
    <p:extLst>
      <p:ext uri="{BB962C8B-B14F-4D97-AF65-F5344CB8AC3E}">
        <p14:creationId xmlns:p14="http://schemas.microsoft.com/office/powerpoint/2010/main" val="20883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603522"/>
              </a:xfrm>
              <a:prstGeom prst="rect">
                <a:avLst/>
              </a:prstGeom>
              <a:noFill/>
            </p:spPr>
            <p:txBody>
              <a:bodyPr wrap="square">
                <a:spAutoFit/>
              </a:bodyPr>
              <a:lstStyle/>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以上よりすべてのリンクに対して両方向にメッセージが送られたので、周辺分布の計算が可能となる</a:t>
                </a: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例えば周辺分布</a:t>
                </a:r>
                <a14:m>
                  <m:oMath xmlns:m="http://schemas.openxmlformats.org/officeDocument/2006/math">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游明朝" panose="02020400000000000000" pitchFamily="18" charset="-128"/>
                        <a:cs typeface="Times New Roman" panose="02020603050405020304" pitchFamily="18" charset="0"/>
                      </a:rPr>
                      <m:t>𝑝</m:t>
                    </m:r>
                    <m:d>
                      <m:dPr>
                        <m:ctrlPr>
                          <a:rPr kumimoji="1" lang="ja-JP" altLang="ja-JP"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ja-JP" altLang="ja-JP"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altLang="ja-JP" sz="2800" b="0" i="1" u="none" strike="noStrike" kern="1200" cap="none" spc="0" normalizeH="0" baseline="0" noProof="0">
                                <a:ln>
                                  <a:noFill/>
                                </a:ln>
                                <a:solidFill>
                                  <a:prstClr val="black"/>
                                </a:solidFill>
                                <a:effectLst/>
                                <a:uLnTx/>
                                <a:uFillTx/>
                                <a:latin typeface="Cambria Math" panose="02040503050406030204" pitchFamily="18" charset="0"/>
                                <a:ea typeface="游明朝" panose="02020400000000000000" pitchFamily="18" charset="-128"/>
                                <a:cs typeface="Times New Roman" panose="02020603050405020304" pitchFamily="18" charset="0"/>
                              </a:rPr>
                              <m:t>𝑥</m:t>
                            </m:r>
                          </m:e>
                          <m:sub>
                            <m:r>
                              <a:rPr kumimoji="1" lang="en-US" altLang="ja-JP" sz="2800" b="0" i="0" u="none" strike="noStrike" kern="1200" cap="none" spc="0" normalizeH="0" baseline="0" noProof="0">
                                <a:ln>
                                  <a:noFill/>
                                </a:ln>
                                <a:solidFill>
                                  <a:prstClr val="black"/>
                                </a:solidFill>
                                <a:effectLst/>
                                <a:uLnTx/>
                                <a:uFillTx/>
                                <a:latin typeface="Cambria Math" panose="02040503050406030204" pitchFamily="18" charset="0"/>
                                <a:ea typeface="游明朝" panose="02020400000000000000" pitchFamily="18" charset="-128"/>
                                <a:cs typeface="Times New Roman" panose="02020603050405020304" pitchFamily="18" charset="0"/>
                              </a:rPr>
                              <m:t>2</m:t>
                            </m:r>
                          </m:sub>
                        </m:sSub>
                      </m:e>
                    </m:d>
                  </m:oMath>
                </a14:m>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を確かめてみる</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先ほどで得られたメッセージを</a:t>
                </a:r>
                <a:r>
                  <a:rPr lang="en-US" altLang="ja-JP" sz="2800" dirty="0">
                    <a:latin typeface="游明朝" panose="02020400000000000000" pitchFamily="18" charset="-128"/>
                    <a:ea typeface="游明朝" panose="02020400000000000000" pitchFamily="18" charset="-128"/>
                    <a:cs typeface="Times New Roman" panose="02020603050405020304" pitchFamily="18" charset="0"/>
                  </a:rPr>
                  <a:t>(8.63)</a:t>
                </a: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に代入すると</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r>
                  <a:rPr lang="en-US" altLang="ja-JP" sz="2800" dirty="0">
                    <a:ea typeface="游明朝" panose="02020400000000000000" pitchFamily="18" charset="-128"/>
                    <a:cs typeface="Times New Roman" panose="02020603050405020304" pitchFamily="18" charset="0"/>
                  </a:rPr>
                  <a:t>		</a:t>
                </a:r>
                <a14:m>
                  <m:oMath xmlns:m="http://schemas.openxmlformats.org/officeDocument/2006/math">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𝑝</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smtClean="0">
                            <a:latin typeface="Cambria Math" panose="02040503050406030204" pitchFamily="18" charset="0"/>
                          </a:rPr>
                        </m:ctrlPr>
                      </m:sSubPr>
                      <m:e>
                        <m:r>
                          <a:rPr lang="en-US" altLang="ja-JP" sz="2800">
                            <a:latin typeface="Cambria Math" panose="02040503050406030204" pitchFamily="18" charset="0"/>
                          </a:rPr>
                          <m:t>∏</m:t>
                        </m:r>
                      </m:e>
                      <m:sub>
                        <m:r>
                          <a:rPr lang="en-US" altLang="ja-JP" sz="2800" i="1">
                            <a:latin typeface="Cambria Math" panose="02040503050406030204" pitchFamily="18" charset="0"/>
                          </a:rPr>
                          <m:t>𝑠</m:t>
                        </m:r>
                        <m:r>
                          <a:rPr lang="en-US" altLang="ja-JP" sz="2800">
                            <a:latin typeface="Cambria Math" panose="02040503050406030204" pitchFamily="18" charset="0"/>
                          </a:rPr>
                          <m:t>∈</m:t>
                        </m:r>
                        <m:r>
                          <m:rPr>
                            <m:sty m:val="p"/>
                          </m:rPr>
                          <a:rPr lang="en-US" altLang="ja-JP" sz="2800">
                            <a:latin typeface="Cambria Math" panose="02040503050406030204" pitchFamily="18" charset="0"/>
                          </a:rPr>
                          <m:t>ne</m:t>
                        </m:r>
                        <m:r>
                          <a:rPr lang="en-US" altLang="ja-JP" sz="2800">
                            <a:latin typeface="Cambria Math" panose="02040503050406030204" pitchFamily="18" charset="0"/>
                          </a:rPr>
                          <m:t>(</m:t>
                        </m:r>
                        <m:r>
                          <a:rPr lang="en-US" altLang="ja-JP" sz="2800" i="1">
                            <a:latin typeface="Cambria Math" panose="02040503050406030204" pitchFamily="18" charset="0"/>
                          </a:rPr>
                          <m:t>𝑥</m:t>
                        </m:r>
                        <m:r>
                          <a:rPr lang="en-US" altLang="ja-JP" sz="2800">
                            <a:latin typeface="Cambria Math" panose="02040503050406030204" pitchFamily="18" charset="0"/>
                          </a:rPr>
                          <m:t>)</m:t>
                        </m:r>
                      </m:sub>
                    </m:sSub>
                    <m:r>
                      <a:rPr lang="ja-JP" altLang="en-US" sz="2800" b="0" i="1" smtClean="0">
                        <a:latin typeface="Cambria Math" panose="02040503050406030204" pitchFamily="18" charset="0"/>
                      </a:rPr>
                      <m:t>𝜇</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𝑓</m:t>
                        </m:r>
                      </m:e>
                      <m:sub>
                        <m:r>
                          <a:rPr lang="en-US" altLang="ja-JP" sz="2800" b="0" i="1" smtClean="0">
                            <a:latin typeface="Cambria Math" panose="02040503050406030204" pitchFamily="18" charset="0"/>
                          </a:rPr>
                          <m:t>𝑠</m:t>
                        </m:r>
                      </m:sub>
                    </m:sSub>
                    <m:r>
                      <a:rPr lang="ja-JP" altLang="en-US" sz="2800" i="1">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oMath>
                </a14:m>
                <a:r>
                  <a:rPr lang="en-US" altLang="ja-JP" sz="28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(8.63)</a:t>
                </a:r>
              </a:p>
              <a:p>
                <a:pPr>
                  <a:buClr>
                    <a:schemeClr val="dk1"/>
                  </a:buClr>
                  <a:buSzPts val="3200"/>
                </a:pP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a:p>
                <a:pPr>
                  <a:buClr>
                    <a:schemeClr val="dk1"/>
                  </a:buClr>
                  <a:buSzPts val="3200"/>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mPr>
                        <m:mr>
                          <m:e>
                            <m:acc>
                              <m:accPr>
                                <m: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𝑝</m:t>
                                </m:r>
                              </m:e>
                            </m:acc>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e>
                            </m:d>
                          </m:e>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𝑎</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e>
                            </m:d>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𝑏</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e>
                            </m:d>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𝑐</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e>
                            </m:d>
                          </m:e>
                        </m:mr>
                        <m:mr>
                          <m:e/>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𝑎</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e>
                                </m:d>
                              </m:e>
                            </m:d>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3</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𝑏</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3</m:t>
                                        </m:r>
                                      </m:sub>
                                    </m:sSub>
                                  </m:e>
                                </m:d>
                              </m:e>
                            </m:d>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4</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𝑐</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4</m:t>
                                        </m:r>
                                      </m:sub>
                                    </m:sSub>
                                  </m:e>
                                </m:d>
                              </m:e>
                            </m:d>
                          </m:e>
                        </m:mr>
                        <m:mr>
                          <m:e/>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3</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4</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𝑎</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e>
                            </m:d>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𝑏</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3</m:t>
                                    </m:r>
                                  </m:sub>
                                </m:sSub>
                              </m:e>
                            </m:d>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𝑐</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2</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4</m:t>
                                    </m:r>
                                  </m:sub>
                                </m:sSub>
                              </m:e>
                            </m:d>
                          </m:e>
                        </m:mr>
                        <m:mr>
                          <m:e/>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3</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4</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acc>
                              <m:accPr>
                                <m: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𝑝</m:t>
                                </m:r>
                              </m:e>
                            </m:acc>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b="1" i="1">
                                <a:effectLst/>
                                <a:latin typeface="Cambria Math" panose="02040503050406030204" pitchFamily="18" charset="0"/>
                                <a:ea typeface="游明朝" panose="02020400000000000000" pitchFamily="18" charset="-128"/>
                                <a:cs typeface="Times New Roman" panose="02020603050405020304" pitchFamily="18" charset="0"/>
                              </a:rPr>
                              <m:t>𝐱</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mr>
                      </m:m>
                    </m:oMath>
                  </m:oMathPara>
                </a14:m>
                <a:endParaRPr lang="ja-JP" altLang="ja-JP" sz="1800" dirty="0">
                  <a:effectLst/>
                  <a:latin typeface="Georgia" panose="02040502050405020303" pitchFamily="18" charset="0"/>
                  <a:ea typeface="游明朝" panose="02020400000000000000" pitchFamily="18" charset="-128"/>
                  <a:cs typeface="Times New Roman" panose="02020603050405020304" pitchFamily="18" charset="0"/>
                </a:endParaRPr>
              </a:p>
              <a:p>
                <a:pPr marL="457200" indent="-457200">
                  <a:buClr>
                    <a:schemeClr val="dk1"/>
                  </a:buClr>
                  <a:buSzPts val="3200"/>
                  <a:buFont typeface="Arial" panose="020B0604020202020204" pitchFamily="34" charset="0"/>
                  <a:buChar char="•"/>
                </a:pP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同時分布</a:t>
                </a:r>
                <a14:m>
                  <m:oMath xmlns:m="http://schemas.openxmlformats.org/officeDocument/2006/math">
                    <m:r>
                      <a:rPr lang="en-US" altLang="ja-JP" sz="2800" smtClean="0">
                        <a:effectLst/>
                        <a:latin typeface="Cambria Math" panose="02040503050406030204" pitchFamily="18" charset="0"/>
                        <a:ea typeface="游明朝" panose="02020400000000000000" pitchFamily="18" charset="-128"/>
                        <a:cs typeface="Times New Roman" panose="02020603050405020304" pitchFamily="18" charset="0"/>
                      </a:rPr>
                      <m:t> </m:t>
                    </m:r>
                    <m:acc>
                      <m:accPr>
                        <m: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𝑝</m:t>
                        </m:r>
                      </m:e>
                    </m:acc>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b="1" i="1">
                        <a:effectLst/>
                        <a:latin typeface="Cambria Math" panose="02040503050406030204" pitchFamily="18" charset="0"/>
                        <a:ea typeface="游明朝" panose="02020400000000000000" pitchFamily="18" charset="-128"/>
                        <a:cs typeface="Times New Roman" panose="02020603050405020304" pitchFamily="18" charset="0"/>
                      </a:rPr>
                      <m:t>𝐱</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をある変数ノード上で周辺化して</a:t>
                </a:r>
                <a14:m>
                  <m:oMath xmlns:m="http://schemas.openxmlformats.org/officeDocument/2006/math">
                    <m:acc>
                      <m:accPr>
                        <m:chr m:val="˜"/>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𝑝</m:t>
                        </m:r>
                      </m:e>
                    </m:acc>
                    <m:d>
                      <m:d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latin typeface="Cambria Math" panose="02040503050406030204" pitchFamily="18" charset="0"/>
                                <a:ea typeface="游明朝" panose="02020400000000000000" pitchFamily="18" charset="-128"/>
                                <a:cs typeface="Times New Roman" panose="02020603050405020304" pitchFamily="18" charset="0"/>
                              </a:rPr>
                              <m:t>2</m:t>
                            </m:r>
                          </m:sub>
                        </m:sSub>
                      </m:e>
                    </m:d>
                  </m:oMath>
                </a14:m>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が得られたので</a:t>
                </a:r>
                <a:br>
                  <a:rPr lang="en-US" altLang="ja-JP" sz="2800" dirty="0">
                    <a:latin typeface="游明朝" panose="02020400000000000000" pitchFamily="18" charset="-128"/>
                    <a:ea typeface="游明朝" panose="02020400000000000000" pitchFamily="18" charset="-128"/>
                    <a:cs typeface="Times New Roman" panose="02020603050405020304" pitchFamily="18" charset="0"/>
                  </a:rPr>
                </a:br>
                <a:r>
                  <a:rPr lang="ja-JP" altLang="en-US" sz="2800" dirty="0">
                    <a:latin typeface="游明朝" panose="02020400000000000000" pitchFamily="18" charset="-128"/>
                    <a:ea typeface="游明朝" panose="02020400000000000000" pitchFamily="18" charset="-128"/>
                    <a:cs typeface="Times New Roman" panose="02020603050405020304" pitchFamily="18" charset="0"/>
                  </a:rPr>
                  <a:t>定義通りになった</a:t>
                </a:r>
                <a:endParaRPr lang="en-US" altLang="ja-JP" sz="2800" dirty="0">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603522"/>
              </a:xfrm>
              <a:prstGeom prst="rect">
                <a:avLst/>
              </a:prstGeom>
              <a:blipFill>
                <a:blip r:embed="rId2"/>
                <a:stretch>
                  <a:fillRect l="-1178" t="-2067" r="-1997" b="-2067"/>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具体例</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31</a:t>
            </a:fld>
            <a:endParaRPr kumimoji="1" lang="ja-JP" altLang="en-US"/>
          </a:p>
        </p:txBody>
      </p:sp>
    </p:spTree>
    <p:extLst>
      <p:ext uri="{BB962C8B-B14F-4D97-AF65-F5344CB8AC3E}">
        <p14:creationId xmlns:p14="http://schemas.microsoft.com/office/powerpoint/2010/main" val="2122729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2246769"/>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これまで離散変数からなるグラフを考えてきたが、離散に限定される要素は特にないので連続値への適用も可能</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その場合、周辺化を和演算から積分演算に変更すれば良い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具体例としては、</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13.3</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節で線形動的システムを議論する際に、線形ガウス変数のグラフに積和アルゴリズムを適用する例を述べる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8.4.4 </a:t>
            </a:r>
            <a:r>
              <a:rPr lang="ja-JP" altLang="en-US" sz="3600" b="1" dirty="0">
                <a:solidFill>
                  <a:schemeClr val="lt1"/>
                </a:solidFill>
                <a:latin typeface="Arial"/>
                <a:ea typeface="Arial"/>
                <a:cs typeface="Arial"/>
                <a:sym typeface="Arial"/>
              </a:rPr>
              <a:t>連続値への適用</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32</a:t>
            </a:fld>
            <a:endParaRPr kumimoji="1" lang="ja-JP" altLang="en-US"/>
          </a:p>
        </p:txBody>
      </p:sp>
    </p:spTree>
    <p:extLst>
      <p:ext uri="{BB962C8B-B14F-4D97-AF65-F5344CB8AC3E}">
        <p14:creationId xmlns:p14="http://schemas.microsoft.com/office/powerpoint/2010/main" val="3248997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BBDDF4-BB65-FAF0-3068-6FD53D21407D}"/>
              </a:ext>
            </a:extLst>
          </p:cNvPr>
          <p:cNvSpPr>
            <a:spLocks noGrp="1"/>
          </p:cNvSpPr>
          <p:nvPr>
            <p:ph type="ctrTitle"/>
          </p:nvPr>
        </p:nvSpPr>
        <p:spPr/>
        <p:txBody>
          <a:bodyPr/>
          <a:lstStyle/>
          <a:p>
            <a:r>
              <a:rPr kumimoji="1" lang="en-US" altLang="ja-JP" dirty="0"/>
              <a:t>6/21</a:t>
            </a:r>
            <a:endParaRPr kumimoji="1" lang="ja-JP" altLang="en-US" dirty="0"/>
          </a:p>
        </p:txBody>
      </p:sp>
      <p:sp>
        <p:nvSpPr>
          <p:cNvPr id="3" name="字幕 2">
            <a:extLst>
              <a:ext uri="{FF2B5EF4-FFF2-40B4-BE49-F238E27FC236}">
                <a16:creationId xmlns:a16="http://schemas.microsoft.com/office/drawing/2014/main" id="{2163D0AE-8CD5-FCA4-62BE-098D1BB9F06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0546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401205"/>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和積アルゴリズムを用いることで、因子グラフによって表現される同時分布に関して、成分変数上の周辺分布を効率よく計算することができた</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これ以外に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2</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つのタスクが必要となる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確率が最大となる変数の組みを見つける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そのときの確率値を見つける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これを実現する手法に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MAX-SUM</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アルゴリズムがある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MAX-SUM</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アルゴリズムは動的計画法のグラフィカルモデル応用</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アルゴリズムとしては、積和アルゴリズムの和演算→最大値演算、積演算→対数の和に置き換えただけ</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MAX-SUM</a:t>
            </a:r>
            <a:r>
              <a:rPr lang="ja-JP" altLang="en-US" sz="3600" b="1" dirty="0">
                <a:solidFill>
                  <a:schemeClr val="lt1"/>
                </a:solidFill>
                <a:latin typeface="Arial"/>
                <a:ea typeface="Arial"/>
                <a:cs typeface="Arial"/>
                <a:sym typeface="Arial"/>
              </a:rPr>
              <a:t>アルゴリズムのイントロ</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34</a:t>
            </a:fld>
            <a:endParaRPr kumimoji="1" lang="ja-JP" altLang="en-US"/>
          </a:p>
        </p:txBody>
      </p:sp>
    </p:spTree>
    <p:extLst>
      <p:ext uri="{BB962C8B-B14F-4D97-AF65-F5344CB8AC3E}">
        <p14:creationId xmlns:p14="http://schemas.microsoft.com/office/powerpoint/2010/main" val="1863942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986528"/>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まずは「確率が最大となる変数の組を見つける」ことを考える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単純な方法：積和アルゴリズムですべての変数に関する周辺分布を得て、それぞれの周辺分布を最大にする変数を周辺分布ごとに探す</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これは、</a:t>
                </a:r>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a:sym typeface="Arial"/>
                  </a:rPr>
                  <a:t>周辺分布を個別に最大化</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しているだけで、同時に最大になるわけではない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今回のタスクでは、</a:t>
                </a:r>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a:sym typeface="Arial"/>
                  </a:rPr>
                  <a:t>同時分布を最大化</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する変数ベクトルを見つけたい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表</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8.1</a:t>
                </a: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周辺分布の個別最大</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14:m>
                  <m:oMath xmlns:m="http://schemas.openxmlformats.org/officeDocument/2006/math">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=0)=0.6</m:t>
                    </m:r>
                    <m:r>
                      <a:rPr lang="ja-JP" altLang="en-US"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 </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=1)=0.4</m:t>
                    </m:r>
                  </m:oMath>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y</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14:m>
                  <m:oMath xmlns:m="http://schemas.openxmlformats.org/officeDocument/2006/math">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𝑦</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=0</m:t>
                        </m:r>
                      </m:e>
                    </m:d>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=0.</m:t>
                    </m:r>
                    <m:r>
                      <a:rPr lang="en-US" altLang="ja-JP" sz="2800" b="0" i="1" dirty="0" smtClean="0">
                        <a:solidFill>
                          <a:schemeClr val="dk1"/>
                        </a:solidFill>
                        <a:latin typeface="Cambria Math" panose="02040503050406030204" pitchFamily="18" charset="0"/>
                        <a:ea typeface="ＭＳ ゴシック" panose="020B0609070205080204" pitchFamily="49" charset="-128"/>
                        <a:cs typeface="Arial"/>
                        <a:sym typeface="Arial"/>
                      </a:rPr>
                      <m:t>7</m:t>
                    </m:r>
                    <m:r>
                      <a:rPr lang="ja-JP" altLang="en-US"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 </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𝑦</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=1</m:t>
                        </m:r>
                      </m:e>
                    </m:d>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=0.</m:t>
                    </m:r>
                    <m:r>
                      <a:rPr lang="en-US" altLang="ja-JP" sz="2800" b="0" i="1" dirty="0" smtClean="0">
                        <a:solidFill>
                          <a:schemeClr val="dk1"/>
                        </a:solidFill>
                        <a:latin typeface="Cambria Math" panose="02040503050406030204" pitchFamily="18" charset="0"/>
                        <a:ea typeface="ＭＳ ゴシック" panose="020B0609070205080204" pitchFamily="49" charset="-128"/>
                        <a:cs typeface="Arial"/>
                        <a:sym typeface="Arial"/>
                      </a:rPr>
                      <m:t>3</m:t>
                    </m:r>
                  </m:oMath>
                </a14:m>
                <a:endPar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周辺分布を最大とする変数は</a:t>
                </a:r>
                <a14:m>
                  <m:oMath xmlns:m="http://schemas.openxmlformats.org/officeDocument/2006/math">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=0,</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𝑦</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=0)</m:t>
                    </m:r>
                  </m:oMath>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同時分布の最大</a:t>
                </a:r>
                <a:endPar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endParaRPr>
              </a:p>
              <a:p>
                <a:pPr marL="1371600" lvl="2"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0.4</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が最大なので</a:t>
                </a:r>
                <a14:m>
                  <m:oMath xmlns:m="http://schemas.openxmlformats.org/officeDocument/2006/math">
                    <m:d>
                      <m:dPr>
                        <m:ctrlPr>
                          <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rPr>
                          <m:t>=1,</m:t>
                        </m:r>
                        <m:r>
                          <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rPr>
                          <m:t>𝑦</m:t>
                        </m:r>
                        <m:r>
                          <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rPr>
                          <m:t>=0</m:t>
                        </m:r>
                      </m:e>
                    </m:d>
                  </m:oMath>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周辺分布の個別最大化と同時分布の最大化は変数が異なる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6986528"/>
              </a:xfrm>
              <a:prstGeom prst="rect">
                <a:avLst/>
              </a:prstGeom>
              <a:blipFill>
                <a:blip r:embed="rId2"/>
                <a:stretch>
                  <a:fillRect l="-1178" t="-1134"/>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a:t>
            </a:r>
            <a:r>
              <a:rPr lang="ja-JP" altLang="en-US" sz="3600" b="1" dirty="0">
                <a:solidFill>
                  <a:schemeClr val="lt1"/>
                </a:solidFill>
                <a:latin typeface="Arial"/>
                <a:ea typeface="Arial"/>
                <a:cs typeface="Arial"/>
                <a:sym typeface="Arial"/>
              </a:rPr>
              <a:t>確率が最大となる変数の組</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35</a:t>
            </a:fld>
            <a:endParaRPr kumimoji="1" lang="ja-JP" altLang="en-US" dirty="0"/>
          </a:p>
        </p:txBody>
      </p:sp>
      <p:pic>
        <p:nvPicPr>
          <p:cNvPr id="4" name="図 3">
            <a:extLst>
              <a:ext uri="{FF2B5EF4-FFF2-40B4-BE49-F238E27FC236}">
                <a16:creationId xmlns:a16="http://schemas.microsoft.com/office/drawing/2014/main" id="{E81789FC-C157-3288-C9C1-CF046B90ED36}"/>
              </a:ext>
            </a:extLst>
          </p:cNvPr>
          <p:cNvPicPr>
            <a:picLocks noChangeAspect="1"/>
          </p:cNvPicPr>
          <p:nvPr/>
        </p:nvPicPr>
        <p:blipFill rotWithShape="1">
          <a:blip r:embed="rId3"/>
          <a:srcRect l="64061" t="7930" r="4353" b="32111"/>
          <a:stretch/>
        </p:blipFill>
        <p:spPr>
          <a:xfrm>
            <a:off x="8431668" y="3582368"/>
            <a:ext cx="3637376" cy="1753030"/>
          </a:xfrm>
          <a:prstGeom prst="rect">
            <a:avLst/>
          </a:prstGeom>
        </p:spPr>
      </p:pic>
    </p:spTree>
    <p:extLst>
      <p:ext uri="{BB962C8B-B14F-4D97-AF65-F5344CB8AC3E}">
        <p14:creationId xmlns:p14="http://schemas.microsoft.com/office/powerpoint/2010/main" val="3006680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286770" y="767564"/>
                <a:ext cx="11905230" cy="3805272"/>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周辺分布を最大にする変数</a:t>
                </a:r>
                <a14:m>
                  <m:oMath xmlns:m="http://schemas.openxmlformats.org/officeDocument/2006/math">
                    <m:sSubSup>
                      <m:sSubSup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sSubSup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𝑖</m:t>
                        </m:r>
                      </m:sub>
                      <m: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sup>
                    </m:sSubSup>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を周辺分布ごとに探しても同時分布は最大にはならない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同時分布を最大にする変数ベクトル</a:t>
                </a:r>
                <a14:m>
                  <m:oMath xmlns:m="http://schemas.openxmlformats.org/officeDocument/2006/math">
                    <m:sSup>
                      <m:sSup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𝑚𝑎𝑥</m:t>
                        </m:r>
                      </m:sup>
                    </m:sSup>
                    <m:r>
                      <a:rPr lang="ja-JP" altLang="en-US" sz="2800" i="1">
                        <a:solidFill>
                          <a:schemeClr val="dk1"/>
                        </a:solidFill>
                        <a:latin typeface="Cambria Math" panose="02040503050406030204" pitchFamily="18" charset="0"/>
                        <a:ea typeface="ＭＳ ゴシック" panose="020B0609070205080204" pitchFamily="49" charset="-128"/>
                        <a:cs typeface="Arial"/>
                        <a:sym typeface="Arial"/>
                      </a:rPr>
                      <m:t>を</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求める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algn="ctr">
                  <a:buClr>
                    <a:schemeClr val="dk1"/>
                  </a:buClr>
                  <a:buSzPts val="3200"/>
                </a:pPr>
                <a14:m>
                  <m:oMath xmlns:m="http://schemas.openxmlformats.org/officeDocument/2006/math">
                    <m:sSup>
                      <m:sSup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𝑚𝑎𝑥</m:t>
                        </m:r>
                      </m:sup>
                    </m:s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𝑎𝑟𝑔</m:t>
                        </m:r>
                        <m:limLow>
                          <m:limLow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e>
                    </m:func>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(8.87)</a:t>
                </a:r>
              </a:p>
              <a:p>
                <a:pPr marL="457200"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この時の同時確率分布</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algn="ctr">
                  <a:buClr>
                    <a:schemeClr val="dk1"/>
                  </a:buClr>
                  <a:buSzPts val="3200"/>
                </a:pPr>
                <a14:m>
                  <m:oMath xmlns:m="http://schemas.openxmlformats.org/officeDocument/2006/math">
                    <m: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sSup>
                          <m:sSup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𝑚𝑎𝑥</m:t>
                            </m:r>
                          </m:sup>
                        </m:sSup>
                      </m:e>
                    </m:d>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smtClean="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d>
                      </m:e>
                    </m:func>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 ・・・</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(8.88)</a:t>
                </a: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286770" y="767564"/>
                <a:ext cx="11905230" cy="3805272"/>
              </a:xfrm>
              <a:prstGeom prst="rect">
                <a:avLst/>
              </a:prstGeom>
              <a:blipFill>
                <a:blip r:embed="rId2"/>
                <a:stretch>
                  <a:fillRect l="-1178" t="-2724"/>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a:t>
            </a:r>
            <a:r>
              <a:rPr lang="ja-JP" altLang="en-US" sz="3600" b="1" dirty="0">
                <a:solidFill>
                  <a:schemeClr val="lt1"/>
                </a:solidFill>
                <a:latin typeface="Arial"/>
                <a:ea typeface="Arial"/>
                <a:cs typeface="Arial"/>
                <a:sym typeface="Arial"/>
              </a:rPr>
              <a:t>同時分布が最大となる変数の組</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36</a:t>
            </a:fld>
            <a:endParaRPr kumimoji="1" lang="ja-JP" altLang="en-US" dirty="0"/>
          </a:p>
        </p:txBody>
      </p:sp>
    </p:spTree>
    <p:extLst>
      <p:ext uri="{BB962C8B-B14F-4D97-AF65-F5344CB8AC3E}">
        <p14:creationId xmlns:p14="http://schemas.microsoft.com/office/powerpoint/2010/main" val="2768352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588902"/>
              </a:xfrm>
              <a:prstGeom prst="rect">
                <a:avLst/>
              </a:prstGeom>
              <a:noFill/>
            </p:spPr>
            <p:txBody>
              <a:bodyPr wrap="square">
                <a:spAutoFit/>
              </a:bodyPr>
              <a:lstStyle/>
              <a:p>
                <a:pPr marL="457200"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Cambria Math" panose="02040503050406030204" pitchFamily="18" charset="0"/>
                    <a:ea typeface="ＭＳ ゴシック" panose="020B0609070205080204" pitchFamily="49" charset="-128"/>
                    <a:cs typeface="Arial"/>
                    <a:sym typeface="Arial"/>
                  </a:rPr>
                  <a:t>成分に対する最大値演算は以下</a:t>
                </a:r>
                <a:endParaRPr lang="en-US" altLang="ja-JP" sz="2800" dirty="0">
                  <a:solidFill>
                    <a:schemeClr val="dk1"/>
                  </a:solidFill>
                  <a:latin typeface="Cambria Math" panose="02040503050406030204" pitchFamily="18" charset="0"/>
                  <a:ea typeface="ＭＳ ゴシック" panose="020B0609070205080204" pitchFamily="49" charset="-128"/>
                  <a:cs typeface="Arial"/>
                  <a:sym typeface="Arial"/>
                </a:endParaRPr>
              </a:p>
              <a:p>
                <a:pPr lvl="1" algn="ctr">
                  <a:buClr>
                    <a:schemeClr val="dk1"/>
                  </a:buClr>
                  <a:buSzPts val="3200"/>
                </a:pPr>
                <a14:m>
                  <m:oMath xmlns:m="http://schemas.openxmlformats.org/officeDocument/2006/math">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sSup>
                          <m:sSup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𝑚𝑎𝑥</m:t>
                            </m:r>
                          </m:sup>
                        </m:sSup>
                      </m:e>
                    </m:d>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smtClean="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d>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sSub>
                              <m:sSub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sub>
                            </m:s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𝑀</m:t>
                                </m:r>
                              </m:sub>
                            </m:sSub>
                          </m:lim>
                        </m:limLow>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d>
                      </m:e>
                    </m:func>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(8.89)</a:t>
                </a:r>
              </a:p>
              <a:p>
                <a:pPr marL="914400" lvl="1"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次に、同時分布を因子の積で表現し</a:t>
                </a:r>
                <a14:m>
                  <m:oMath xmlns:m="http://schemas.openxmlformats.org/officeDocument/2006/math">
                    <m: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d>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に代入する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371600" lvl="2"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積の入れ替えによって、効率的に計算を行うため</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積和アルゴリズムでは積の分配則で積と和を入れ替えたが、</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ここでは、</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グラフィカルモデルでは常に成立する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最大値の積</a:t>
                </a:r>
                <a14:m>
                  <m:oMath xmlns:m="http://schemas.openxmlformats.org/officeDocument/2006/math">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m:t>
                    </m:r>
                    <m:r>
                      <a:rPr lang="en-US" altLang="ja-JP" sz="2800" b="0" i="1" smtClean="0">
                        <a:solidFill>
                          <a:schemeClr val="dk1"/>
                        </a:solidFill>
                        <a:latin typeface="Cambria Math" panose="02040503050406030204" pitchFamily="18" charset="0"/>
                        <a:ea typeface="Cambria Math" panose="02040503050406030204" pitchFamily="18" charset="0"/>
                        <a:cs typeface="Arial"/>
                        <a:sym typeface="Arial"/>
                      </a:rPr>
                      <m:t>≥0</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のときに成り立つ法則、</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14:m>
                  <m:oMath xmlns:m="http://schemas.openxmlformats.org/officeDocument/2006/math">
                    <m:func>
                      <m:func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i="0" smtClean="0">
                                <a:solidFill>
                                  <a:schemeClr val="dk1"/>
                                </a:solidFill>
                                <a:latin typeface="Cambria Math" panose="02040503050406030204" pitchFamily="18" charset="0"/>
                                <a:ea typeface="ＭＳ ゴシック" panose="020B0609070205080204" pitchFamily="49" charset="-128"/>
                                <a:cs typeface="Arial"/>
                                <a:sym typeface="Arial"/>
                              </a:rPr>
                              <m:t>max</m:t>
                            </m:r>
                          </m:e>
                          <m:lim/>
                        </m:limLow>
                      </m:fName>
                      <m:e>
                        <m:d>
                          <m:d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𝑎𝑏</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𝑎𝑐</m:t>
                            </m:r>
                          </m:e>
                        </m:d>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e>
                    </m:func>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m:t>
                        </m:r>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limLow>
                      </m:fName>
                      <m:e>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𝑏</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𝑐</m:t>
                            </m:r>
                          </m:e>
                        </m:d>
                      </m:e>
                    </m:func>
                    <m:r>
                      <m:rPr>
                        <m:nor/>
                      </m:rP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m:t>・・・</m:t>
                    </m:r>
                    <m:r>
                      <m:rPr>
                        <m:nor/>
                      </m:rP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m:t>(8.9</m:t>
                    </m:r>
                    <m:r>
                      <m:rPr>
                        <m:nor/>
                      </m:rPr>
                      <a:rPr lang="en-US" altLang="ja-JP" sz="2800" b="0" i="0" dirty="0" smtClean="0">
                        <a:solidFill>
                          <a:schemeClr val="dk1"/>
                        </a:solidFill>
                        <a:latin typeface="ＭＳ ゴシック" panose="020B0609070205080204" pitchFamily="49" charset="-128"/>
                        <a:ea typeface="ＭＳ ゴシック" panose="020B0609070205080204" pitchFamily="49" charset="-128"/>
                        <a:cs typeface="Arial"/>
                        <a:sym typeface="Arial"/>
                      </a:rPr>
                      <m:t>0</m:t>
                    </m:r>
                    <m:r>
                      <m:rPr>
                        <m:nor/>
                      </m:rP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m:t>)</m:t>
                    </m:r>
                  </m:oMath>
                </a14:m>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を用いて</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と積を入れ替える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588902"/>
              </a:xfrm>
              <a:prstGeom prst="rect">
                <a:avLst/>
              </a:prstGeom>
              <a:blipFill>
                <a:blip r:embed="rId2"/>
                <a:stretch>
                  <a:fillRect/>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a:t>
            </a:r>
            <a:r>
              <a:rPr lang="ja-JP" altLang="en-US" sz="3600" b="1" dirty="0">
                <a:solidFill>
                  <a:schemeClr val="lt1"/>
                </a:solidFill>
                <a:latin typeface="Arial"/>
                <a:ea typeface="Arial"/>
                <a:cs typeface="Arial"/>
                <a:sym typeface="Arial"/>
              </a:rPr>
              <a:t>最大値と積の入れ替え</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37</a:t>
            </a:fld>
            <a:endParaRPr kumimoji="1" lang="ja-JP" altLang="en-US"/>
          </a:p>
        </p:txBody>
      </p:sp>
    </p:spTree>
    <p:extLst>
      <p:ext uri="{BB962C8B-B14F-4D97-AF65-F5344CB8AC3E}">
        <p14:creationId xmlns:p14="http://schemas.microsoft.com/office/powerpoint/2010/main" val="3414663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877763"/>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一般的な因子グラフにおいては、</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14:m>
                  <m:oMath xmlns:m="http://schemas.openxmlformats.org/officeDocument/2006/math">
                    <m: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sSup>
                          <m:sSup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𝑚𝑎𝑥</m:t>
                            </m:r>
                          </m:sup>
                        </m:sSup>
                      </m:e>
                    </m:d>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smtClean="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d>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sSub>
                              <m:sSub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sub>
                            </m:s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𝑀</m:t>
                                </m:r>
                              </m:sub>
                            </m:sSub>
                          </m:lim>
                        </m:limLow>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d>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oMath>
                </a14:m>
                <a:r>
                  <a:rPr lang="en-US" altLang="ja-JP" sz="2800" dirty="0">
                    <a:solidFill>
                      <a:schemeClr val="dk1"/>
                    </a:solidFill>
                    <a:ea typeface="ＭＳ ゴシック" panose="020B0609070205080204" pitchFamily="49" charset="-128"/>
                    <a:cs typeface="Arial"/>
                    <a:sym typeface="Arial"/>
                  </a:rPr>
                  <a:t> </a:t>
                </a:r>
                <a14:m>
                  <m:oMath xmlns:m="http://schemas.openxmlformats.org/officeDocument/2006/math">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1</m:t>
                            </m:r>
                          </m:sub>
                        </m:s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𝑀</m:t>
                            </m:r>
                          </m:sub>
                        </m:sSub>
                      </m:lim>
                    </m:limLow>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ja-JP" altLang="en-US" sz="2800" i="1">
                            <a:solidFill>
                              <a:schemeClr val="dk1"/>
                            </a:solidFill>
                            <a:latin typeface="Cambria Math" panose="02040503050406030204" pitchFamily="18" charset="0"/>
                            <a:ea typeface="ＭＳ ゴシック" panose="020B0609070205080204" pitchFamily="49" charset="-128"/>
                            <a:cs typeface="Arial"/>
                            <a:sym typeface="Arial"/>
                          </a:rPr>
                          <m:t>∏</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𝑠</m:t>
                        </m:r>
                      </m:sub>
                    </m:sSub>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𝑓</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𝑠</m:t>
                        </m:r>
                      </m:sub>
                    </m:sSub>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𝑠</m:t>
                        </m:r>
                      </m:sub>
                    </m:s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oMath>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この場合においても、</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と積の入れ替えで</a:t>
                </a:r>
                <a14:m>
                  <m:oMath xmlns:m="http://schemas.openxmlformats.org/officeDocument/2006/math">
                    <m: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sSup>
                          <m:sSup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𝑚𝑎𝑥</m:t>
                            </m:r>
                          </m:sup>
                        </m:sSup>
                      </m:e>
                    </m:d>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が求められる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特定の変数ノードを「グラフの根」に設定し、葉→根にメッセージ伝搬</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各ノードは根に向かうノードを除く全ての隣接ノードからのメッセージを受け取った時点で根に向けてメッセージ発信可能となる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根ノードに到達したメッセージの積に対して最後に最大化演算を行うことで、</a:t>
                </a:r>
                <a:r>
                  <a:rPr lang="en-US" altLang="ja-JP" sz="2800" dirty="0">
                    <a:solidFill>
                      <a:schemeClr val="dk1"/>
                    </a:solidFill>
                    <a:ea typeface="ＭＳ ゴシック" panose="020B0609070205080204" pitchFamily="49" charset="-128"/>
                    <a:cs typeface="Arial"/>
                    <a:sym typeface="Arial"/>
                  </a:rPr>
                  <a:t> </a:t>
                </a:r>
                <a14:m>
                  <m:oMath xmlns:m="http://schemas.openxmlformats.org/officeDocument/2006/math">
                    <m: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t>𝑝</m:t>
                    </m:r>
                    <m:d>
                      <m:d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dPr>
                      <m:e>
                        <m:sSup>
                          <m:sSup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p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p>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𝑚𝑎𝑥</m:t>
                            </m:r>
                          </m:sup>
                        </m:sSup>
                      </m:e>
                    </m:d>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が求められる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これは</a:t>
                </a:r>
                <a:r>
                  <a:rPr lang="en-US" altLang="ja-JP" sz="2800" b="1" dirty="0">
                    <a:solidFill>
                      <a:schemeClr val="dk1"/>
                    </a:solidFill>
                    <a:latin typeface="ＭＳ ゴシック" panose="020B0609070205080204" pitchFamily="49" charset="-128"/>
                    <a:ea typeface="ＭＳ ゴシック" panose="020B0609070205080204" pitchFamily="49" charset="-128"/>
                    <a:cs typeface="Arial"/>
                    <a:sym typeface="Arial"/>
                  </a:rPr>
                  <a:t>max-product</a:t>
                </a:r>
                <a:r>
                  <a:rPr lang="ja-JP" altLang="en-US" sz="2800" b="1"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と呼ばれる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構造としては、積和アルゴリズムの和が</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に置き換わっただけ</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なお、この段階では葉→根だけで反対方向には送られていない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877763"/>
              </a:xfrm>
              <a:prstGeom prst="rect">
                <a:avLst/>
              </a:prstGeom>
              <a:blipFill>
                <a:blip r:embed="rId2"/>
                <a:stretch>
                  <a:fillRect l="-1178" t="-1349" b="-2697"/>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max-product</a:t>
            </a:r>
            <a:r>
              <a:rPr lang="ja-JP" altLang="en-US" sz="3600" b="1" dirty="0">
                <a:solidFill>
                  <a:schemeClr val="lt1"/>
                </a:solidFill>
                <a:latin typeface="Arial"/>
                <a:ea typeface="Arial"/>
                <a:cs typeface="Arial"/>
                <a:sym typeface="Arial"/>
              </a:rPr>
              <a:t>アルゴリズム</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38</a:t>
            </a:fld>
            <a:endParaRPr kumimoji="1" lang="ja-JP" altLang="en-US"/>
          </a:p>
        </p:txBody>
      </p:sp>
    </p:spTree>
    <p:extLst>
      <p:ext uri="{BB962C8B-B14F-4D97-AF65-F5344CB8AC3E}">
        <p14:creationId xmlns:p14="http://schemas.microsoft.com/office/powerpoint/2010/main" val="458041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663427"/>
              </a:xfrm>
              <a:prstGeom prst="rect">
                <a:avLst/>
              </a:prstGeom>
              <a:noFill/>
            </p:spPr>
            <p:txBody>
              <a:bodyPr wrap="square">
                <a:spAutoFit/>
              </a:bodyPr>
              <a:lstStyle/>
              <a:p>
                <a:pPr marL="457200"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ma-x-product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アルゴリズムでは、小さな値の確率の積が大量に生じる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実際の計算では、アンダーフローが起こる可能性があるので、同時分布の対数を用いて回避する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対数は単調増加関数なので</a:t>
                </a:r>
                <a14:m>
                  <m:oMath xmlns:m="http://schemas.openxmlformats.org/officeDocument/2006/math">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𝑎</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&gt;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𝑏</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なら</a:t>
                </a:r>
                <a14:m>
                  <m:oMath xmlns:m="http://schemas.openxmlformats.org/officeDocument/2006/math">
                    <m:r>
                      <m:rPr>
                        <m:sty m:val="p"/>
                      </m:rP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ln</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𝑎</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)&gt;</m:t>
                    </m:r>
                    <m:r>
                      <m:rPr>
                        <m:sty m:val="p"/>
                      </m:rP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ln</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𝑏</m:t>
                    </m:r>
                    <m:r>
                      <a:rPr lang="en-US" altLang="ja-JP" sz="2800" i="1" dirty="0" smtClean="0">
                        <a:solidFill>
                          <a:schemeClr val="dk1"/>
                        </a:solidFill>
                        <a:latin typeface="Cambria Math" panose="02040503050406030204" pitchFamily="18" charset="0"/>
                        <a:ea typeface="ＭＳ ゴシック" panose="020B0609070205080204" pitchFamily="49" charset="-128"/>
                        <a:cs typeface="Arial"/>
                        <a:sym typeface="Arial"/>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、が成り立つので</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14:m>
                  <m:oMath xmlns:m="http://schemas.openxmlformats.org/officeDocument/2006/math">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𝑎𝑟𝑔</m:t>
                        </m:r>
                        <m:limLow>
                          <m:limLow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𝑎𝑟𝑔</m:t>
                        </m:r>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𝑙𝑛</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e>
                    </m:func>
                  </m:oMath>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さらに最大値の対数</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対数の最大値なので、</a:t>
                </a:r>
                <a:endParaRPr lang="en-US" altLang="ja-JP" sz="2800" b="0" i="1" dirty="0">
                  <a:solidFill>
                    <a:schemeClr val="dk1"/>
                  </a:solidFill>
                  <a:latin typeface="Cambria Math" panose="02040503050406030204" pitchFamily="18" charset="0"/>
                  <a:ea typeface="ＭＳ ゴシック" panose="020B0609070205080204" pitchFamily="49" charset="-128"/>
                  <a:cs typeface="Arial"/>
                  <a:sym typeface="Arial"/>
                </a:endParaRPr>
              </a:p>
              <a:p>
                <a:pPr algn="ctr">
                  <a:buClr>
                    <a:schemeClr val="dk1"/>
                  </a:buClr>
                  <a:buSzPts val="3200"/>
                </a:pPr>
                <a14:m>
                  <m:oMath xmlns:m="http://schemas.openxmlformats.org/officeDocument/2006/math">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𝑙𝑛</m:t>
                        </m:r>
                        <m:limLow>
                          <m:limLow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lim>
                        </m:limLow>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𝑙𝑛</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e>
                    </m:func>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 ・・・</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(8.91)</a:t>
                </a: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以下の分配則も成り立つ</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algn="ctr">
                  <a:buClr>
                    <a:schemeClr val="dk1"/>
                  </a:buClr>
                  <a:buSzPts val="3200"/>
                </a:pPr>
                <a14:m>
                  <m:oMathPara xmlns:m="http://schemas.openxmlformats.org/officeDocument/2006/math">
                    <m:oMathParaPr>
                      <m:jc m:val="centerGroup"/>
                    </m:oMathParaPr>
                    <m:oMath xmlns:m="http://schemas.openxmlformats.org/officeDocument/2006/math">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max</m:t>
                              </m:r>
                            </m:e>
                            <m:lim/>
                          </m:limLow>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𝑎𝑏</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𝑎𝑐</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limLow>
                            <m:limLow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limLowPr>
                            <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max</m:t>
                              </m:r>
                            </m:e>
                            <m:lim/>
                          </m:limLow>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𝑎</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𝑏</m:t>
                              </m:r>
                            </m:e>
                          </m:func>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𝑎</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𝑐</m:t>
                              </m:r>
                            </m:e>
                          </m:func>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m:t>
                          </m:r>
                        </m:e>
                      </m:func>
                    </m:oMath>
                  </m:oMathPara>
                </a14:m>
                <a:br>
                  <a:rPr lang="en-US" altLang="ja-JP" sz="2800" i="1" dirty="0">
                    <a:solidFill>
                      <a:schemeClr val="dk1"/>
                    </a:solidFill>
                    <a:latin typeface="Cambria Math" panose="02040503050406030204" pitchFamily="18" charset="0"/>
                    <a:ea typeface="ＭＳ ゴシック" panose="020B0609070205080204" pitchFamily="49" charset="-128"/>
                    <a:cs typeface="Arial"/>
                    <a:sym typeface="Arial"/>
                  </a:rPr>
                </a:br>
                <a14:m>
                  <m:oMath xmlns:m="http://schemas.openxmlformats.org/officeDocument/2006/math">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𝑎</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max</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𝑏</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func>
                      <m:func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funcPr>
                      <m:fName>
                        <m:r>
                          <m:rPr>
                            <m:sty m:val="p"/>
                          </m:rPr>
                          <a:rPr lang="en-US" altLang="ja-JP" sz="2800" b="0" i="0" smtClean="0">
                            <a:solidFill>
                              <a:schemeClr val="dk1"/>
                            </a:solidFill>
                            <a:latin typeface="Cambria Math" panose="02040503050406030204" pitchFamily="18" charset="0"/>
                            <a:ea typeface="ＭＳ ゴシック" panose="020B0609070205080204" pitchFamily="49" charset="-128"/>
                            <a:cs typeface="Arial"/>
                            <a:sym typeface="Arial"/>
                          </a:rPr>
                          <m:t>ln</m:t>
                        </m:r>
                      </m:fName>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𝑐</m:t>
                        </m:r>
                      </m:e>
                    </m:func>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 ・・・</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(8.92)</a:t>
                </a: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よって、積演算を和演算に置き換えることができ、アンダーフローを回避できる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これによって得られたアルゴリズムを</a:t>
                </a:r>
                <a:r>
                  <a:rPr lang="en-US" altLang="ja-JP" sz="2800" b="1" dirty="0">
                    <a:solidFill>
                      <a:schemeClr val="dk1"/>
                    </a:solidFill>
                    <a:latin typeface="ＭＳ ゴシック" panose="020B0609070205080204" pitchFamily="49" charset="-128"/>
                    <a:ea typeface="ＭＳ ゴシック" panose="020B0609070205080204" pitchFamily="49" charset="-128"/>
                    <a:cs typeface="Arial"/>
                    <a:sym typeface="Arial"/>
                  </a:rPr>
                  <a:t>max-sum</a:t>
                </a:r>
                <a:r>
                  <a:rPr lang="ja-JP" altLang="en-US" sz="2800" b="1"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という</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6663427"/>
              </a:xfrm>
              <a:prstGeom prst="rect">
                <a:avLst/>
              </a:prstGeom>
              <a:blipFill>
                <a:blip r:embed="rId2"/>
                <a:stretch>
                  <a:fillRect l="-1178" t="-1189"/>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max-sum</a:t>
            </a:r>
            <a:r>
              <a:rPr lang="ja-JP" altLang="en-US" sz="3600" b="1" dirty="0">
                <a:solidFill>
                  <a:schemeClr val="lt1"/>
                </a:solidFill>
                <a:latin typeface="Arial"/>
                <a:ea typeface="Arial"/>
                <a:cs typeface="Arial"/>
                <a:sym typeface="Arial"/>
              </a:rPr>
              <a:t>アルゴリズム</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39</a:t>
            </a:fld>
            <a:endParaRPr kumimoji="1" lang="ja-JP" altLang="en-US"/>
          </a:p>
        </p:txBody>
      </p:sp>
    </p:spTree>
    <p:extLst>
      <p:ext uri="{BB962C8B-B14F-4D97-AF65-F5344CB8AC3E}">
        <p14:creationId xmlns:p14="http://schemas.microsoft.com/office/powerpoint/2010/main" val="53854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0" y="683674"/>
            <a:ext cx="12279589" cy="2554545"/>
          </a:xfrm>
          <a:prstGeom prst="rect">
            <a:avLst/>
          </a:prstGeom>
          <a:noFill/>
        </p:spPr>
        <p:txBody>
          <a:bodyPr wrap="square">
            <a:spAutoFit/>
          </a:bodyPr>
          <a:lstStyle/>
          <a:p>
            <a:pPr marL="457200"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確率モデルの厳密な推論は難しいので、</a:t>
            </a:r>
            <a: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10</a:t>
            </a: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章では決定論的な近似推論として変分ベイズや</a:t>
            </a:r>
            <a: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EP</a:t>
            </a: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法を扱ってきた</a:t>
            </a:r>
            <a:endPar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11</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章では、数値的な手法としてサンプリングによる近似推論を扱う</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11.1 </a:t>
            </a:r>
            <a:r>
              <a:rPr lang="ja-JP" altLang="en-US" sz="3600" b="1" dirty="0">
                <a:solidFill>
                  <a:schemeClr val="lt1"/>
                </a:solidFill>
                <a:latin typeface="Arial"/>
                <a:ea typeface="Arial"/>
                <a:cs typeface="Arial"/>
                <a:sym typeface="Arial"/>
              </a:rPr>
              <a:t>サンプリングアルゴリズム</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86880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0" y="683674"/>
                <a:ext cx="11905230" cy="6526787"/>
              </a:xfrm>
              <a:prstGeom prst="rect">
                <a:avLst/>
              </a:prstGeom>
              <a:noFill/>
            </p:spPr>
            <p:txBody>
              <a:bodyPr wrap="square">
                <a:spAutoFit/>
              </a:bodyPr>
              <a:lstStyle/>
              <a:p>
                <a:pPr>
                  <a:spcAft>
                    <a:spcPts val="600"/>
                  </a:spcAft>
                  <a:tabLst>
                    <a:tab pos="457200" algn="l"/>
                  </a:tabLst>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メッセージは和を最大値に、積を対数の和にそれぞれ置き換えるだけ</a:t>
                </a:r>
                <a:endParaRPr lang="en-US" altLang="ja-JP" sz="2800" i="1" dirty="0">
                  <a:effectLst/>
                  <a:latin typeface="Cambria Math" panose="02040503050406030204" pitchFamily="18" charset="0"/>
                  <a:ea typeface="Cambria Math" panose="02040503050406030204" pitchFamily="18" charset="0"/>
                  <a:cs typeface="Times New Roman" panose="02020603050405020304" pitchFamily="18" charset="0"/>
                </a:endParaRPr>
              </a:p>
              <a:p>
                <a:pPr lvl="0" algn="ctr">
                  <a:spcAft>
                    <a:spcPts val="600"/>
                  </a:spcAft>
                  <a:tabLst>
                    <a:tab pos="457200" algn="l"/>
                  </a:tabLst>
                </a:pPr>
                <a:r>
                  <a:rPr lang="en-US" altLang="ja-JP" sz="2800" dirty="0">
                    <a:ea typeface="游明朝" panose="02020400000000000000" pitchFamily="18" charset="-128"/>
                    <a:cs typeface="Times New Roman" panose="02020603050405020304" pitchFamily="18" charset="0"/>
                  </a:rPr>
                  <a:t>(8.66)</a:t>
                </a:r>
                <a:r>
                  <a:rPr lang="ja-JP" altLang="en-US" sz="2800" dirty="0">
                    <a:ea typeface="游明朝" panose="02020400000000000000" pitchFamily="18" charset="-128"/>
                    <a:cs typeface="Times New Roman" panose="02020603050405020304" pitchFamily="18" charset="0"/>
                  </a:rPr>
                  <a:t>より</a:t>
                </a:r>
                <a14:m>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𝑀</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ln</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e>
                    </m:d>
                  </m:oMath>
                </a14:m>
                <a:r>
                  <a:rPr lang="ja-JP" altLang="en-US" sz="2800" dirty="0">
                    <a:ea typeface="游明朝" panose="02020400000000000000" pitchFamily="18" charset="-128"/>
                    <a:cs typeface="Times New Roman" panose="02020603050405020304" pitchFamily="18" charset="0"/>
                  </a:rPr>
                  <a:t> </a:t>
                </a:r>
                <a14:m>
                  <m:oMath xmlns:m="http://schemas.openxmlformats.org/officeDocument/2006/math">
                    <m:r>
                      <a:rPr lang="ja-JP" altLang="en-US" sz="2800" i="1">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dirty="0">
                    <a:ea typeface="游明朝" panose="02020400000000000000" pitchFamily="18" charset="-128"/>
                    <a:cs typeface="Times New Roman" panose="02020603050405020304" pitchFamily="18" charset="0"/>
                  </a:rPr>
                  <a:t>(8.93)</a:t>
                </a:r>
                <a:endParaRPr lang="ja-JP" altLang="ja-JP" sz="2800" dirty="0">
                  <a:effectLst/>
                  <a:latin typeface="Georgia" panose="02040502050405020303" pitchFamily="18" charset="0"/>
                  <a:ea typeface="游明朝" panose="02020400000000000000" pitchFamily="18" charset="-128"/>
                  <a:cs typeface="Times New Roman" panose="02020603050405020304" pitchFamily="18" charset="0"/>
                </a:endParaRPr>
              </a:p>
              <a:p>
                <a:pPr lvl="0" algn="ctr">
                  <a:spcAft>
                    <a:spcPts val="600"/>
                  </a:spcAft>
                  <a:tabLst>
                    <a:tab pos="457200" algn="l"/>
                  </a:tabLst>
                </a:pPr>
                <a:r>
                  <a:rPr lang="en-US" altLang="ja-JP" sz="2800" dirty="0">
                    <a:ea typeface="游明朝" panose="02020400000000000000" pitchFamily="18" charset="-128"/>
                    <a:cs typeface="Times New Roman" panose="02020603050405020304" pitchFamily="18" charset="0"/>
                  </a:rPr>
                  <a:t>(8.69)</a:t>
                </a:r>
                <a:r>
                  <a:rPr lang="ja-JP" altLang="en-US" sz="2800" dirty="0">
                    <a:ea typeface="游明朝" panose="02020400000000000000" pitchFamily="18" charset="-128"/>
                    <a:cs typeface="Times New Roman" panose="02020603050405020304" pitchFamily="18" charset="0"/>
                  </a:rPr>
                  <a:t>より</a:t>
                </a:r>
                <a14:m>
                  <m:oMath xmlns:m="http://schemas.openxmlformats.org/officeDocument/2006/math">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𝑙</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𝑙</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en-US" sz="2800" dirty="0">
                    <a:ea typeface="游明朝" panose="02020400000000000000" pitchFamily="18" charset="-128"/>
                    <a:cs typeface="Times New Roman" panose="02020603050405020304" pitchFamily="18" charset="0"/>
                  </a:rPr>
                  <a:t> </a:t>
                </a:r>
                <a14:m>
                  <m:oMath xmlns:m="http://schemas.openxmlformats.org/officeDocument/2006/math">
                    <m:r>
                      <a:rPr lang="ja-JP" altLang="en-US" sz="2800" i="1">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dirty="0">
                    <a:ea typeface="游明朝" panose="02020400000000000000" pitchFamily="18" charset="-128"/>
                    <a:cs typeface="Times New Roman" panose="02020603050405020304" pitchFamily="18" charset="0"/>
                  </a:rPr>
                  <a:t>(8.94)</a:t>
                </a:r>
                <a:endParaRPr lang="ja-JP" altLang="ja-JP" sz="2800" dirty="0">
                  <a:effectLst/>
                  <a:latin typeface="Georgia" panose="02040502050405020303" pitchFamily="18" charset="0"/>
                  <a:ea typeface="游明朝" panose="02020400000000000000" pitchFamily="18" charset="-128"/>
                  <a:cs typeface="Times New Roman" panose="02020603050405020304" pitchFamily="18" charset="0"/>
                </a:endParaRPr>
              </a:p>
              <a:p>
                <a:pPr>
                  <a:spcAft>
                    <a:spcPts val="600"/>
                  </a:spcAft>
                  <a:tabLst>
                    <a:tab pos="457200" algn="l"/>
                  </a:tabLst>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葉ノードから最初に送られるメッセージ</a:t>
                </a:r>
                <a:endParaRPr lang="en-US" altLang="ja-JP" sz="2800" dirty="0">
                  <a:effectLst/>
                  <a:ea typeface="Cambria Math" panose="02040503050406030204" pitchFamily="18" charset="0"/>
                  <a:cs typeface="Times New Roman" panose="02020603050405020304" pitchFamily="18" charset="0"/>
                </a:endParaRPr>
              </a:p>
              <a:p>
                <a:pPr algn="ctr">
                  <a:spcAft>
                    <a:spcPts val="600"/>
                  </a:spcAft>
                  <a:tabLst>
                    <a:tab pos="457200" algn="l"/>
                  </a:tabLst>
                </a:pPr>
                <a:r>
                  <a:rPr lang="en-US" altLang="ja-JP" sz="2800" dirty="0">
                    <a:effectLst/>
                    <a:ea typeface="Cambria Math" panose="02040503050406030204" pitchFamily="18" charset="0"/>
                    <a:cs typeface="Times New Roman" panose="02020603050405020304" pitchFamily="18" charset="0"/>
                  </a:rPr>
                  <a:t>(8.70)</a:t>
                </a:r>
                <a:r>
                  <a:rPr lang="ja-JP" altLang="en-US" sz="2800" dirty="0">
                    <a:effectLst/>
                    <a:ea typeface="Cambria Math" panose="02040503050406030204" pitchFamily="18" charset="0"/>
                    <a:cs typeface="Times New Roman" panose="02020603050405020304" pitchFamily="18" charset="0"/>
                  </a:rPr>
                  <a:t>の対数をとる</a:t>
                </a:r>
                <a14:m>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)=0</m:t>
                    </m:r>
                  </m:oMath>
                </a14:m>
                <a:r>
                  <a:rPr lang="ja-JP" altLang="en-US" sz="2800" dirty="0">
                    <a:ea typeface="游明朝" panose="02020400000000000000" pitchFamily="18" charset="-128"/>
                    <a:cs typeface="Times New Roman" panose="02020603050405020304" pitchFamily="18" charset="0"/>
                  </a:rPr>
                  <a:t> </a:t>
                </a:r>
                <a14:m>
                  <m:oMath xmlns:m="http://schemas.openxmlformats.org/officeDocument/2006/math">
                    <m:r>
                      <a:rPr lang="ja-JP" altLang="en-US" sz="2800" i="1">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dirty="0">
                    <a:ea typeface="游明朝" panose="02020400000000000000" pitchFamily="18" charset="-128"/>
                    <a:cs typeface="Times New Roman" panose="02020603050405020304" pitchFamily="18" charset="0"/>
                  </a:rPr>
                  <a:t>(8.95)</a:t>
                </a:r>
                <a:endParaRPr lang="en-US" altLang="ja-JP" sz="2800" i="1" dirty="0">
                  <a:effectLst/>
                  <a:latin typeface="Cambria Math" panose="02040503050406030204" pitchFamily="18" charset="0"/>
                  <a:ea typeface="Cambria Math" panose="02040503050406030204" pitchFamily="18" charset="0"/>
                  <a:cs typeface="Times New Roman" panose="02020603050405020304" pitchFamily="18" charset="0"/>
                </a:endParaRPr>
              </a:p>
              <a:p>
                <a:pPr lvl="0" algn="ctr">
                  <a:spcAft>
                    <a:spcPts val="600"/>
                  </a:spcAft>
                  <a:tabLst>
                    <a:tab pos="457200" algn="l"/>
                  </a:tabLst>
                </a:pPr>
                <a:r>
                  <a:rPr lang="en-US" altLang="ja-JP" sz="2800" dirty="0">
                    <a:ea typeface="Cambria Math" panose="02040503050406030204" pitchFamily="18" charset="0"/>
                    <a:cs typeface="Times New Roman" panose="02020603050405020304" pitchFamily="18" charset="0"/>
                  </a:rPr>
                  <a:t>(8.71)</a:t>
                </a:r>
                <a:r>
                  <a:rPr lang="ja-JP" altLang="en-US" sz="2800" dirty="0">
                    <a:ea typeface="Cambria Math" panose="02040503050406030204" pitchFamily="18" charset="0"/>
                    <a:cs typeface="Times New Roman" panose="02020603050405020304" pitchFamily="18" charset="0"/>
                  </a:rPr>
                  <a:t>の対数をとる</a:t>
                </a:r>
                <a14:m>
                  <m:oMath xmlns:m="http://schemas.openxmlformats.org/officeDocument/2006/math">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ln</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ja-JP" altLang="en-US" sz="2800" dirty="0">
                    <a:ea typeface="游明朝" panose="02020400000000000000" pitchFamily="18" charset="-128"/>
                    <a:cs typeface="Times New Roman" panose="02020603050405020304" pitchFamily="18" charset="0"/>
                  </a:rPr>
                  <a:t> </a:t>
                </a:r>
                <a14:m>
                  <m:oMath xmlns:m="http://schemas.openxmlformats.org/officeDocument/2006/math">
                    <m:r>
                      <a:rPr lang="ja-JP" altLang="en-US" sz="2800" i="1">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dirty="0">
                    <a:ea typeface="游明朝" panose="02020400000000000000" pitchFamily="18" charset="-128"/>
                    <a:cs typeface="Times New Roman" panose="02020603050405020304" pitchFamily="18" charset="0"/>
                  </a:rPr>
                  <a:t>(8.96)</a:t>
                </a:r>
              </a:p>
              <a:p>
                <a:pPr>
                  <a:spcAft>
                    <a:spcPts val="600"/>
                  </a:spcAft>
                  <a:tabLst>
                    <a:tab pos="457200" algn="l"/>
                  </a:tabLst>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根ノードにおける最大確率</a:t>
                </a:r>
                <a:endParaRPr lang="en-US" altLang="ja-JP" sz="2800" dirty="0">
                  <a:ea typeface="游明朝" panose="02020400000000000000" pitchFamily="18" charset="-128"/>
                  <a:cs typeface="Times New Roman" panose="02020603050405020304" pitchFamily="18" charset="0"/>
                </a:endParaRPr>
              </a:p>
              <a:p>
                <a:pPr lvl="0" algn="ctr">
                  <a:spcAft>
                    <a:spcPts val="600"/>
                  </a:spcAft>
                  <a:tabLst>
                    <a:tab pos="457200" algn="l"/>
                  </a:tabLst>
                </a:pPr>
                <a:r>
                  <a:rPr lang="en-US" altLang="ja-JP" sz="2800" dirty="0">
                    <a:ea typeface="游明朝" panose="02020400000000000000" pitchFamily="18" charset="-128"/>
                    <a:cs typeface="Times New Roman" panose="02020603050405020304" pitchFamily="18" charset="0"/>
                  </a:rPr>
                  <a:t>(8.63)</a:t>
                </a:r>
                <a:r>
                  <a:rPr lang="ja-JP" altLang="en-US" sz="2800" dirty="0">
                    <a:ea typeface="游明朝" panose="02020400000000000000" pitchFamily="18" charset="-128"/>
                    <a:cs typeface="Times New Roman" panose="02020603050405020304" pitchFamily="18" charset="0"/>
                  </a:rPr>
                  <a:t>より</a:t>
                </a:r>
                <a14:m>
                  <m:oMath xmlns:m="http://schemas.openxmlformats.org/officeDocument/2006/math">
                    <m:sSup>
                      <m:sSup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𝑝</m:t>
                        </m:r>
                      </m:e>
                      <m:sup>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sup>
                    </m:sSup>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d>
                    <m:r>
                      <a:rPr lang="ja-JP" altLang="en-US" sz="2800" i="1">
                        <a:latin typeface="Cambria Math" panose="02040503050406030204" pitchFamily="18" charset="0"/>
                        <a:ea typeface="游明朝" panose="02020400000000000000" pitchFamily="18" charset="-128"/>
                        <a:cs typeface="Times New Roman" panose="02020603050405020304" pitchFamily="18" charset="0"/>
                      </a:rPr>
                      <m:t>・・</m:t>
                    </m:r>
                    <m:r>
                      <a:rPr lang="ja-JP" altLang="en-US" sz="2800" i="1" smtClean="0">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dirty="0">
                    <a:effectLst/>
                    <a:ea typeface="游明朝" panose="02020400000000000000" pitchFamily="18" charset="-128"/>
                    <a:cs typeface="Times New Roman" panose="02020603050405020304" pitchFamily="18" charset="0"/>
                  </a:rPr>
                  <a:t>(8.97)</a:t>
                </a:r>
                <a:endParaRPr lang="en-US" altLang="ja-JP" sz="2800" dirty="0">
                  <a:latin typeface="Georgia" panose="02040502050405020303" pitchFamily="18" charset="0"/>
                  <a:ea typeface="游明朝" panose="02020400000000000000" pitchFamily="18" charset="-128"/>
                  <a:cs typeface="Times New Roman" panose="02020603050405020304" pitchFamily="18" charset="0"/>
                </a:endParaRPr>
              </a:p>
              <a:p>
                <a:pPr>
                  <a:spcAft>
                    <a:spcPts val="600"/>
                  </a:spcAft>
                  <a:tabLst>
                    <a:tab pos="457200" algn="l"/>
                  </a:tabLst>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根ノードにおける最大確率の変数集合</a:t>
                </a:r>
                <a:endParaRPr lang="en-US" altLang="ja-JP" sz="2800" dirty="0">
                  <a:ea typeface="游明朝" panose="02020400000000000000" pitchFamily="18" charset="-128"/>
                  <a:cs typeface="Times New Roman" panose="02020603050405020304" pitchFamily="18" charset="0"/>
                </a:endParaRPr>
              </a:p>
              <a:p>
                <a:pPr lvl="0" algn="ctr">
                  <a:spcAft>
                    <a:spcPts val="600"/>
                  </a:spcAft>
                  <a:tabLst>
                    <a:tab pos="457200" algn="l"/>
                  </a:tabLst>
                </a:pPr>
                <a14:m>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p>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sup>
                    </m:sSup>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limLow>
                      <m:limLow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arg</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e>
                      <m:lim>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lim>
                    </m:limLow>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𝑠</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d>
                  </m:oMath>
                </a14:m>
                <a:r>
                  <a:rPr lang="ja-JP" altLang="en-US" sz="2800" dirty="0">
                    <a:ea typeface="游明朝" panose="02020400000000000000" pitchFamily="18" charset="-128"/>
                    <a:cs typeface="Times New Roman" panose="02020603050405020304" pitchFamily="18" charset="0"/>
                  </a:rPr>
                  <a:t> </a:t>
                </a:r>
                <a14:m>
                  <m:oMath xmlns:m="http://schemas.openxmlformats.org/officeDocument/2006/math">
                    <m:r>
                      <a:rPr lang="ja-JP" altLang="en-US" sz="2800" i="1">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800" dirty="0">
                    <a:ea typeface="游明朝" panose="02020400000000000000" pitchFamily="18" charset="-128"/>
                    <a:cs typeface="Times New Roman" panose="02020603050405020304" pitchFamily="18" charset="0"/>
                  </a:rPr>
                  <a:t>(8.98)</a:t>
                </a:r>
                <a:endParaRPr lang="ja-JP" altLang="ja-JP" sz="2800" dirty="0">
                  <a:effectLst/>
                  <a:latin typeface="Georgia" panose="02040502050405020303" pitchFamily="18" charset="0"/>
                  <a:ea typeface="游明朝" panose="02020400000000000000" pitchFamily="18" charset="-128"/>
                  <a:cs typeface="Times New Roman" panose="02020603050405020304" pitchFamily="18" charset="0"/>
                </a:endParaRPr>
              </a:p>
              <a:p>
                <a:pPr lvl="0" algn="ctr">
                  <a:spcAft>
                    <a:spcPts val="600"/>
                  </a:spcAft>
                  <a:tabLst>
                    <a:tab pos="457200" algn="l"/>
                  </a:tabLst>
                </a:pPr>
                <a:endParaRPr lang="en-US" altLang="ja-JP" sz="2800" dirty="0">
                  <a:effectLst/>
                  <a:ea typeface="游明朝" panose="02020400000000000000" pitchFamily="18" charset="-128"/>
                  <a:cs typeface="Times New Roman" panose="02020603050405020304" pitchFamily="18" charset="0"/>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0" y="683674"/>
                <a:ext cx="11905230" cy="6526787"/>
              </a:xfrm>
              <a:prstGeom prst="rect">
                <a:avLst/>
              </a:prstGeom>
              <a:blipFill>
                <a:blip r:embed="rId2"/>
                <a:stretch>
                  <a:fillRect l="-1024" t="-1214"/>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max-sum</a:t>
            </a:r>
            <a:r>
              <a:rPr lang="ja-JP" altLang="en-US" sz="3600" b="1" dirty="0">
                <a:solidFill>
                  <a:schemeClr val="lt1"/>
                </a:solidFill>
                <a:latin typeface="Arial"/>
                <a:ea typeface="Arial"/>
                <a:cs typeface="Arial"/>
                <a:sym typeface="Arial"/>
              </a:rPr>
              <a:t>アルゴリズムのメッセージ</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40</a:t>
            </a:fld>
            <a:endParaRPr kumimoji="1" lang="ja-JP" altLang="en-US"/>
          </a:p>
        </p:txBody>
      </p:sp>
    </p:spTree>
    <p:extLst>
      <p:ext uri="{BB962C8B-B14F-4D97-AF65-F5344CB8AC3E}">
        <p14:creationId xmlns:p14="http://schemas.microsoft.com/office/powerpoint/2010/main" val="1588565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3108543"/>
              </a:xfrm>
              <a:prstGeom prst="rect">
                <a:avLst/>
              </a:prstGeom>
              <a:noFill/>
            </p:spPr>
            <p:txBody>
              <a:bodyPr wrap="square">
                <a:spAutoFit/>
              </a:bodyPr>
              <a:lstStyle/>
              <a:p>
                <a:pPr marL="457200" indent="-457200">
                  <a:buClr>
                    <a:schemeClr val="dk1"/>
                  </a:buClr>
                  <a:buSzPts val="3200"/>
                  <a:buFont typeface="Arial"/>
                  <a:buChar char="•"/>
                </a:pPr>
                <a:r>
                  <a:rPr lang="ja-JP" altLang="en-US" sz="2800" b="0" dirty="0">
                    <a:solidFill>
                      <a:schemeClr val="dk1"/>
                    </a:solidFill>
                    <a:ea typeface="ＭＳ ゴシック" panose="020B0609070205080204" pitchFamily="49" charset="-128"/>
                    <a:cs typeface="Arial"/>
                    <a:sym typeface="Arial"/>
                  </a:rPr>
                  <a:t>以上紹介したアルゴリズムは</a:t>
                </a:r>
                <a:r>
                  <a:rPr lang="en-US" altLang="ja-JP" sz="2800" b="0" dirty="0">
                    <a:solidFill>
                      <a:schemeClr val="dk1"/>
                    </a:solidFill>
                    <a:ea typeface="ＭＳ ゴシック" panose="020B0609070205080204" pitchFamily="49" charset="-128"/>
                    <a:cs typeface="Arial"/>
                    <a:sym typeface="Arial"/>
                  </a:rPr>
                  <a:t>max</a:t>
                </a:r>
                <a:r>
                  <a:rPr lang="ja-JP" altLang="en-US" sz="2800" b="0" dirty="0">
                    <a:solidFill>
                      <a:schemeClr val="dk1"/>
                    </a:solidFill>
                    <a:ea typeface="ＭＳ ゴシック" panose="020B0609070205080204" pitchFamily="49" charset="-128"/>
                    <a:cs typeface="Arial"/>
                    <a:sym typeface="Arial"/>
                  </a:rPr>
                  <a:t>演算を行っているため、</a:t>
                </a:r>
                <a:br>
                  <a:rPr lang="en-US" altLang="ja-JP" sz="2800" b="0" dirty="0">
                    <a:solidFill>
                      <a:schemeClr val="dk1"/>
                    </a:solidFill>
                    <a:ea typeface="ＭＳ ゴシック" panose="020B0609070205080204" pitchFamily="49" charset="-128"/>
                    <a:cs typeface="Arial"/>
                    <a:sym typeface="Arial"/>
                  </a:rPr>
                </a:br>
                <a:r>
                  <a:rPr lang="ja-JP" altLang="en-US" sz="2800" b="0" dirty="0">
                    <a:solidFill>
                      <a:schemeClr val="dk1"/>
                    </a:solidFill>
                    <a:ea typeface="ＭＳ ゴシック" panose="020B0609070205080204" pitchFamily="49" charset="-128"/>
                    <a:cs typeface="Arial"/>
                    <a:sym typeface="Arial"/>
                  </a:rPr>
                  <a:t>同時分布</a:t>
                </a:r>
                <a14:m>
                  <m:oMath xmlns:m="http://schemas.openxmlformats.org/officeDocument/2006/math">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𝑝</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の最大値を与える変数ベクトル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が複数ある場合には失敗する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各ノードにおけるメッセージ積を最大化して得られる各ノード状態において、最大値を与える変数ベクトル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が同じとは限らない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複数の変数ベクトル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の要素を適当に組み合わせても、同時分布が最大にはならないだろう</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3108543"/>
              </a:xfrm>
              <a:prstGeom prst="rect">
                <a:avLst/>
              </a:prstGeom>
              <a:blipFill>
                <a:blip r:embed="rId2"/>
                <a:stretch>
                  <a:fillRect l="-1178" t="-3529" r="-358" b="-4510"/>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max-sum</a:t>
            </a:r>
            <a:r>
              <a:rPr lang="ja-JP" altLang="en-US" sz="3600" b="1" dirty="0">
                <a:solidFill>
                  <a:schemeClr val="lt1"/>
                </a:solidFill>
                <a:latin typeface="Arial"/>
                <a:ea typeface="Arial"/>
                <a:cs typeface="Arial"/>
                <a:sym typeface="Arial"/>
              </a:rPr>
              <a:t>アルゴリズムの課題</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41</a:t>
            </a:fld>
            <a:endParaRPr kumimoji="1" lang="ja-JP" altLang="en-US"/>
          </a:p>
        </p:txBody>
      </p:sp>
    </p:spTree>
    <p:extLst>
      <p:ext uri="{BB962C8B-B14F-4D97-AF65-F5344CB8AC3E}">
        <p14:creationId xmlns:p14="http://schemas.microsoft.com/office/powerpoint/2010/main" val="3237640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990486"/>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ea typeface="ＭＳ ゴシック" panose="020B0609070205080204" pitchFamily="49" charset="-128"/>
                    <a:cs typeface="Arial"/>
                    <a:sym typeface="Arial"/>
                  </a:rPr>
                  <a:t>こ</a:t>
                </a:r>
                <a:r>
                  <a:rPr lang="ja-JP" altLang="en-US" sz="2800" b="0" dirty="0">
                    <a:solidFill>
                      <a:schemeClr val="dk1"/>
                    </a:solidFill>
                    <a:ea typeface="ＭＳ ゴシック" panose="020B0609070205080204" pitchFamily="49" charset="-128"/>
                    <a:cs typeface="Arial"/>
                    <a:sym typeface="Arial"/>
                  </a:rPr>
                  <a:t>の課題は、</a:t>
                </a:r>
                <a:r>
                  <a:rPr lang="en-US" altLang="ja-JP" sz="2800" b="0" dirty="0">
                    <a:solidFill>
                      <a:schemeClr val="dk1"/>
                    </a:solidFill>
                    <a:ea typeface="ＭＳ ゴシック" panose="020B0609070205080204" pitchFamily="49" charset="-128"/>
                    <a:cs typeface="Arial"/>
                    <a:sym typeface="Arial"/>
                  </a:rPr>
                  <a:t>root</a:t>
                </a:r>
                <a:r>
                  <a:rPr lang="ja-JP" altLang="en-US" sz="2800" b="0" dirty="0">
                    <a:solidFill>
                      <a:schemeClr val="dk1"/>
                    </a:solidFill>
                    <a:ea typeface="ＭＳ ゴシック" panose="020B0609070205080204" pitchFamily="49" charset="-128"/>
                    <a:cs typeface="Arial"/>
                    <a:sym typeface="Arial"/>
                  </a:rPr>
                  <a:t>から</a:t>
                </a:r>
                <a:r>
                  <a:rPr lang="en-US" altLang="ja-JP" sz="2800" b="0" dirty="0">
                    <a:solidFill>
                      <a:schemeClr val="dk1"/>
                    </a:solidFill>
                    <a:ea typeface="ＭＳ ゴシック" panose="020B0609070205080204" pitchFamily="49" charset="-128"/>
                    <a:cs typeface="Arial"/>
                    <a:sym typeface="Arial"/>
                  </a:rPr>
                  <a:t>leaf</a:t>
                </a:r>
                <a:r>
                  <a:rPr lang="ja-JP" altLang="en-US" sz="2800" b="0" dirty="0">
                    <a:solidFill>
                      <a:schemeClr val="dk1"/>
                    </a:solidFill>
                    <a:ea typeface="ＭＳ ゴシック" panose="020B0609070205080204" pitchFamily="49" charset="-128"/>
                    <a:cs typeface="Arial"/>
                    <a:sym typeface="Arial"/>
                  </a:rPr>
                  <a:t>へ異なる種類のメッセージを送ることで解決できる</a:t>
                </a:r>
                <a:endParaRPr lang="en-US" altLang="ja-JP" sz="2800" b="0" dirty="0">
                  <a:solidFill>
                    <a:schemeClr val="dk1"/>
                  </a:solidFill>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図のような連鎖を考える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14:m>
                  <m:oMath xmlns:m="http://schemas.openxmlformats.org/officeDocument/2006/math">
                    <m:sSub>
                      <m:sSub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𝑁</m:t>
                        </m:r>
                      </m:sub>
                    </m:sSub>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を根ノードに決めたとして、葉ノード</a:t>
                </a:r>
                <a14:m>
                  <m:oMath xmlns:m="http://schemas.openxmlformats.org/officeDocument/2006/math">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sub>
                    </m:sSub>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から根ノードに向かって、以下のメッセージ伝搬をさせる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14:m>
                  <m:oMathPara xmlns:m="http://schemas.openxmlformats.org/officeDocument/2006/math">
                    <m:oMathParaPr>
                      <m:jc m:val="centerGroup"/>
                    </m:oMathParaPr>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𝑛</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𝑓</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𝑛</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𝑛</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−1,</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𝑛</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oMath>
                  </m:oMathPara>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14:m>
                  <m:oMathPara xmlns:m="http://schemas.openxmlformats.org/officeDocument/2006/math">
                    <m:oMathParaPr>
                      <m:jc m:val="centerGroup"/>
                    </m:oMathParaPr>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𝑓</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1</m:t>
                              </m:r>
                            </m:sub>
                          </m:sSub>
                          <m:r>
                            <a:rPr lang="en-US" altLang="ja-JP" sz="2800">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𝑛</m:t>
                              </m:r>
                            </m:sub>
                          </m:s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ln</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𝑓</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𝑛</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𝑛</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sub>
                              </m:sSub>
                            </m:e>
                          </m:d>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ne</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𝑓</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e>
                      </m:d>
                    </m:oMath>
                  </m:oMathPara>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葉ノードから送られる最初のメッセージ</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(8.93)(8.94)</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より</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lvl="1">
                  <a:buClr>
                    <a:schemeClr val="dk1"/>
                  </a:buClr>
                  <a:buSzPts val="3200"/>
                </a:pPr>
                <a14:m>
                  <m:oMath xmlns:m="http://schemas.openxmlformats.org/officeDocument/2006/math">
                    <m:sSub>
                      <m:sSubPr>
                        <m:ctrlPr>
                          <a:rPr lang="ja-JP" altLang="ja-JP"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𝑓</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1,2</m:t>
                            </m:r>
                          </m:sub>
                        </m:sSub>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en-US" altLang="ja-JP" sz="2800" b="0" i="1" smtClean="0">
                            <a:solidFill>
                              <a:schemeClr val="dk1"/>
                            </a:solidFill>
                            <a:effectLst/>
                            <a:latin typeface="Cambria Math" panose="02040503050406030204" pitchFamily="18" charset="0"/>
                            <a:ea typeface="ＭＳ ゴシック" panose="020B0609070205080204" pitchFamily="49" charset="-128"/>
                            <a:cs typeface="Arial"/>
                            <a:sym typeface="Arial"/>
                          </a:rPr>
                        </m:ctrlPr>
                      </m:sSubPr>
                      <m:e>
                        <m:r>
                          <m:rPr>
                            <m:sty m:val="p"/>
                          </m:rP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x</m:t>
                        </m:r>
                      </m:e>
                      <m:sub>
                        <m: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0</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(8.99)</a:t>
                </a:r>
              </a:p>
              <a:p>
                <a:pPr marL="457200" indent="-457200">
                  <a:buClr>
                    <a:schemeClr val="dk1"/>
                  </a:buClr>
                  <a:buSzPts val="3200"/>
                  <a:buFont typeface="Arial" panose="020B0604020202020204" pitchFamily="34" charset="0"/>
                  <a:buChar char="•"/>
                </a:pPr>
                <a14:m>
                  <m:oMath xmlns:m="http://schemas.openxmlformats.org/officeDocument/2006/math">
                    <m:sSub>
                      <m:sSubPr>
                        <m:ctrlPr>
                          <a:rPr lang="en-US" altLang="ja-JP" sz="2800" i="1" smtClean="0">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𝑁</m:t>
                        </m:r>
                      </m:sub>
                    </m:sSub>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の最も確からしい値</a:t>
                </a:r>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14:m>
                  <m:oMath xmlns:m="http://schemas.openxmlformats.org/officeDocument/2006/math">
                    <m:sSubSup>
                      <m:sSubSupPr>
                        <m:ctrlP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ctrlPr>
                      </m:sSubSupPr>
                      <m:e>
                        <m:r>
                          <m:rPr>
                            <m:sty m:val="p"/>
                          </m:rP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x</m:t>
                        </m:r>
                      </m:e>
                      <m:sub>
                        <m:r>
                          <m:rPr>
                            <m:sty m:val="p"/>
                          </m:rP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N</m:t>
                        </m:r>
                      </m:sub>
                      <m:sup>
                        <m:r>
                          <m:rPr>
                            <m:sty m:val="p"/>
                          </m:rPr>
                          <a:rPr lang="en-US" altLang="ja-JP" sz="2800" b="0" i="0" smtClean="0">
                            <a:effectLst/>
                            <a:latin typeface="Cambria Math" panose="02040503050406030204" pitchFamily="18" charset="0"/>
                            <a:ea typeface="游明朝" panose="02020400000000000000" pitchFamily="18" charset="-128"/>
                            <a:cs typeface="Times New Roman" panose="02020603050405020304" pitchFamily="18" charset="0"/>
                          </a:rPr>
                          <m:t>max</m:t>
                        </m:r>
                      </m:sup>
                    </m:sSubSup>
                    <m:r>
                      <a:rPr lang="en-US" altLang="ja-JP" sz="2800" smtClean="0">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b="0" i="1" smtClean="0">
                            <a:effectLst/>
                            <a:latin typeface="Cambria Math" panose="02040503050406030204" pitchFamily="18" charset="0"/>
                            <a:ea typeface="Cambria Math" panose="02040503050406030204" pitchFamily="18" charset="0"/>
                            <a:cs typeface="Times New Roman" panose="02020603050405020304" pitchFamily="18" charset="0"/>
                          </a:rPr>
                          <m:t>𝑎𝑟𝑔</m:t>
                        </m:r>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max</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𝑥𝑁</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d>
                      <m:dPr>
                        <m:begChr m:val="["/>
                        <m:endChr m:val="]"/>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l</m:t>
                        </m:r>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 </m:t>
                        </m:r>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𝜇</m:t>
                            </m:r>
                          </m:e>
                          <m:sub>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b="0" i="1" smtClean="0">
                                    <a:effectLst/>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𝑁</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8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𝑥𝑁</m:t>
                            </m:r>
                          </m:sub>
                        </m:sSub>
                        <m:d>
                          <m:d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800" i="1">
                                    <a:effectLst/>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sz="2800" b="0" i="1" smtClean="0">
                                    <a:effectLst/>
                                    <a:latin typeface="Cambria Math" panose="02040503050406030204" pitchFamily="18" charset="0"/>
                                    <a:ea typeface="游明朝" panose="02020400000000000000" pitchFamily="18" charset="-128"/>
                                    <a:cs typeface="Times New Roman" panose="02020603050405020304" pitchFamily="18" charset="0"/>
                                  </a:rPr>
                                  <m:t>𝑁</m:t>
                                </m:r>
                              </m:sub>
                            </m:sSub>
                          </m:e>
                        </m:d>
                      </m:e>
                    </m:d>
                  </m:oMath>
                </a14:m>
                <a:b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br>
                <a14:m>
                  <m:oMath xmlns:m="http://schemas.openxmlformats.org/officeDocument/2006/math">
                    <m:r>
                      <m:rPr>
                        <m:nor/>
                      </m:rP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m:t>・・・</m:t>
                    </m:r>
                    <m:r>
                      <m:rPr>
                        <m:nor/>
                      </m:rP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m:t>(8.</m:t>
                    </m:r>
                    <m:r>
                      <m:rPr>
                        <m:nor/>
                      </m:rPr>
                      <a:rPr lang="en-US" altLang="ja-JP" sz="2800" b="0" i="0" dirty="0" smtClean="0">
                        <a:solidFill>
                          <a:schemeClr val="dk1"/>
                        </a:solidFill>
                        <a:latin typeface="ＭＳ ゴシック" panose="020B0609070205080204" pitchFamily="49" charset="-128"/>
                        <a:ea typeface="ＭＳ ゴシック" panose="020B0609070205080204" pitchFamily="49" charset="-128"/>
                        <a:cs typeface="Arial"/>
                        <a:sym typeface="Arial"/>
                      </a:rPr>
                      <m:t>100</m:t>
                    </m:r>
                    <m:r>
                      <m:rPr>
                        <m:nor/>
                      </m:rP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m:t>)</m:t>
                    </m:r>
                  </m:oMath>
                </a14:m>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990486"/>
              </a:xfrm>
              <a:prstGeom prst="rect">
                <a:avLst/>
              </a:prstGeom>
              <a:blipFill>
                <a:blip r:embed="rId2"/>
                <a:stretch>
                  <a:fillRect l="-1178" t="-1831" r="-410"/>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MAX-sum</a:t>
            </a:r>
            <a:r>
              <a:rPr lang="ja-JP" altLang="en-US" sz="3600" b="1" dirty="0">
                <a:solidFill>
                  <a:schemeClr val="lt1"/>
                </a:solidFill>
                <a:latin typeface="Arial"/>
                <a:ea typeface="Arial"/>
                <a:cs typeface="Arial"/>
                <a:sym typeface="Arial"/>
              </a:rPr>
              <a:t>アルゴリズムの改善</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42</a:t>
            </a:fld>
            <a:endParaRPr kumimoji="1" lang="ja-JP" altLang="en-US"/>
          </a:p>
        </p:txBody>
      </p:sp>
      <p:pic>
        <p:nvPicPr>
          <p:cNvPr id="5" name="図 4">
            <a:extLst>
              <a:ext uri="{FF2B5EF4-FFF2-40B4-BE49-F238E27FC236}">
                <a16:creationId xmlns:a16="http://schemas.microsoft.com/office/drawing/2014/main" id="{F0A186F5-9FB2-CCED-0FF9-829433103D9A}"/>
              </a:ext>
            </a:extLst>
          </p:cNvPr>
          <p:cNvPicPr>
            <a:picLocks noChangeAspect="1"/>
          </p:cNvPicPr>
          <p:nvPr/>
        </p:nvPicPr>
        <p:blipFill>
          <a:blip r:embed="rId3"/>
          <a:stretch>
            <a:fillRect/>
          </a:stretch>
        </p:blipFill>
        <p:spPr>
          <a:xfrm>
            <a:off x="5935579" y="4461698"/>
            <a:ext cx="6096000" cy="1712628"/>
          </a:xfrm>
          <a:prstGeom prst="rect">
            <a:avLst/>
          </a:prstGeom>
        </p:spPr>
      </p:pic>
    </p:spTree>
    <p:extLst>
      <p:ext uri="{BB962C8B-B14F-4D97-AF65-F5344CB8AC3E}">
        <p14:creationId xmlns:p14="http://schemas.microsoft.com/office/powerpoint/2010/main" val="1250525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2714526"/>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ea typeface="ＭＳ ゴシック" panose="020B0609070205080204" pitchFamily="49" charset="-128"/>
                    <a:cs typeface="Arial"/>
                    <a:sym typeface="Arial"/>
                  </a:rPr>
                  <a:t>しかし、</a:t>
                </a:r>
                <a14:m>
                  <m:oMath xmlns:m="http://schemas.openxmlformats.org/officeDocument/2006/math">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𝜙</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sSubSup>
                      <m:sSubSup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sSubSup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𝑛</m:t>
                        </m:r>
                      </m:sub>
                      <m: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𝑚𝑎𝑥</m:t>
                        </m:r>
                      </m:sup>
                    </m:sSub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r>
                      <a:rPr lang="ja-JP" altLang="en-US" sz="2800" i="1">
                        <a:solidFill>
                          <a:schemeClr val="dk1"/>
                        </a:solidFill>
                        <a:latin typeface="Cambria Math" panose="02040503050406030204" pitchFamily="18" charset="0"/>
                        <a:ea typeface="ＭＳ ゴシック" panose="020B0609070205080204" pitchFamily="49" charset="-128"/>
                        <a:cs typeface="Arial"/>
                        <a:sym typeface="Arial"/>
                      </a:rPr>
                      <m:t>を</m:t>
                    </m:r>
                  </m:oMath>
                </a14:m>
                <a:r>
                  <a:rPr lang="ja-JP" altLang="en-US" sz="2800" dirty="0">
                    <a:solidFill>
                      <a:schemeClr val="dk1"/>
                    </a:solidFill>
                    <a:ea typeface="ＭＳ ゴシック" panose="020B0609070205080204" pitchFamily="49" charset="-128"/>
                    <a:cs typeface="Arial"/>
                    <a:sym typeface="Arial"/>
                  </a:rPr>
                  <a:t>満たす</a:t>
                </a:r>
                <a14:m>
                  <m:oMath xmlns:m="http://schemas.openxmlformats.org/officeDocument/2006/math">
                    <m:sSubSup>
                      <m:sSubSupPr>
                        <m:ctrlP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ctrlPr>
                      </m:sSubSupPr>
                      <m:e>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𝑛</m:t>
                        </m:r>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−1</m:t>
                        </m:r>
                      </m:sub>
                      <m:sup>
                        <m:r>
                          <a:rPr lang="en-US" altLang="ja-JP" sz="2800" i="1">
                            <a:solidFill>
                              <a:schemeClr val="dk1"/>
                            </a:solidFill>
                            <a:latin typeface="Cambria Math" panose="02040503050406030204" pitchFamily="18" charset="0"/>
                            <a:ea typeface="ＭＳ ゴシック" panose="020B0609070205080204" pitchFamily="49" charset="-128"/>
                            <a:cs typeface="Arial"/>
                            <a:sym typeface="Arial"/>
                          </a:rPr>
                          <m:t>𝑚𝑎𝑥</m:t>
                        </m:r>
                      </m:sup>
                    </m:sSubSup>
                  </m:oMath>
                </a14:m>
                <a:r>
                  <a:rPr lang="ja-JP" altLang="en-US" sz="2800" dirty="0">
                    <a:solidFill>
                      <a:schemeClr val="dk1"/>
                    </a:solidFill>
                    <a:ea typeface="ＭＳ ゴシック" panose="020B0609070205080204" pitchFamily="49" charset="-128"/>
                    <a:cs typeface="Arial"/>
                    <a:sym typeface="Arial"/>
                  </a:rPr>
                  <a:t>が複数存在する可能性がある </a:t>
                </a:r>
                <a:endParaRPr lang="en-US" altLang="ja-JP" sz="2800" dirty="0">
                  <a:solidFill>
                    <a:schemeClr val="dk1"/>
                  </a:solidFill>
                  <a:ea typeface="ＭＳ ゴシック" panose="020B0609070205080204" pitchFamily="49" charset="-128"/>
                  <a:cs typeface="Arial"/>
                  <a:sym typeface="Arial"/>
                </a:endParaRPr>
              </a:p>
              <a:p>
                <a:pPr marL="457200"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Back-tracking</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の際、それらの値のうちいずれかを選ぶことにすれば、大域的に整合する最大点が得られることが保証される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整合性のある解を得るためには、</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forward</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 </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passing </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を行う際に、関数</a:t>
                </a:r>
                <a14:m>
                  <m:oMath xmlns:m="http://schemas.openxmlformats.org/officeDocument/2006/math">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𝜙</m:t>
                    </m:r>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sSubSup>
                      <m:sSubSup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sSubSup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𝑛</m:t>
                        </m:r>
                      </m:sub>
                      <m:sup/>
                    </m:sSubSup>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を最大にする状態を記録しておき、後で</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back-tracing</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を行う必要がある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2714526"/>
              </a:xfrm>
              <a:prstGeom prst="rect">
                <a:avLst/>
              </a:prstGeom>
              <a:blipFill>
                <a:blip r:embed="rId2"/>
                <a:stretch>
                  <a:fillRect l="-1178" t="-4045" r="-512" b="-5393"/>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a:t>
            </a:r>
            <a:r>
              <a:rPr lang="ja-JP" altLang="en-US" sz="3600" b="1" dirty="0">
                <a:solidFill>
                  <a:schemeClr val="lt1"/>
                </a:solidFill>
                <a:latin typeface="Arial"/>
                <a:ea typeface="Arial"/>
                <a:cs typeface="Arial"/>
                <a:sym typeface="Arial"/>
              </a:rPr>
              <a:t>最大値に対応する他の変数の状態決定</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43</a:t>
            </a:fld>
            <a:endParaRPr kumimoji="1" lang="ja-JP" altLang="en-US"/>
          </a:p>
        </p:txBody>
      </p:sp>
    </p:spTree>
    <p:extLst>
      <p:ext uri="{BB962C8B-B14F-4D97-AF65-F5344CB8AC3E}">
        <p14:creationId xmlns:p14="http://schemas.microsoft.com/office/powerpoint/2010/main" val="322108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2246769"/>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トレリス図の例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図</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8.53)</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では、</a:t>
                </a:r>
                <a14:m>
                  <m:oMath xmlns:m="http://schemas.openxmlformats.org/officeDocument/2006/math">
                    <m:sSub>
                      <m:sSubPr>
                        <m:ctrlP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ctrlPr>
                      </m:sSubPr>
                      <m:e>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𝑥</m:t>
                        </m:r>
                      </m:e>
                      <m:sub>
                        <m:r>
                          <a:rPr lang="en-US" altLang="ja-JP" sz="2800" b="0" i="1" smtClean="0">
                            <a:solidFill>
                              <a:schemeClr val="dk1"/>
                            </a:solidFill>
                            <a:latin typeface="Cambria Math" panose="02040503050406030204" pitchFamily="18" charset="0"/>
                            <a:ea typeface="ＭＳ ゴシック" panose="020B0609070205080204" pitchFamily="49" charset="-128"/>
                            <a:cs typeface="Arial"/>
                            <a:sym typeface="Arial"/>
                          </a:rPr>
                          <m:t>1</m:t>
                        </m:r>
                      </m:sub>
                    </m:sSub>
                    <m:r>
                      <a:rPr lang="ja-JP" altLang="en-US" sz="2800" i="1">
                        <a:solidFill>
                          <a:schemeClr val="dk1"/>
                        </a:solidFill>
                        <a:latin typeface="Cambria Math" panose="02040503050406030204" pitchFamily="18" charset="0"/>
                        <a:ea typeface="ＭＳ ゴシック" panose="020B0609070205080204" pitchFamily="49" charset="-128"/>
                        <a:cs typeface="Arial"/>
                        <a:sym typeface="Arial"/>
                      </a:rPr>
                      <m:t>の</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状態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3</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から出発し、黒線に沿って伝搬される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この線が結ぶ各変数の状態が同時分布を最大化する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また、葉選で表される同時分布を最大化する別の状態に組み合わせも存在する点に注意</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2246769"/>
              </a:xfrm>
              <a:prstGeom prst="rect">
                <a:avLst/>
              </a:prstGeom>
              <a:blipFill>
                <a:blip r:embed="rId2"/>
                <a:stretch>
                  <a:fillRect l="-1178" t="-4065" r="-410" b="-6504"/>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a:t>
            </a:r>
            <a:r>
              <a:rPr lang="ja-JP" altLang="en-US" sz="3600" b="1" dirty="0">
                <a:solidFill>
                  <a:schemeClr val="lt1"/>
                </a:solidFill>
                <a:latin typeface="Arial"/>
                <a:ea typeface="Arial"/>
                <a:cs typeface="Arial"/>
                <a:sym typeface="Arial"/>
              </a:rPr>
              <a:t>トレリス図の例</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44</a:t>
            </a:fld>
            <a:endParaRPr kumimoji="1" lang="ja-JP" altLang="en-US"/>
          </a:p>
        </p:txBody>
      </p:sp>
      <p:pic>
        <p:nvPicPr>
          <p:cNvPr id="5" name="図 4">
            <a:extLst>
              <a:ext uri="{FF2B5EF4-FFF2-40B4-BE49-F238E27FC236}">
                <a16:creationId xmlns:a16="http://schemas.microsoft.com/office/drawing/2014/main" id="{EF25A6C4-B965-60E7-C203-56921D16A1E9}"/>
              </a:ext>
            </a:extLst>
          </p:cNvPr>
          <p:cNvPicPr>
            <a:picLocks noChangeAspect="1"/>
          </p:cNvPicPr>
          <p:nvPr/>
        </p:nvPicPr>
        <p:blipFill>
          <a:blip r:embed="rId3"/>
          <a:stretch>
            <a:fillRect/>
          </a:stretch>
        </p:blipFill>
        <p:spPr>
          <a:xfrm>
            <a:off x="286769" y="2903213"/>
            <a:ext cx="6630515" cy="3954786"/>
          </a:xfrm>
          <a:prstGeom prst="rect">
            <a:avLst/>
          </a:prstGeom>
        </p:spPr>
      </p:pic>
    </p:spTree>
    <p:extLst>
      <p:ext uri="{BB962C8B-B14F-4D97-AF65-F5344CB8AC3E}">
        <p14:creationId xmlns:p14="http://schemas.microsoft.com/office/powerpoint/2010/main" val="1406899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3970318"/>
          </a:xfrm>
          <a:prstGeom prst="rect">
            <a:avLst/>
          </a:prstGeom>
          <a:noFill/>
        </p:spPr>
        <p:txBody>
          <a:bodyPr wrap="square">
            <a:spAutoFit/>
          </a:bodyPr>
          <a:lstStyle/>
          <a:p>
            <a:pPr marL="457200"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f</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のメッセージの計算において、</a:t>
            </a: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(8.93)</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を用いてすべての他の隣接ノードに関する最大化を行う</a:t>
            </a:r>
            <a:endPar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この際、最大値を与えた変数集合を記録しておく</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最大値が得られた後のバックトラックにおいて、整合する最大状態を得るために記録視された値が利用される</a:t>
            </a:r>
            <a:endPar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因子グラフが木構造を持つとき、バックトラック付きの</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max-sum</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アルゴリズムは変数値の厳密な最大点を与える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これは、隠れマルコフモデルにおいて最も確からしい隠れ状態系列の推定に用いられ、</a:t>
            </a: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Viterbi</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アルゴリズムとして知られる</a:t>
            </a:r>
            <a:endPar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a:t>
            </a:r>
            <a:r>
              <a:rPr lang="ja-JP" altLang="en-US" sz="3600" b="1" dirty="0">
                <a:solidFill>
                  <a:schemeClr val="lt1"/>
                </a:solidFill>
                <a:latin typeface="Arial"/>
                <a:ea typeface="Arial"/>
                <a:cs typeface="Arial"/>
                <a:sym typeface="Arial"/>
              </a:rPr>
              <a:t>一般の木構造因子グラフへの拡張</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45</a:t>
            </a:fld>
            <a:endParaRPr kumimoji="1" lang="ja-JP" altLang="en-US"/>
          </a:p>
        </p:txBody>
      </p:sp>
    </p:spTree>
    <p:extLst>
      <p:ext uri="{BB962C8B-B14F-4D97-AF65-F5344CB8AC3E}">
        <p14:creationId xmlns:p14="http://schemas.microsoft.com/office/powerpoint/2010/main" val="3328952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3108543"/>
          </a:xfrm>
          <a:prstGeom prst="rect">
            <a:avLst/>
          </a:prstGeom>
          <a:noFill/>
        </p:spPr>
        <p:txBody>
          <a:bodyPr wrap="square">
            <a:spAutoFit/>
          </a:bodyPr>
          <a:lstStyle/>
          <a:p>
            <a:pPr marL="457200" indent="-457200">
              <a:buClr>
                <a:schemeClr val="dk1"/>
              </a:buClr>
              <a:buSzPts val="3200"/>
              <a:buFont typeface="Arial"/>
              <a:buChar char="•"/>
            </a:pP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ICM</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の計算は</a:t>
            </a: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max-sum</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よりも簡単である</a:t>
            </a:r>
            <a:endPar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ICM</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：メッセージは送信側ノードの条件付き分布が最大となる状態だけ</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m</a:t>
            </a: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ax-sum</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：メッセージは受信側ノード変数の関数であり、</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各状態に対応する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K</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個の値の組からなりたつ</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しか、</a:t>
            </a:r>
            <a:r>
              <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rPr>
              <a:t>ICM</a:t>
            </a:r>
            <a:r>
              <a:rPr lang="ja-JP" altLang="en-US" sz="2800" b="0" dirty="0">
                <a:solidFill>
                  <a:schemeClr val="dk1"/>
                </a:solidFill>
                <a:latin typeface="ＭＳ ゴシック" panose="020B0609070205080204" pitchFamily="49" charset="-128"/>
                <a:ea typeface="ＭＳ ゴシック" panose="020B0609070205080204" pitchFamily="49" charset="-128"/>
                <a:cs typeface="Arial"/>
                <a:sym typeface="Arial"/>
              </a:rPr>
              <a:t>は木構造グラフに対して大域的最大点を通る保証はないという違いがある</a:t>
            </a:r>
            <a:endParaRPr lang="en-US" altLang="ja-JP" sz="2800" b="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8.4.5 ICM</a:t>
            </a:r>
            <a:r>
              <a:rPr lang="ja-JP" altLang="en-US" sz="3600" b="1" dirty="0">
                <a:solidFill>
                  <a:schemeClr val="lt1"/>
                </a:solidFill>
                <a:latin typeface="Arial"/>
                <a:ea typeface="Arial"/>
                <a:cs typeface="Arial"/>
                <a:sym typeface="Arial"/>
              </a:rPr>
              <a:t>との比較</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46</a:t>
            </a:fld>
            <a:endParaRPr kumimoji="1" lang="ja-JP" altLang="en-US"/>
          </a:p>
        </p:txBody>
      </p:sp>
    </p:spTree>
    <p:extLst>
      <p:ext uri="{BB962C8B-B14F-4D97-AF65-F5344CB8AC3E}">
        <p14:creationId xmlns:p14="http://schemas.microsoft.com/office/powerpoint/2010/main" val="3669761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4401205"/>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ここまでループ無しの木構造のグラフを扱ってきたが、一般にはループを持つグラフも多い</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任意のグラフ構造のメッセージパッシングを扱う手続きは</a:t>
            </a:r>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a:sym typeface="Arial"/>
              </a:rPr>
              <a:t>ジャンクションツリーアルゴリズム</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と知られている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ここでは詳細には立ち入らず雰囲気だけ</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有向グラフであればモラル化により無向グラフとする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a:pPr>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a:sym typeface="Arial"/>
              </a:rPr>
              <a:t>三角形分割</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428750" lvl="2" indent="-514350">
              <a:buClr>
                <a:schemeClr val="dk1"/>
              </a:buClr>
              <a:buSzPts val="3200"/>
              <a:buFont typeface="Arial" panose="020B0604020202020204" pitchFamily="34" charset="0"/>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4</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以上のノードを含む弦のない閉路にリンクを追加して、全て弦のない閉路をなくす</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8.4.6 </a:t>
            </a:r>
            <a:r>
              <a:rPr lang="ja-JP" altLang="en-US" sz="3600" b="1" dirty="0">
                <a:solidFill>
                  <a:schemeClr val="lt1"/>
                </a:solidFill>
                <a:latin typeface="Arial"/>
                <a:ea typeface="Arial"/>
                <a:cs typeface="Arial"/>
                <a:sym typeface="Arial"/>
              </a:rPr>
              <a:t>一般のグラフにおける厳密推論</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47</a:t>
            </a:fld>
            <a:endParaRPr kumimoji="1" lang="ja-JP" altLang="en-US"/>
          </a:p>
        </p:txBody>
      </p:sp>
      <p:pic>
        <p:nvPicPr>
          <p:cNvPr id="5" name="図 4">
            <a:extLst>
              <a:ext uri="{FF2B5EF4-FFF2-40B4-BE49-F238E27FC236}">
                <a16:creationId xmlns:a16="http://schemas.microsoft.com/office/drawing/2014/main" id="{0B003227-4D33-B512-32BF-36B3842D5C8A}"/>
              </a:ext>
            </a:extLst>
          </p:cNvPr>
          <p:cNvPicPr>
            <a:picLocks noChangeAspect="1"/>
          </p:cNvPicPr>
          <p:nvPr/>
        </p:nvPicPr>
        <p:blipFill>
          <a:blip r:embed="rId2"/>
          <a:stretch>
            <a:fillRect/>
          </a:stretch>
        </p:blipFill>
        <p:spPr>
          <a:xfrm>
            <a:off x="4832801" y="4225577"/>
            <a:ext cx="2095792" cy="2495898"/>
          </a:xfrm>
          <a:prstGeom prst="rect">
            <a:avLst/>
          </a:prstGeom>
        </p:spPr>
      </p:pic>
      <p:grpSp>
        <p:nvGrpSpPr>
          <p:cNvPr id="14" name="グループ化 13">
            <a:extLst>
              <a:ext uri="{FF2B5EF4-FFF2-40B4-BE49-F238E27FC236}">
                <a16:creationId xmlns:a16="http://schemas.microsoft.com/office/drawing/2014/main" id="{989FE64B-BE1B-5129-3BF2-085BF77F0914}"/>
              </a:ext>
            </a:extLst>
          </p:cNvPr>
          <p:cNvGrpSpPr/>
          <p:nvPr/>
        </p:nvGrpSpPr>
        <p:grpSpPr>
          <a:xfrm>
            <a:off x="7545661" y="4362101"/>
            <a:ext cx="2095792" cy="2495898"/>
            <a:chOff x="7976489" y="4362101"/>
            <a:chExt cx="2095792" cy="2495898"/>
          </a:xfrm>
        </p:grpSpPr>
        <p:pic>
          <p:nvPicPr>
            <p:cNvPr id="7" name="図 6">
              <a:extLst>
                <a:ext uri="{FF2B5EF4-FFF2-40B4-BE49-F238E27FC236}">
                  <a16:creationId xmlns:a16="http://schemas.microsoft.com/office/drawing/2014/main" id="{E10AADA7-39CE-C2DF-B2DF-8EDA9556424F}"/>
                </a:ext>
              </a:extLst>
            </p:cNvPr>
            <p:cNvPicPr>
              <a:picLocks noChangeAspect="1"/>
            </p:cNvPicPr>
            <p:nvPr/>
          </p:nvPicPr>
          <p:blipFill>
            <a:blip r:embed="rId2"/>
            <a:stretch>
              <a:fillRect/>
            </a:stretch>
          </p:blipFill>
          <p:spPr>
            <a:xfrm>
              <a:off x="7976489" y="4362101"/>
              <a:ext cx="2095792" cy="2495898"/>
            </a:xfrm>
            <a:prstGeom prst="rect">
              <a:avLst/>
            </a:prstGeom>
          </p:spPr>
        </p:pic>
        <p:cxnSp>
          <p:nvCxnSpPr>
            <p:cNvPr id="9" name="直線コネクタ 8">
              <a:extLst>
                <a:ext uri="{FF2B5EF4-FFF2-40B4-BE49-F238E27FC236}">
                  <a16:creationId xmlns:a16="http://schemas.microsoft.com/office/drawing/2014/main" id="{19442FD5-5A31-6E7F-C5A8-9ABD8986FA92}"/>
                </a:ext>
              </a:extLst>
            </p:cNvPr>
            <p:cNvCxnSpPr>
              <a:cxnSpLocks/>
            </p:cNvCxnSpPr>
            <p:nvPr/>
          </p:nvCxnSpPr>
          <p:spPr>
            <a:xfrm>
              <a:off x="8620125" y="5473526"/>
              <a:ext cx="846138"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9" name="グループ化 18">
            <a:extLst>
              <a:ext uri="{FF2B5EF4-FFF2-40B4-BE49-F238E27FC236}">
                <a16:creationId xmlns:a16="http://schemas.microsoft.com/office/drawing/2014/main" id="{F9A9E981-0C74-CCBD-A751-F4444226448E}"/>
              </a:ext>
            </a:extLst>
          </p:cNvPr>
          <p:cNvGrpSpPr/>
          <p:nvPr/>
        </p:nvGrpSpPr>
        <p:grpSpPr>
          <a:xfrm>
            <a:off x="9732597" y="4285902"/>
            <a:ext cx="2095792" cy="2495898"/>
            <a:chOff x="9732597" y="4285902"/>
            <a:chExt cx="2095792" cy="2495898"/>
          </a:xfrm>
        </p:grpSpPr>
        <p:pic>
          <p:nvPicPr>
            <p:cNvPr id="12" name="図 11">
              <a:extLst>
                <a:ext uri="{FF2B5EF4-FFF2-40B4-BE49-F238E27FC236}">
                  <a16:creationId xmlns:a16="http://schemas.microsoft.com/office/drawing/2014/main" id="{1ACE8CBB-F136-1277-43CC-9495CBB0ABE6}"/>
                </a:ext>
              </a:extLst>
            </p:cNvPr>
            <p:cNvPicPr>
              <a:picLocks noChangeAspect="1"/>
            </p:cNvPicPr>
            <p:nvPr/>
          </p:nvPicPr>
          <p:blipFill>
            <a:blip r:embed="rId2"/>
            <a:stretch>
              <a:fillRect/>
            </a:stretch>
          </p:blipFill>
          <p:spPr>
            <a:xfrm>
              <a:off x="9732597" y="4285902"/>
              <a:ext cx="2095792" cy="2495898"/>
            </a:xfrm>
            <a:prstGeom prst="rect">
              <a:avLst/>
            </a:prstGeom>
          </p:spPr>
        </p:pic>
        <p:cxnSp>
          <p:nvCxnSpPr>
            <p:cNvPr id="13" name="直線コネクタ 12">
              <a:extLst>
                <a:ext uri="{FF2B5EF4-FFF2-40B4-BE49-F238E27FC236}">
                  <a16:creationId xmlns:a16="http://schemas.microsoft.com/office/drawing/2014/main" id="{9B53457C-A4E5-908E-CDB6-647833344820}"/>
                </a:ext>
              </a:extLst>
            </p:cNvPr>
            <p:cNvCxnSpPr>
              <a:cxnSpLocks/>
            </p:cNvCxnSpPr>
            <p:nvPr/>
          </p:nvCxnSpPr>
          <p:spPr>
            <a:xfrm>
              <a:off x="10802718" y="4976813"/>
              <a:ext cx="0" cy="852064"/>
            </a:xfrm>
            <a:prstGeom prst="line">
              <a:avLst/>
            </a:prstGeom>
            <a:ln w="28575"/>
          </p:spPr>
          <p:style>
            <a:lnRef idx="1">
              <a:schemeClr val="dk1"/>
            </a:lnRef>
            <a:fillRef idx="0">
              <a:schemeClr val="dk1"/>
            </a:fillRef>
            <a:effectRef idx="0">
              <a:schemeClr val="dk1"/>
            </a:effectRef>
            <a:fontRef idx="minor">
              <a:schemeClr val="tx1"/>
            </a:fontRef>
          </p:style>
        </p:cxnSp>
      </p:grpSp>
      <p:sp>
        <p:nvSpPr>
          <p:cNvPr id="15" name="矢印: 右 14">
            <a:extLst>
              <a:ext uri="{FF2B5EF4-FFF2-40B4-BE49-F238E27FC236}">
                <a16:creationId xmlns:a16="http://schemas.microsoft.com/office/drawing/2014/main" id="{2DF374E0-E8BF-7DDF-5741-6E9EA09E9DFE}"/>
              </a:ext>
            </a:extLst>
          </p:cNvPr>
          <p:cNvSpPr/>
          <p:nvPr/>
        </p:nvSpPr>
        <p:spPr>
          <a:xfrm>
            <a:off x="6995327" y="5185895"/>
            <a:ext cx="550334" cy="4446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216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124754"/>
          </a:xfrm>
          <a:prstGeom prst="rect">
            <a:avLst/>
          </a:prstGeom>
          <a:noFill/>
        </p:spPr>
        <p:txBody>
          <a:bodyPr wrap="square">
            <a:spAutoFit/>
          </a:bodyPr>
          <a:lstStyle/>
          <a:p>
            <a:pPr lvl="1">
              <a:buClr>
                <a:schemeClr val="dk1"/>
              </a:buClr>
              <a:buSzPts val="3200"/>
            </a:pPr>
            <a:r>
              <a:rPr lang="ja-JP" altLang="en-US" sz="2800" b="1" dirty="0">
                <a:solidFill>
                  <a:schemeClr val="dk1"/>
                </a:solidFill>
                <a:latin typeface="ＭＳ ゴシック" panose="020B0609070205080204" pitchFamily="49" charset="-128"/>
                <a:ea typeface="ＭＳ ゴシック" panose="020B0609070205080204" pitchFamily="49" charset="-128"/>
                <a:cs typeface="Arial"/>
                <a:sym typeface="Arial"/>
              </a:rPr>
              <a:t>続き</a:t>
            </a:r>
            <a:endParaRPr lang="en-US" altLang="ja-JP" sz="2800" b="1"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startAt="3"/>
            </a:pPr>
            <a:r>
              <a:rPr lang="ja-JP" altLang="en-US" sz="2800" b="1" dirty="0">
                <a:solidFill>
                  <a:schemeClr val="dk1"/>
                </a:solidFill>
                <a:latin typeface="ＭＳ ゴシック" panose="020B0609070205080204" pitchFamily="49" charset="-128"/>
                <a:ea typeface="ＭＳ ゴシック" panose="020B0609070205080204" pitchFamily="49" charset="-128"/>
                <a:cs typeface="Arial"/>
                <a:sym typeface="Arial"/>
              </a:rPr>
              <a:t>ジャンクションツリーを作成する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428750" lvl="2"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各ノードは三角形グラフの極大クリークであり、リンクは共通の変数を持つクリークの組に対して選択される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startAt="3"/>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極大全域木を与えるリンク</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クリークの接続によってできる全ての可能な木の中で重みが最大となるもの</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が選ばれる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428750" lvl="2"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リンクの重み：接続される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2</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つのクリークによって共有されるノード数</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428750" lvl="2"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木の重み：すべてのリンクの重みの総和</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428750" lvl="2"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これによって得られた木は連結横断特性を満たす</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885950" lvl="3"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ある変数が</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2</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つのクリークに含まれれば、その変数はそれら</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2</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つのクリーク間の経路上のすべてのクリークに含まれる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1428750" lvl="2"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これの特性によって、変数に関する推論がグラフ全体にわたって整合することが保証される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8.4.6 </a:t>
            </a:r>
            <a:r>
              <a:rPr lang="ja-JP" altLang="en-US" sz="3600" b="1" dirty="0">
                <a:solidFill>
                  <a:schemeClr val="lt1"/>
                </a:solidFill>
                <a:latin typeface="Arial"/>
                <a:ea typeface="Arial"/>
                <a:cs typeface="Arial"/>
                <a:sym typeface="Arial"/>
              </a:rPr>
              <a:t>一般のグラフにおける厳密推論</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48</a:t>
            </a:fld>
            <a:endParaRPr kumimoji="1" lang="ja-JP" altLang="en-US"/>
          </a:p>
        </p:txBody>
      </p:sp>
    </p:spTree>
    <p:extLst>
      <p:ext uri="{BB962C8B-B14F-4D97-AF65-F5344CB8AC3E}">
        <p14:creationId xmlns:p14="http://schemas.microsoft.com/office/powerpoint/2010/main" val="2210677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6555641"/>
          </a:xfrm>
          <a:prstGeom prst="rect">
            <a:avLst/>
          </a:prstGeom>
          <a:noFill/>
        </p:spPr>
        <p:txBody>
          <a:bodyPr wrap="square">
            <a:spAutoFit/>
          </a:bodyPr>
          <a:lstStyle/>
          <a:p>
            <a:pPr lvl="1">
              <a:buClr>
                <a:schemeClr val="dk1"/>
              </a:buClr>
              <a:buSzPts val="3200"/>
            </a:pPr>
            <a:r>
              <a:rPr lang="ja-JP" altLang="en-US" sz="2800" b="1" dirty="0">
                <a:solidFill>
                  <a:schemeClr val="dk1"/>
                </a:solidFill>
                <a:latin typeface="ＭＳ ゴシック" panose="020B0609070205080204" pitchFamily="49" charset="-128"/>
                <a:ea typeface="ＭＳ ゴシック" panose="020B0609070205080204" pitchFamily="49" charset="-128"/>
                <a:cs typeface="Arial"/>
                <a:sym typeface="Arial"/>
              </a:rPr>
              <a:t>続き</a:t>
            </a:r>
            <a:endParaRPr lang="en-US" altLang="ja-JP" sz="2800" b="1"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71550" lvl="1" indent="-514350">
              <a:buClr>
                <a:schemeClr val="dk1"/>
              </a:buClr>
              <a:buSzPts val="3200"/>
              <a:buFont typeface="+mj-lt"/>
              <a:buAutoNum type="arabicPeriod" startAt="5"/>
            </a:pPr>
            <a:r>
              <a:rPr lang="ja-JP" altLang="en-US" sz="2800" b="1" dirty="0">
                <a:solidFill>
                  <a:schemeClr val="dk1"/>
                </a:solidFill>
                <a:latin typeface="ＭＳ ゴシック" panose="020B0609070205080204" pitchFamily="49" charset="-128"/>
                <a:ea typeface="ＭＳ ゴシック" panose="020B0609070205080204" pitchFamily="49" charset="-128"/>
                <a:cs typeface="Arial"/>
                <a:sym typeface="Arial"/>
              </a:rPr>
              <a:t>メッセージパッシングアルゴリズムが適用され周辺分布や条件付き分布が計算される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ここまで説明してきたジャンクションツリーツリーのアルゴリズムは一見複雑に見えるが、基本は積和アルゴリズムと同じく、</a:t>
            </a:r>
            <a:r>
              <a:rPr lang="ja-JP" altLang="en-US" sz="2800" u="sng" dirty="0">
                <a:solidFill>
                  <a:schemeClr val="dk1"/>
                </a:solidFill>
                <a:latin typeface="ＭＳ ゴシック" panose="020B0609070205080204" pitchFamily="49" charset="-128"/>
                <a:ea typeface="ＭＳ ゴシック" panose="020B0609070205080204" pitchFamily="49" charset="-128"/>
                <a:cs typeface="Arial"/>
                <a:sym typeface="Arial"/>
              </a:rPr>
              <a:t>同時分布を直接扱うことを避けるために分布の分解特性を利用して和演算と積演算を交換し部分的な和演算が実行できるようにしている</a:t>
            </a:r>
            <a:endParaRPr lang="en-US" altLang="ja-JP" sz="2800" u="sng"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ジャンクションツリーを用いることで、この操作がグラフ上の操作だけで実現できるため非常に便利である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計算量に関して、厳密解が得られるため一般にそれより軽い計算は存在せず効率的である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しかし、</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1</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つのノード内では同時分布を取り扱うため、最も大きいクリークに含まれる変数の数で計算量が決定する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離散の場合は指数関数的に増大</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p>
          <a:p>
            <a:pPr marL="514350" indent="-514350">
              <a:buClr>
                <a:schemeClr val="dk1"/>
              </a:buClr>
              <a:buSzPts val="3200"/>
              <a:buFont typeface="Arial" panose="020B0604020202020204" pitchFamily="34" charset="0"/>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8.4.6 </a:t>
            </a:r>
            <a:r>
              <a:rPr lang="ja-JP" altLang="en-US" sz="3600" b="1" dirty="0">
                <a:solidFill>
                  <a:schemeClr val="lt1"/>
                </a:solidFill>
                <a:latin typeface="Arial"/>
                <a:ea typeface="Arial"/>
                <a:cs typeface="Arial"/>
                <a:sym typeface="Arial"/>
              </a:rPr>
              <a:t>一般のグラフにおける厳密推論</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49</a:t>
            </a:fld>
            <a:endParaRPr kumimoji="1" lang="ja-JP" altLang="en-US"/>
          </a:p>
        </p:txBody>
      </p:sp>
    </p:spTree>
    <p:extLst>
      <p:ext uri="{BB962C8B-B14F-4D97-AF65-F5344CB8AC3E}">
        <p14:creationId xmlns:p14="http://schemas.microsoft.com/office/powerpoint/2010/main" val="338401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0AA13-50A0-772F-CC2F-7A258F7BBB64}"/>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74E5A04-6A7F-691A-2A84-264031D50A17}"/>
              </a:ext>
            </a:extLst>
          </p:cNvPr>
          <p:cNvSpPr txBox="1"/>
          <p:nvPr/>
        </p:nvSpPr>
        <p:spPr>
          <a:xfrm>
            <a:off x="0" y="683674"/>
            <a:ext cx="12279589" cy="3046988"/>
          </a:xfrm>
          <a:prstGeom prst="rect">
            <a:avLst/>
          </a:prstGeom>
          <a:noFill/>
        </p:spPr>
        <p:txBody>
          <a:bodyPr wrap="square">
            <a:spAutoFit/>
          </a:bodyPr>
          <a:lstStyle/>
          <a:p>
            <a:pPr marL="457200" indent="-457200">
              <a:buClr>
                <a:schemeClr val="dk1"/>
              </a:buClr>
              <a:buSzPts val="3200"/>
              <a:buFont typeface="Arial"/>
              <a:buChar char="•"/>
            </a:pP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11.1</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で説明してきたサンプリング法は高次元空間への適用が難しいという制約があった</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高次元空間のサンプリングではマルコフ連鎖モンテカルロ</a:t>
            </a:r>
            <a:r>
              <a:rPr lang="en-US" altLang="ja-JP" sz="3200" b="0" i="0" u="none" strike="noStrike" cap="none">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(MCMC)</a:t>
            </a:r>
            <a:r>
              <a:rPr lang="ja-JP" altLang="en-US" sz="3200" b="0" i="0" u="none" strike="noStrike" cap="none">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が</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良く使われる</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457200" indent="-457200">
              <a:buClr>
                <a:schemeClr val="dk1"/>
              </a:buClr>
              <a:buSzPts val="3200"/>
              <a:buFont typeface="Arial"/>
              <a:buChar char="•"/>
            </a:pP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sp>
        <p:nvSpPr>
          <p:cNvPr id="2" name="Google Shape;88;p4">
            <a:extLst>
              <a:ext uri="{FF2B5EF4-FFF2-40B4-BE49-F238E27FC236}">
                <a16:creationId xmlns:a16="http://schemas.microsoft.com/office/drawing/2014/main" id="{C8E3F0B4-F1E7-2B9C-FFBA-FC0399734EB0}"/>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11.2 </a:t>
            </a:r>
            <a:r>
              <a:rPr lang="ja-JP" altLang="en-US" sz="3600" b="1" dirty="0">
                <a:solidFill>
                  <a:schemeClr val="lt1"/>
                </a:solidFill>
                <a:latin typeface="Arial"/>
                <a:ea typeface="Arial"/>
                <a:cs typeface="Arial"/>
                <a:sym typeface="Arial"/>
              </a:rPr>
              <a:t>マルコフ連鎖モンテカルロ</a:t>
            </a:r>
            <a:r>
              <a:rPr lang="en-US" altLang="ja-JP" sz="3600" b="1" dirty="0">
                <a:solidFill>
                  <a:schemeClr val="lt1"/>
                </a:solidFill>
                <a:latin typeface="Arial"/>
                <a:ea typeface="Arial"/>
                <a:cs typeface="Arial"/>
                <a:sym typeface="Arial"/>
              </a:rPr>
              <a:t>(MCMC)</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91924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262979"/>
          </a:xfrm>
          <a:prstGeom prst="rect">
            <a:avLst/>
          </a:prstGeom>
          <a:noFill/>
        </p:spPr>
        <p:txBody>
          <a:bodyPr wrap="square">
            <a:spAutoFit/>
          </a:bodyPr>
          <a:lstStyle/>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計算量に関して、厳密解が得られるため一般にそれより軽い計算は存在せず効率的である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しかし、</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1</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つのノード内では同時分布を取り扱うため、極大クリークに含まれる変数の数で計算量が決定する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離散の場合は指数関数的に増大</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グラフの木幅は極大クリークに含まれる変数の数で定義されるので、計算量を知る上で重要な概念</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一般にジャンクションツリーは一意ではないが、木幅は極大クリークに含まれる変数の数が最小となるジャンクションツリーで定義されるので、最小の計算量が分かる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木幅が大きい場合は計算量が大きく実行不可能となる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514350" indent="-514350">
              <a:buClr>
                <a:schemeClr val="dk1"/>
              </a:buClr>
              <a:buSzPts val="3200"/>
              <a:buFont typeface="Arial" panose="020B0604020202020204" pitchFamily="34" charset="0"/>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8.4.6 </a:t>
            </a:r>
            <a:r>
              <a:rPr lang="ja-JP" altLang="en-US" sz="3600" b="1" dirty="0">
                <a:solidFill>
                  <a:schemeClr val="lt1"/>
                </a:solidFill>
                <a:latin typeface="Arial"/>
                <a:ea typeface="Arial"/>
                <a:cs typeface="Arial"/>
                <a:sym typeface="Arial"/>
              </a:rPr>
              <a:t>一般のグラフにおける厳密推論</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50</a:t>
            </a:fld>
            <a:endParaRPr kumimoji="1" lang="ja-JP" altLang="en-US"/>
          </a:p>
        </p:txBody>
      </p:sp>
    </p:spTree>
    <p:extLst>
      <p:ext uri="{BB962C8B-B14F-4D97-AF65-F5344CB8AC3E}">
        <p14:creationId xmlns:p14="http://schemas.microsoft.com/office/powerpoint/2010/main" val="3819860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252923" y="683674"/>
            <a:ext cx="11652307" cy="6063198"/>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これまで厳密推論を扱ってきたが、実用上は厳密推論が困難な場合も多く、近似法として変分法</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(10</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章</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やモンテカルロ法</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(11</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章</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ここでは、簡単な方法としてループあり確率伝搬を紹介する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これは、単に積和アルゴリズムをループありグラフに適用する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メッセージパッシングは完全に局所化されているので、ループがあっても適用可能であるが、ループ内をメッセージが何度も伝わるため収束しない場合もある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8.4.4</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節では送信ノードがこのリンクを除く全てのリンクからメッセージを受け取った時点で初期化されるとしたが、ループありの場合はこれが適用できないため、全てのリンクに沿って両方向に単位関数で与えられる初期メッセージが伝達されていると仮定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メッセージパッシングのスケジュール例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914400" lvl="1" indent="-457200">
              <a:buClr>
                <a:schemeClr val="dk1"/>
              </a:buClr>
              <a:buSzPts val="3200"/>
              <a:buFont typeface="Arial"/>
              <a:buChar char="•"/>
            </a:pPr>
            <a:r>
              <a:rPr lang="ja-JP" altLang="en-US" sz="2400" dirty="0">
                <a:solidFill>
                  <a:schemeClr val="dk1"/>
                </a:solidFill>
                <a:latin typeface="ＭＳ ゴシック" panose="020B0609070205080204" pitchFamily="49" charset="-128"/>
                <a:ea typeface="ＭＳ ゴシック" panose="020B0609070205080204" pitchFamily="49" charset="-128"/>
                <a:cs typeface="Arial"/>
                <a:sym typeface="Arial"/>
              </a:rPr>
              <a:t>フラッディングスケジュール</a:t>
            </a:r>
            <a:r>
              <a:rPr lang="en-US" altLang="ja-JP" sz="24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400" dirty="0">
                <a:solidFill>
                  <a:schemeClr val="dk1"/>
                </a:solidFill>
                <a:latin typeface="ＭＳ ゴシック" panose="020B0609070205080204" pitchFamily="49" charset="-128"/>
                <a:ea typeface="ＭＳ ゴシック" panose="020B0609070205080204" pitchFamily="49" charset="-128"/>
                <a:cs typeface="Arial"/>
                <a:sym typeface="Arial"/>
              </a:rPr>
              <a:t>各時刻ですべてのリンクに沿って両方向送信</a:t>
            </a:r>
            <a:r>
              <a:rPr lang="en-US" altLang="ja-JP" sz="2400" dirty="0">
                <a:solidFill>
                  <a:schemeClr val="dk1"/>
                </a:solidFill>
                <a:latin typeface="ＭＳ ゴシック" panose="020B0609070205080204" pitchFamily="49" charset="-128"/>
                <a:ea typeface="ＭＳ ゴシック" panose="020B0609070205080204" pitchFamily="49" charset="-128"/>
                <a:cs typeface="Arial"/>
                <a:sym typeface="Arial"/>
              </a:rPr>
              <a:t>)</a:t>
            </a:r>
            <a:br>
              <a:rPr lang="en-US" altLang="ja-JP" sz="2400" dirty="0">
                <a:solidFill>
                  <a:schemeClr val="dk1"/>
                </a:solidFill>
                <a:latin typeface="ＭＳ ゴシック" panose="020B0609070205080204" pitchFamily="49" charset="-128"/>
                <a:ea typeface="ＭＳ ゴシック" panose="020B0609070205080204" pitchFamily="49" charset="-128"/>
                <a:cs typeface="Arial"/>
                <a:sym typeface="Arial"/>
              </a:rPr>
            </a:br>
            <a:r>
              <a:rPr lang="ja-JP" altLang="en-US" sz="2400" dirty="0">
                <a:solidFill>
                  <a:schemeClr val="dk1"/>
                </a:solidFill>
                <a:latin typeface="ＭＳ ゴシック" panose="020B0609070205080204" pitchFamily="49" charset="-128"/>
                <a:ea typeface="ＭＳ ゴシック" panose="020B0609070205080204" pitchFamily="49" charset="-128"/>
                <a:cs typeface="Arial"/>
                <a:sym typeface="Arial"/>
              </a:rPr>
              <a:t>直列スケジュール</a:t>
            </a:r>
            <a:r>
              <a:rPr lang="en-US" altLang="ja-JP" sz="24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400" dirty="0">
                <a:solidFill>
                  <a:schemeClr val="dk1"/>
                </a:solidFill>
                <a:latin typeface="ＭＳ ゴシック" panose="020B0609070205080204" pitchFamily="49" charset="-128"/>
                <a:ea typeface="ＭＳ ゴシック" panose="020B0609070205080204" pitchFamily="49" charset="-128"/>
                <a:cs typeface="Arial"/>
                <a:sym typeface="Arial"/>
              </a:rPr>
              <a:t>各時刻において</a:t>
            </a:r>
            <a:r>
              <a:rPr lang="en-US" altLang="ja-JP" sz="2400" dirty="0">
                <a:solidFill>
                  <a:schemeClr val="dk1"/>
                </a:solidFill>
                <a:latin typeface="ＭＳ ゴシック" panose="020B0609070205080204" pitchFamily="49" charset="-128"/>
                <a:ea typeface="ＭＳ ゴシック" panose="020B0609070205080204" pitchFamily="49" charset="-128"/>
                <a:cs typeface="Arial"/>
                <a:sym typeface="Arial"/>
              </a:rPr>
              <a:t>1</a:t>
            </a:r>
            <a:r>
              <a:rPr lang="ja-JP" altLang="en-US" sz="2400" dirty="0">
                <a:solidFill>
                  <a:schemeClr val="dk1"/>
                </a:solidFill>
                <a:latin typeface="ＭＳ ゴシック" panose="020B0609070205080204" pitchFamily="49" charset="-128"/>
                <a:ea typeface="ＭＳ ゴシック" panose="020B0609070205080204" pitchFamily="49" charset="-128"/>
                <a:cs typeface="Arial"/>
                <a:sym typeface="Arial"/>
              </a:rPr>
              <a:t>つのメッセージしか送信しな</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い</a:t>
            </a:r>
            <a:r>
              <a:rPr lang="en-US" altLang="ja-JP" sz="2800">
                <a:solidFill>
                  <a:schemeClr val="dk1"/>
                </a:solidFill>
                <a:latin typeface="ＭＳ ゴシック" panose="020B0609070205080204" pitchFamily="49" charset="-128"/>
                <a:ea typeface="ＭＳ ゴシック" panose="020B0609070205080204" pitchFamily="49" charset="-128"/>
                <a:cs typeface="Arial"/>
                <a:sym typeface="Arial"/>
              </a:rPr>
              <a:t>)</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8.4.7 </a:t>
            </a:r>
            <a:r>
              <a:rPr lang="ja-JP" altLang="en-US" sz="3600" b="1" dirty="0">
                <a:solidFill>
                  <a:schemeClr val="lt1"/>
                </a:solidFill>
                <a:latin typeface="Arial"/>
                <a:ea typeface="Arial"/>
                <a:cs typeface="Arial"/>
                <a:sym typeface="Arial"/>
              </a:rPr>
              <a:t>ループあり確率伝搬</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51</a:t>
            </a:fld>
            <a:endParaRPr kumimoji="1" lang="ja-JP" altLang="en-US" dirty="0"/>
          </a:p>
        </p:txBody>
      </p:sp>
    </p:spTree>
    <p:extLst>
      <p:ext uri="{BB962C8B-B14F-4D97-AF65-F5344CB8AC3E}">
        <p14:creationId xmlns:p14="http://schemas.microsoft.com/office/powerpoint/2010/main" val="70697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262979"/>
          </a:xfrm>
          <a:prstGeom prst="rect">
            <a:avLst/>
          </a:prstGeom>
          <a:noFill/>
        </p:spPr>
        <p:txBody>
          <a:bodyPr wrap="square">
            <a:spAutoFit/>
          </a:bodyPr>
          <a:lstStyle/>
          <a:p>
            <a:pPr marL="457200" indent="-457200">
              <a:buClr>
                <a:schemeClr val="dk1"/>
              </a:buClr>
              <a:buSzPts val="3200"/>
              <a:buFont typeface="Arial"/>
              <a:buChar char="•"/>
            </a:pP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b</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において</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に着目すると、</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b</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の後に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x</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を受け取った場合は</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から</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b</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に向かう</a:t>
            </a:r>
            <a:r>
              <a:rPr lang="ja-JP" altLang="en-US" sz="2800" b="1" u="sng" dirty="0">
                <a:solidFill>
                  <a:schemeClr val="dk1"/>
                </a:solidFill>
                <a:latin typeface="ＭＳ ゴシック" panose="020B0609070205080204" pitchFamily="49" charset="-128"/>
                <a:ea typeface="ＭＳ ゴシック" panose="020B0609070205080204" pitchFamily="49" charset="-128"/>
                <a:cs typeface="Arial"/>
                <a:sym typeface="Arial"/>
              </a:rPr>
              <a:t>保留メッセージ</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を持つという</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あるノードがあるリンクを経由してメッセージを受け取った時残りのすべてのリンクに対して保留メッセージをもつ</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木構造においては、保留メッセージのみを送信するスケジュールはメッセージがすべてのリンクに沿って両方向に</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1</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度ずつ伝達された時点で必ず終了する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しかし、ループを持つ場合は保留メッセージが存在し続けアルゴリズムが終了しない場合がある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実際は妥当な時間で収束する</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a:t>
            </a: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ループあり確率伝搬が良い結果につながらない場合も多いが、誤り訂正符号のアルゴリズムにはループあり確率伝搬と等価なものがある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8.4.7 </a:t>
            </a:r>
            <a:r>
              <a:rPr lang="ja-JP" altLang="en-US" sz="3600" b="1" dirty="0">
                <a:solidFill>
                  <a:schemeClr val="lt1"/>
                </a:solidFill>
                <a:latin typeface="Arial"/>
                <a:ea typeface="Arial"/>
                <a:cs typeface="Arial"/>
                <a:sym typeface="Arial"/>
              </a:rPr>
              <a:t>ループあり確率伝搬</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52</a:t>
            </a:fld>
            <a:endParaRPr kumimoji="1" lang="ja-JP" altLang="en-US"/>
          </a:p>
        </p:txBody>
      </p:sp>
    </p:spTree>
    <p:extLst>
      <p:ext uri="{BB962C8B-B14F-4D97-AF65-F5344CB8AC3E}">
        <p14:creationId xmlns:p14="http://schemas.microsoft.com/office/powerpoint/2010/main" val="2081995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F54390-B104-C18B-529B-1162229C9055}"/>
                  </a:ext>
                </a:extLst>
              </p:cNvPr>
              <p:cNvSpPr txBox="1"/>
              <p:nvPr/>
            </p:nvSpPr>
            <p:spPr>
              <a:xfrm>
                <a:off x="1" y="683674"/>
                <a:ext cx="11905230" cy="5262979"/>
              </a:xfrm>
              <a:prstGeom prst="rect">
                <a:avLst/>
              </a:prstGeom>
              <a:noFill/>
            </p:spPr>
            <p:txBody>
              <a:bodyPr wrap="square">
                <a:spAutoFit/>
              </a:bodyPr>
              <a:lstStyle/>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これまでグラフ構造が得られた前提であったが、そもそもグラフ構造そのものを学習したい場合もある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グラフ構造の空間とグラフのスコアを定義する必要がある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ベイズ的にはグラフ構造上の事後分布を計算し、その分布に関する平均を計算して予測分布を求めるグラフ番号</a:t>
                </a:r>
                <a14:m>
                  <m:oMath xmlns:m="http://schemas.openxmlformats.org/officeDocument/2006/math">
                    <m:r>
                      <a:rPr lang="en-US" altLang="ja-JP" sz="2800" i="1">
                        <a:latin typeface="Cambria Math" panose="02040503050406030204" pitchFamily="18" charset="0"/>
                      </a:rPr>
                      <m:t>𝑚</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に対する事前分布</a:t>
                </a:r>
                <a14:m>
                  <m:oMath xmlns:m="http://schemas.openxmlformats.org/officeDocument/2006/math">
                    <m:r>
                      <a:rPr lang="en-US" altLang="ja-JP" sz="2800" i="1" smtClean="0">
                        <a:effectLst/>
                        <a:latin typeface="Cambria Math" panose="02040503050406030204" pitchFamily="18" charset="0"/>
                      </a:rPr>
                      <m:t>𝑝</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𝑚</m:t>
                    </m:r>
                    <m:r>
                      <a:rPr lang="en-US" altLang="ja-JP" sz="2800">
                        <a:effectLst/>
                        <a:latin typeface="Cambria Math" panose="02040503050406030204" pitchFamily="18" charset="0"/>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が与えられていたとすると、事前分布は以下となる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algn="ctr">
                  <a:buClr>
                    <a:schemeClr val="dk1"/>
                  </a:buClr>
                  <a:buSzPts val="3200"/>
                </a:pPr>
                <a14:m>
                  <m:oMath xmlns:m="http://schemas.openxmlformats.org/officeDocument/2006/math">
                    <m:r>
                      <a:rPr lang="en-US" altLang="ja-JP" sz="2800" i="1" smtClean="0">
                        <a:effectLst/>
                        <a:latin typeface="Cambria Math" panose="02040503050406030204" pitchFamily="18" charset="0"/>
                      </a:rPr>
                      <m:t>𝑝</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𝑚</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𝒟</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𝑝</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𝑚</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𝑝</m:t>
                    </m:r>
                    <m:r>
                      <a:rPr lang="en-US" altLang="ja-JP" sz="2800" smtClean="0">
                        <a:effectLst/>
                        <a:latin typeface="Cambria Math" panose="02040503050406030204" pitchFamily="18" charset="0"/>
                      </a:rPr>
                      <m:t>(</m:t>
                    </m:r>
                    <m:r>
                      <a:rPr lang="en-US" altLang="ja-JP" sz="2800" i="1">
                        <a:effectLst/>
                        <a:latin typeface="Cambria Math" panose="02040503050406030204" pitchFamily="18" charset="0"/>
                      </a:rPr>
                      <m:t>𝒟</m:t>
                    </m:r>
                    <m:r>
                      <a:rPr lang="en-US" altLang="ja-JP" sz="2800">
                        <a:effectLst/>
                        <a:latin typeface="Cambria Math" panose="02040503050406030204" pitchFamily="18" charset="0"/>
                      </a:rPr>
                      <m:t>∣</m:t>
                    </m:r>
                    <m:r>
                      <a:rPr lang="en-US" altLang="ja-JP" sz="2800" i="1">
                        <a:effectLst/>
                        <a:latin typeface="Cambria Math" panose="02040503050406030204" pitchFamily="18" charset="0"/>
                      </a:rPr>
                      <m:t>𝑚</m:t>
                    </m:r>
                    <m:r>
                      <a:rPr lang="en-US" altLang="ja-JP" sz="2800">
                        <a:effectLst/>
                        <a:latin typeface="Cambria Math" panose="02040503050406030204" pitchFamily="18" charset="0"/>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a:t>
                </a:r>
                <a:r>
                  <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rPr>
                  <a:t>(8.103)</a:t>
                </a:r>
              </a:p>
              <a:p>
                <a:pPr algn="ctr">
                  <a:buClr>
                    <a:schemeClr val="dk1"/>
                  </a:buClr>
                  <a:buSzPts val="3200"/>
                </a:pPr>
                <a14:m>
                  <m:oMath xmlns:m="http://schemas.openxmlformats.org/officeDocument/2006/math">
                    <m:r>
                      <a:rPr lang="en-US" altLang="ja-JP" sz="2800" i="1">
                        <a:effectLst/>
                        <a:latin typeface="Cambria Math" panose="02040503050406030204" pitchFamily="18" charset="0"/>
                      </a:rPr>
                      <m:t>𝒟</m:t>
                    </m:r>
                    <m:r>
                      <a:rPr lang="ja-JP" altLang="en-US" sz="2800" i="1">
                        <a:latin typeface="Cambria Math" panose="02040503050406030204" pitchFamily="18" charset="0"/>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観測データ集合</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モデルの証拠</a:t>
                </a:r>
                <a14:m>
                  <m:oMath xmlns:m="http://schemas.openxmlformats.org/officeDocument/2006/math">
                    <m:r>
                      <a:rPr lang="en-US" altLang="ja-JP" sz="2800" i="1">
                        <a:latin typeface="Cambria Math" panose="02040503050406030204" pitchFamily="18" charset="0"/>
                      </a:rPr>
                      <m:t>𝑝</m:t>
                    </m:r>
                    <m:r>
                      <a:rPr lang="en-US" altLang="ja-JP" sz="2800">
                        <a:latin typeface="Cambria Math" panose="02040503050406030204" pitchFamily="18" charset="0"/>
                      </a:rPr>
                      <m:t>(</m:t>
                    </m:r>
                    <m:r>
                      <a:rPr lang="en-US" altLang="ja-JP" sz="2800" i="1">
                        <a:latin typeface="Cambria Math" panose="02040503050406030204" pitchFamily="18" charset="0"/>
                      </a:rPr>
                      <m:t>𝒟</m:t>
                    </m:r>
                    <m:r>
                      <a:rPr lang="en-US" altLang="ja-JP" sz="2800">
                        <a:latin typeface="Cambria Math" panose="02040503050406030204" pitchFamily="18" charset="0"/>
                      </a:rPr>
                      <m:t>∣</m:t>
                    </m:r>
                    <m:r>
                      <a:rPr lang="en-US" altLang="ja-JP" sz="2800" i="1">
                        <a:latin typeface="Cambria Math" panose="02040503050406030204" pitchFamily="18" charset="0"/>
                      </a:rPr>
                      <m:t>𝑚</m:t>
                    </m:r>
                    <m:r>
                      <a:rPr lang="en-US" altLang="ja-JP" sz="2800">
                        <a:latin typeface="Cambria Math" panose="02040503050406030204" pitchFamily="18" charset="0"/>
                      </a:rPr>
                      <m:t>)</m:t>
                    </m:r>
                  </m:oMath>
                </a14:m>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を観測スコアとして使えるが、すべての潜在変数に対する周辺化が必要であり多くのモデルにおいては困難である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a:p>
                <a:pPr marL="457200" indent="-457200">
                  <a:buClr>
                    <a:schemeClr val="dk1"/>
                  </a:buClr>
                  <a:buSzPts val="3200"/>
                  <a:buFont typeface="Arial"/>
                  <a:buChar char="•"/>
                </a:pPr>
                <a:r>
                  <a:rPr lang="ja-JP" altLang="en-US" sz="2800" dirty="0">
                    <a:solidFill>
                      <a:schemeClr val="dk1"/>
                    </a:solidFill>
                    <a:latin typeface="ＭＳ ゴシック" panose="020B0609070205080204" pitchFamily="49" charset="-128"/>
                    <a:ea typeface="ＭＳ ゴシック" panose="020B0609070205080204" pitchFamily="49" charset="-128"/>
                    <a:cs typeface="Arial"/>
                    <a:sym typeface="Arial"/>
                  </a:rPr>
                  <a:t>また、グラフ構造の数はノード数に対して指数関数的に増加するため、グラフ構造の探索も困難なものとなる</a:t>
                </a:r>
                <a:endParaRPr lang="en-US" altLang="ja-JP" sz="2800" dirty="0">
                  <a:solidFill>
                    <a:schemeClr val="dk1"/>
                  </a:solidFill>
                  <a:latin typeface="ＭＳ ゴシック" panose="020B0609070205080204" pitchFamily="49" charset="-128"/>
                  <a:ea typeface="ＭＳ ゴシック" panose="020B0609070205080204" pitchFamily="49" charset="-128"/>
                  <a:cs typeface="Arial"/>
                  <a:sym typeface="Arial"/>
                </a:endParaRPr>
              </a:p>
            </p:txBody>
          </p:sp>
        </mc:Choice>
        <mc:Fallback xmlns="">
          <p:sp>
            <p:nvSpPr>
              <p:cNvPr id="3" name="テキスト ボックス 2">
                <a:extLst>
                  <a:ext uri="{FF2B5EF4-FFF2-40B4-BE49-F238E27FC236}">
                    <a16:creationId xmlns:a16="http://schemas.microsoft.com/office/drawing/2014/main" id="{C0F54390-B104-C18B-529B-1162229C9055}"/>
                  </a:ext>
                </a:extLst>
              </p:cNvPr>
              <p:cNvSpPr txBox="1">
                <a:spLocks noRot="1" noChangeAspect="1" noMove="1" noResize="1" noEditPoints="1" noAdjustHandles="1" noChangeArrowheads="1" noChangeShapeType="1" noTextEdit="1"/>
              </p:cNvSpPr>
              <p:nvPr/>
            </p:nvSpPr>
            <p:spPr>
              <a:xfrm>
                <a:off x="1" y="683674"/>
                <a:ext cx="11905230" cy="5262979"/>
              </a:xfrm>
              <a:prstGeom prst="rect">
                <a:avLst/>
              </a:prstGeom>
              <a:blipFill>
                <a:blip r:embed="rId2"/>
                <a:stretch>
                  <a:fillRect l="-1178" t="-1505" r="-1997" b="-2199"/>
                </a:stretch>
              </a:blipFill>
            </p:spPr>
            <p:txBody>
              <a:bodyPr/>
              <a:lstStyle/>
              <a:p>
                <a:r>
                  <a:rPr lang="ja-JP" altLang="en-US">
                    <a:noFill/>
                  </a:rPr>
                  <a:t> </a:t>
                </a:r>
              </a:p>
            </p:txBody>
          </p:sp>
        </mc:Fallback>
      </mc:AlternateContent>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Arial"/>
                <a:ea typeface="Arial"/>
                <a:cs typeface="Arial"/>
                <a:sym typeface="Arial"/>
              </a:rPr>
              <a:t>8.4.8 </a:t>
            </a:r>
            <a:r>
              <a:rPr lang="ja-JP" altLang="en-US" sz="3600" b="1" dirty="0">
                <a:solidFill>
                  <a:schemeClr val="lt1"/>
                </a:solidFill>
                <a:latin typeface="Arial"/>
                <a:ea typeface="Arial"/>
                <a:cs typeface="Arial"/>
                <a:sym typeface="Arial"/>
              </a:rPr>
              <a:t>グラフ構造の学習</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53</a:t>
            </a:fld>
            <a:endParaRPr kumimoji="1" lang="ja-JP" altLang="en-US"/>
          </a:p>
        </p:txBody>
      </p:sp>
    </p:spTree>
    <p:extLst>
      <p:ext uri="{BB962C8B-B14F-4D97-AF65-F5344CB8AC3E}">
        <p14:creationId xmlns:p14="http://schemas.microsoft.com/office/powerpoint/2010/main" val="43008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0" y="683674"/>
            <a:ext cx="12279589" cy="1077218"/>
          </a:xfrm>
          <a:prstGeom prst="rect">
            <a:avLst/>
          </a:prstGeom>
          <a:noFill/>
        </p:spPr>
        <p:txBody>
          <a:bodyPr wrap="square">
            <a:spAutoFit/>
          </a:bodyPr>
          <a:lstStyle/>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有向</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無向グラフは多くの変数に依存</a:t>
            </a: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する関数であり、</a:t>
            </a:r>
            <a:br>
              <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b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それは局所的な変数の部分集合の積をして表現可能</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a:t>
            </a:r>
            <a:r>
              <a:rPr lang="ja-JP" altLang="en-US" sz="3600" b="1" dirty="0">
                <a:solidFill>
                  <a:schemeClr val="lt1"/>
                </a:solidFill>
                <a:latin typeface="Arial"/>
                <a:ea typeface="Arial"/>
                <a:cs typeface="Arial"/>
                <a:sym typeface="Arial"/>
              </a:rPr>
              <a:t>復習</a:t>
            </a:r>
            <a:r>
              <a:rPr lang="en-US" altLang="ja-JP" sz="3600" b="1" dirty="0">
                <a:solidFill>
                  <a:schemeClr val="lt1"/>
                </a:solidFill>
                <a:latin typeface="Arial"/>
                <a:ea typeface="Arial"/>
                <a:cs typeface="Arial"/>
                <a:sym typeface="Arial"/>
              </a:rPr>
              <a:t>]  </a:t>
            </a:r>
            <a:r>
              <a:rPr lang="en-US" sz="3600" b="1" dirty="0">
                <a:solidFill>
                  <a:schemeClr val="lt1"/>
                </a:solidFill>
                <a:latin typeface="Arial"/>
                <a:ea typeface="Arial"/>
                <a:cs typeface="Arial"/>
                <a:sym typeface="Arial"/>
              </a:rPr>
              <a:t>8.4.3 </a:t>
            </a:r>
            <a:r>
              <a:rPr lang="ja-JP" altLang="en-US" sz="3600" b="1" dirty="0">
                <a:solidFill>
                  <a:schemeClr val="lt1"/>
                </a:solidFill>
                <a:latin typeface="Arial"/>
                <a:ea typeface="Arial"/>
                <a:cs typeface="Arial"/>
                <a:sym typeface="Arial"/>
              </a:rPr>
              <a:t>因子グラフ</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6</a:t>
            </a:fld>
            <a:endParaRPr kumimoji="1" lang="ja-JP" altLang="en-US"/>
          </a:p>
        </p:txBody>
      </p:sp>
      <p:pic>
        <p:nvPicPr>
          <p:cNvPr id="7" name="図 6">
            <a:extLst>
              <a:ext uri="{FF2B5EF4-FFF2-40B4-BE49-F238E27FC236}">
                <a16:creationId xmlns:a16="http://schemas.microsoft.com/office/drawing/2014/main" id="{B13E0B3A-A889-8377-A6DE-CE1FA47F838F}"/>
              </a:ext>
            </a:extLst>
          </p:cNvPr>
          <p:cNvPicPr>
            <a:picLocks noChangeAspect="1"/>
          </p:cNvPicPr>
          <p:nvPr/>
        </p:nvPicPr>
        <p:blipFill>
          <a:blip r:embed="rId2"/>
          <a:stretch>
            <a:fillRect/>
          </a:stretch>
        </p:blipFill>
        <p:spPr>
          <a:xfrm>
            <a:off x="286770" y="1760892"/>
            <a:ext cx="8548664" cy="949852"/>
          </a:xfrm>
          <a:prstGeom prst="rect">
            <a:avLst/>
          </a:prstGeom>
        </p:spPr>
      </p:pic>
      <p:pic>
        <p:nvPicPr>
          <p:cNvPr id="9" name="図 8">
            <a:extLst>
              <a:ext uri="{FF2B5EF4-FFF2-40B4-BE49-F238E27FC236}">
                <a16:creationId xmlns:a16="http://schemas.microsoft.com/office/drawing/2014/main" id="{AAD8F02E-B04A-0DB3-698D-540F6ED8A9B5}"/>
              </a:ext>
            </a:extLst>
          </p:cNvPr>
          <p:cNvPicPr>
            <a:picLocks noChangeAspect="1"/>
          </p:cNvPicPr>
          <p:nvPr/>
        </p:nvPicPr>
        <p:blipFill>
          <a:blip r:embed="rId3"/>
          <a:stretch>
            <a:fillRect/>
          </a:stretch>
        </p:blipFill>
        <p:spPr>
          <a:xfrm>
            <a:off x="570449" y="3007664"/>
            <a:ext cx="6179685" cy="3531248"/>
          </a:xfrm>
          <a:prstGeom prst="rect">
            <a:avLst/>
          </a:prstGeom>
        </p:spPr>
      </p:pic>
      <p:sp>
        <p:nvSpPr>
          <p:cNvPr id="10" name="テキスト ボックス 9">
            <a:extLst>
              <a:ext uri="{FF2B5EF4-FFF2-40B4-BE49-F238E27FC236}">
                <a16:creationId xmlns:a16="http://schemas.microsoft.com/office/drawing/2014/main" id="{0E87E583-D8BE-DDEC-1457-89003F289134}"/>
              </a:ext>
            </a:extLst>
          </p:cNvPr>
          <p:cNvSpPr txBox="1"/>
          <p:nvPr/>
        </p:nvSpPr>
        <p:spPr>
          <a:xfrm>
            <a:off x="286770" y="4878745"/>
            <a:ext cx="1364974" cy="461665"/>
          </a:xfrm>
          <a:prstGeom prst="rect">
            <a:avLst/>
          </a:prstGeom>
          <a:noFill/>
        </p:spPr>
        <p:txBody>
          <a:bodyPr wrap="square" rtlCol="0">
            <a:spAutoFit/>
          </a:bodyPr>
          <a:lstStyle/>
          <a:p>
            <a:r>
              <a:rPr kumimoji="1" lang="ja-JP" altLang="en-US" sz="2400" b="1" dirty="0"/>
              <a:t>因子</a:t>
            </a:r>
          </a:p>
        </p:txBody>
      </p:sp>
      <p:sp>
        <p:nvSpPr>
          <p:cNvPr id="11" name="テキスト ボックス 10">
            <a:extLst>
              <a:ext uri="{FF2B5EF4-FFF2-40B4-BE49-F238E27FC236}">
                <a16:creationId xmlns:a16="http://schemas.microsoft.com/office/drawing/2014/main" id="{7EF121A3-E041-B0A9-EABA-16BEE122ACCC}"/>
              </a:ext>
            </a:extLst>
          </p:cNvPr>
          <p:cNvSpPr txBox="1"/>
          <p:nvPr/>
        </p:nvSpPr>
        <p:spPr>
          <a:xfrm>
            <a:off x="286770" y="3712372"/>
            <a:ext cx="1364974" cy="461665"/>
          </a:xfrm>
          <a:prstGeom prst="rect">
            <a:avLst/>
          </a:prstGeom>
          <a:noFill/>
        </p:spPr>
        <p:txBody>
          <a:bodyPr wrap="square" rtlCol="0">
            <a:spAutoFit/>
          </a:bodyPr>
          <a:lstStyle/>
          <a:p>
            <a:r>
              <a:rPr kumimoji="1" lang="ja-JP" altLang="en-US" sz="2400" b="1" dirty="0"/>
              <a:t>変数</a:t>
            </a:r>
          </a:p>
        </p:txBody>
      </p:sp>
      <p:sp>
        <p:nvSpPr>
          <p:cNvPr id="12" name="テキスト ボックス 11">
            <a:extLst>
              <a:ext uri="{FF2B5EF4-FFF2-40B4-BE49-F238E27FC236}">
                <a16:creationId xmlns:a16="http://schemas.microsoft.com/office/drawing/2014/main" id="{360A1BD7-8F16-F9CB-0A7D-17E4EC92D9DD}"/>
              </a:ext>
            </a:extLst>
          </p:cNvPr>
          <p:cNvSpPr txBox="1"/>
          <p:nvPr/>
        </p:nvSpPr>
        <p:spPr>
          <a:xfrm>
            <a:off x="6765235" y="3429000"/>
            <a:ext cx="5426765" cy="1077218"/>
          </a:xfrm>
          <a:prstGeom prst="rect">
            <a:avLst/>
          </a:prstGeom>
          <a:noFill/>
        </p:spPr>
        <p:txBody>
          <a:bodyPr wrap="square">
            <a:spAutoFit/>
          </a:bodyPr>
          <a:lstStyle/>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二種類のノードからなるので二部グラフともいう</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spTree>
    <p:extLst>
      <p:ext uri="{BB962C8B-B14F-4D97-AF65-F5344CB8AC3E}">
        <p14:creationId xmlns:p14="http://schemas.microsoft.com/office/powerpoint/2010/main" val="228404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0F54390-B104-C18B-529B-1162229C9055}"/>
              </a:ext>
            </a:extLst>
          </p:cNvPr>
          <p:cNvSpPr txBox="1"/>
          <p:nvPr/>
        </p:nvSpPr>
        <p:spPr>
          <a:xfrm>
            <a:off x="0" y="683674"/>
            <a:ext cx="12279589" cy="2062103"/>
          </a:xfrm>
          <a:prstGeom prst="rect">
            <a:avLst/>
          </a:prstGeom>
          <a:noFill/>
        </p:spPr>
        <p:txBody>
          <a:bodyPr wrap="square">
            <a:spAutoFit/>
          </a:bodyPr>
          <a:lstStyle/>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ただ変数と因子にノードを分けてグラフを書けばよいので簡単</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変数ノード：無向グラフのノードに対応</a:t>
            </a:r>
            <a:endPar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因子ノード：極大クリークに対応</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因子：クリークポテンシャル関数</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a:t>
            </a:r>
            <a:r>
              <a:rPr lang="ja-JP" altLang="en-US" sz="3600" b="1" dirty="0">
                <a:solidFill>
                  <a:schemeClr val="lt1"/>
                </a:solidFill>
                <a:latin typeface="Arial"/>
                <a:ea typeface="Arial"/>
                <a:cs typeface="Arial"/>
                <a:sym typeface="Arial"/>
              </a:rPr>
              <a:t>復習</a:t>
            </a:r>
            <a:r>
              <a:rPr lang="en-US" altLang="ja-JP" sz="3600" b="1" dirty="0">
                <a:solidFill>
                  <a:schemeClr val="lt1"/>
                </a:solidFill>
                <a:latin typeface="Arial"/>
                <a:ea typeface="Arial"/>
                <a:cs typeface="Arial"/>
                <a:sym typeface="Arial"/>
              </a:rPr>
              <a:t>]  </a:t>
            </a:r>
            <a:r>
              <a:rPr lang="en-US" sz="3600" b="1" dirty="0">
                <a:solidFill>
                  <a:schemeClr val="lt1"/>
                </a:solidFill>
                <a:latin typeface="Arial"/>
                <a:ea typeface="Arial"/>
                <a:cs typeface="Arial"/>
                <a:sym typeface="Arial"/>
              </a:rPr>
              <a:t>8.4.3 </a:t>
            </a:r>
            <a:r>
              <a:rPr lang="ja-JP" altLang="en-US" sz="3600" b="1" dirty="0">
                <a:solidFill>
                  <a:schemeClr val="lt1"/>
                </a:solidFill>
                <a:latin typeface="Arial"/>
                <a:ea typeface="Arial"/>
                <a:cs typeface="Arial"/>
                <a:sym typeface="Arial"/>
              </a:rPr>
              <a:t>無向グラフから因子グラフへの変換</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9D8F2D8B-378C-0AA5-0E3C-A882551BEEF9}"/>
              </a:ext>
            </a:extLst>
          </p:cNvPr>
          <p:cNvPicPr>
            <a:picLocks noChangeAspect="1"/>
          </p:cNvPicPr>
          <p:nvPr/>
        </p:nvPicPr>
        <p:blipFill>
          <a:blip r:embed="rId2"/>
          <a:stretch>
            <a:fillRect/>
          </a:stretch>
        </p:blipFill>
        <p:spPr>
          <a:xfrm>
            <a:off x="817122" y="3151130"/>
            <a:ext cx="6632839" cy="3570345"/>
          </a:xfrm>
          <a:prstGeom prst="rect">
            <a:avLst/>
          </a:prstGeom>
        </p:spPr>
      </p:pic>
    </p:spTree>
    <p:extLst>
      <p:ext uri="{BB962C8B-B14F-4D97-AF65-F5344CB8AC3E}">
        <p14:creationId xmlns:p14="http://schemas.microsoft.com/office/powerpoint/2010/main" val="239932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a:t>
            </a:r>
            <a:r>
              <a:rPr lang="ja-JP" altLang="en-US" sz="3600" b="1" dirty="0">
                <a:solidFill>
                  <a:schemeClr val="lt1"/>
                </a:solidFill>
                <a:latin typeface="Arial"/>
                <a:ea typeface="Arial"/>
                <a:cs typeface="Arial"/>
                <a:sym typeface="Arial"/>
              </a:rPr>
              <a:t>復習</a:t>
            </a:r>
            <a:r>
              <a:rPr lang="en-US" altLang="ja-JP" sz="3600" b="1" dirty="0">
                <a:solidFill>
                  <a:schemeClr val="lt1"/>
                </a:solidFill>
                <a:latin typeface="Arial"/>
                <a:ea typeface="Arial"/>
                <a:cs typeface="Arial"/>
                <a:sym typeface="Arial"/>
              </a:rPr>
              <a:t>]  </a:t>
            </a:r>
            <a:r>
              <a:rPr lang="en-US" sz="3600" b="1" dirty="0">
                <a:solidFill>
                  <a:schemeClr val="lt1"/>
                </a:solidFill>
                <a:latin typeface="Arial"/>
                <a:ea typeface="Arial"/>
                <a:cs typeface="Arial"/>
                <a:sym typeface="Arial"/>
              </a:rPr>
              <a:t>8.4.3 </a:t>
            </a:r>
            <a:r>
              <a:rPr lang="ja-JP" altLang="en-US" sz="3600" b="1" dirty="0">
                <a:solidFill>
                  <a:schemeClr val="lt1"/>
                </a:solidFill>
                <a:latin typeface="Arial"/>
                <a:ea typeface="Arial"/>
                <a:cs typeface="Arial"/>
                <a:sym typeface="Arial"/>
              </a:rPr>
              <a:t>有向グラフから因子グラフへの変換</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8</a:t>
            </a:fld>
            <a:endParaRPr kumimoji="1" lang="ja-JP" altLang="en-US"/>
          </a:p>
        </p:txBody>
      </p:sp>
      <p:pic>
        <p:nvPicPr>
          <p:cNvPr id="7" name="図 6">
            <a:extLst>
              <a:ext uri="{FF2B5EF4-FFF2-40B4-BE49-F238E27FC236}">
                <a16:creationId xmlns:a16="http://schemas.microsoft.com/office/drawing/2014/main" id="{3770F1F2-A1C8-BAB8-A09F-37E229A74F59}"/>
              </a:ext>
            </a:extLst>
          </p:cNvPr>
          <p:cNvPicPr>
            <a:picLocks noChangeAspect="1"/>
          </p:cNvPicPr>
          <p:nvPr/>
        </p:nvPicPr>
        <p:blipFill>
          <a:blip r:embed="rId2"/>
          <a:stretch>
            <a:fillRect/>
          </a:stretch>
        </p:blipFill>
        <p:spPr>
          <a:xfrm>
            <a:off x="2080556" y="2794154"/>
            <a:ext cx="8030888" cy="4083966"/>
          </a:xfrm>
          <a:prstGeom prst="rect">
            <a:avLst/>
          </a:prstGeom>
        </p:spPr>
      </p:pic>
      <p:sp>
        <p:nvSpPr>
          <p:cNvPr id="8" name="テキスト ボックス 7">
            <a:extLst>
              <a:ext uri="{FF2B5EF4-FFF2-40B4-BE49-F238E27FC236}">
                <a16:creationId xmlns:a16="http://schemas.microsoft.com/office/drawing/2014/main" id="{72B3A9EE-DEAF-5739-9C51-27DB14BE2E81}"/>
              </a:ext>
            </a:extLst>
          </p:cNvPr>
          <p:cNvSpPr txBox="1"/>
          <p:nvPr/>
        </p:nvSpPr>
        <p:spPr>
          <a:xfrm>
            <a:off x="0" y="683674"/>
            <a:ext cx="12279589" cy="1569660"/>
          </a:xfrm>
          <a:prstGeom prst="rect">
            <a:avLst/>
          </a:prstGeom>
          <a:noFill/>
        </p:spPr>
        <p:txBody>
          <a:bodyPr wrap="square">
            <a:spAutoFit/>
          </a:bodyPr>
          <a:lstStyle/>
          <a:p>
            <a:pPr marL="914400" lvl="1" indent="-457200">
              <a:buClr>
                <a:schemeClr val="dk1"/>
              </a:buClr>
              <a:buSzPts val="3200"/>
              <a:buFont typeface="Arial"/>
              <a:buChar char="•"/>
            </a:pPr>
            <a:r>
              <a:rPr lang="ja-JP" altLang="en-US"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変数ノード：グラフのノードに対応</a:t>
            </a:r>
            <a:endParaRPr lang="en-US" altLang="ja-JP" sz="3200"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因子ノード：条件付き分布に対応</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a:p>
            <a:pPr marL="914400" lvl="1"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変数と因子ノード記載後にリンクを付加</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spTree>
    <p:extLst>
      <p:ext uri="{BB962C8B-B14F-4D97-AF65-F5344CB8AC3E}">
        <p14:creationId xmlns:p14="http://schemas.microsoft.com/office/powerpoint/2010/main" val="274979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4">
            <a:extLst>
              <a:ext uri="{FF2B5EF4-FFF2-40B4-BE49-F238E27FC236}">
                <a16:creationId xmlns:a16="http://schemas.microsoft.com/office/drawing/2014/main" id="{31EB5CA0-A826-35FB-8F35-B496F55F6452}"/>
              </a:ext>
            </a:extLst>
          </p:cNvPr>
          <p:cNvSpPr/>
          <p:nvPr/>
        </p:nvSpPr>
        <p:spPr>
          <a:xfrm>
            <a:off x="0" y="1"/>
            <a:ext cx="12192000" cy="683673"/>
          </a:xfrm>
          <a:prstGeom prst="rect">
            <a:avLst/>
          </a:prstGeom>
          <a:solidFill>
            <a:srgbClr val="2F5496"/>
          </a:solidFill>
          <a:ln>
            <a:noFill/>
          </a:ln>
          <a:effectLst>
            <a:outerShdw blurRad="40000" dist="23000" dir="5400000" rotWithShape="0">
              <a:srgbClr val="000000">
                <a:alpha val="3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ltLang="ja-JP" sz="3600" b="1" dirty="0">
                <a:solidFill>
                  <a:schemeClr val="lt1"/>
                </a:solidFill>
                <a:latin typeface="Arial"/>
                <a:ea typeface="Arial"/>
                <a:cs typeface="Arial"/>
                <a:sym typeface="Arial"/>
              </a:rPr>
              <a:t>[</a:t>
            </a:r>
            <a:r>
              <a:rPr lang="ja-JP" altLang="en-US" sz="3600" b="1" dirty="0">
                <a:solidFill>
                  <a:schemeClr val="lt1"/>
                </a:solidFill>
                <a:latin typeface="Arial"/>
                <a:ea typeface="Arial"/>
                <a:cs typeface="Arial"/>
                <a:sym typeface="Arial"/>
              </a:rPr>
              <a:t>復習</a:t>
            </a:r>
            <a:r>
              <a:rPr lang="en-US" altLang="ja-JP" sz="3600" b="1" dirty="0">
                <a:solidFill>
                  <a:schemeClr val="lt1"/>
                </a:solidFill>
                <a:latin typeface="Arial"/>
                <a:ea typeface="Arial"/>
                <a:cs typeface="Arial"/>
                <a:sym typeface="Arial"/>
              </a:rPr>
              <a:t>]  </a:t>
            </a:r>
            <a:r>
              <a:rPr lang="en-US" sz="3600" b="1" dirty="0">
                <a:solidFill>
                  <a:schemeClr val="lt1"/>
                </a:solidFill>
                <a:latin typeface="Arial"/>
                <a:ea typeface="Arial"/>
                <a:cs typeface="Arial"/>
                <a:sym typeface="Arial"/>
              </a:rPr>
              <a:t>8.4.3 </a:t>
            </a:r>
            <a:r>
              <a:rPr lang="ja-JP" altLang="en-US" sz="3600" b="1" dirty="0">
                <a:solidFill>
                  <a:schemeClr val="lt1"/>
                </a:solidFill>
                <a:latin typeface="Arial"/>
                <a:ea typeface="Arial"/>
                <a:cs typeface="Arial"/>
                <a:sym typeface="Arial"/>
              </a:rPr>
              <a:t>木構造と因子グラフ</a:t>
            </a:r>
            <a:endParaRPr sz="1400" b="0" i="0" u="none" strike="noStrike" cap="none" dirty="0">
              <a:solidFill>
                <a:srgbClr val="000000"/>
              </a:solidFill>
              <a:latin typeface="Arial"/>
              <a:ea typeface="Arial"/>
              <a:cs typeface="Arial"/>
              <a:sym typeface="Arial"/>
            </a:endParaRPr>
          </a:p>
        </p:txBody>
      </p:sp>
      <p:sp>
        <p:nvSpPr>
          <p:cNvPr id="6" name="スライド番号プレースホルダー 5">
            <a:extLst>
              <a:ext uri="{FF2B5EF4-FFF2-40B4-BE49-F238E27FC236}">
                <a16:creationId xmlns:a16="http://schemas.microsoft.com/office/drawing/2014/main" id="{D579D814-7837-DE2D-91D3-90696604DB0B}"/>
              </a:ext>
            </a:extLst>
          </p:cNvPr>
          <p:cNvSpPr>
            <a:spLocks noGrp="1"/>
          </p:cNvSpPr>
          <p:nvPr>
            <p:ph type="sldNum" sz="quarter" idx="12"/>
          </p:nvPr>
        </p:nvSpPr>
        <p:spPr/>
        <p:txBody>
          <a:bodyPr/>
          <a:lstStyle/>
          <a:p>
            <a:fld id="{480132BC-4EB0-43C4-B1A8-CCCBABCB57F7}" type="slidenum">
              <a:rPr kumimoji="1" lang="ja-JP" altLang="en-US" smtClean="0"/>
              <a:t>9</a:t>
            </a:fld>
            <a:endParaRPr kumimoji="1" lang="ja-JP" altLang="en-US"/>
          </a:p>
        </p:txBody>
      </p:sp>
      <p:sp>
        <p:nvSpPr>
          <p:cNvPr id="8" name="テキスト ボックス 7">
            <a:extLst>
              <a:ext uri="{FF2B5EF4-FFF2-40B4-BE49-F238E27FC236}">
                <a16:creationId xmlns:a16="http://schemas.microsoft.com/office/drawing/2014/main" id="{72B3A9EE-DEAF-5739-9C51-27DB14BE2E81}"/>
              </a:ext>
            </a:extLst>
          </p:cNvPr>
          <p:cNvSpPr txBox="1"/>
          <p:nvPr/>
        </p:nvSpPr>
        <p:spPr>
          <a:xfrm>
            <a:off x="0" y="683674"/>
            <a:ext cx="12279589" cy="2062103"/>
          </a:xfrm>
          <a:prstGeom prst="rect">
            <a:avLst/>
          </a:prstGeom>
          <a:noFill/>
        </p:spPr>
        <p:txBody>
          <a:bodyPr wrap="square">
            <a:spAutoFit/>
          </a:bodyPr>
          <a:lstStyle/>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有向グラフを無向グラフに変換した際に、モラル化によってループができる場合がある</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a:t>
            </a: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a:t>
            </a:r>
            <a:r>
              <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(b)</a:t>
            </a:r>
          </a:p>
          <a:p>
            <a:pPr marL="457200" indent="-457200">
              <a:buClr>
                <a:schemeClr val="dk1"/>
              </a:buClr>
              <a:buSzPts val="3200"/>
              <a:buFont typeface="Arial"/>
              <a:buChar char="•"/>
            </a:pPr>
            <a:r>
              <a:rPr lang="ja-JP" altLang="en-US"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rPr>
              <a:t>ただ、因子グラフに変換することでループがない木構造に変換できる</a:t>
            </a:r>
            <a:endParaRPr lang="en-US" altLang="ja-JP" sz="3200" b="0" i="0" u="none" strike="noStrike" cap="none" dirty="0">
              <a:solidFill>
                <a:schemeClr val="dk1"/>
              </a:solidFill>
              <a:latin typeface="ＭＳ ゴシック" panose="020B0609070205080204" pitchFamily="49" charset="-128"/>
              <a:ea typeface="ＭＳ ゴシック" panose="020B0609070205080204" pitchFamily="49" charset="-128"/>
              <a:cs typeface="Arial" panose="020B0604020202020204" pitchFamily="34" charset="0"/>
              <a:sym typeface="Arial"/>
            </a:endParaRPr>
          </a:p>
        </p:txBody>
      </p:sp>
      <p:pic>
        <p:nvPicPr>
          <p:cNvPr id="4" name="図 3">
            <a:extLst>
              <a:ext uri="{FF2B5EF4-FFF2-40B4-BE49-F238E27FC236}">
                <a16:creationId xmlns:a16="http://schemas.microsoft.com/office/drawing/2014/main" id="{3A01D9B4-601B-C74F-E3C1-C769BB4905B2}"/>
              </a:ext>
            </a:extLst>
          </p:cNvPr>
          <p:cNvPicPr>
            <a:picLocks noChangeAspect="1"/>
          </p:cNvPicPr>
          <p:nvPr/>
        </p:nvPicPr>
        <p:blipFill>
          <a:blip r:embed="rId2"/>
          <a:stretch>
            <a:fillRect/>
          </a:stretch>
        </p:blipFill>
        <p:spPr>
          <a:xfrm>
            <a:off x="1707446" y="2619483"/>
            <a:ext cx="8154538" cy="4229690"/>
          </a:xfrm>
          <a:prstGeom prst="rect">
            <a:avLst/>
          </a:prstGeom>
        </p:spPr>
      </p:pic>
    </p:spTree>
    <p:extLst>
      <p:ext uri="{BB962C8B-B14F-4D97-AF65-F5344CB8AC3E}">
        <p14:creationId xmlns:p14="http://schemas.microsoft.com/office/powerpoint/2010/main" val="23286275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7975</TotalTime>
  <Words>4943</Words>
  <Application>Microsoft Office PowerPoint</Application>
  <PresentationFormat>ワイド画面</PresentationFormat>
  <Paragraphs>423</Paragraphs>
  <Slides>53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53</vt:i4>
      </vt:variant>
    </vt:vector>
  </HeadingPairs>
  <TitlesOfParts>
    <vt:vector size="60" baseType="lpstr">
      <vt:lpstr>ＭＳ ゴシック</vt:lpstr>
      <vt:lpstr>游ゴシック Light</vt:lpstr>
      <vt:lpstr>游明朝</vt:lpstr>
      <vt:lpstr>Arial</vt:lpstr>
      <vt:lpstr>Cambria Math</vt:lpstr>
      <vt:lpstr>Georgia</vt:lpstr>
      <vt:lpstr>Office テーマ</vt:lpstr>
      <vt:lpstr>PRML 11章  11.1~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6/21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NAKAJIMA Yusaku</dc:creator>
  <cp:lastModifiedBy>優作 中島</cp:lastModifiedBy>
  <cp:revision>873</cp:revision>
  <dcterms:created xsi:type="dcterms:W3CDTF">2023-10-19T02:28:09Z</dcterms:created>
  <dcterms:modified xsi:type="dcterms:W3CDTF">2025-01-13T01:12:32Z</dcterms:modified>
</cp:coreProperties>
</file>