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  <p:sldId id="275" r:id="rId18"/>
    <p:sldId id="274" r:id="rId19"/>
    <p:sldId id="273" r:id="rId20"/>
    <p:sldId id="272" r:id="rId21"/>
    <p:sldId id="271" r:id="rId22"/>
    <p:sldId id="270" r:id="rId23"/>
    <p:sldId id="269" r:id="rId24"/>
    <p:sldId id="256" r:id="rId25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09190100" val="982" revOS="4"/>
      <pr:smFileRevision xmlns:pr="smNativeData" dt="1709190100" val="101"/>
      <pr:guideOptions xmlns:pr="smNativeData" dt="170919010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922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922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714F-01D3-1387-9DFE-F7D23FB06BA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1079-37D3-13E6-9DFE-C1B35EB06B94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55E4-AAD3-13A3-9DFE-5CF61BB06B0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662F-61D3-1390-9DFE-97C528B06BC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1C3B-75D3-13EA-9DFE-83BF52B06BD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3C8D-C3D3-13CA-9DFE-359F72B06B60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68DB-95D3-139E-9DFE-63CB26B06B3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4926-68D3-13BF-9DFE-9EEA07B06BCB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sQ5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0FC6-88D3-13F9-9DFE-7EAC41B06B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75F1-BFD3-1383-9DFE-49D63BB06B1C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481C-52D3-13BE-9DFE-A4EB06B06BF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7227-69D3-1384-9DFE-9FD13CB06BCA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qp7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pc7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7DEE-A0D3-138B-9DFE-56DE33B06B0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iAN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00B6-F8D3-13F6-9DFE-0EA34EB06B5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7819-57D3-138E-9DFE-A1DB36B06BF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17D0-9ED3-13E1-9DFE-68B459B06B3D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7999-D7D3-138F-9DFE-21DA37B06B7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2100-4ED3-13D7-9DFE-B8826FB06BE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5457-19D3-13A2-9DFE-EFF71AB06BB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607A-34D3-1396-9DFE-C2C32EB06B97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4620EF-A1D3-13D6-9DFE-57836EB06B0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467387-C9D3-1385-9DFE-3FD03DB06B6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pc7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E462FE3-ADD3-13D9-9DFE-5B8C61B06B0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E466BED-A3D3-139D-9DFE-55C825B06B0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5AwAANQIAANczAAB6CwAAEAAAACYAAAAIAAAAAQAAAAAAAAA="/>
              </a:ext>
            </a:extLst>
          </p:cNvSpPr>
          <p:nvPr>
            <p:ph type="ctrTitle"/>
          </p:nvPr>
        </p:nvSpPr>
        <p:spPr>
          <a:xfrm>
            <a:off x="645795" y="358775"/>
            <a:ext cx="7781290" cy="1506855"/>
          </a:xfrm>
        </p:spPr>
        <p:txBody>
          <a:bodyPr/>
          <a:lstStyle/>
          <a:p>
            <a:pPr/>
            <a:r>
              <a:t>Appropriate</a:t>
            </a:r>
          </a:p>
          <a:p>
            <a:pPr/>
            <a:r>
              <a:t>/əˈprōprēət/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CAAAPg0AAKwvAAD2JQAAEAAAACYAAAAIAAAAAQAAAAAAAAA="/>
              </a:ext>
            </a:extLst>
          </p:cNvSpPr>
          <p:nvPr>
            <p:ph type="subTitle" idx="1"/>
          </p:nvPr>
        </p:nvSpPr>
        <p:spPr>
          <a:xfrm>
            <a:off x="1348740" y="2152650"/>
            <a:ext cx="6400800" cy="401828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Suitable or proper in the circumstances.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66864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Large corporations seem to have unlimited resources, we can’t compete with them.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let you have an unlimited amount of food at the buffet.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There is an unlimited amount of space for expansion of our new company.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xAEAABY0AADQCgAAEAAAACYAAAAIAAAAAQAAAAAAAAA="/>
              </a:ext>
            </a:extLst>
          </p:cNvSpPr>
          <p:nvPr>
            <p:ph type="ctrTitle"/>
          </p:nvPr>
        </p:nvSpPr>
        <p:spPr>
          <a:xfrm>
            <a:off x="694690" y="287020"/>
            <a:ext cx="7772400" cy="1470660"/>
          </a:xfrm>
        </p:spPr>
        <p:txBody>
          <a:bodyPr/>
          <a:lstStyle/>
          <a:p>
            <a:pPr/>
            <a:r>
              <a:t>Zealous</a:t>
            </a:r>
          </a:p>
          <a:p>
            <a:pPr/>
            <a:r>
              <a:t>/ˈzeləs/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CFJQAAE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3053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Showing great energy or enthusiasm in pursuit of a cause or objective.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+QM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645795"/>
            <a:ext cx="6400800" cy="552513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Markus is a zealous supporter of helping the poor and the disabled.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Angela is zealous in her goal of selling our products.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are zealous Christians.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UAAAAFAAAAAAAAAAEAAAABAAAAAAAAAAAAAAAAAAAAAAAAAAkAAAABAAAAAQAAAAEAAAAAAAAAAAAAAAAAAAAAAAAADQAAAAIAAAABAAAAAQAAAAAAAAAAAAAAAAAAAAAAAAARAAAAAwAAAAEAAAABAAAAAAAAAAAAAAAAAAAAAAAAABUAAAAEAAAAAQAAAAEAAAAAAAAAAAAAAAAAAAAAAAAA"/>
      </p:ext>
    </p:ext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UwEAADo0AABfCgAAEAAAACYAAAAIAAAAAQAAAAAAAAA="/>
              </a:ext>
            </a:extLst>
          </p:cNvSpPr>
          <p:nvPr>
            <p:ph type="ctrTitle"/>
          </p:nvPr>
        </p:nvSpPr>
        <p:spPr>
          <a:xfrm>
            <a:off x="717550" y="215265"/>
            <a:ext cx="7772400" cy="1470660"/>
          </a:xfrm>
        </p:spPr>
        <p:txBody>
          <a:bodyPr/>
          <a:lstStyle/>
          <a:p>
            <a:pPr/>
            <a:r>
              <a:t>Immediate</a:t>
            </a:r>
          </a:p>
          <a:p>
            <a:pPr/>
            <a:r>
              <a:t>/iˈmēdēət/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DYJgAAE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Occurring or done at once; instant.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Nearest in time, relationship, or rank.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pgI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430530"/>
            <a:ext cx="6400800" cy="574040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Abdul is my immediate superior.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Only my immediate family will be there.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They will take immediate action to keep the stock price from falling more.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g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CEAAAAHAAAAAQAAAAEAAAAAAAAAAAAAAAAAAAAAAAAA"/>
      </p:ext>
    </p:ext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UwEAADo0AABfCgAAEAAAACYAAAAIAAAAAQAAAAAAAAA="/>
              </a:ext>
            </a:extLst>
          </p:cNvSpPr>
          <p:nvPr>
            <p:ph type="ctrTitle"/>
          </p:nvPr>
        </p:nvSpPr>
        <p:spPr>
          <a:xfrm>
            <a:off x="717550" y="215265"/>
            <a:ext cx="7772400" cy="1470660"/>
          </a:xfrm>
        </p:spPr>
        <p:txBody>
          <a:bodyPr/>
          <a:lstStyle/>
          <a:p>
            <a:pPr/>
            <a:r>
              <a:t>Exceptional</a:t>
            </a:r>
          </a:p>
          <a:p>
            <a:pPr/>
            <a:r>
              <a:t>/ikˈsepSH(ə)nəl,ekˈsepSH(ə)nəl/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CQs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1793875"/>
            <a:ext cx="6400800" cy="384492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Unusual; not typical.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Unusually good; outstanding.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GAMAANAvAAAOKQ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920"/>
            <a:ext cx="6400800" cy="617093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The quality of their products is exceptional.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man is an exceptional entrepreneur.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data point is exceptional and should be investigated further.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food is exceptional, thanks for inviting our company to this event!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xAEAADo0AADQCgAAEAAAACYAAAAIAAAAAQAAAAAAAAA="/>
              </a:ext>
            </a:extLst>
          </p:cNvSpPr>
          <p:nvPr>
            <p:ph type="ctrTitle"/>
          </p:nvPr>
        </p:nvSpPr>
        <p:spPr>
          <a:xfrm>
            <a:off x="717550" y="287020"/>
            <a:ext cx="7772400" cy="1470660"/>
          </a:xfrm>
        </p:spPr>
        <p:txBody>
          <a:bodyPr/>
          <a:lstStyle/>
          <a:p>
            <a:pPr/>
            <a:r>
              <a:t>Convincing</a:t>
            </a:r>
          </a:p>
          <a:p>
            <a:pPr/>
            <a:r>
              <a:t>/kənˈvinsiNG/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BJJw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377055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Capable of causing someone to believe that something is true or real.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NQIAANAvAABnJgAAEAAAACYAAAAIAAAAAQAAAAAAAAA="/>
              </a:ext>
            </a:extLst>
          </p:cNvSpPr>
          <p:nvPr>
            <p:ph type="subTitle" idx="1"/>
          </p:nvPr>
        </p:nvSpPr>
        <p:spPr>
          <a:xfrm>
            <a:off x="1371600" y="358775"/>
            <a:ext cx="6400800" cy="588391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Our sales team are convincing.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speech that you made to the directors was very convincing.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Your loan application was very convincing, we will approve your loan.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will be hard convincing the office workers to work harder.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pgIAADQzAACyCwAAEAAAACYAAAAIAAAAAQAAAAAAAAA="/>
              </a:ext>
            </a:extLst>
          </p:cNvSpPr>
          <p:nvPr>
            <p:ph type="ctrTitle"/>
          </p:nvPr>
        </p:nvSpPr>
        <p:spPr>
          <a:xfrm>
            <a:off x="551180" y="430530"/>
            <a:ext cx="7772400" cy="1470660"/>
          </a:xfrm>
        </p:spPr>
        <p:txBody>
          <a:bodyPr/>
          <a:lstStyle/>
          <a:p>
            <a:pPr/>
            <a:r>
              <a:t>Bountiful</a:t>
            </a:r>
          </a:p>
          <a:p>
            <a:pPr/>
            <a:r>
              <a:t>/ˈboun(t)əf(ə)l/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WwwAAMMvAAANKQAAEAAAACYAAAAIAAAAAQAAAAAAAAA="/>
              </a:ext>
            </a:extLst>
          </p:cNvSpPr>
          <p:nvPr>
            <p:ph type="subTitle" idx="1"/>
          </p:nvPr>
        </p:nvSpPr>
        <p:spPr>
          <a:xfrm>
            <a:off x="1363345" y="2008505"/>
            <a:ext cx="6400800" cy="466471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Large in quantity; abundant.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QEAANAvAABoJgAAEAAAACYAAAAIAAAAAQAAAAAAAAA="/>
              </a:ext>
            </a:extLst>
          </p:cNvSpPr>
          <p:nvPr>
            <p:ph type="subTitle" idx="1"/>
          </p:nvPr>
        </p:nvSpPr>
        <p:spPr>
          <a:xfrm>
            <a:off x="1371600" y="287655"/>
            <a:ext cx="6400800" cy="595566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His laughter was an appropriate response to that joke.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would be appropriate for you to take the clients to a good restaurant.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The way that the bartender spoke to customers was very appropriate.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Threatening to void the contract was not an appropriate course of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iAMAANAvAACjJAAAAAAAACYAAAAIAAAAAQAAAAAAAAA="/>
              </a:ext>
            </a:extLst>
          </p:cNvSpPr>
          <p:nvPr>
            <p:ph type="subTitle" idx="1"/>
          </p:nvPr>
        </p:nvSpPr>
        <p:spPr>
          <a:xfrm>
            <a:off x="1371600" y="574040"/>
            <a:ext cx="6400800" cy="538162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That cement company has a bountiful amount of cement.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We’ve had a very bountiful harvest at the farm this season.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 think the profit from our new product line will be bountiful.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bountiful coffee dispensers in the office.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3wIAAOcyAADrCwAAEAAAACYAAAAIAAAAAQAAAAAAAAA="/>
              </a:ext>
            </a:extLst>
          </p:cNvSpPr>
          <p:nvPr>
            <p:ph type="ctrTitle"/>
          </p:nvPr>
        </p:nvSpPr>
        <p:spPr>
          <a:xfrm>
            <a:off x="502285" y="466725"/>
            <a:ext cx="7772400" cy="1470660"/>
          </a:xfrm>
        </p:spPr>
        <p:txBody>
          <a:bodyPr/>
          <a:lstStyle/>
          <a:p>
            <a:pPr/>
            <a:r>
              <a:t>Faithful</a:t>
            </a:r>
          </a:p>
          <a:p>
            <a:pPr/>
            <a:r>
              <a:t>/ˈfāTHfəl/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CcKA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59232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Remaining loyal and steadfast.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True to the facts or the original.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FwMAAMMvAACcKAAAEAAAACYAAAAIAAAAAQAAAAAAAAA="/>
              </a:ext>
            </a:extLst>
          </p:cNvSpPr>
          <p:nvPr>
            <p:ph type="subTitle" idx="1"/>
          </p:nvPr>
        </p:nvSpPr>
        <p:spPr>
          <a:xfrm>
            <a:off x="1363345" y="502285"/>
            <a:ext cx="6400800" cy="609917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She has been faithful to her work commitments.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will always be faithful to our customers.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Our partners have been faithful to their agreement.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We have not been faithful to our sales team, and they are angry.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QEAADo0AAAJCwAAEAAAACYAAAAIAAAAAQAAAAAAAAA="/>
              </a:ext>
            </a:extLst>
          </p:cNvSpPr>
          <p:nvPr>
            <p:ph type="ctrTitle"/>
          </p:nvPr>
        </p:nvSpPr>
        <p:spPr>
          <a:xfrm>
            <a:off x="717550" y="323215"/>
            <a:ext cx="7772400" cy="1470660"/>
          </a:xfrm>
        </p:spPr>
        <p:txBody>
          <a:bodyPr/>
          <a:lstStyle/>
          <a:p>
            <a:pPr/>
            <a:r>
              <a:t>Motivational</a:t>
            </a:r>
          </a:p>
          <a:p>
            <a:pPr/>
            <a:r>
              <a:t>/ˌmōdəˈvāSH(ə)nəl/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wsAANAvAABJJwAAEAAAACYAAAAIAAAAAQAAAAAAAAA="/>
              </a:ext>
            </a:extLst>
          </p:cNvSpPr>
          <p:nvPr>
            <p:ph type="subTitle" idx="1"/>
          </p:nvPr>
        </p:nvSpPr>
        <p:spPr>
          <a:xfrm>
            <a:off x="1371600" y="1937385"/>
            <a:ext cx="6400800" cy="4448810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Relating to the reason or reasons for acting or behaving in a particular way.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Designed to promote the desire or willingness to do or achieve something.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  <a:p>
            <a:pPr>
              <a:buFont typeface="Wingdings" pitchFamily="2" charset="2"/>
              <a:buChar char="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CFJQ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596890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Concern for profits is a strong motivational factor in my thinking.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That speech that he gave was really motivational.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Seeing how energetic and lively she is, is really motivational to me.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Coffee is a motivational drink.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cAAAAFAAAAAAAAAAEAAAABAAAAAAAAAAAAAAAAAAAAAAAAAAkAAAABAAAAAQAAAAEAAAAAAAAAAAAAAAAAAAAAAAAADQAAAAIAAAABAAAAAQAAAAAAAAAAAAAAAAAAAAAAAAARAAAAAwAAAAEAAAABAAAAAAAAAAAAAAAAAAAAAAAAABUAAAAEAAAAAQAAAAEAAAAAAAAAAAAAAAAAAAAAAAAAGQAAAAUAAAABAAAAAQAAAAAAAAAAAAAAAAAAAAAAAAAdAAAABgAAAAEAAAABAAAAAAAAAAAAAAAAAAAAAAAAAA=="/>
      </p:ext>
    </p:ext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AwAAjAEAADQzAACYCgAAEAAAACYAAAAIAAAAAQAAAAAAAAA="/>
              </a:ext>
            </a:extLst>
          </p:cNvSpPr>
          <p:nvPr>
            <p:ph type="ctrTitle"/>
          </p:nvPr>
        </p:nvSpPr>
        <p:spPr>
          <a:xfrm>
            <a:off x="551180" y="251460"/>
            <a:ext cx="7772400" cy="1470660"/>
          </a:xfrm>
        </p:spPr>
        <p:txBody>
          <a:bodyPr/>
          <a:lstStyle/>
          <a:p>
            <a:pPr/>
            <a:r>
              <a:t>Philanthropic</a:t>
            </a:r>
          </a:p>
          <a:p>
            <a:pPr/>
            <a:r>
              <a:t>/ˌfilənˈTHräpik/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XAwAANAvAAArKAAAEAAAACYAAAAIAAAAAQAAAAAAAAA="/>
              </a:ext>
            </a:extLst>
          </p:cNvSpPr>
          <p:nvPr>
            <p:ph type="subTitle" idx="1"/>
          </p:nvPr>
        </p:nvSpPr>
        <p:spPr>
          <a:xfrm>
            <a:off x="1371600" y="2009140"/>
            <a:ext cx="6400800" cy="4520565"/>
          </a:xfrm>
        </p:spPr>
        <p:txBody>
          <a:bodyPr/>
          <a:lstStyle/>
          <a:p>
            <a:pPr/>
            <a:r>
              <a:t>Adjective</a:t>
            </a:r>
          </a:p>
          <a:p>
            <a:pPr>
              <a:buFont typeface="Wingdings" pitchFamily="2" charset="2"/>
              <a:buChar char=""/>
            </a:pPr>
            <a:r>
              <a:t>(of a person or organization) Seeking to promote the welfare of others, especially by donating money to good causes; generous and benevolent.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FwMAANAvAADYJgAAEAAAACYAAAAIAAAAAQAAAAAAAAA="/>
              </a:ext>
            </a:extLst>
          </p:cNvSpPr>
          <p:nvPr>
            <p:ph type="subTitle" idx="1"/>
          </p:nvPr>
        </p:nvSpPr>
        <p:spPr>
          <a:xfrm>
            <a:off x="1371600" y="502285"/>
            <a:ext cx="6400800" cy="5812155"/>
          </a:xfrm>
        </p:spPr>
        <p:txBody>
          <a:bodyPr/>
          <a:lstStyle/>
          <a:p>
            <a:pPr>
              <a:buFont typeface="Wingdings" pitchFamily="2" charset="2"/>
              <a:buChar char=""/>
            </a:pPr>
            <a:r>
              <a:t>I aim to be more philanthropic and donate some of my profits to good causes.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Jeremy is a philanthropic person and cares deeply about the poor.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  <a:r>
              <a:t>It is philanthropic to give money to the homeless.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  <p:extLst>
      <p:ext uri="smNativeData">
        <pr:smNativeData xmlns:pr="smNativeData" val="1CvgZQYAAAAFAAAAAAAAAAEAAAABAAAAAAAAAAAAAAAAAAAAAAAAAAkAAAABAAAAAQAAAAEAAAAAAAAAAAAAAAAAAAAAAAAADQAAAAIAAAABAAAAAQAAAAAAAAAAAAAAAAAAAAAAAAARAAAAAwAAAAEAAAABAAAAAAAAAAAAAAAAAAAAAAAAABUAAAAEAAAAAQAAAAEAAAAAAAAAAAAAAAAAAAAAAAAAGQAAAAUAAAABAAAAAQAAAAAAAAAAAAAAAAAAAAAAAAA=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AwAAxAEAAKUzAADQCgAAEAAAACYAAAAIAAAAAQAAAAAAAAA="/>
              </a:ext>
            </a:extLst>
          </p:cNvSpPr>
          <p:nvPr>
            <p:ph type="ctrTitle"/>
          </p:nvPr>
        </p:nvSpPr>
        <p:spPr>
          <a:xfrm>
            <a:off x="622935" y="287020"/>
            <a:ext cx="7772400" cy="1470660"/>
          </a:xfrm>
        </p:spPr>
        <p:txBody>
          <a:bodyPr/>
          <a:lstStyle/>
          <a:p>
            <a:pPr/>
            <a:r>
              <a:t>Unlimited</a:t>
            </a:r>
          </a:p>
          <a:p>
            <a:pPr/>
            <a:r>
              <a:t>/ˌənˈlimədəd/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1CvgZ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egsAANAvAAD2JQAAEAAAACYAAAAIAAAAAQAAAAAAAAA="/>
              </a:ext>
            </a:extLst>
          </p:cNvSpPr>
          <p:nvPr>
            <p:ph type="subTitle" idx="1"/>
          </p:nvPr>
        </p:nvSpPr>
        <p:spPr>
          <a:xfrm>
            <a:off x="1371600" y="1865630"/>
            <a:ext cx="6400800" cy="4305300"/>
          </a:xfrm>
        </p:spPr>
        <p:txBody>
          <a:bodyPr/>
          <a:lstStyle/>
          <a:p>
            <a:pPr/>
            <a:r>
              <a:t>Adjective</a:t>
            </a:r>
          </a:p>
          <a:p>
            <a:pPr/>
          </a:p>
          <a:p>
            <a:pPr>
              <a:buFont typeface="Wingdings" pitchFamily="2" charset="2"/>
              <a:buChar char=""/>
            </a:pPr>
            <a:r>
              <a:t>Not limited or restricted in terms of number, quantity, or extent.</a:t>
            </a: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Font typeface="Wingdings" pitchFamily="2" charset="2"/>
              <a:buChar char=""/>
            </a:pPr>
          </a:p>
          <a:p>
            <a:pPr>
              <a:buNone/>
            </a:pPr>
            <a:r>
              <a:t>(Oxford Languages Definition)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User</cp:lastModifiedBy>
  <cp:revision>0</cp:revision>
  <dcterms:created xsi:type="dcterms:W3CDTF">2024-02-28T04:33:45Z</dcterms:created>
  <dcterms:modified xsi:type="dcterms:W3CDTF">2024-02-29T07:01:40Z</dcterms:modified>
</cp:coreProperties>
</file>