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FA79-957C-4A43-BA29-6E464B19FB39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D31F-C3E7-4BA7-961F-15B761D0A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23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FA79-957C-4A43-BA29-6E464B19FB39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D31F-C3E7-4BA7-961F-15B761D0A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75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FA79-957C-4A43-BA29-6E464B19FB39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D31F-C3E7-4BA7-961F-15B761D0AA50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925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FA79-957C-4A43-BA29-6E464B19FB39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D31F-C3E7-4BA7-961F-15B761D0A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819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FA79-957C-4A43-BA29-6E464B19FB39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D31F-C3E7-4BA7-961F-15B761D0AA50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91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FA79-957C-4A43-BA29-6E464B19FB39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D31F-C3E7-4BA7-961F-15B761D0A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540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FA79-957C-4A43-BA29-6E464B19FB39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D31F-C3E7-4BA7-961F-15B761D0A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101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FA79-957C-4A43-BA29-6E464B19FB39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D31F-C3E7-4BA7-961F-15B761D0A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54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FA79-957C-4A43-BA29-6E464B19FB39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D31F-C3E7-4BA7-961F-15B761D0A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09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FA79-957C-4A43-BA29-6E464B19FB39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D31F-C3E7-4BA7-961F-15B761D0A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8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FA79-957C-4A43-BA29-6E464B19FB39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D31F-C3E7-4BA7-961F-15B761D0A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98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FA79-957C-4A43-BA29-6E464B19FB39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D31F-C3E7-4BA7-961F-15B761D0A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45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FA79-957C-4A43-BA29-6E464B19FB39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D31F-C3E7-4BA7-961F-15B761D0A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38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FA79-957C-4A43-BA29-6E464B19FB39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D31F-C3E7-4BA7-961F-15B761D0A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30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FA79-957C-4A43-BA29-6E464B19FB39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D31F-C3E7-4BA7-961F-15B761D0A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30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FA79-957C-4A43-BA29-6E464B19FB39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D31F-C3E7-4BA7-961F-15B761D0A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42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FA79-957C-4A43-BA29-6E464B19FB39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EAD31F-C3E7-4BA7-961F-15B761D0A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46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6D708DBA-A98D-40FF-9670-AC9676B86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Housing Market in Paris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6D918A1-F04B-4650-A290-C0C95D08C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sz="5000" b="1"/>
              <a:t>Capstone Project: Battle of the Neighborhoods</a:t>
            </a:r>
            <a:endParaRPr lang="fr-FR" sz="5000"/>
          </a:p>
        </p:txBody>
      </p:sp>
    </p:spTree>
    <p:extLst>
      <p:ext uri="{BB962C8B-B14F-4D97-AF65-F5344CB8AC3E}">
        <p14:creationId xmlns:p14="http://schemas.microsoft.com/office/powerpoint/2010/main" val="2433988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D1A05-5F2B-49DA-AFC4-41B4C59C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87172-DDDE-4BF1-945E-9E1BEF81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Paris is one of the most expensive cities in the world when it comes to real estate. </a:t>
            </a:r>
          </a:p>
          <a:p>
            <a:r>
              <a:rPr lang="en-US" dirty="0"/>
              <a:t>Finding an apartment in Paris is a true mission, and can take up to months of searching, appointments, visits, only to see the apartment go to someone else for most cases. </a:t>
            </a:r>
          </a:p>
          <a:p>
            <a:r>
              <a:rPr lang="en-US" dirty="0"/>
              <a:t>However, with interest rates as low as 1% for a credit line over 25 years, and with real estate picking up value year after year at high percentages, becoming a homeowner has become appealing to most Parisians, as soon as they become active in the work market.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72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F892E-7B3B-4D8C-858C-E72D5C84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Methodology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B4A7659-352C-4956-965B-BA1A407E0F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83" y="2160588"/>
            <a:ext cx="6446872" cy="38814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B221AF-A177-40F1-B7D1-87440048B78D}"/>
              </a:ext>
            </a:extLst>
          </p:cNvPr>
          <p:cNvSpPr/>
          <p:nvPr/>
        </p:nvSpPr>
        <p:spPr>
          <a:xfrm>
            <a:off x="677334" y="1491496"/>
            <a:ext cx="5592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Visual of he addresses of our dataset in a Paris map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762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F892E-7B3B-4D8C-858C-E72D5C84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Methodology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221AF-A177-40F1-B7D1-87440048B78D}"/>
              </a:ext>
            </a:extLst>
          </p:cNvPr>
          <p:cNvSpPr/>
          <p:nvPr/>
        </p:nvSpPr>
        <p:spPr>
          <a:xfrm>
            <a:off x="677334" y="1491496"/>
            <a:ext cx="4254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Dataframe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venues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E3D504-C305-4940-8B09-D97F64971D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3033" y="2339913"/>
            <a:ext cx="7977984" cy="27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4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F892E-7B3B-4D8C-858C-E72D5C84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Methodology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221AF-A177-40F1-B7D1-87440048B78D}"/>
              </a:ext>
            </a:extLst>
          </p:cNvPr>
          <p:cNvSpPr/>
          <p:nvPr/>
        </p:nvSpPr>
        <p:spPr>
          <a:xfrm>
            <a:off x="677334" y="1491496"/>
            <a:ext cx="5912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Clustering </a:t>
            </a:r>
            <a:r>
              <a:rPr lang="fr-FR" dirty="0" err="1"/>
              <a:t>using</a:t>
            </a:r>
            <a:r>
              <a:rPr lang="fr-FR" dirty="0"/>
              <a:t> the k-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err="1"/>
              <a:t>neighbhod</a:t>
            </a:r>
            <a:r>
              <a:rPr lang="fr-FR" dirty="0"/>
              <a:t> </a:t>
            </a:r>
            <a:r>
              <a:rPr lang="fr-FR" dirty="0" err="1"/>
              <a:t>method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AA900BC-F342-4667-ADBC-F5E965D3C4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2975" y="2495355"/>
            <a:ext cx="5396787" cy="340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7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F892E-7B3B-4D8C-858C-E72D5C84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Methodology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221AF-A177-40F1-B7D1-87440048B78D}"/>
              </a:ext>
            </a:extLst>
          </p:cNvPr>
          <p:cNvSpPr/>
          <p:nvPr/>
        </p:nvSpPr>
        <p:spPr>
          <a:xfrm>
            <a:off x="677334" y="1491496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clusters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1AD51E-E30C-479B-9E7C-4E96488047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24" y="2109217"/>
            <a:ext cx="6114972" cy="3852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268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F892E-7B3B-4D8C-858C-E72D5C84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Methodology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221AF-A177-40F1-B7D1-87440048B78D}"/>
              </a:ext>
            </a:extLst>
          </p:cNvPr>
          <p:cNvSpPr/>
          <p:nvPr/>
        </p:nvSpPr>
        <p:spPr>
          <a:xfrm>
            <a:off x="677334" y="1491496"/>
            <a:ext cx="4126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Heat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of </a:t>
            </a:r>
            <a:r>
              <a:rPr lang="fr-FR" dirty="0" err="1"/>
              <a:t>apartment</a:t>
            </a:r>
            <a:r>
              <a:rPr lang="fr-FR" dirty="0"/>
              <a:t> </a:t>
            </a:r>
            <a:r>
              <a:rPr lang="fr-FR" dirty="0" err="1"/>
              <a:t>prices</a:t>
            </a:r>
            <a:r>
              <a:rPr lang="fr-FR" dirty="0"/>
              <a:t> in Paris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B20298-5CE2-4573-816C-656E776BEC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4791" y="2242304"/>
            <a:ext cx="5928360" cy="34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6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F892E-7B3B-4D8C-858C-E72D5C84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317F44-9B3E-4E98-830B-F8C89FBF3C85}"/>
              </a:ext>
            </a:extLst>
          </p:cNvPr>
          <p:cNvSpPr/>
          <p:nvPr/>
        </p:nvSpPr>
        <p:spPr>
          <a:xfrm>
            <a:off x="677334" y="1573058"/>
            <a:ext cx="867746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We notice that the cluster 1 is mostly situated in the northern part of Paris, and more precisely in the 18th, the 19th and 20th districts, but also very present in the 13th and the 16th districts.</a:t>
            </a: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When we look at our most common venues in this cluster, we can clearly see that restaurants are the most dominant venue present in them, which makes the cluster 1 a good fit for people looking for animated streets and an active social life. </a:t>
            </a:r>
            <a:endParaRPr lang="fr-F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This cluster 0 seems to be more spread than cluster 1, with many restaurants nearby as well. </a:t>
            </a: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But overall, the 2 clusters seem very similar, which leads us to assume that Paris is a homogenous city.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440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289</Words>
  <Application>Microsoft Office PowerPoint</Application>
  <PresentationFormat>Grand écran</PresentationFormat>
  <Paragraphs>21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Helvetica</vt:lpstr>
      <vt:lpstr>Times New Roman</vt:lpstr>
      <vt:lpstr>Trebuchet MS</vt:lpstr>
      <vt:lpstr>Wingdings</vt:lpstr>
      <vt:lpstr>Wingdings 3</vt:lpstr>
      <vt:lpstr>Facette</vt:lpstr>
      <vt:lpstr>Capstone Project: Battle of the Neighborhoods</vt:lpstr>
      <vt:lpstr>Introduction</vt:lpstr>
      <vt:lpstr>Methodology</vt:lpstr>
      <vt:lpstr>Methodology</vt:lpstr>
      <vt:lpstr>Methodology</vt:lpstr>
      <vt:lpstr>Methodology</vt:lpstr>
      <vt:lpstr>Methodology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Battle of the Neighborhoods</dc:title>
  <dc:creator>Benjamin SANGARE</dc:creator>
  <cp:lastModifiedBy>Benjamin SANGARE</cp:lastModifiedBy>
  <cp:revision>2</cp:revision>
  <dcterms:created xsi:type="dcterms:W3CDTF">2020-03-11T15:59:54Z</dcterms:created>
  <dcterms:modified xsi:type="dcterms:W3CDTF">2020-03-11T16:09:22Z</dcterms:modified>
</cp:coreProperties>
</file>