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Roboto"/>
      <p:regular r:id="rId32"/>
      <p:bold r:id="rId33"/>
      <p:italic r:id="rId34"/>
      <p:boldItalic r:id="rId35"/>
    </p:embeddedFont>
    <p:embeddedFont>
      <p:font typeface="Nunito"/>
      <p:regular r:id="rId36"/>
      <p:bold r:id="rId37"/>
      <p:italic r:id="rId38"/>
      <p:boldItalic r:id="rId39"/>
    </p:embeddedFont>
    <p:embeddedFont>
      <p:font typeface="La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2376859-88E1-41A9-A505-F626EC77F713}">
  <a:tblStyle styleId="{42376859-88E1-41A9-A505-F626EC77F71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regular.fntdata"/><Relationship Id="rId20" Type="http://schemas.openxmlformats.org/officeDocument/2006/relationships/slide" Target="slides/slide14.xml"/><Relationship Id="rId42" Type="http://schemas.openxmlformats.org/officeDocument/2006/relationships/font" Target="fonts/Lato-italic.fntdata"/><Relationship Id="rId41" Type="http://schemas.openxmlformats.org/officeDocument/2006/relationships/font" Target="fonts/Lato-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Lato-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bold.fntdata"/><Relationship Id="rId10" Type="http://schemas.openxmlformats.org/officeDocument/2006/relationships/slide" Target="slides/slide4.xml"/><Relationship Id="rId32" Type="http://schemas.openxmlformats.org/officeDocument/2006/relationships/font" Target="fonts/Roboto-regular.fntdata"/><Relationship Id="rId13" Type="http://schemas.openxmlformats.org/officeDocument/2006/relationships/slide" Target="slides/slide7.xml"/><Relationship Id="rId35" Type="http://schemas.openxmlformats.org/officeDocument/2006/relationships/font" Target="fonts/Roboto-boldItalic.fntdata"/><Relationship Id="rId12" Type="http://schemas.openxmlformats.org/officeDocument/2006/relationships/slide" Target="slides/slide6.xml"/><Relationship Id="rId34" Type="http://schemas.openxmlformats.org/officeDocument/2006/relationships/font" Target="fonts/Roboto-italic.fntdata"/><Relationship Id="rId15" Type="http://schemas.openxmlformats.org/officeDocument/2006/relationships/slide" Target="slides/slide9.xml"/><Relationship Id="rId37" Type="http://schemas.openxmlformats.org/officeDocument/2006/relationships/font" Target="fonts/Nunito-bold.fntdata"/><Relationship Id="rId14" Type="http://schemas.openxmlformats.org/officeDocument/2006/relationships/slide" Target="slides/slide8.xml"/><Relationship Id="rId36" Type="http://schemas.openxmlformats.org/officeDocument/2006/relationships/font" Target="fonts/Nunito-regular.fntdata"/><Relationship Id="rId17" Type="http://schemas.openxmlformats.org/officeDocument/2006/relationships/slide" Target="slides/slide11.xml"/><Relationship Id="rId39" Type="http://schemas.openxmlformats.org/officeDocument/2006/relationships/font" Target="fonts/Nunito-boldItalic.fntdata"/><Relationship Id="rId16" Type="http://schemas.openxmlformats.org/officeDocument/2006/relationships/slide" Target="slides/slide10.xml"/><Relationship Id="rId38" Type="http://schemas.openxmlformats.org/officeDocument/2006/relationships/font" Target="fonts/Nunit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a5ae3f02e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a5ae3f02e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63a7b96d7b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63a7b96d7b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a5ae3f02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a5ae3f02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a38aae10b6_0_1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a38aae10b6_0_1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63a7b96d7b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63a7b96d7b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a61c40e9e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a61c40e9e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63a7b96d7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63a7b96d7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a38aae10b6_0_1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a38aae10b6_0_1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63a7b96d7b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63a7b96d7b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a38aae10b6_0_1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a38aae10b6_0_1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a42965e0ce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a42965e0ce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63a7b96d7b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63a7b96d7b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a5e009617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a5e009617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a38aae10b6_0_1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a38aae10b6_0_1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a38aae10b6_0_1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a38aae10b6_0_1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a5e009617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a5e009617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a38aae10b6_0_1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a38aae10b6_0_1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a38aae10b6_0_1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a38aae10b6_0_1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a5e009617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a5e009617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a65b7ce581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a65b7ce581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a38aae10b6_0_1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a38aae10b6_0_1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a61c40e9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a61c40e9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63a7b96d7b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63a7b96d7b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a38aae10b6_0_1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a38aae10b6_0_1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Clr>
                <a:schemeClr val="lt1"/>
              </a:buClr>
              <a:buSzPts val="1600"/>
              <a:buNone/>
              <a:defRPr sz="1600">
                <a:solidFill>
                  <a:schemeClr val="lt1"/>
                </a:solidFill>
              </a:defRPr>
            </a:lvl2pPr>
            <a:lvl3pPr lvl="2" rtl="0" algn="ctr">
              <a:lnSpc>
                <a:spcPct val="100000"/>
              </a:lnSpc>
              <a:spcBef>
                <a:spcPts val="0"/>
              </a:spcBef>
              <a:spcAft>
                <a:spcPts val="0"/>
              </a:spcAft>
              <a:buClr>
                <a:schemeClr val="lt1"/>
              </a:buClr>
              <a:buSzPts val="1600"/>
              <a:buNone/>
              <a:defRPr sz="1600">
                <a:solidFill>
                  <a:schemeClr val="lt1"/>
                </a:solidFill>
              </a:defRPr>
            </a:lvl3pPr>
            <a:lvl4pPr lvl="3" rtl="0" algn="ctr">
              <a:lnSpc>
                <a:spcPct val="100000"/>
              </a:lnSpc>
              <a:spcBef>
                <a:spcPts val="0"/>
              </a:spcBef>
              <a:spcAft>
                <a:spcPts val="0"/>
              </a:spcAft>
              <a:buClr>
                <a:schemeClr val="lt1"/>
              </a:buClr>
              <a:buSzPts val="1600"/>
              <a:buNone/>
              <a:defRPr sz="1600">
                <a:solidFill>
                  <a:schemeClr val="lt1"/>
                </a:solidFill>
              </a:defRPr>
            </a:lvl4pPr>
            <a:lvl5pPr lvl="4" rtl="0" algn="ctr">
              <a:lnSpc>
                <a:spcPct val="100000"/>
              </a:lnSpc>
              <a:spcBef>
                <a:spcPts val="0"/>
              </a:spcBef>
              <a:spcAft>
                <a:spcPts val="0"/>
              </a:spcAft>
              <a:buClr>
                <a:schemeClr val="lt1"/>
              </a:buClr>
              <a:buSzPts val="1600"/>
              <a:buNone/>
              <a:defRPr sz="1600">
                <a:solidFill>
                  <a:schemeClr val="lt1"/>
                </a:solidFill>
              </a:defRPr>
            </a:lvl5pPr>
            <a:lvl6pPr lvl="5" rtl="0" algn="ctr">
              <a:lnSpc>
                <a:spcPct val="100000"/>
              </a:lnSpc>
              <a:spcBef>
                <a:spcPts val="0"/>
              </a:spcBef>
              <a:spcAft>
                <a:spcPts val="0"/>
              </a:spcAft>
              <a:buClr>
                <a:schemeClr val="lt1"/>
              </a:buClr>
              <a:buSzPts val="1600"/>
              <a:buNone/>
              <a:defRPr sz="1600">
                <a:solidFill>
                  <a:schemeClr val="lt1"/>
                </a:solidFill>
              </a:defRPr>
            </a:lvl6pPr>
            <a:lvl7pPr lvl="6" rtl="0" algn="ctr">
              <a:lnSpc>
                <a:spcPct val="100000"/>
              </a:lnSpc>
              <a:spcBef>
                <a:spcPts val="0"/>
              </a:spcBef>
              <a:spcAft>
                <a:spcPts val="0"/>
              </a:spcAft>
              <a:buClr>
                <a:schemeClr val="lt1"/>
              </a:buClr>
              <a:buSzPts val="1600"/>
              <a:buNone/>
              <a:defRPr sz="1600">
                <a:solidFill>
                  <a:schemeClr val="lt1"/>
                </a:solidFill>
              </a:defRPr>
            </a:lvl7pPr>
            <a:lvl8pPr lvl="7" rtl="0" algn="ctr">
              <a:lnSpc>
                <a:spcPct val="100000"/>
              </a:lnSpc>
              <a:spcBef>
                <a:spcPts val="0"/>
              </a:spcBef>
              <a:spcAft>
                <a:spcPts val="0"/>
              </a:spcAft>
              <a:buClr>
                <a:schemeClr val="lt1"/>
              </a:buClr>
              <a:buSzPts val="1600"/>
              <a:buNone/>
              <a:defRPr sz="1600">
                <a:solidFill>
                  <a:schemeClr val="lt1"/>
                </a:solidFill>
              </a:defRPr>
            </a:lvl8pPr>
            <a:lvl9pPr lvl="8" rtl="0"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2"/>
              </a:buClr>
              <a:buSzPts val="8600"/>
              <a:buNone/>
              <a:defRPr sz="8600">
                <a:solidFill>
                  <a:schemeClr val="dk2"/>
                </a:solidFill>
              </a:defRPr>
            </a:lvl1pPr>
            <a:lvl2pPr lvl="1" rtl="0" algn="ctr">
              <a:spcBef>
                <a:spcPts val="0"/>
              </a:spcBef>
              <a:spcAft>
                <a:spcPts val="0"/>
              </a:spcAft>
              <a:buClr>
                <a:schemeClr val="dk2"/>
              </a:buClr>
              <a:buSzPts val="8600"/>
              <a:buNone/>
              <a:defRPr sz="8600">
                <a:solidFill>
                  <a:schemeClr val="dk2"/>
                </a:solidFill>
              </a:defRPr>
            </a:lvl2pPr>
            <a:lvl3pPr lvl="2" rtl="0" algn="ctr">
              <a:spcBef>
                <a:spcPts val="0"/>
              </a:spcBef>
              <a:spcAft>
                <a:spcPts val="0"/>
              </a:spcAft>
              <a:buClr>
                <a:schemeClr val="dk2"/>
              </a:buClr>
              <a:buSzPts val="8600"/>
              <a:buNone/>
              <a:defRPr sz="8600">
                <a:solidFill>
                  <a:schemeClr val="dk2"/>
                </a:solidFill>
              </a:defRPr>
            </a:lvl3pPr>
            <a:lvl4pPr lvl="3" rtl="0" algn="ctr">
              <a:spcBef>
                <a:spcPts val="0"/>
              </a:spcBef>
              <a:spcAft>
                <a:spcPts val="0"/>
              </a:spcAft>
              <a:buClr>
                <a:schemeClr val="dk2"/>
              </a:buClr>
              <a:buSzPts val="8600"/>
              <a:buNone/>
              <a:defRPr sz="8600">
                <a:solidFill>
                  <a:schemeClr val="dk2"/>
                </a:solidFill>
              </a:defRPr>
            </a:lvl4pPr>
            <a:lvl5pPr lvl="4" rtl="0" algn="ctr">
              <a:spcBef>
                <a:spcPts val="0"/>
              </a:spcBef>
              <a:spcAft>
                <a:spcPts val="0"/>
              </a:spcAft>
              <a:buClr>
                <a:schemeClr val="dk2"/>
              </a:buClr>
              <a:buSzPts val="8600"/>
              <a:buNone/>
              <a:defRPr sz="8600">
                <a:solidFill>
                  <a:schemeClr val="dk2"/>
                </a:solidFill>
              </a:defRPr>
            </a:lvl5pPr>
            <a:lvl6pPr lvl="5" rtl="0" algn="ctr">
              <a:spcBef>
                <a:spcPts val="0"/>
              </a:spcBef>
              <a:spcAft>
                <a:spcPts val="0"/>
              </a:spcAft>
              <a:buClr>
                <a:schemeClr val="dk2"/>
              </a:buClr>
              <a:buSzPts val="8600"/>
              <a:buNone/>
              <a:defRPr sz="8600">
                <a:solidFill>
                  <a:schemeClr val="dk2"/>
                </a:solidFill>
              </a:defRPr>
            </a:lvl6pPr>
            <a:lvl7pPr lvl="6" rtl="0" algn="ctr">
              <a:spcBef>
                <a:spcPts val="0"/>
              </a:spcBef>
              <a:spcAft>
                <a:spcPts val="0"/>
              </a:spcAft>
              <a:buClr>
                <a:schemeClr val="dk2"/>
              </a:buClr>
              <a:buSzPts val="8600"/>
              <a:buNone/>
              <a:defRPr sz="8600">
                <a:solidFill>
                  <a:schemeClr val="dk2"/>
                </a:solidFill>
              </a:defRPr>
            </a:lvl7pPr>
            <a:lvl8pPr lvl="7" rtl="0" algn="ctr">
              <a:spcBef>
                <a:spcPts val="0"/>
              </a:spcBef>
              <a:spcAft>
                <a:spcPts val="0"/>
              </a:spcAft>
              <a:buClr>
                <a:schemeClr val="dk2"/>
              </a:buClr>
              <a:buSzPts val="8600"/>
              <a:buNone/>
              <a:defRPr sz="8600">
                <a:solidFill>
                  <a:schemeClr val="dk2"/>
                </a:solidFill>
              </a:defRPr>
            </a:lvl8pPr>
            <a:lvl9pPr lvl="8" rtl="0"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SzPts val="1300"/>
              <a:buChar char="●"/>
              <a:defRPr/>
            </a:lvl1pPr>
            <a:lvl2pPr indent="-298450" lvl="1" marL="914400" rtl="0" algn="ctr">
              <a:spcBef>
                <a:spcPts val="0"/>
              </a:spcBef>
              <a:spcAft>
                <a:spcPts val="0"/>
              </a:spcAft>
              <a:buSzPts val="1100"/>
              <a:buChar char="○"/>
              <a:defRPr/>
            </a:lvl2pPr>
            <a:lvl3pPr indent="-298450" lvl="2" marL="1371600" rtl="0" algn="ctr">
              <a:spcBef>
                <a:spcPts val="0"/>
              </a:spcBef>
              <a:spcAft>
                <a:spcPts val="0"/>
              </a:spcAft>
              <a:buSzPts val="1100"/>
              <a:buChar char="■"/>
              <a:defRPr/>
            </a:lvl3pPr>
            <a:lvl4pPr indent="-298450" lvl="3" marL="1828800" rtl="0" algn="ctr">
              <a:spcBef>
                <a:spcPts val="0"/>
              </a:spcBef>
              <a:spcAft>
                <a:spcPts val="0"/>
              </a:spcAft>
              <a:buSzPts val="1100"/>
              <a:buChar char="●"/>
              <a:defRPr/>
            </a:lvl4pPr>
            <a:lvl5pPr indent="-298450" lvl="4" marL="2286000" rtl="0" algn="ctr">
              <a:spcBef>
                <a:spcPts val="0"/>
              </a:spcBef>
              <a:spcAft>
                <a:spcPts val="0"/>
              </a:spcAft>
              <a:buSzPts val="1100"/>
              <a:buChar char="○"/>
              <a:defRPr/>
            </a:lvl5pPr>
            <a:lvl6pPr indent="-298450" lvl="5" marL="2743200" rtl="0" algn="ctr">
              <a:spcBef>
                <a:spcPts val="0"/>
              </a:spcBef>
              <a:spcAft>
                <a:spcPts val="0"/>
              </a:spcAft>
              <a:buSzPts val="1100"/>
              <a:buChar char="■"/>
              <a:defRPr/>
            </a:lvl6pPr>
            <a:lvl7pPr indent="-298450" lvl="6" marL="3200400" rtl="0" algn="ctr">
              <a:spcBef>
                <a:spcPts val="0"/>
              </a:spcBef>
              <a:spcAft>
                <a:spcPts val="0"/>
              </a:spcAft>
              <a:buSzPts val="1100"/>
              <a:buChar char="●"/>
              <a:defRPr/>
            </a:lvl7pPr>
            <a:lvl8pPr indent="-298450" lvl="7" marL="3657600" rtl="0" algn="ctr">
              <a:spcBef>
                <a:spcPts val="0"/>
              </a:spcBef>
              <a:spcAft>
                <a:spcPts val="0"/>
              </a:spcAft>
              <a:buSzPts val="1100"/>
              <a:buChar char="○"/>
              <a:defRPr/>
            </a:lvl8pPr>
            <a:lvl9pPr indent="-298450" lvl="8" marL="4114800" rtl="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2"/>
              </a:buClr>
              <a:buSzPts val="3200"/>
              <a:buNone/>
              <a:defRPr sz="3200">
                <a:solidFill>
                  <a:schemeClr val="dk2"/>
                </a:solidFill>
              </a:defRPr>
            </a:lvl1pPr>
            <a:lvl2pPr lvl="1" rtl="0" algn="ctr">
              <a:spcBef>
                <a:spcPts val="0"/>
              </a:spcBef>
              <a:spcAft>
                <a:spcPts val="0"/>
              </a:spcAft>
              <a:buClr>
                <a:schemeClr val="dk2"/>
              </a:buClr>
              <a:buSzPts val="3200"/>
              <a:buNone/>
              <a:defRPr sz="3200">
                <a:solidFill>
                  <a:schemeClr val="dk2"/>
                </a:solidFill>
              </a:defRPr>
            </a:lvl2pPr>
            <a:lvl3pPr lvl="2" rtl="0" algn="ctr">
              <a:spcBef>
                <a:spcPts val="0"/>
              </a:spcBef>
              <a:spcAft>
                <a:spcPts val="0"/>
              </a:spcAft>
              <a:buClr>
                <a:schemeClr val="dk2"/>
              </a:buClr>
              <a:buSzPts val="3200"/>
              <a:buNone/>
              <a:defRPr sz="3200">
                <a:solidFill>
                  <a:schemeClr val="dk2"/>
                </a:solidFill>
              </a:defRPr>
            </a:lvl3pPr>
            <a:lvl4pPr lvl="3" rtl="0" algn="ctr">
              <a:spcBef>
                <a:spcPts val="0"/>
              </a:spcBef>
              <a:spcAft>
                <a:spcPts val="0"/>
              </a:spcAft>
              <a:buClr>
                <a:schemeClr val="dk2"/>
              </a:buClr>
              <a:buSzPts val="3200"/>
              <a:buNone/>
              <a:defRPr sz="3200">
                <a:solidFill>
                  <a:schemeClr val="dk2"/>
                </a:solidFill>
              </a:defRPr>
            </a:lvl4pPr>
            <a:lvl5pPr lvl="4" rtl="0" algn="ctr">
              <a:spcBef>
                <a:spcPts val="0"/>
              </a:spcBef>
              <a:spcAft>
                <a:spcPts val="0"/>
              </a:spcAft>
              <a:buClr>
                <a:schemeClr val="dk2"/>
              </a:buClr>
              <a:buSzPts val="3200"/>
              <a:buNone/>
              <a:defRPr sz="3200">
                <a:solidFill>
                  <a:schemeClr val="dk2"/>
                </a:solidFill>
              </a:defRPr>
            </a:lvl5pPr>
            <a:lvl6pPr lvl="5" rtl="0" algn="ctr">
              <a:spcBef>
                <a:spcPts val="0"/>
              </a:spcBef>
              <a:spcAft>
                <a:spcPts val="0"/>
              </a:spcAft>
              <a:buClr>
                <a:schemeClr val="dk2"/>
              </a:buClr>
              <a:buSzPts val="3200"/>
              <a:buNone/>
              <a:defRPr sz="3200">
                <a:solidFill>
                  <a:schemeClr val="dk2"/>
                </a:solidFill>
              </a:defRPr>
            </a:lvl6pPr>
            <a:lvl7pPr lvl="6" rtl="0" algn="ctr">
              <a:spcBef>
                <a:spcPts val="0"/>
              </a:spcBef>
              <a:spcAft>
                <a:spcPts val="0"/>
              </a:spcAft>
              <a:buClr>
                <a:schemeClr val="dk2"/>
              </a:buClr>
              <a:buSzPts val="3200"/>
              <a:buNone/>
              <a:defRPr sz="3200">
                <a:solidFill>
                  <a:schemeClr val="dk2"/>
                </a:solidFill>
              </a:defRPr>
            </a:lvl7pPr>
            <a:lvl8pPr lvl="7" rtl="0" algn="ctr">
              <a:spcBef>
                <a:spcPts val="0"/>
              </a:spcBef>
              <a:spcAft>
                <a:spcPts val="0"/>
              </a:spcAft>
              <a:buClr>
                <a:schemeClr val="dk2"/>
              </a:buClr>
              <a:buSzPts val="3200"/>
              <a:buNone/>
              <a:defRPr sz="3200">
                <a:solidFill>
                  <a:schemeClr val="dk2"/>
                </a:solidFill>
              </a:defRPr>
            </a:lvl8pPr>
            <a:lvl9pPr lvl="8" rtl="0"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200"/>
              <a:buNone/>
              <a:defRPr sz="3200"/>
            </a:lvl1pPr>
            <a:lvl2pPr lvl="1" rtl="0" algn="ctr">
              <a:spcBef>
                <a:spcPts val="0"/>
              </a:spcBef>
              <a:spcAft>
                <a:spcPts val="0"/>
              </a:spcAft>
              <a:buSzPts val="3200"/>
              <a:buNone/>
              <a:defRPr sz="3200"/>
            </a:lvl2pPr>
            <a:lvl3pPr lvl="2" rtl="0" algn="ctr">
              <a:spcBef>
                <a:spcPts val="0"/>
              </a:spcBef>
              <a:spcAft>
                <a:spcPts val="0"/>
              </a:spcAft>
              <a:buSzPts val="3200"/>
              <a:buNone/>
              <a:defRPr sz="3200"/>
            </a:lvl3pPr>
            <a:lvl4pPr lvl="3" rtl="0" algn="ctr">
              <a:spcBef>
                <a:spcPts val="0"/>
              </a:spcBef>
              <a:spcAft>
                <a:spcPts val="0"/>
              </a:spcAft>
              <a:buSzPts val="3200"/>
              <a:buNone/>
              <a:defRPr sz="3200"/>
            </a:lvl4pPr>
            <a:lvl5pPr lvl="4" rtl="0" algn="ctr">
              <a:spcBef>
                <a:spcPts val="0"/>
              </a:spcBef>
              <a:spcAft>
                <a:spcPts val="0"/>
              </a:spcAft>
              <a:buSzPts val="3200"/>
              <a:buNone/>
              <a:defRPr sz="3200"/>
            </a:lvl5pPr>
            <a:lvl6pPr lvl="5" rtl="0" algn="ctr">
              <a:spcBef>
                <a:spcPts val="0"/>
              </a:spcBef>
              <a:spcAft>
                <a:spcPts val="0"/>
              </a:spcAft>
              <a:buSzPts val="3200"/>
              <a:buNone/>
              <a:defRPr sz="3200"/>
            </a:lvl6pPr>
            <a:lvl7pPr lvl="6" rtl="0" algn="ctr">
              <a:spcBef>
                <a:spcPts val="0"/>
              </a:spcBef>
              <a:spcAft>
                <a:spcPts val="0"/>
              </a:spcAft>
              <a:buSzPts val="3200"/>
              <a:buNone/>
              <a:defRPr sz="3200"/>
            </a:lvl7pPr>
            <a:lvl8pPr lvl="7" rtl="0" algn="ctr">
              <a:spcBef>
                <a:spcPts val="0"/>
              </a:spcBef>
              <a:spcAft>
                <a:spcPts val="0"/>
              </a:spcAft>
              <a:buSzPts val="3200"/>
              <a:buNone/>
              <a:defRPr sz="3200"/>
            </a:lvl8pPr>
            <a:lvl9pPr lvl="8" rtl="0"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Nunito"/>
                <a:ea typeface="Nunito"/>
                <a:cs typeface="Nunito"/>
                <a:sym typeface="Nunito"/>
              </a:defRPr>
            </a:lvl1pPr>
            <a:lvl2pPr lvl="1" rtl="0" algn="r">
              <a:buNone/>
              <a:defRPr sz="1000">
                <a:solidFill>
                  <a:schemeClr val="dk2"/>
                </a:solidFill>
                <a:latin typeface="Nunito"/>
                <a:ea typeface="Nunito"/>
                <a:cs typeface="Nunito"/>
                <a:sym typeface="Nunito"/>
              </a:defRPr>
            </a:lvl2pPr>
            <a:lvl3pPr lvl="2" rtl="0" algn="r">
              <a:buNone/>
              <a:defRPr sz="1000">
                <a:solidFill>
                  <a:schemeClr val="dk2"/>
                </a:solidFill>
                <a:latin typeface="Nunito"/>
                <a:ea typeface="Nunito"/>
                <a:cs typeface="Nunito"/>
                <a:sym typeface="Nunito"/>
              </a:defRPr>
            </a:lvl3pPr>
            <a:lvl4pPr lvl="3" rtl="0" algn="r">
              <a:buNone/>
              <a:defRPr sz="1000">
                <a:solidFill>
                  <a:schemeClr val="dk2"/>
                </a:solidFill>
                <a:latin typeface="Nunito"/>
                <a:ea typeface="Nunito"/>
                <a:cs typeface="Nunito"/>
                <a:sym typeface="Nunito"/>
              </a:defRPr>
            </a:lvl4pPr>
            <a:lvl5pPr lvl="4" rtl="0" algn="r">
              <a:buNone/>
              <a:defRPr sz="1000">
                <a:solidFill>
                  <a:schemeClr val="dk2"/>
                </a:solidFill>
                <a:latin typeface="Nunito"/>
                <a:ea typeface="Nunito"/>
                <a:cs typeface="Nunito"/>
                <a:sym typeface="Nunito"/>
              </a:defRPr>
            </a:lvl5pPr>
            <a:lvl6pPr lvl="5" rtl="0" algn="r">
              <a:buNone/>
              <a:defRPr sz="1000">
                <a:solidFill>
                  <a:schemeClr val="dk2"/>
                </a:solidFill>
                <a:latin typeface="Nunito"/>
                <a:ea typeface="Nunito"/>
                <a:cs typeface="Nunito"/>
                <a:sym typeface="Nunito"/>
              </a:defRPr>
            </a:lvl6pPr>
            <a:lvl7pPr lvl="6" rtl="0" algn="r">
              <a:buNone/>
              <a:defRPr sz="1000">
                <a:solidFill>
                  <a:schemeClr val="dk2"/>
                </a:solidFill>
                <a:latin typeface="Nunito"/>
                <a:ea typeface="Nunito"/>
                <a:cs typeface="Nunito"/>
                <a:sym typeface="Nunito"/>
              </a:defRPr>
            </a:lvl7pPr>
            <a:lvl8pPr lvl="7" rtl="0" algn="r">
              <a:buNone/>
              <a:defRPr sz="1000">
                <a:solidFill>
                  <a:schemeClr val="dk2"/>
                </a:solidFill>
                <a:latin typeface="Nunito"/>
                <a:ea typeface="Nunito"/>
                <a:cs typeface="Nunito"/>
                <a:sym typeface="Nunito"/>
              </a:defRPr>
            </a:lvl8pPr>
            <a:lvl9pPr lvl="8" rtl="0"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hyperlink" Target="https://huggingface.co/datasets/csebuetnlp/xlsum/viewer/bengali"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arxiv.org/search/cs?searchtype=author&amp;query=Nan,+F" TargetMode="External"/><Relationship Id="rId4" Type="http://schemas.openxmlformats.org/officeDocument/2006/relationships/hyperlink" Target="https://arxiv.org/search/cs?searchtype=author&amp;query=Santos,+C+N+d" TargetMode="External"/><Relationship Id="rId11" Type="http://schemas.openxmlformats.org/officeDocument/2006/relationships/hyperlink" Target="https://arxiv.org/search/cs?searchtype=author&amp;query=Arnold,+A+O" TargetMode="External"/><Relationship Id="rId10" Type="http://schemas.openxmlformats.org/officeDocument/2006/relationships/hyperlink" Target="https://arxiv.org/search/cs?searchtype=author&amp;query=Wang,+Z" TargetMode="External"/><Relationship Id="rId12" Type="http://schemas.openxmlformats.org/officeDocument/2006/relationships/hyperlink" Target="https://arxiv.org/search/cs?searchtype=author&amp;query=Xiang,+B" TargetMode="External"/><Relationship Id="rId9" Type="http://schemas.openxmlformats.org/officeDocument/2006/relationships/hyperlink" Target="https://arxiv.org/search/cs?searchtype=author&amp;query=Zhang,+D" TargetMode="External"/><Relationship Id="rId5" Type="http://schemas.openxmlformats.org/officeDocument/2006/relationships/hyperlink" Target="https://arxiv.org/search/cs?searchtype=author&amp;query=Zhu,+H" TargetMode="External"/><Relationship Id="rId6" Type="http://schemas.openxmlformats.org/officeDocument/2006/relationships/hyperlink" Target="https://arxiv.org/search/cs?searchtype=author&amp;query=Ng,+P" TargetMode="External"/><Relationship Id="rId7" Type="http://schemas.openxmlformats.org/officeDocument/2006/relationships/hyperlink" Target="https://arxiv.org/search/cs?searchtype=author&amp;query=McKeown,+K" TargetMode="External"/><Relationship Id="rId8" Type="http://schemas.openxmlformats.org/officeDocument/2006/relationships/hyperlink" Target="https://arxiv.org/search/cs?searchtype=author&amp;query=Nallapati,+R"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2287800" y="1476250"/>
            <a:ext cx="4568400" cy="1423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2900">
                <a:solidFill>
                  <a:srgbClr val="000000"/>
                </a:solidFill>
                <a:latin typeface="Arial"/>
                <a:ea typeface="Arial"/>
                <a:cs typeface="Arial"/>
                <a:sym typeface="Arial"/>
              </a:rPr>
              <a:t>CSE 4100: </a:t>
            </a:r>
            <a:r>
              <a:rPr b="1" lang="en" sz="2900">
                <a:solidFill>
                  <a:srgbClr val="000000"/>
                </a:solidFill>
                <a:latin typeface="Arial"/>
                <a:ea typeface="Arial"/>
                <a:cs typeface="Arial"/>
                <a:sym typeface="Arial"/>
              </a:rPr>
              <a:t>Project/Thesis - I</a:t>
            </a:r>
            <a:endParaRPr b="1" sz="2900">
              <a:solidFill>
                <a:srgbClr val="000000"/>
              </a:solidFill>
              <a:latin typeface="Arial"/>
              <a:ea typeface="Arial"/>
              <a:cs typeface="Arial"/>
              <a:sym typeface="Arial"/>
            </a:endParaRPr>
          </a:p>
        </p:txBody>
      </p:sp>
      <p:sp>
        <p:nvSpPr>
          <p:cNvPr id="129" name="Google Shape;129;p13"/>
          <p:cNvSpPr txBox="1"/>
          <p:nvPr>
            <p:ph idx="1" type="subTitle"/>
          </p:nvPr>
        </p:nvSpPr>
        <p:spPr>
          <a:xfrm>
            <a:off x="1891350" y="2712133"/>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rgbClr val="222222"/>
                </a:solidFill>
                <a:latin typeface="Arial"/>
                <a:ea typeface="Arial"/>
                <a:cs typeface="Arial"/>
                <a:sym typeface="Arial"/>
              </a:rPr>
              <a:t>Group : 4525</a:t>
            </a:r>
            <a:endParaRPr b="1" sz="2400">
              <a:solidFill>
                <a:srgbClr val="22222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92" name="Shape 192"/>
        <p:cNvGrpSpPr/>
        <p:nvPr/>
      </p:nvGrpSpPr>
      <p:grpSpPr>
        <a:xfrm>
          <a:off x="0" y="0"/>
          <a:ext cx="0" cy="0"/>
          <a:chOff x="0" y="0"/>
          <a:chExt cx="0" cy="0"/>
        </a:xfrm>
      </p:grpSpPr>
      <p:sp>
        <p:nvSpPr>
          <p:cNvPr id="193" name="Google Shape;193;p22"/>
          <p:cNvSpPr txBox="1"/>
          <p:nvPr>
            <p:ph type="title"/>
          </p:nvPr>
        </p:nvSpPr>
        <p:spPr>
          <a:xfrm>
            <a:off x="461775" y="449950"/>
            <a:ext cx="2797200" cy="80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600">
                <a:latin typeface="Arial"/>
                <a:ea typeface="Arial"/>
                <a:cs typeface="Arial"/>
                <a:sym typeface="Arial"/>
              </a:rPr>
              <a:t>Related Works</a:t>
            </a:r>
            <a:endParaRPr b="1" sz="2600">
              <a:latin typeface="Arial"/>
              <a:ea typeface="Arial"/>
              <a:cs typeface="Arial"/>
              <a:sym typeface="Arial"/>
            </a:endParaRPr>
          </a:p>
        </p:txBody>
      </p:sp>
      <p:graphicFrame>
        <p:nvGraphicFramePr>
          <p:cNvPr id="194" name="Google Shape;194;p22"/>
          <p:cNvGraphicFramePr/>
          <p:nvPr/>
        </p:nvGraphicFramePr>
        <p:xfrm>
          <a:off x="717450" y="1259350"/>
          <a:ext cx="3000000" cy="3000000"/>
        </p:xfrm>
        <a:graphic>
          <a:graphicData uri="http://schemas.openxmlformats.org/drawingml/2006/table">
            <a:tbl>
              <a:tblPr>
                <a:noFill/>
                <a:tableStyleId>{42376859-88E1-41A9-A505-F626EC77F713}</a:tableStyleId>
              </a:tblPr>
              <a:tblGrid>
                <a:gridCol w="825400"/>
                <a:gridCol w="1103450"/>
                <a:gridCol w="2078850"/>
                <a:gridCol w="1374200"/>
                <a:gridCol w="1042350"/>
                <a:gridCol w="1284850"/>
              </a:tblGrid>
              <a:tr h="708050">
                <a:tc>
                  <a:txBody>
                    <a:bodyPr/>
                    <a:lstStyle/>
                    <a:p>
                      <a:pPr indent="0" lvl="0" marL="0" rtl="0" algn="ctr">
                        <a:spcBef>
                          <a:spcPts val="0"/>
                        </a:spcBef>
                        <a:spcAft>
                          <a:spcPts val="0"/>
                        </a:spcAft>
                        <a:buNone/>
                      </a:pPr>
                      <a:r>
                        <a:rPr b="1" lang="en"/>
                        <a:t>Papers</a:t>
                      </a:r>
                      <a:endParaRPr b="1"/>
                    </a:p>
                  </a:txBody>
                  <a:tcPr marT="91425" marB="91425" marR="91425" marL="91425" anchor="ctr"/>
                </a:tc>
                <a:tc>
                  <a:txBody>
                    <a:bodyPr/>
                    <a:lstStyle/>
                    <a:p>
                      <a:pPr indent="0" lvl="0" marL="0" rtl="0" algn="ctr">
                        <a:spcBef>
                          <a:spcPts val="0"/>
                        </a:spcBef>
                        <a:spcAft>
                          <a:spcPts val="0"/>
                        </a:spcAft>
                        <a:buNone/>
                      </a:pPr>
                      <a:r>
                        <a:rPr b="1" lang="en"/>
                        <a:t>Dataset(s)</a:t>
                      </a:r>
                      <a:endParaRPr b="1"/>
                    </a:p>
                  </a:txBody>
                  <a:tcPr marT="91425" marB="91425" marR="91425" marL="91425" anchor="ctr"/>
                </a:tc>
                <a:tc>
                  <a:txBody>
                    <a:bodyPr/>
                    <a:lstStyle/>
                    <a:p>
                      <a:pPr indent="0" lvl="0" marL="0" rtl="0" algn="ctr">
                        <a:spcBef>
                          <a:spcPts val="0"/>
                        </a:spcBef>
                        <a:spcAft>
                          <a:spcPts val="0"/>
                        </a:spcAft>
                        <a:buNone/>
                      </a:pPr>
                      <a:r>
                        <a:rPr b="1" lang="en"/>
                        <a:t>Detection</a:t>
                      </a:r>
                      <a:endParaRPr b="1"/>
                    </a:p>
                  </a:txBody>
                  <a:tcPr marT="91425" marB="91425" marR="91425" marL="91425" anchor="ctr"/>
                </a:tc>
                <a:tc>
                  <a:txBody>
                    <a:bodyPr/>
                    <a:lstStyle/>
                    <a:p>
                      <a:pPr indent="0" lvl="0" marL="0" rtl="0" algn="ctr">
                        <a:spcBef>
                          <a:spcPts val="0"/>
                        </a:spcBef>
                        <a:spcAft>
                          <a:spcPts val="0"/>
                        </a:spcAft>
                        <a:buNone/>
                      </a:pPr>
                      <a:r>
                        <a:rPr b="1" lang="en"/>
                        <a:t>Mitigation</a:t>
                      </a:r>
                      <a:endParaRPr b="1"/>
                    </a:p>
                    <a:p>
                      <a:pPr indent="0" lvl="0" marL="0" rtl="0" algn="ctr">
                        <a:spcBef>
                          <a:spcPts val="0"/>
                        </a:spcBef>
                        <a:spcAft>
                          <a:spcPts val="0"/>
                        </a:spcAft>
                        <a:buNone/>
                      </a:pPr>
                      <a:r>
                        <a:t/>
                      </a:r>
                      <a:endParaRPr b="1"/>
                    </a:p>
                  </a:txBody>
                  <a:tcPr marT="91425" marB="91425" marR="91425" marL="91425" anchor="ctr"/>
                </a:tc>
                <a:tc>
                  <a:txBody>
                    <a:bodyPr/>
                    <a:lstStyle/>
                    <a:p>
                      <a:pPr indent="0" lvl="0" marL="0" rtl="0" algn="ctr">
                        <a:spcBef>
                          <a:spcPts val="0"/>
                        </a:spcBef>
                        <a:spcAft>
                          <a:spcPts val="0"/>
                        </a:spcAft>
                        <a:buNone/>
                      </a:pPr>
                      <a:r>
                        <a:rPr b="1" lang="en"/>
                        <a:t>Models</a:t>
                      </a:r>
                      <a:endParaRPr b="1"/>
                    </a:p>
                    <a:p>
                      <a:pPr indent="0" lvl="0" marL="0" rtl="0" algn="ctr">
                        <a:spcBef>
                          <a:spcPts val="0"/>
                        </a:spcBef>
                        <a:spcAft>
                          <a:spcPts val="0"/>
                        </a:spcAft>
                        <a:buNone/>
                      </a:pPr>
                      <a:r>
                        <a:rPr b="1" lang="en"/>
                        <a:t>Used</a:t>
                      </a:r>
                      <a:endParaRPr b="1"/>
                    </a:p>
                    <a:p>
                      <a:pPr indent="0" lvl="0" marL="0" rtl="0" algn="ctr">
                        <a:spcBef>
                          <a:spcPts val="0"/>
                        </a:spcBef>
                        <a:spcAft>
                          <a:spcPts val="0"/>
                        </a:spcAft>
                        <a:buNone/>
                      </a:pPr>
                      <a:r>
                        <a:t/>
                      </a:r>
                      <a:endParaRPr b="1"/>
                    </a:p>
                  </a:txBody>
                  <a:tcPr marT="91425" marB="91425" marR="91425" marL="91425" anchor="ctr"/>
                </a:tc>
                <a:tc>
                  <a:txBody>
                    <a:bodyPr/>
                    <a:lstStyle/>
                    <a:p>
                      <a:pPr indent="0" lvl="0" marL="0" rtl="0" algn="ctr">
                        <a:spcBef>
                          <a:spcPts val="0"/>
                        </a:spcBef>
                        <a:spcAft>
                          <a:spcPts val="0"/>
                        </a:spcAft>
                        <a:buNone/>
                      </a:pPr>
                      <a:r>
                        <a:rPr b="1" lang="en"/>
                        <a:t>Performance</a:t>
                      </a:r>
                      <a:endParaRPr b="1"/>
                    </a:p>
                  </a:txBody>
                  <a:tcPr marT="91425" marB="91425" marR="91425" marL="91425" anchor="ctr"/>
                </a:tc>
              </a:tr>
              <a:tr h="1358025">
                <a:tc>
                  <a:txBody>
                    <a:bodyPr/>
                    <a:lstStyle/>
                    <a:p>
                      <a:pPr indent="0" lvl="0" marL="0" rtl="0" algn="ctr">
                        <a:spcBef>
                          <a:spcPts val="0"/>
                        </a:spcBef>
                        <a:spcAft>
                          <a:spcPts val="0"/>
                        </a:spcAft>
                        <a:buNone/>
                      </a:pPr>
                      <a:r>
                        <a:rPr b="1" lang="en" sz="1100"/>
                        <a:t>[4]</a:t>
                      </a:r>
                      <a:endParaRPr b="1" sz="1100"/>
                    </a:p>
                  </a:txBody>
                  <a:tcPr marT="91425" marB="91425" marR="91425" marL="91425"/>
                </a:tc>
                <a:tc>
                  <a:txBody>
                    <a:bodyPr/>
                    <a:lstStyle/>
                    <a:p>
                      <a:pPr indent="0" lvl="0" marL="0" rtl="0" algn="ctr">
                        <a:spcBef>
                          <a:spcPts val="0"/>
                        </a:spcBef>
                        <a:spcAft>
                          <a:spcPts val="0"/>
                        </a:spcAft>
                        <a:buNone/>
                      </a:pPr>
                      <a:r>
                        <a:rPr lang="en" sz="1100"/>
                        <a:t>XSUM</a:t>
                      </a:r>
                      <a:endParaRPr sz="1100"/>
                    </a:p>
                    <a:p>
                      <a:pPr indent="0" lvl="0" marL="0" rtl="0" algn="ctr">
                        <a:spcBef>
                          <a:spcPts val="0"/>
                        </a:spcBef>
                        <a:spcAft>
                          <a:spcPts val="0"/>
                        </a:spcAft>
                        <a:buNone/>
                      </a:pPr>
                      <a:r>
                        <a:rPr lang="en" sz="1100"/>
                        <a:t>CNN/DM</a:t>
                      </a:r>
                      <a:endParaRPr sz="1100"/>
                    </a:p>
                    <a:p>
                      <a:pPr indent="0" lvl="0" marL="0" rtl="0" algn="ctr">
                        <a:spcBef>
                          <a:spcPts val="0"/>
                        </a:spcBef>
                        <a:spcAft>
                          <a:spcPts val="0"/>
                        </a:spcAft>
                        <a:buNone/>
                      </a:pPr>
                      <a:r>
                        <a:t/>
                      </a:r>
                      <a:endParaRPr sz="1100"/>
                    </a:p>
                    <a:p>
                      <a:pPr indent="0" lvl="0" marL="0" rtl="0" algn="ctr">
                        <a:spcBef>
                          <a:spcPts val="0"/>
                        </a:spcBef>
                        <a:spcAft>
                          <a:spcPts val="0"/>
                        </a:spcAft>
                        <a:buNone/>
                      </a:pPr>
                      <a:r>
                        <a:t/>
                      </a:r>
                      <a:endParaRPr sz="1100"/>
                    </a:p>
                    <a:p>
                      <a:pPr indent="0" lvl="0" marL="0" rtl="0" algn="ctr">
                        <a:spcBef>
                          <a:spcPts val="0"/>
                        </a:spcBef>
                        <a:spcAft>
                          <a:spcPts val="0"/>
                        </a:spcAft>
                        <a:buNone/>
                      </a:pPr>
                      <a:r>
                        <a:t/>
                      </a:r>
                      <a:endParaRPr sz="1100"/>
                    </a:p>
                  </a:txBody>
                  <a:tcPr marT="91425" marB="91425" marR="91425" marL="91425"/>
                </a:tc>
                <a:tc>
                  <a:txBody>
                    <a:bodyPr/>
                    <a:lstStyle/>
                    <a:p>
                      <a:pPr indent="0" lvl="0" marL="0" rtl="0" algn="ctr">
                        <a:spcBef>
                          <a:spcPts val="0"/>
                        </a:spcBef>
                        <a:spcAft>
                          <a:spcPts val="0"/>
                        </a:spcAft>
                        <a:buNone/>
                      </a:pPr>
                      <a:r>
                        <a:t/>
                      </a:r>
                      <a:endParaRPr sz="1100"/>
                    </a:p>
                    <a:p>
                      <a:pPr indent="0" lvl="0" marL="0" rtl="0" algn="ctr">
                        <a:spcBef>
                          <a:spcPts val="0"/>
                        </a:spcBef>
                        <a:spcAft>
                          <a:spcPts val="0"/>
                        </a:spcAft>
                        <a:buNone/>
                      </a:pPr>
                      <a:r>
                        <a:rPr lang="en" sz="1100"/>
                        <a:t>Dependency Arc Entailment (DAE) Error,</a:t>
                      </a:r>
                      <a:endParaRPr sz="1100"/>
                    </a:p>
                    <a:p>
                      <a:pPr indent="0" lvl="0" marL="0" rtl="0" algn="ctr">
                        <a:spcBef>
                          <a:spcPts val="0"/>
                        </a:spcBef>
                        <a:spcAft>
                          <a:spcPts val="0"/>
                        </a:spcAft>
                        <a:buNone/>
                      </a:pPr>
                      <a:r>
                        <a:rPr lang="en" sz="1100"/>
                        <a:t>Entity Overlap (E-Psrc)</a:t>
                      </a:r>
                      <a:endParaRPr sz="1100"/>
                    </a:p>
                    <a:p>
                      <a:pPr indent="0" lvl="0" marL="0" rtl="0" algn="ctr">
                        <a:spcBef>
                          <a:spcPts val="0"/>
                        </a:spcBef>
                        <a:spcAft>
                          <a:spcPts val="0"/>
                        </a:spcAft>
                        <a:buNone/>
                      </a:pPr>
                      <a:r>
                        <a:t/>
                      </a:r>
                      <a:endParaRPr sz="1100"/>
                    </a:p>
                    <a:p>
                      <a:pPr indent="0" lvl="0" marL="0" rtl="0" algn="ctr">
                        <a:spcBef>
                          <a:spcPts val="0"/>
                        </a:spcBef>
                        <a:spcAft>
                          <a:spcPts val="0"/>
                        </a:spcAft>
                        <a:buNone/>
                      </a:pPr>
                      <a:r>
                        <a:t/>
                      </a:r>
                      <a:endParaRPr sz="1100"/>
                    </a:p>
                    <a:p>
                      <a:pPr indent="0" lvl="0" marL="0" rtl="0" algn="ctr">
                        <a:spcBef>
                          <a:spcPts val="0"/>
                        </a:spcBef>
                        <a:spcAft>
                          <a:spcPts val="0"/>
                        </a:spcAft>
                        <a:buNone/>
                      </a:pPr>
                      <a:r>
                        <a:t/>
                      </a:r>
                      <a:endParaRPr sz="1100"/>
                    </a:p>
                  </a:txBody>
                  <a:tcPr marT="91425" marB="91425" marR="91425" marL="91425"/>
                </a:tc>
                <a:tc>
                  <a:txBody>
                    <a:bodyPr/>
                    <a:lstStyle/>
                    <a:p>
                      <a:pPr indent="0" lvl="0" marL="0" rtl="0" algn="ctr">
                        <a:spcBef>
                          <a:spcPts val="0"/>
                        </a:spcBef>
                        <a:spcAft>
                          <a:spcPts val="0"/>
                        </a:spcAft>
                        <a:buNone/>
                      </a:pPr>
                      <a:r>
                        <a:rPr lang="en" sz="1100"/>
                        <a:t>Fine-tuning on clean and noisy subsets along with a contrastive parameter ensembling(CaPE) technique. </a:t>
                      </a:r>
                      <a:endParaRPr sz="1100"/>
                    </a:p>
                    <a:p>
                      <a:pPr indent="0" lvl="0" marL="0" rtl="0" algn="ctr">
                        <a:spcBef>
                          <a:spcPts val="0"/>
                        </a:spcBef>
                        <a:spcAft>
                          <a:spcPts val="0"/>
                        </a:spcAft>
                        <a:buNone/>
                      </a:pPr>
                      <a:r>
                        <a:t/>
                      </a:r>
                      <a:endParaRPr sz="1100"/>
                    </a:p>
                  </a:txBody>
                  <a:tcPr marT="91425" marB="91425" marR="91425" marL="91425"/>
                </a:tc>
                <a:tc>
                  <a:txBody>
                    <a:bodyPr/>
                    <a:lstStyle/>
                    <a:p>
                      <a:pPr indent="0" lvl="0" marL="0" rtl="0" algn="ctr">
                        <a:spcBef>
                          <a:spcPts val="0"/>
                        </a:spcBef>
                        <a:spcAft>
                          <a:spcPts val="0"/>
                        </a:spcAft>
                        <a:buNone/>
                      </a:pPr>
                      <a:r>
                        <a:rPr lang="en" sz="1100"/>
                        <a:t>BART</a:t>
                      </a:r>
                      <a:endParaRPr sz="1100"/>
                    </a:p>
                    <a:p>
                      <a:pPr indent="0" lvl="0" marL="0" rtl="0" algn="ctr">
                        <a:spcBef>
                          <a:spcPts val="0"/>
                        </a:spcBef>
                        <a:spcAft>
                          <a:spcPts val="0"/>
                        </a:spcAft>
                        <a:buNone/>
                      </a:pPr>
                      <a:r>
                        <a:t/>
                      </a:r>
                      <a:endParaRPr sz="1100"/>
                    </a:p>
                  </a:txBody>
                  <a:tcPr marT="91425" marB="91425" marR="91425" marL="91425"/>
                </a:tc>
                <a:tc>
                  <a:txBody>
                    <a:bodyPr/>
                    <a:lstStyle/>
                    <a:p>
                      <a:pPr indent="0" lvl="0" marL="0" rtl="0" algn="ctr">
                        <a:spcBef>
                          <a:spcPts val="0"/>
                        </a:spcBef>
                        <a:spcAft>
                          <a:spcPts val="0"/>
                        </a:spcAft>
                        <a:buNone/>
                      </a:pPr>
                      <a:r>
                        <a:rPr lang="en" sz="1100"/>
                        <a:t>37.22</a:t>
                      </a:r>
                      <a:endParaRPr sz="1100"/>
                    </a:p>
                    <a:p>
                      <a:pPr indent="0" lvl="0" marL="0" rtl="0" algn="ctr">
                        <a:spcBef>
                          <a:spcPts val="0"/>
                        </a:spcBef>
                        <a:spcAft>
                          <a:spcPts val="0"/>
                        </a:spcAft>
                        <a:buNone/>
                      </a:pPr>
                      <a:r>
                        <a:rPr lang="en" sz="1100"/>
                        <a:t>(Rouge-L)</a:t>
                      </a:r>
                      <a:endParaRPr sz="1100"/>
                    </a:p>
                  </a:txBody>
                  <a:tcPr marT="91425" marB="91425" marR="91425" marL="91425"/>
                </a:tc>
              </a:tr>
              <a:tr h="996975">
                <a:tc>
                  <a:txBody>
                    <a:bodyPr/>
                    <a:lstStyle/>
                    <a:p>
                      <a:pPr indent="0" lvl="0" marL="0" rtl="0" algn="ctr">
                        <a:spcBef>
                          <a:spcPts val="0"/>
                        </a:spcBef>
                        <a:spcAft>
                          <a:spcPts val="0"/>
                        </a:spcAft>
                        <a:buNone/>
                      </a:pPr>
                      <a:r>
                        <a:rPr b="1" lang="en" sz="1100"/>
                        <a:t>[5]</a:t>
                      </a:r>
                      <a:endParaRPr b="1" sz="1100"/>
                    </a:p>
                  </a:txBody>
                  <a:tcPr marT="91425" marB="91425" marR="91425" marL="91425"/>
                </a:tc>
                <a:tc>
                  <a:txBody>
                    <a:bodyPr/>
                    <a:lstStyle/>
                    <a:p>
                      <a:pPr indent="0" lvl="0" marL="0" rtl="0" algn="ctr">
                        <a:spcBef>
                          <a:spcPts val="0"/>
                        </a:spcBef>
                        <a:spcAft>
                          <a:spcPts val="0"/>
                        </a:spcAft>
                        <a:buNone/>
                      </a:pPr>
                      <a:r>
                        <a:rPr lang="en" sz="1100"/>
                        <a:t>XSUM,</a:t>
                      </a:r>
                      <a:endParaRPr sz="1100"/>
                    </a:p>
                    <a:p>
                      <a:pPr indent="0" lvl="0" marL="0" rtl="0" algn="ctr">
                        <a:spcBef>
                          <a:spcPts val="0"/>
                        </a:spcBef>
                        <a:spcAft>
                          <a:spcPts val="0"/>
                        </a:spcAft>
                        <a:buNone/>
                      </a:pPr>
                      <a:r>
                        <a:rPr lang="en" sz="1100"/>
                        <a:t>CNNDMab</a:t>
                      </a:r>
                      <a:endParaRPr sz="1100"/>
                    </a:p>
                    <a:p>
                      <a:pPr indent="0" lvl="0" marL="0" rtl="0" algn="ctr">
                        <a:spcBef>
                          <a:spcPts val="0"/>
                        </a:spcBef>
                        <a:spcAft>
                          <a:spcPts val="0"/>
                        </a:spcAft>
                        <a:buNone/>
                      </a:pPr>
                      <a:r>
                        <a:t/>
                      </a:r>
                      <a:endParaRPr sz="1100"/>
                    </a:p>
                  </a:txBody>
                  <a:tcPr marT="91425" marB="91425" marR="91425" marL="91425"/>
                </a:tc>
                <a:tc>
                  <a:txBody>
                    <a:bodyPr/>
                    <a:lstStyle/>
                    <a:p>
                      <a:pPr indent="0" lvl="0" marL="0" rtl="0" algn="ctr">
                        <a:spcBef>
                          <a:spcPts val="0"/>
                        </a:spcBef>
                        <a:spcAft>
                          <a:spcPts val="0"/>
                        </a:spcAft>
                        <a:buNone/>
                      </a:pPr>
                      <a:r>
                        <a:rPr lang="en" sz="1100"/>
                        <a:t>E</a:t>
                      </a:r>
                      <a:r>
                        <a:rPr lang="en" sz="1100"/>
                        <a:t>valuate the faithfulness of generated entities by matching their entity IDs </a:t>
                      </a:r>
                      <a:endParaRPr sz="1100"/>
                    </a:p>
                    <a:p>
                      <a:pPr indent="0" lvl="0" marL="0" rtl="0" algn="ctr">
                        <a:spcBef>
                          <a:spcPts val="0"/>
                        </a:spcBef>
                        <a:spcAft>
                          <a:spcPts val="0"/>
                        </a:spcAft>
                        <a:buNone/>
                      </a:pPr>
                      <a:r>
                        <a:t/>
                      </a:r>
                      <a:endParaRPr sz="1100"/>
                    </a:p>
                  </a:txBody>
                  <a:tcPr marT="91425" marB="91425" marR="91425" marL="91425"/>
                </a:tc>
                <a:tc>
                  <a:txBody>
                    <a:bodyPr/>
                    <a:lstStyle/>
                    <a:p>
                      <a:pPr indent="0" lvl="0" marL="0" rtl="0" algn="ctr">
                        <a:spcBef>
                          <a:spcPts val="0"/>
                        </a:spcBef>
                        <a:spcAft>
                          <a:spcPts val="0"/>
                        </a:spcAft>
                        <a:buNone/>
                      </a:pPr>
                      <a:r>
                        <a:rPr lang="en" sz="2600"/>
                        <a:t>✖</a:t>
                      </a:r>
                      <a:endParaRPr sz="2600"/>
                    </a:p>
                  </a:txBody>
                  <a:tcPr marT="91425" marB="91425" marR="91425" marL="91425"/>
                </a:tc>
                <a:tc>
                  <a:txBody>
                    <a:bodyPr/>
                    <a:lstStyle/>
                    <a:p>
                      <a:pPr indent="0" lvl="0" marL="0" rtl="0" algn="ctr">
                        <a:spcBef>
                          <a:spcPts val="0"/>
                        </a:spcBef>
                        <a:spcAft>
                          <a:spcPts val="0"/>
                        </a:spcAft>
                        <a:buNone/>
                      </a:pPr>
                      <a:r>
                        <a:rPr lang="en" sz="1100"/>
                        <a:t>FILM,</a:t>
                      </a:r>
                      <a:endParaRPr sz="1100"/>
                    </a:p>
                    <a:p>
                      <a:pPr indent="0" lvl="0" marL="0" rtl="0" algn="ctr">
                        <a:spcBef>
                          <a:spcPts val="0"/>
                        </a:spcBef>
                        <a:spcAft>
                          <a:spcPts val="0"/>
                        </a:spcAft>
                        <a:buNone/>
                      </a:pPr>
                      <a:r>
                        <a:rPr lang="en" sz="1100"/>
                        <a:t>T5</a:t>
                      </a:r>
                      <a:endParaRPr sz="1100"/>
                    </a:p>
                    <a:p>
                      <a:pPr indent="0" lvl="0" marL="0" rtl="0" algn="ctr">
                        <a:spcBef>
                          <a:spcPts val="0"/>
                        </a:spcBef>
                        <a:spcAft>
                          <a:spcPts val="0"/>
                        </a:spcAft>
                        <a:buNone/>
                      </a:pPr>
                      <a:r>
                        <a:t/>
                      </a:r>
                      <a:endParaRPr sz="1100"/>
                    </a:p>
                  </a:txBody>
                  <a:tcPr marT="91425" marB="91425" marR="91425" marL="91425"/>
                </a:tc>
                <a:tc>
                  <a:txBody>
                    <a:bodyPr/>
                    <a:lstStyle/>
                    <a:p>
                      <a:pPr indent="0" lvl="0" marL="0" rtl="0" algn="ctr">
                        <a:spcBef>
                          <a:spcPts val="0"/>
                        </a:spcBef>
                        <a:spcAft>
                          <a:spcPts val="0"/>
                        </a:spcAft>
                        <a:buNone/>
                      </a:pPr>
                      <a:r>
                        <a:rPr lang="en" sz="1100"/>
                        <a:t>69.22</a:t>
                      </a:r>
                      <a:endParaRPr sz="1100"/>
                    </a:p>
                    <a:p>
                      <a:pPr indent="0" lvl="0" marL="0" rtl="0" algn="ctr">
                        <a:spcBef>
                          <a:spcPts val="0"/>
                        </a:spcBef>
                        <a:spcAft>
                          <a:spcPts val="0"/>
                        </a:spcAft>
                        <a:buNone/>
                      </a:pPr>
                      <a:r>
                        <a:rPr lang="en" sz="1100"/>
                        <a:t>(FACT CC)</a:t>
                      </a:r>
                      <a:endParaRPr sz="1100"/>
                    </a:p>
                    <a:p>
                      <a:pPr indent="0" lvl="0" marL="0" rtl="0" algn="ctr">
                        <a:spcBef>
                          <a:spcPts val="0"/>
                        </a:spcBef>
                        <a:spcAft>
                          <a:spcPts val="0"/>
                        </a:spcAft>
                        <a:buNone/>
                      </a:pPr>
                      <a:r>
                        <a:t/>
                      </a:r>
                      <a:endParaRPr sz="1100"/>
                    </a:p>
                  </a:txBody>
                  <a:tcPr marT="91425" marB="91425" marR="91425" marL="91425"/>
                </a:tc>
              </a:tr>
            </a:tbl>
          </a:graphicData>
        </a:graphic>
      </p:graphicFrame>
      <p:sp>
        <p:nvSpPr>
          <p:cNvPr id="195" name="Google Shape;195;p22"/>
          <p:cNvSpPr txBox="1"/>
          <p:nvPr/>
        </p:nvSpPr>
        <p:spPr>
          <a:xfrm>
            <a:off x="195675" y="4462800"/>
            <a:ext cx="497700" cy="44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2"/>
                </a:solidFill>
              </a:rPr>
              <a:t>10</a:t>
            </a:r>
            <a:endParaRPr b="1" sz="1100">
              <a:solidFill>
                <a:schemeClr val="dk2"/>
              </a:solidFill>
            </a:endParaRPr>
          </a:p>
        </p:txBody>
      </p:sp>
      <p:sp>
        <p:nvSpPr>
          <p:cNvPr id="196" name="Google Shape;196;p22"/>
          <p:cNvSpPr txBox="1"/>
          <p:nvPr/>
        </p:nvSpPr>
        <p:spPr>
          <a:xfrm>
            <a:off x="7954850" y="4621950"/>
            <a:ext cx="957300" cy="28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2"/>
                </a:solidFill>
              </a:rPr>
              <a:t>14-12-2023</a:t>
            </a:r>
            <a:endParaRPr sz="11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00" name="Shape 200"/>
        <p:cNvGrpSpPr/>
        <p:nvPr/>
      </p:nvGrpSpPr>
      <p:grpSpPr>
        <a:xfrm>
          <a:off x="0" y="0"/>
          <a:ext cx="0" cy="0"/>
          <a:chOff x="0" y="0"/>
          <a:chExt cx="0" cy="0"/>
        </a:xfrm>
      </p:grpSpPr>
      <p:sp>
        <p:nvSpPr>
          <p:cNvPr id="201" name="Google Shape;201;p23"/>
          <p:cNvSpPr txBox="1"/>
          <p:nvPr>
            <p:ph type="title"/>
          </p:nvPr>
        </p:nvSpPr>
        <p:spPr>
          <a:xfrm>
            <a:off x="461775" y="449950"/>
            <a:ext cx="2860800" cy="80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600">
                <a:latin typeface="Arial"/>
                <a:ea typeface="Arial"/>
                <a:cs typeface="Arial"/>
                <a:sym typeface="Arial"/>
              </a:rPr>
              <a:t>Related Works</a:t>
            </a:r>
            <a:endParaRPr b="1" sz="2600">
              <a:latin typeface="Arial"/>
              <a:ea typeface="Arial"/>
              <a:cs typeface="Arial"/>
              <a:sym typeface="Arial"/>
            </a:endParaRPr>
          </a:p>
        </p:txBody>
      </p:sp>
      <p:graphicFrame>
        <p:nvGraphicFramePr>
          <p:cNvPr id="202" name="Google Shape;202;p23"/>
          <p:cNvGraphicFramePr/>
          <p:nvPr/>
        </p:nvGraphicFramePr>
        <p:xfrm>
          <a:off x="717450" y="1259350"/>
          <a:ext cx="3000000" cy="3000000"/>
        </p:xfrm>
        <a:graphic>
          <a:graphicData uri="http://schemas.openxmlformats.org/drawingml/2006/table">
            <a:tbl>
              <a:tblPr>
                <a:noFill/>
                <a:tableStyleId>{42376859-88E1-41A9-A505-F626EC77F713}</a:tableStyleId>
              </a:tblPr>
              <a:tblGrid>
                <a:gridCol w="825400"/>
                <a:gridCol w="1103450"/>
                <a:gridCol w="2078850"/>
                <a:gridCol w="1374200"/>
                <a:gridCol w="1042350"/>
                <a:gridCol w="1284850"/>
              </a:tblGrid>
              <a:tr h="708050">
                <a:tc>
                  <a:txBody>
                    <a:bodyPr/>
                    <a:lstStyle/>
                    <a:p>
                      <a:pPr indent="0" lvl="0" marL="0" rtl="0" algn="ctr">
                        <a:spcBef>
                          <a:spcPts val="0"/>
                        </a:spcBef>
                        <a:spcAft>
                          <a:spcPts val="0"/>
                        </a:spcAft>
                        <a:buNone/>
                      </a:pPr>
                      <a:r>
                        <a:rPr b="1" lang="en">
                          <a:solidFill>
                            <a:srgbClr val="212121"/>
                          </a:solidFill>
                          <a:highlight>
                            <a:schemeClr val="dk1"/>
                          </a:highlight>
                        </a:rPr>
                        <a:t>Papers</a:t>
                      </a:r>
                      <a:endParaRPr b="1">
                        <a:solidFill>
                          <a:srgbClr val="212121"/>
                        </a:solidFill>
                        <a:highlight>
                          <a:schemeClr val="dk1"/>
                        </a:highlight>
                      </a:endParaRPr>
                    </a:p>
                  </a:txBody>
                  <a:tcPr marT="91425" marB="91425" marR="91425" marL="91425" anchor="ctr"/>
                </a:tc>
                <a:tc>
                  <a:txBody>
                    <a:bodyPr/>
                    <a:lstStyle/>
                    <a:p>
                      <a:pPr indent="0" lvl="0" marL="0" rtl="0" algn="ctr">
                        <a:spcBef>
                          <a:spcPts val="0"/>
                        </a:spcBef>
                        <a:spcAft>
                          <a:spcPts val="0"/>
                        </a:spcAft>
                        <a:buNone/>
                      </a:pPr>
                      <a:r>
                        <a:rPr b="1" lang="en">
                          <a:solidFill>
                            <a:srgbClr val="212121"/>
                          </a:solidFill>
                          <a:highlight>
                            <a:schemeClr val="dk1"/>
                          </a:highlight>
                        </a:rPr>
                        <a:t>Dataset(s)</a:t>
                      </a:r>
                      <a:endParaRPr b="1">
                        <a:solidFill>
                          <a:srgbClr val="212121"/>
                        </a:solidFill>
                        <a:highlight>
                          <a:schemeClr val="dk1"/>
                        </a:highlight>
                      </a:endParaRPr>
                    </a:p>
                  </a:txBody>
                  <a:tcPr marT="91425" marB="91425" marR="91425" marL="91425" anchor="ctr"/>
                </a:tc>
                <a:tc>
                  <a:txBody>
                    <a:bodyPr/>
                    <a:lstStyle/>
                    <a:p>
                      <a:pPr indent="0" lvl="0" marL="0" rtl="0" algn="ctr">
                        <a:spcBef>
                          <a:spcPts val="0"/>
                        </a:spcBef>
                        <a:spcAft>
                          <a:spcPts val="0"/>
                        </a:spcAft>
                        <a:buNone/>
                      </a:pPr>
                      <a:r>
                        <a:rPr b="1" lang="en">
                          <a:solidFill>
                            <a:srgbClr val="212121"/>
                          </a:solidFill>
                          <a:highlight>
                            <a:schemeClr val="dk1"/>
                          </a:highlight>
                        </a:rPr>
                        <a:t>Detection</a:t>
                      </a:r>
                      <a:endParaRPr b="1">
                        <a:solidFill>
                          <a:srgbClr val="212121"/>
                        </a:solidFill>
                        <a:highlight>
                          <a:schemeClr val="dk1"/>
                        </a:highlight>
                      </a:endParaRPr>
                    </a:p>
                  </a:txBody>
                  <a:tcPr marT="91425" marB="91425" marR="91425" marL="91425" anchor="ctr"/>
                </a:tc>
                <a:tc>
                  <a:txBody>
                    <a:bodyPr/>
                    <a:lstStyle/>
                    <a:p>
                      <a:pPr indent="0" lvl="0" marL="0" rtl="0" algn="ctr">
                        <a:spcBef>
                          <a:spcPts val="0"/>
                        </a:spcBef>
                        <a:spcAft>
                          <a:spcPts val="0"/>
                        </a:spcAft>
                        <a:buNone/>
                      </a:pPr>
                      <a:r>
                        <a:rPr b="1" lang="en">
                          <a:solidFill>
                            <a:srgbClr val="212121"/>
                          </a:solidFill>
                          <a:highlight>
                            <a:schemeClr val="dk1"/>
                          </a:highlight>
                        </a:rPr>
                        <a:t>Mitigation</a:t>
                      </a:r>
                      <a:endParaRPr b="1">
                        <a:solidFill>
                          <a:srgbClr val="212121"/>
                        </a:solidFill>
                        <a:highlight>
                          <a:schemeClr val="dk1"/>
                        </a:highlight>
                      </a:endParaRPr>
                    </a:p>
                    <a:p>
                      <a:pPr indent="0" lvl="0" marL="0" rtl="0" algn="ctr">
                        <a:spcBef>
                          <a:spcPts val="0"/>
                        </a:spcBef>
                        <a:spcAft>
                          <a:spcPts val="0"/>
                        </a:spcAft>
                        <a:buNone/>
                      </a:pPr>
                      <a:r>
                        <a:t/>
                      </a:r>
                      <a:endParaRPr b="1">
                        <a:solidFill>
                          <a:srgbClr val="212121"/>
                        </a:solidFill>
                        <a:highlight>
                          <a:schemeClr val="dk1"/>
                        </a:highlight>
                      </a:endParaRPr>
                    </a:p>
                  </a:txBody>
                  <a:tcPr marT="91425" marB="91425" marR="91425" marL="91425" anchor="ctr"/>
                </a:tc>
                <a:tc>
                  <a:txBody>
                    <a:bodyPr/>
                    <a:lstStyle/>
                    <a:p>
                      <a:pPr indent="0" lvl="0" marL="0" rtl="0" algn="ctr">
                        <a:spcBef>
                          <a:spcPts val="0"/>
                        </a:spcBef>
                        <a:spcAft>
                          <a:spcPts val="0"/>
                        </a:spcAft>
                        <a:buNone/>
                      </a:pPr>
                      <a:r>
                        <a:rPr b="1" lang="en">
                          <a:solidFill>
                            <a:srgbClr val="212121"/>
                          </a:solidFill>
                          <a:highlight>
                            <a:schemeClr val="dk1"/>
                          </a:highlight>
                        </a:rPr>
                        <a:t>Models</a:t>
                      </a:r>
                      <a:endParaRPr b="1">
                        <a:solidFill>
                          <a:srgbClr val="212121"/>
                        </a:solidFill>
                        <a:highlight>
                          <a:schemeClr val="dk1"/>
                        </a:highlight>
                      </a:endParaRPr>
                    </a:p>
                    <a:p>
                      <a:pPr indent="0" lvl="0" marL="0" rtl="0" algn="ctr">
                        <a:spcBef>
                          <a:spcPts val="0"/>
                        </a:spcBef>
                        <a:spcAft>
                          <a:spcPts val="0"/>
                        </a:spcAft>
                        <a:buNone/>
                      </a:pPr>
                      <a:r>
                        <a:rPr b="1" lang="en">
                          <a:solidFill>
                            <a:srgbClr val="212121"/>
                          </a:solidFill>
                          <a:highlight>
                            <a:schemeClr val="dk1"/>
                          </a:highlight>
                        </a:rPr>
                        <a:t>Used</a:t>
                      </a:r>
                      <a:endParaRPr b="1">
                        <a:solidFill>
                          <a:srgbClr val="212121"/>
                        </a:solidFill>
                        <a:highlight>
                          <a:schemeClr val="dk1"/>
                        </a:highlight>
                      </a:endParaRPr>
                    </a:p>
                    <a:p>
                      <a:pPr indent="0" lvl="0" marL="0" rtl="0" algn="ctr">
                        <a:spcBef>
                          <a:spcPts val="0"/>
                        </a:spcBef>
                        <a:spcAft>
                          <a:spcPts val="0"/>
                        </a:spcAft>
                        <a:buNone/>
                      </a:pPr>
                      <a:r>
                        <a:t/>
                      </a:r>
                      <a:endParaRPr b="1">
                        <a:solidFill>
                          <a:srgbClr val="212121"/>
                        </a:solidFill>
                        <a:highlight>
                          <a:schemeClr val="dk1"/>
                        </a:highlight>
                      </a:endParaRPr>
                    </a:p>
                  </a:txBody>
                  <a:tcPr marT="91425" marB="91425" marR="91425" marL="91425" anchor="ctr"/>
                </a:tc>
                <a:tc>
                  <a:txBody>
                    <a:bodyPr/>
                    <a:lstStyle/>
                    <a:p>
                      <a:pPr indent="0" lvl="0" marL="0" rtl="0" algn="ctr">
                        <a:spcBef>
                          <a:spcPts val="0"/>
                        </a:spcBef>
                        <a:spcAft>
                          <a:spcPts val="0"/>
                        </a:spcAft>
                        <a:buNone/>
                      </a:pPr>
                      <a:r>
                        <a:rPr b="1" lang="en">
                          <a:solidFill>
                            <a:srgbClr val="212121"/>
                          </a:solidFill>
                          <a:highlight>
                            <a:schemeClr val="dk1"/>
                          </a:highlight>
                        </a:rPr>
                        <a:t>Performance</a:t>
                      </a:r>
                      <a:endParaRPr b="1">
                        <a:solidFill>
                          <a:srgbClr val="212121"/>
                        </a:solidFill>
                        <a:highlight>
                          <a:schemeClr val="dk1"/>
                        </a:highlight>
                      </a:endParaRPr>
                    </a:p>
                  </a:txBody>
                  <a:tcPr marT="91425" marB="91425" marR="91425" marL="91425" anchor="ctr"/>
                </a:tc>
              </a:tr>
              <a:tr h="1358025">
                <a:tc>
                  <a:txBody>
                    <a:bodyPr/>
                    <a:lstStyle/>
                    <a:p>
                      <a:pPr indent="0" lvl="0" marL="0" rtl="0" algn="ctr">
                        <a:spcBef>
                          <a:spcPts val="0"/>
                        </a:spcBef>
                        <a:spcAft>
                          <a:spcPts val="0"/>
                        </a:spcAft>
                        <a:buNone/>
                      </a:pPr>
                      <a:r>
                        <a:rPr b="1" lang="en" sz="1100">
                          <a:solidFill>
                            <a:srgbClr val="212121"/>
                          </a:solidFill>
                          <a:highlight>
                            <a:schemeClr val="dk1"/>
                          </a:highlight>
                        </a:rPr>
                        <a:t>[7]</a:t>
                      </a:r>
                      <a:endParaRPr b="1" sz="1100">
                        <a:solidFill>
                          <a:srgbClr val="212121"/>
                        </a:solidFill>
                        <a:highlight>
                          <a:schemeClr val="dk1"/>
                        </a:highlight>
                      </a:endParaRPr>
                    </a:p>
                  </a:txBody>
                  <a:tcPr marT="91425" marB="91425" marR="91425" marL="91425"/>
                </a:tc>
                <a:tc>
                  <a:txBody>
                    <a:bodyPr/>
                    <a:lstStyle/>
                    <a:p>
                      <a:pPr indent="0" lvl="0" marL="0" rtl="0" algn="ctr">
                        <a:spcBef>
                          <a:spcPts val="0"/>
                        </a:spcBef>
                        <a:spcAft>
                          <a:spcPts val="0"/>
                        </a:spcAft>
                        <a:buNone/>
                      </a:pPr>
                      <a:r>
                        <a:rPr lang="en" sz="1100">
                          <a:highlight>
                            <a:schemeClr val="dk1"/>
                          </a:highlight>
                        </a:rPr>
                        <a:t>CNN/DM and XSum</a:t>
                      </a:r>
                      <a:endParaRPr sz="1100">
                        <a:highlight>
                          <a:schemeClr val="dk1"/>
                        </a:highlight>
                      </a:endParaRPr>
                    </a:p>
                    <a:p>
                      <a:pPr indent="0" lvl="0" marL="0" rtl="0" algn="ctr">
                        <a:spcBef>
                          <a:spcPts val="0"/>
                        </a:spcBef>
                        <a:spcAft>
                          <a:spcPts val="0"/>
                        </a:spcAft>
                        <a:buNone/>
                      </a:pPr>
                      <a:r>
                        <a:t/>
                      </a:r>
                      <a:endParaRPr sz="1100">
                        <a:highlight>
                          <a:schemeClr val="dk1"/>
                        </a:highlight>
                      </a:endParaRPr>
                    </a:p>
                    <a:p>
                      <a:pPr indent="0" lvl="0" marL="0" rtl="0" algn="ctr">
                        <a:spcBef>
                          <a:spcPts val="0"/>
                        </a:spcBef>
                        <a:spcAft>
                          <a:spcPts val="0"/>
                        </a:spcAft>
                        <a:buNone/>
                      </a:pPr>
                      <a:r>
                        <a:t/>
                      </a:r>
                      <a:endParaRPr sz="1100">
                        <a:highlight>
                          <a:schemeClr val="dk1"/>
                        </a:highlight>
                      </a:endParaRPr>
                    </a:p>
                    <a:p>
                      <a:pPr indent="0" lvl="0" marL="0" rtl="0" algn="ctr">
                        <a:spcBef>
                          <a:spcPts val="0"/>
                        </a:spcBef>
                        <a:spcAft>
                          <a:spcPts val="0"/>
                        </a:spcAft>
                        <a:buNone/>
                      </a:pPr>
                      <a:r>
                        <a:t/>
                      </a:r>
                      <a:endParaRPr sz="1100">
                        <a:highlight>
                          <a:schemeClr val="dk1"/>
                        </a:highlight>
                      </a:endParaRPr>
                    </a:p>
                  </a:txBody>
                  <a:tcPr marT="91425" marB="91425" marR="91425" marL="91425"/>
                </a:tc>
                <a:tc>
                  <a:txBody>
                    <a:bodyPr/>
                    <a:lstStyle/>
                    <a:p>
                      <a:pPr indent="0" lvl="0" marL="0" rtl="0" algn="ctr">
                        <a:spcBef>
                          <a:spcPts val="0"/>
                        </a:spcBef>
                        <a:spcAft>
                          <a:spcPts val="0"/>
                        </a:spcAft>
                        <a:buNone/>
                      </a:pPr>
                      <a:r>
                        <a:rPr lang="en" sz="1200">
                          <a:solidFill>
                            <a:srgbClr val="212121"/>
                          </a:solidFill>
                          <a:highlight>
                            <a:schemeClr val="dk1"/>
                          </a:highlight>
                          <a:latin typeface="Roboto"/>
                          <a:ea typeface="Roboto"/>
                          <a:cs typeface="Roboto"/>
                          <a:sym typeface="Roboto"/>
                        </a:rPr>
                        <a:t>B</a:t>
                      </a:r>
                      <a:r>
                        <a:rPr lang="en" sz="1200">
                          <a:solidFill>
                            <a:srgbClr val="212121"/>
                          </a:solidFill>
                          <a:highlight>
                            <a:schemeClr val="dk1"/>
                          </a:highlight>
                          <a:latin typeface="Roboto"/>
                          <a:ea typeface="Roboto"/>
                          <a:cs typeface="Roboto"/>
                          <a:sym typeface="Roboto"/>
                        </a:rPr>
                        <a:t>eam search modification successfully detects and reduces hallucination, surpassing vanilla beam search, PINOCCHIO, and FactEdit on XSum and CNN/DM datasets</a:t>
                      </a:r>
                      <a:endParaRPr sz="1100">
                        <a:solidFill>
                          <a:srgbClr val="212121"/>
                        </a:solidFill>
                        <a:highlight>
                          <a:schemeClr val="dk1"/>
                        </a:highlight>
                      </a:endParaRPr>
                    </a:p>
                    <a:p>
                      <a:pPr indent="0" lvl="0" marL="0" rtl="0" algn="ctr">
                        <a:spcBef>
                          <a:spcPts val="0"/>
                        </a:spcBef>
                        <a:spcAft>
                          <a:spcPts val="0"/>
                        </a:spcAft>
                        <a:buNone/>
                      </a:pPr>
                      <a:r>
                        <a:t/>
                      </a:r>
                      <a:endParaRPr sz="1100">
                        <a:solidFill>
                          <a:srgbClr val="212121"/>
                        </a:solidFill>
                        <a:highlight>
                          <a:schemeClr val="dk1"/>
                        </a:highlight>
                      </a:endParaRPr>
                    </a:p>
                    <a:p>
                      <a:pPr indent="0" lvl="0" marL="0" rtl="0" algn="ctr">
                        <a:spcBef>
                          <a:spcPts val="0"/>
                        </a:spcBef>
                        <a:spcAft>
                          <a:spcPts val="0"/>
                        </a:spcAft>
                        <a:buNone/>
                      </a:pPr>
                      <a:r>
                        <a:t/>
                      </a:r>
                      <a:endParaRPr sz="1100">
                        <a:solidFill>
                          <a:srgbClr val="212121"/>
                        </a:solidFill>
                        <a:highlight>
                          <a:schemeClr val="dk1"/>
                        </a:highlight>
                      </a:endParaRPr>
                    </a:p>
                  </a:txBody>
                  <a:tcPr marT="91425" marB="91425" marR="91425" marL="91425"/>
                </a:tc>
                <a:tc>
                  <a:txBody>
                    <a:bodyPr/>
                    <a:lstStyle/>
                    <a:p>
                      <a:pPr indent="0" lvl="0" marL="0" rtl="0" algn="ctr">
                        <a:spcBef>
                          <a:spcPts val="0"/>
                        </a:spcBef>
                        <a:spcAft>
                          <a:spcPts val="0"/>
                        </a:spcAft>
                        <a:buNone/>
                      </a:pPr>
                      <a:r>
                        <a:rPr lang="en" sz="1100">
                          <a:solidFill>
                            <a:srgbClr val="212121"/>
                          </a:solidFill>
                          <a:highlight>
                            <a:schemeClr val="dk1"/>
                          </a:highlight>
                        </a:rPr>
                        <a:t> </a:t>
                      </a:r>
                      <a:r>
                        <a:rPr lang="en" sz="1200">
                          <a:solidFill>
                            <a:srgbClr val="212121"/>
                          </a:solidFill>
                          <a:highlight>
                            <a:schemeClr val="dk1"/>
                          </a:highlight>
                          <a:latin typeface="Roboto"/>
                          <a:ea typeface="Roboto"/>
                          <a:cs typeface="Roboto"/>
                          <a:sym typeface="Roboto"/>
                        </a:rPr>
                        <a:t>M</a:t>
                      </a:r>
                      <a:r>
                        <a:rPr lang="en" sz="1200">
                          <a:solidFill>
                            <a:srgbClr val="212121"/>
                          </a:solidFill>
                          <a:highlight>
                            <a:schemeClr val="dk1"/>
                          </a:highlight>
                          <a:latin typeface="Roboto"/>
                          <a:ea typeface="Roboto"/>
                          <a:cs typeface="Roboto"/>
                          <a:sym typeface="Roboto"/>
                        </a:rPr>
                        <a:t>odify the cumulative beam probability and reduce hallucination</a:t>
                      </a:r>
                      <a:endParaRPr sz="1100">
                        <a:solidFill>
                          <a:srgbClr val="212121"/>
                        </a:solidFill>
                        <a:highlight>
                          <a:schemeClr val="dk1"/>
                        </a:highlight>
                      </a:endParaRPr>
                    </a:p>
                  </a:txBody>
                  <a:tcPr marT="91425" marB="91425" marR="91425" marL="91425"/>
                </a:tc>
                <a:tc>
                  <a:txBody>
                    <a:bodyPr/>
                    <a:lstStyle/>
                    <a:p>
                      <a:pPr indent="0" lvl="0" marL="0" rtl="0" algn="ctr">
                        <a:spcBef>
                          <a:spcPts val="0"/>
                        </a:spcBef>
                        <a:spcAft>
                          <a:spcPts val="0"/>
                        </a:spcAft>
                        <a:buNone/>
                      </a:pPr>
                      <a:r>
                        <a:rPr lang="en" sz="1100">
                          <a:solidFill>
                            <a:srgbClr val="212121"/>
                          </a:solidFill>
                          <a:highlight>
                            <a:schemeClr val="dk1"/>
                          </a:highlight>
                        </a:rPr>
                        <a:t>BART</a:t>
                      </a:r>
                      <a:endParaRPr sz="1100">
                        <a:solidFill>
                          <a:srgbClr val="212121"/>
                        </a:solidFill>
                        <a:highlight>
                          <a:schemeClr val="dk1"/>
                        </a:highlight>
                      </a:endParaRPr>
                    </a:p>
                    <a:p>
                      <a:pPr indent="0" lvl="0" marL="0" rtl="0" algn="ctr">
                        <a:spcBef>
                          <a:spcPts val="0"/>
                        </a:spcBef>
                        <a:spcAft>
                          <a:spcPts val="0"/>
                        </a:spcAft>
                        <a:buNone/>
                      </a:pPr>
                      <a:r>
                        <a:t/>
                      </a:r>
                      <a:endParaRPr sz="1100">
                        <a:solidFill>
                          <a:srgbClr val="212121"/>
                        </a:solidFill>
                        <a:highlight>
                          <a:schemeClr val="dk1"/>
                        </a:highlight>
                      </a:endParaRPr>
                    </a:p>
                  </a:txBody>
                  <a:tcPr marT="91425" marB="91425" marR="91425" marL="91425"/>
                </a:tc>
                <a:tc>
                  <a:txBody>
                    <a:bodyPr/>
                    <a:lstStyle/>
                    <a:p>
                      <a:pPr indent="0" lvl="0" marL="0" rtl="0" algn="ctr">
                        <a:spcBef>
                          <a:spcPts val="0"/>
                        </a:spcBef>
                        <a:spcAft>
                          <a:spcPts val="0"/>
                        </a:spcAft>
                        <a:buNone/>
                      </a:pPr>
                      <a:r>
                        <a:rPr lang="en" sz="1100">
                          <a:solidFill>
                            <a:srgbClr val="212121"/>
                          </a:solidFill>
                          <a:highlight>
                            <a:schemeClr val="dk1"/>
                          </a:highlight>
                        </a:rPr>
                        <a:t>94.8%</a:t>
                      </a:r>
                      <a:endParaRPr sz="1100">
                        <a:solidFill>
                          <a:srgbClr val="212121"/>
                        </a:solidFill>
                        <a:highlight>
                          <a:schemeClr val="dk1"/>
                        </a:highlight>
                      </a:endParaRPr>
                    </a:p>
                    <a:p>
                      <a:pPr indent="0" lvl="0" marL="0" rtl="0" algn="ctr">
                        <a:spcBef>
                          <a:spcPts val="0"/>
                        </a:spcBef>
                        <a:spcAft>
                          <a:spcPts val="0"/>
                        </a:spcAft>
                        <a:buNone/>
                      </a:pPr>
                      <a:r>
                        <a:rPr lang="en" sz="1100">
                          <a:solidFill>
                            <a:srgbClr val="212121"/>
                          </a:solidFill>
                          <a:highlight>
                            <a:schemeClr val="dk1"/>
                          </a:highlight>
                        </a:rPr>
                        <a:t>(QGQA)</a:t>
                      </a:r>
                      <a:endParaRPr sz="1100">
                        <a:solidFill>
                          <a:srgbClr val="212121"/>
                        </a:solidFill>
                        <a:highlight>
                          <a:schemeClr val="dk1"/>
                        </a:highlight>
                      </a:endParaRPr>
                    </a:p>
                  </a:txBody>
                  <a:tcPr marT="91425" marB="91425" marR="91425" marL="91425"/>
                </a:tc>
              </a:tr>
            </a:tbl>
          </a:graphicData>
        </a:graphic>
      </p:graphicFrame>
      <p:sp>
        <p:nvSpPr>
          <p:cNvPr id="203" name="Google Shape;203;p23"/>
          <p:cNvSpPr txBox="1"/>
          <p:nvPr/>
        </p:nvSpPr>
        <p:spPr>
          <a:xfrm>
            <a:off x="195675" y="4462800"/>
            <a:ext cx="497700" cy="44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2"/>
                </a:solidFill>
              </a:rPr>
              <a:t>11</a:t>
            </a:r>
            <a:endParaRPr b="1" sz="1100">
              <a:solidFill>
                <a:schemeClr val="dk2"/>
              </a:solidFill>
            </a:endParaRPr>
          </a:p>
        </p:txBody>
      </p:sp>
      <p:sp>
        <p:nvSpPr>
          <p:cNvPr id="204" name="Google Shape;204;p23"/>
          <p:cNvSpPr txBox="1"/>
          <p:nvPr/>
        </p:nvSpPr>
        <p:spPr>
          <a:xfrm>
            <a:off x="7954850" y="4545750"/>
            <a:ext cx="957300" cy="28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2"/>
                </a:solidFill>
              </a:rPr>
              <a:t>14-12-2023</a:t>
            </a:r>
            <a:endParaRPr sz="11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208" name="Shape 208"/>
        <p:cNvGrpSpPr/>
        <p:nvPr/>
      </p:nvGrpSpPr>
      <p:grpSpPr>
        <a:xfrm>
          <a:off x="0" y="0"/>
          <a:ext cx="0" cy="0"/>
          <a:chOff x="0" y="0"/>
          <a:chExt cx="0" cy="0"/>
        </a:xfrm>
      </p:grpSpPr>
      <p:sp>
        <p:nvSpPr>
          <p:cNvPr id="209" name="Google Shape;209;p24"/>
          <p:cNvSpPr txBox="1"/>
          <p:nvPr>
            <p:ph type="title"/>
          </p:nvPr>
        </p:nvSpPr>
        <p:spPr>
          <a:xfrm>
            <a:off x="819150" y="10370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600">
                <a:latin typeface="Arial"/>
                <a:ea typeface="Arial"/>
                <a:cs typeface="Arial"/>
                <a:sym typeface="Arial"/>
              </a:rPr>
              <a:t>Research Gap</a:t>
            </a:r>
            <a:endParaRPr b="1" sz="2600">
              <a:latin typeface="Arial"/>
              <a:ea typeface="Arial"/>
              <a:cs typeface="Arial"/>
              <a:sym typeface="Arial"/>
            </a:endParaRPr>
          </a:p>
        </p:txBody>
      </p:sp>
      <p:sp>
        <p:nvSpPr>
          <p:cNvPr id="210" name="Google Shape;210;p24"/>
          <p:cNvSpPr txBox="1"/>
          <p:nvPr>
            <p:ph idx="1" type="body"/>
          </p:nvPr>
        </p:nvSpPr>
        <p:spPr>
          <a:xfrm>
            <a:off x="886525" y="1991650"/>
            <a:ext cx="7505700" cy="1711800"/>
          </a:xfrm>
          <a:prstGeom prst="rect">
            <a:avLst/>
          </a:prstGeom>
        </p:spPr>
        <p:txBody>
          <a:bodyPr anchorCtr="0" anchor="t" bIns="91425" lIns="91425" spcFirstLastPara="1" rIns="91425" wrap="square" tIns="91425">
            <a:noAutofit/>
          </a:bodyPr>
          <a:lstStyle/>
          <a:p>
            <a:pPr indent="-323850" lvl="0" marL="457200" rtl="0" algn="just">
              <a:lnSpc>
                <a:spcPct val="115000"/>
              </a:lnSpc>
              <a:spcBef>
                <a:spcPts val="0"/>
              </a:spcBef>
              <a:spcAft>
                <a:spcPts val="0"/>
              </a:spcAft>
              <a:buClr>
                <a:srgbClr val="222222"/>
              </a:buClr>
              <a:buSzPts val="1500"/>
              <a:buFont typeface="Arial"/>
              <a:buAutoNum type="arabicPeriod"/>
            </a:pPr>
            <a:r>
              <a:rPr lang="en" sz="1500">
                <a:solidFill>
                  <a:srgbClr val="222222"/>
                </a:solidFill>
                <a:highlight>
                  <a:srgbClr val="FFFFFF"/>
                </a:highlight>
                <a:latin typeface="Arial"/>
                <a:ea typeface="Arial"/>
                <a:cs typeface="Arial"/>
                <a:sym typeface="Arial"/>
              </a:rPr>
              <a:t>Numerous studies have explored hallucination in text summarization, focusing primarily on English and other languages. </a:t>
            </a:r>
            <a:br>
              <a:rPr lang="en" sz="1500">
                <a:solidFill>
                  <a:srgbClr val="222222"/>
                </a:solidFill>
                <a:highlight>
                  <a:srgbClr val="FFFFFF"/>
                </a:highlight>
                <a:latin typeface="Arial"/>
                <a:ea typeface="Arial"/>
                <a:cs typeface="Arial"/>
                <a:sym typeface="Arial"/>
              </a:rPr>
            </a:br>
            <a:endParaRPr sz="1500">
              <a:solidFill>
                <a:srgbClr val="222222"/>
              </a:solidFill>
              <a:highlight>
                <a:srgbClr val="FFFFFF"/>
              </a:highlight>
              <a:latin typeface="Arial"/>
              <a:ea typeface="Arial"/>
              <a:cs typeface="Arial"/>
              <a:sym typeface="Arial"/>
            </a:endParaRPr>
          </a:p>
          <a:p>
            <a:pPr indent="-323850" lvl="0" marL="457200" rtl="0" algn="just">
              <a:lnSpc>
                <a:spcPct val="115000"/>
              </a:lnSpc>
              <a:spcBef>
                <a:spcPts val="0"/>
              </a:spcBef>
              <a:spcAft>
                <a:spcPts val="0"/>
              </a:spcAft>
              <a:buClr>
                <a:srgbClr val="222222"/>
              </a:buClr>
              <a:buSzPts val="1500"/>
              <a:buFont typeface="Arial"/>
              <a:buAutoNum type="arabicPeriod"/>
            </a:pPr>
            <a:r>
              <a:rPr lang="en" sz="1500">
                <a:solidFill>
                  <a:srgbClr val="222222"/>
                </a:solidFill>
                <a:highlight>
                  <a:srgbClr val="FFFFFF"/>
                </a:highlight>
                <a:latin typeface="Arial"/>
                <a:ea typeface="Arial"/>
                <a:cs typeface="Arial"/>
                <a:sym typeface="Arial"/>
              </a:rPr>
              <a:t>However, there is a noticeable gap in research concerning hallucination mitigation specifically within the context of Bengali text summarization.</a:t>
            </a:r>
            <a:endParaRPr sz="1500">
              <a:solidFill>
                <a:srgbClr val="222222"/>
              </a:solidFill>
              <a:highlight>
                <a:srgbClr val="FFFFFF"/>
              </a:highlight>
              <a:latin typeface="Arial"/>
              <a:ea typeface="Arial"/>
              <a:cs typeface="Arial"/>
              <a:sym typeface="Arial"/>
            </a:endParaRPr>
          </a:p>
          <a:p>
            <a:pPr indent="0" lvl="0" marL="0" rtl="0" algn="just">
              <a:lnSpc>
                <a:spcPct val="115000"/>
              </a:lnSpc>
              <a:spcBef>
                <a:spcPts val="1200"/>
              </a:spcBef>
              <a:spcAft>
                <a:spcPts val="0"/>
              </a:spcAft>
              <a:buSzPts val="275"/>
              <a:buNone/>
            </a:pPr>
            <a:r>
              <a:t/>
            </a:r>
            <a:endParaRPr sz="1500">
              <a:solidFill>
                <a:srgbClr val="222222"/>
              </a:solidFill>
              <a:highlight>
                <a:srgbClr val="FFFFFF"/>
              </a:highlight>
              <a:latin typeface="Arial"/>
              <a:ea typeface="Arial"/>
              <a:cs typeface="Arial"/>
              <a:sym typeface="Arial"/>
            </a:endParaRPr>
          </a:p>
          <a:p>
            <a:pPr indent="0" lvl="0" marL="0" rtl="0" algn="just">
              <a:lnSpc>
                <a:spcPct val="115000"/>
              </a:lnSpc>
              <a:spcBef>
                <a:spcPts val="1200"/>
              </a:spcBef>
              <a:spcAft>
                <a:spcPts val="0"/>
              </a:spcAft>
              <a:buSzPts val="275"/>
              <a:buNone/>
            </a:pPr>
            <a:r>
              <a:t/>
            </a:r>
            <a:endParaRPr sz="1500">
              <a:solidFill>
                <a:srgbClr val="222222"/>
              </a:solidFill>
              <a:highlight>
                <a:srgbClr val="FFFFFF"/>
              </a:highlight>
              <a:latin typeface="Arial"/>
              <a:ea typeface="Arial"/>
              <a:cs typeface="Arial"/>
              <a:sym typeface="Arial"/>
            </a:endParaRPr>
          </a:p>
          <a:p>
            <a:pPr indent="0" lvl="0" marL="0" rtl="0" algn="just">
              <a:lnSpc>
                <a:spcPct val="115000"/>
              </a:lnSpc>
              <a:spcBef>
                <a:spcPts val="1200"/>
              </a:spcBef>
              <a:spcAft>
                <a:spcPts val="0"/>
              </a:spcAft>
              <a:buSzPts val="275"/>
              <a:buNone/>
            </a:pPr>
            <a:r>
              <a:t/>
            </a:r>
            <a:endParaRPr sz="1500">
              <a:solidFill>
                <a:srgbClr val="222222"/>
              </a:solidFill>
              <a:highlight>
                <a:srgbClr val="FFFFFF"/>
              </a:highlight>
              <a:latin typeface="Arial"/>
              <a:ea typeface="Arial"/>
              <a:cs typeface="Arial"/>
              <a:sym typeface="Arial"/>
            </a:endParaRPr>
          </a:p>
          <a:p>
            <a:pPr indent="0" lvl="0" marL="0" rtl="0" algn="just">
              <a:lnSpc>
                <a:spcPct val="115000"/>
              </a:lnSpc>
              <a:spcBef>
                <a:spcPts val="1200"/>
              </a:spcBef>
              <a:spcAft>
                <a:spcPts val="1200"/>
              </a:spcAft>
              <a:buSzPts val="275"/>
              <a:buNone/>
            </a:pPr>
            <a:r>
              <a:t/>
            </a:r>
            <a:endParaRPr sz="1500">
              <a:solidFill>
                <a:srgbClr val="222222"/>
              </a:solidFill>
              <a:highlight>
                <a:srgbClr val="FFFFFF"/>
              </a:highlight>
              <a:latin typeface="Arial"/>
              <a:ea typeface="Arial"/>
              <a:cs typeface="Arial"/>
              <a:sym typeface="Arial"/>
            </a:endParaRPr>
          </a:p>
        </p:txBody>
      </p:sp>
      <p:sp>
        <p:nvSpPr>
          <p:cNvPr id="211" name="Google Shape;211;p24"/>
          <p:cNvSpPr txBox="1"/>
          <p:nvPr/>
        </p:nvSpPr>
        <p:spPr>
          <a:xfrm>
            <a:off x="195675" y="4462800"/>
            <a:ext cx="497700" cy="44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2"/>
                </a:solidFill>
              </a:rPr>
              <a:t>12</a:t>
            </a:r>
            <a:endParaRPr b="1" sz="1100">
              <a:solidFill>
                <a:schemeClr val="dk2"/>
              </a:solidFill>
            </a:endParaRPr>
          </a:p>
        </p:txBody>
      </p:sp>
      <p:sp>
        <p:nvSpPr>
          <p:cNvPr id="212" name="Google Shape;212;p24"/>
          <p:cNvSpPr txBox="1"/>
          <p:nvPr/>
        </p:nvSpPr>
        <p:spPr>
          <a:xfrm>
            <a:off x="7954850" y="4545750"/>
            <a:ext cx="957300" cy="28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2"/>
                </a:solidFill>
              </a:rPr>
              <a:t>14-12-2023</a:t>
            </a:r>
            <a:endParaRPr sz="11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5"/>
          <p:cNvSpPr txBox="1"/>
          <p:nvPr>
            <p:ph type="title"/>
          </p:nvPr>
        </p:nvSpPr>
        <p:spPr>
          <a:xfrm>
            <a:off x="881850" y="954075"/>
            <a:ext cx="3709200" cy="138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600">
                <a:latin typeface="Arial"/>
                <a:ea typeface="Arial"/>
                <a:cs typeface="Arial"/>
                <a:sym typeface="Arial"/>
              </a:rPr>
              <a:t>Problem Statement</a:t>
            </a:r>
            <a:endParaRPr b="1" sz="2600">
              <a:latin typeface="Arial"/>
              <a:ea typeface="Arial"/>
              <a:cs typeface="Arial"/>
              <a:sym typeface="Arial"/>
            </a:endParaRPr>
          </a:p>
        </p:txBody>
      </p:sp>
      <p:sp>
        <p:nvSpPr>
          <p:cNvPr id="218" name="Google Shape;218;p25"/>
          <p:cNvSpPr txBox="1"/>
          <p:nvPr>
            <p:ph idx="1" type="body"/>
          </p:nvPr>
        </p:nvSpPr>
        <p:spPr>
          <a:xfrm>
            <a:off x="881850" y="1995850"/>
            <a:ext cx="7380300" cy="1518300"/>
          </a:xfrm>
          <a:prstGeom prst="rect">
            <a:avLst/>
          </a:prstGeom>
        </p:spPr>
        <p:txBody>
          <a:bodyPr anchorCtr="0" anchor="t" bIns="91425" lIns="91425" spcFirstLastPara="1" rIns="91425" wrap="square" tIns="91425">
            <a:noAutofit/>
          </a:bodyPr>
          <a:lstStyle/>
          <a:p>
            <a:pPr indent="-323850" lvl="0" marL="457200" rtl="0" algn="just">
              <a:spcBef>
                <a:spcPts val="0"/>
              </a:spcBef>
              <a:spcAft>
                <a:spcPts val="0"/>
              </a:spcAft>
              <a:buClr>
                <a:srgbClr val="222222"/>
              </a:buClr>
              <a:buSzPts val="1500"/>
              <a:buFont typeface="Arial"/>
              <a:buAutoNum type="arabicPeriod"/>
            </a:pPr>
            <a:r>
              <a:rPr lang="en" sz="1500">
                <a:solidFill>
                  <a:srgbClr val="222222"/>
                </a:solidFill>
                <a:highlight>
                  <a:schemeClr val="dk1"/>
                </a:highlight>
                <a:latin typeface="Arial"/>
                <a:ea typeface="Arial"/>
                <a:cs typeface="Arial"/>
                <a:sym typeface="Arial"/>
              </a:rPr>
              <a:t>The phenomenon of hallucination persists when summarizing Bengali text, presenting a unique challenge. </a:t>
            </a:r>
            <a:br>
              <a:rPr lang="en" sz="1500">
                <a:solidFill>
                  <a:srgbClr val="222222"/>
                </a:solidFill>
                <a:highlight>
                  <a:schemeClr val="dk1"/>
                </a:highlight>
                <a:latin typeface="Arial"/>
                <a:ea typeface="Arial"/>
                <a:cs typeface="Arial"/>
                <a:sym typeface="Arial"/>
              </a:rPr>
            </a:br>
            <a:endParaRPr sz="1500">
              <a:solidFill>
                <a:srgbClr val="222222"/>
              </a:solidFill>
              <a:highlight>
                <a:schemeClr val="dk1"/>
              </a:highlight>
              <a:latin typeface="Arial"/>
              <a:ea typeface="Arial"/>
              <a:cs typeface="Arial"/>
              <a:sym typeface="Arial"/>
            </a:endParaRPr>
          </a:p>
          <a:p>
            <a:pPr indent="-323850" lvl="0" marL="457200" rtl="0" algn="just">
              <a:spcBef>
                <a:spcPts val="0"/>
              </a:spcBef>
              <a:spcAft>
                <a:spcPts val="0"/>
              </a:spcAft>
              <a:buClr>
                <a:srgbClr val="222222"/>
              </a:buClr>
              <a:buSzPts val="1500"/>
              <a:buFont typeface="Arial"/>
              <a:buAutoNum type="arabicPeriod"/>
            </a:pPr>
            <a:r>
              <a:rPr lang="en" sz="1500">
                <a:solidFill>
                  <a:srgbClr val="222222"/>
                </a:solidFill>
                <a:highlight>
                  <a:schemeClr val="dk1"/>
                </a:highlight>
                <a:latin typeface="Arial"/>
                <a:ea typeface="Arial"/>
                <a:cs typeface="Arial"/>
                <a:sym typeface="Arial"/>
              </a:rPr>
              <a:t>This research is dedicated to </a:t>
            </a:r>
            <a:r>
              <a:rPr b="1" lang="en" sz="1500">
                <a:solidFill>
                  <a:srgbClr val="222222"/>
                </a:solidFill>
                <a:highlight>
                  <a:schemeClr val="dk1"/>
                </a:highlight>
                <a:latin typeface="Arial"/>
                <a:ea typeface="Arial"/>
                <a:cs typeface="Arial"/>
                <a:sym typeface="Arial"/>
              </a:rPr>
              <a:t>addressing</a:t>
            </a:r>
            <a:r>
              <a:rPr lang="en" sz="1500">
                <a:solidFill>
                  <a:srgbClr val="222222"/>
                </a:solidFill>
                <a:highlight>
                  <a:schemeClr val="dk1"/>
                </a:highlight>
                <a:latin typeface="Arial"/>
                <a:ea typeface="Arial"/>
                <a:cs typeface="Arial"/>
                <a:sym typeface="Arial"/>
              </a:rPr>
              <a:t> and </a:t>
            </a:r>
            <a:r>
              <a:rPr b="1" lang="en" sz="1500">
                <a:solidFill>
                  <a:srgbClr val="222222"/>
                </a:solidFill>
                <a:highlight>
                  <a:schemeClr val="dk1"/>
                </a:highlight>
                <a:latin typeface="Arial"/>
                <a:ea typeface="Arial"/>
                <a:cs typeface="Arial"/>
                <a:sym typeface="Arial"/>
              </a:rPr>
              <a:t>resolving</a:t>
            </a:r>
            <a:r>
              <a:rPr lang="en" sz="1500">
                <a:solidFill>
                  <a:srgbClr val="222222"/>
                </a:solidFill>
                <a:highlight>
                  <a:schemeClr val="dk1"/>
                </a:highlight>
                <a:latin typeface="Arial"/>
                <a:ea typeface="Arial"/>
                <a:cs typeface="Arial"/>
                <a:sym typeface="Arial"/>
              </a:rPr>
              <a:t> hallucination issues specific to Bengali language summarization, aiming to </a:t>
            </a:r>
            <a:r>
              <a:rPr b="1" lang="en" sz="1500">
                <a:solidFill>
                  <a:srgbClr val="222222"/>
                </a:solidFill>
                <a:highlight>
                  <a:schemeClr val="dk1"/>
                </a:highlight>
                <a:latin typeface="Arial"/>
                <a:ea typeface="Arial"/>
                <a:cs typeface="Arial"/>
                <a:sym typeface="Arial"/>
              </a:rPr>
              <a:t>enhance accurate</a:t>
            </a:r>
            <a:r>
              <a:rPr lang="en" sz="1500">
                <a:solidFill>
                  <a:srgbClr val="222222"/>
                </a:solidFill>
                <a:highlight>
                  <a:schemeClr val="dk1"/>
                </a:highlight>
                <a:latin typeface="Arial"/>
                <a:ea typeface="Arial"/>
                <a:cs typeface="Arial"/>
                <a:sym typeface="Arial"/>
              </a:rPr>
              <a:t> and </a:t>
            </a:r>
            <a:r>
              <a:rPr b="1" lang="en" sz="1500">
                <a:solidFill>
                  <a:srgbClr val="222222"/>
                </a:solidFill>
                <a:highlight>
                  <a:schemeClr val="dk1"/>
                </a:highlight>
                <a:latin typeface="Arial"/>
                <a:ea typeface="Arial"/>
                <a:cs typeface="Arial"/>
                <a:sym typeface="Arial"/>
              </a:rPr>
              <a:t>reliable</a:t>
            </a:r>
            <a:r>
              <a:rPr lang="en" sz="1500">
                <a:solidFill>
                  <a:srgbClr val="222222"/>
                </a:solidFill>
                <a:highlight>
                  <a:schemeClr val="dk1"/>
                </a:highlight>
                <a:latin typeface="Arial"/>
                <a:ea typeface="Arial"/>
                <a:cs typeface="Arial"/>
                <a:sym typeface="Arial"/>
              </a:rPr>
              <a:t> summary generation.</a:t>
            </a:r>
            <a:endParaRPr sz="1500">
              <a:solidFill>
                <a:srgbClr val="222222"/>
              </a:solidFill>
              <a:highlight>
                <a:schemeClr val="dk1"/>
              </a:highlight>
              <a:latin typeface="Arial"/>
              <a:ea typeface="Arial"/>
              <a:cs typeface="Arial"/>
              <a:sym typeface="Arial"/>
            </a:endParaRPr>
          </a:p>
        </p:txBody>
      </p:sp>
      <p:sp>
        <p:nvSpPr>
          <p:cNvPr id="219" name="Google Shape;219;p25"/>
          <p:cNvSpPr txBox="1"/>
          <p:nvPr/>
        </p:nvSpPr>
        <p:spPr>
          <a:xfrm>
            <a:off x="195675" y="4462800"/>
            <a:ext cx="497700" cy="44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2"/>
                </a:solidFill>
              </a:rPr>
              <a:t>13</a:t>
            </a:r>
            <a:endParaRPr b="1" sz="1100">
              <a:solidFill>
                <a:schemeClr val="dk2"/>
              </a:solidFill>
            </a:endParaRPr>
          </a:p>
        </p:txBody>
      </p:sp>
      <p:sp>
        <p:nvSpPr>
          <p:cNvPr id="220" name="Google Shape;220;p25"/>
          <p:cNvSpPr txBox="1"/>
          <p:nvPr/>
        </p:nvSpPr>
        <p:spPr>
          <a:xfrm>
            <a:off x="7954850" y="4545750"/>
            <a:ext cx="957300" cy="28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2"/>
                </a:solidFill>
              </a:rPr>
              <a:t>14-12-2023</a:t>
            </a:r>
            <a:endParaRPr sz="11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6"/>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solidFill>
                  <a:srgbClr val="000000"/>
                </a:solidFill>
                <a:latin typeface="Arial"/>
                <a:ea typeface="Arial"/>
                <a:cs typeface="Arial"/>
                <a:sym typeface="Arial"/>
              </a:rPr>
              <a:t>Preliminary Findings</a:t>
            </a:r>
            <a:endParaRPr b="1">
              <a:solidFill>
                <a:srgbClr val="000000"/>
              </a:solidFill>
              <a:latin typeface="Arial"/>
              <a:ea typeface="Arial"/>
              <a:cs typeface="Arial"/>
              <a:sym typeface="Arial"/>
            </a:endParaRPr>
          </a:p>
        </p:txBody>
      </p:sp>
      <p:sp>
        <p:nvSpPr>
          <p:cNvPr id="226" name="Google Shape;226;p26"/>
          <p:cNvSpPr txBox="1"/>
          <p:nvPr/>
        </p:nvSpPr>
        <p:spPr>
          <a:xfrm>
            <a:off x="195675" y="4462800"/>
            <a:ext cx="497700" cy="44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2"/>
                </a:solidFill>
              </a:rPr>
              <a:t>14</a:t>
            </a:r>
            <a:endParaRPr b="1" sz="1100">
              <a:solidFill>
                <a:schemeClr val="dk2"/>
              </a:solidFill>
            </a:endParaRPr>
          </a:p>
        </p:txBody>
      </p:sp>
      <p:sp>
        <p:nvSpPr>
          <p:cNvPr id="227" name="Google Shape;227;p26"/>
          <p:cNvSpPr txBox="1"/>
          <p:nvPr/>
        </p:nvSpPr>
        <p:spPr>
          <a:xfrm>
            <a:off x="7954850" y="4545750"/>
            <a:ext cx="957300" cy="28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2"/>
                </a:solidFill>
              </a:rPr>
              <a:t>14-12-2023</a:t>
            </a:r>
            <a:endParaRPr sz="11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7"/>
          <p:cNvSpPr txBox="1"/>
          <p:nvPr>
            <p:ph type="title"/>
          </p:nvPr>
        </p:nvSpPr>
        <p:spPr>
          <a:xfrm>
            <a:off x="346925" y="282250"/>
            <a:ext cx="3753000" cy="74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600">
                <a:latin typeface="Arial"/>
                <a:ea typeface="Arial"/>
                <a:cs typeface="Arial"/>
                <a:sym typeface="Arial"/>
              </a:rPr>
              <a:t>Preliminary Findings </a:t>
            </a:r>
            <a:endParaRPr b="1" sz="2600">
              <a:latin typeface="Arial"/>
              <a:ea typeface="Arial"/>
              <a:cs typeface="Arial"/>
              <a:sym typeface="Arial"/>
            </a:endParaRPr>
          </a:p>
        </p:txBody>
      </p:sp>
      <p:sp>
        <p:nvSpPr>
          <p:cNvPr id="233" name="Google Shape;233;p27"/>
          <p:cNvSpPr/>
          <p:nvPr/>
        </p:nvSpPr>
        <p:spPr>
          <a:xfrm>
            <a:off x="750900" y="1921888"/>
            <a:ext cx="4135200" cy="16983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35714"/>
              </a:lnSpc>
              <a:spcBef>
                <a:spcPts val="0"/>
              </a:spcBef>
              <a:spcAft>
                <a:spcPts val="0"/>
              </a:spcAft>
              <a:buNone/>
            </a:pPr>
            <a:r>
              <a:rPr lang="en" sz="1100">
                <a:solidFill>
                  <a:srgbClr val="222222"/>
                </a:solidFill>
              </a:rPr>
              <a:t>"জং লি একজন সুপরিচিত ফরাসি লেখক</a:t>
            </a:r>
            <a:r>
              <a:rPr lang="en" sz="1100">
                <a:solidFill>
                  <a:srgbClr val="222222"/>
                </a:solidFill>
                <a:highlight>
                  <a:srgbClr val="00FF00"/>
                </a:highlight>
              </a:rPr>
              <a:t> যিনি প্যারিসে জন্মগ্রহণ করেছিলেন।</a:t>
            </a:r>
            <a:r>
              <a:rPr lang="en" sz="1100">
                <a:solidFill>
                  <a:srgbClr val="222222"/>
                </a:solidFill>
              </a:rPr>
              <a:t> তার সাহিত্য বিশ্ব তার পটভূমির মতো বৈচিত্র্যময় এবং শ্রেণিবদ্ধ করা কঠিন। তিনি উভয় শহরে বসবাস করেছেন এবং গ্রামীণ অঞ্চল, পাহাড়ের গভীরে এবং সমুদ্রতীরবর্তী শহরগুলিতে এবং আগ্রহের পরিসীমা বিস্তৃত বিকশিত হয়েছে কনফুসিয়াস সংস্কৃতির ঐতিহ্য থেকে শুরু করে বিজ্ঞাপন পর্যন্ত।"</a:t>
            </a:r>
            <a:endParaRPr sz="1100">
              <a:solidFill>
                <a:srgbClr val="222222"/>
              </a:solidFill>
            </a:endParaRPr>
          </a:p>
        </p:txBody>
      </p:sp>
      <p:sp>
        <p:nvSpPr>
          <p:cNvPr id="234" name="Google Shape;234;p27"/>
          <p:cNvSpPr/>
          <p:nvPr/>
        </p:nvSpPr>
        <p:spPr>
          <a:xfrm>
            <a:off x="6383200" y="2125150"/>
            <a:ext cx="2412300" cy="12918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100">
              <a:solidFill>
                <a:srgbClr val="222222"/>
              </a:solidFill>
              <a:highlight>
                <a:srgbClr val="F3F3F3"/>
              </a:highlight>
            </a:endParaRPr>
          </a:p>
          <a:p>
            <a:pPr indent="0" lvl="0" marL="0" rtl="0" algn="l">
              <a:lnSpc>
                <a:spcPct val="115000"/>
              </a:lnSpc>
              <a:spcBef>
                <a:spcPts val="0"/>
              </a:spcBef>
              <a:spcAft>
                <a:spcPts val="0"/>
              </a:spcAft>
              <a:buNone/>
            </a:pPr>
            <a:r>
              <a:rPr lang="en" sz="1100">
                <a:solidFill>
                  <a:srgbClr val="222222"/>
                </a:solidFill>
                <a:highlight>
                  <a:srgbClr val="FFFF00"/>
                </a:highlight>
              </a:rPr>
              <a:t>বিশ্বের সবচেয়ে ধনী লেখক জং লি</a:t>
            </a:r>
            <a:r>
              <a:rPr lang="en" sz="1100">
                <a:solidFill>
                  <a:srgbClr val="222222"/>
                </a:solidFill>
                <a:highlight>
                  <a:srgbClr val="F3F3F3"/>
                </a:highlight>
              </a:rPr>
              <a:t>। </a:t>
            </a:r>
            <a:r>
              <a:rPr lang="en" sz="1100">
                <a:solidFill>
                  <a:srgbClr val="222222"/>
                </a:solidFill>
                <a:highlight>
                  <a:srgbClr val="00FF00"/>
                </a:highlight>
              </a:rPr>
              <a:t>তিনি </a:t>
            </a:r>
            <a:r>
              <a:rPr lang="en" sz="1100">
                <a:solidFill>
                  <a:srgbClr val="222222"/>
                </a:solidFill>
                <a:highlight>
                  <a:srgbClr val="00FF00"/>
                </a:highlight>
              </a:rPr>
              <a:t>প্যারিসে জন্ম গ্রহণ করেছেন। </a:t>
            </a:r>
            <a:r>
              <a:rPr lang="en" sz="1100">
                <a:solidFill>
                  <a:srgbClr val="222222"/>
                </a:solidFill>
                <a:highlight>
                  <a:srgbClr val="FFFF00"/>
                </a:highlight>
              </a:rPr>
              <a:t>তার মৃত্যুর ২৪ ঘণ্টা পর তার জীবন নিয়ে বিবিসি বাংলা একটি 'শ্রোতা জরিপ'-এর আয়োজন করেছে।</a:t>
            </a:r>
            <a:endParaRPr sz="1100">
              <a:solidFill>
                <a:srgbClr val="222222"/>
              </a:solidFill>
              <a:highlight>
                <a:srgbClr val="FFFF00"/>
              </a:highlight>
            </a:endParaRPr>
          </a:p>
        </p:txBody>
      </p:sp>
      <p:sp>
        <p:nvSpPr>
          <p:cNvPr id="235" name="Google Shape;235;p27"/>
          <p:cNvSpPr/>
          <p:nvPr/>
        </p:nvSpPr>
        <p:spPr>
          <a:xfrm>
            <a:off x="5189154" y="2592400"/>
            <a:ext cx="891000" cy="357300"/>
          </a:xfrm>
          <a:prstGeom prst="rightArrow">
            <a:avLst>
              <a:gd fmla="val 50000" name="adj1"/>
              <a:gd fmla="val 50000"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6" name="Google Shape;236;p27"/>
          <p:cNvSpPr txBox="1"/>
          <p:nvPr/>
        </p:nvSpPr>
        <p:spPr>
          <a:xfrm>
            <a:off x="1937850" y="1513300"/>
            <a:ext cx="1761300" cy="204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rPr>
              <a:t>Source</a:t>
            </a:r>
            <a:endParaRPr b="1">
              <a:solidFill>
                <a:schemeClr val="dk2"/>
              </a:solidFill>
            </a:endParaRPr>
          </a:p>
        </p:txBody>
      </p:sp>
      <p:sp>
        <p:nvSpPr>
          <p:cNvPr id="237" name="Google Shape;237;p27"/>
          <p:cNvSpPr txBox="1"/>
          <p:nvPr/>
        </p:nvSpPr>
        <p:spPr>
          <a:xfrm>
            <a:off x="6708700" y="1717600"/>
            <a:ext cx="1761300" cy="204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rPr>
              <a:t>Summary</a:t>
            </a:r>
            <a:endParaRPr b="1">
              <a:solidFill>
                <a:schemeClr val="dk2"/>
              </a:solidFill>
            </a:endParaRPr>
          </a:p>
        </p:txBody>
      </p:sp>
      <p:sp>
        <p:nvSpPr>
          <p:cNvPr id="238" name="Google Shape;238;p27"/>
          <p:cNvSpPr txBox="1"/>
          <p:nvPr/>
        </p:nvSpPr>
        <p:spPr>
          <a:xfrm>
            <a:off x="4860950" y="2367450"/>
            <a:ext cx="1547400" cy="204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rPr>
              <a:t>Summarization</a:t>
            </a:r>
            <a:endParaRPr b="1">
              <a:solidFill>
                <a:schemeClr val="dk2"/>
              </a:solidFill>
            </a:endParaRPr>
          </a:p>
        </p:txBody>
      </p:sp>
      <p:sp>
        <p:nvSpPr>
          <p:cNvPr id="239" name="Google Shape;239;p27"/>
          <p:cNvSpPr txBox="1"/>
          <p:nvPr/>
        </p:nvSpPr>
        <p:spPr>
          <a:xfrm>
            <a:off x="195675" y="4462800"/>
            <a:ext cx="497700" cy="44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2"/>
                </a:solidFill>
              </a:rPr>
              <a:t>15</a:t>
            </a:r>
            <a:endParaRPr b="1" sz="1100">
              <a:solidFill>
                <a:schemeClr val="dk2"/>
              </a:solidFill>
            </a:endParaRPr>
          </a:p>
        </p:txBody>
      </p:sp>
      <p:sp>
        <p:nvSpPr>
          <p:cNvPr id="240" name="Google Shape;240;p27"/>
          <p:cNvSpPr txBox="1"/>
          <p:nvPr/>
        </p:nvSpPr>
        <p:spPr>
          <a:xfrm>
            <a:off x="7954850" y="4545750"/>
            <a:ext cx="957300" cy="28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2"/>
                </a:solidFill>
              </a:rPr>
              <a:t>14-12-2023</a:t>
            </a:r>
            <a:endParaRPr sz="1100">
              <a:solidFill>
                <a:schemeClr val="dk2"/>
              </a:solidFill>
            </a:endParaRPr>
          </a:p>
        </p:txBody>
      </p:sp>
      <p:sp>
        <p:nvSpPr>
          <p:cNvPr id="241" name="Google Shape;241;p27"/>
          <p:cNvSpPr txBox="1"/>
          <p:nvPr/>
        </p:nvSpPr>
        <p:spPr>
          <a:xfrm>
            <a:off x="1160700" y="4233000"/>
            <a:ext cx="6822600" cy="229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2"/>
                </a:solidFill>
              </a:rPr>
              <a:t>Fig 02 : Example of Hallucination in a summary generated by the </a:t>
            </a:r>
            <a:r>
              <a:rPr i="1" lang="en" sz="1100">
                <a:solidFill>
                  <a:schemeClr val="dk2"/>
                </a:solidFill>
              </a:rPr>
              <a:t>mT5_multilingual_XLSum</a:t>
            </a:r>
            <a:r>
              <a:rPr lang="en" sz="1100">
                <a:solidFill>
                  <a:schemeClr val="dk2"/>
                </a:solidFill>
              </a:rPr>
              <a:t> Model.</a:t>
            </a:r>
            <a:endParaRPr sz="11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8"/>
          <p:cNvSpPr txBox="1"/>
          <p:nvPr>
            <p:ph type="title"/>
          </p:nvPr>
        </p:nvSpPr>
        <p:spPr>
          <a:xfrm>
            <a:off x="346925" y="282250"/>
            <a:ext cx="3753000" cy="74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600">
                <a:latin typeface="Arial"/>
                <a:ea typeface="Arial"/>
                <a:cs typeface="Arial"/>
                <a:sym typeface="Arial"/>
              </a:rPr>
              <a:t>Preliminary Findings </a:t>
            </a:r>
            <a:endParaRPr b="1" sz="2600">
              <a:latin typeface="Arial"/>
              <a:ea typeface="Arial"/>
              <a:cs typeface="Arial"/>
              <a:sym typeface="Arial"/>
            </a:endParaRPr>
          </a:p>
        </p:txBody>
      </p:sp>
      <p:sp>
        <p:nvSpPr>
          <p:cNvPr id="247" name="Google Shape;247;p28"/>
          <p:cNvSpPr/>
          <p:nvPr/>
        </p:nvSpPr>
        <p:spPr>
          <a:xfrm>
            <a:off x="750900" y="1731675"/>
            <a:ext cx="4135200" cy="19878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222222"/>
                </a:solidFill>
                <a:highlight>
                  <a:srgbClr val="F3F3F3"/>
                </a:highlight>
              </a:rPr>
              <a:t>"অ্যান্টোইন রিচার্ড ফ্রান্সের একজন প্রাক্তন ক্রীড়াবিদ যিনি মূলত ১০০ মিটারে প্রতিদ্বন্দ্বিতা করেন। তিনি ৫ বার ফরাসি ১০০ মিটার চ্যাম্পিয়ন এবং ১৯৮৫ সালে ২০০ মিটার বিজয়ী ছিলেন। তিনি ৫ বার ফরাসি ৬০ মিটার খেতাবও জিতেছেন। তিনি আন্তর্জাতিক মানের একজন দৌড়বাজ ছিলেন যিনি এশিয়ান গেমস, কমনওয়েলথ গেমস এবং ওলিম্পিক গেমসে ফরাসি দলের অংশ হিসেবে অংশগ্রহণ করেছেন। </a:t>
            </a:r>
            <a:r>
              <a:rPr lang="en" sz="1000">
                <a:solidFill>
                  <a:srgbClr val="222222"/>
                </a:solidFill>
                <a:highlight>
                  <a:srgbClr val="00FF00"/>
                </a:highlight>
              </a:rPr>
              <a:t>তিনি ১৯৮৪ সালে লস অ্যাঞ্জেলেস ওলিম্পিকে ফরাসি </a:t>
            </a:r>
            <a:r>
              <a:rPr lang="en" sz="1000">
                <a:solidFill>
                  <a:srgbClr val="222222"/>
                </a:solidFill>
                <a:highlight>
                  <a:srgbClr val="00FF00"/>
                </a:highlight>
              </a:rPr>
              <a:t>৪x</a:t>
            </a:r>
            <a:r>
              <a:rPr lang="en" sz="1000">
                <a:solidFill>
                  <a:srgbClr val="222222"/>
                </a:solidFill>
                <a:highlight>
                  <a:srgbClr val="00FF00"/>
                </a:highlight>
              </a:rPr>
              <a:t>১০০ মিটার রিলে দলের সদস্য হিসেবে ব্রোঞ্জ মেডাল জিতেছেন। </a:t>
            </a:r>
            <a:r>
              <a:rPr lang="en" sz="1000">
                <a:solidFill>
                  <a:srgbClr val="222222"/>
                </a:solidFill>
                <a:highlight>
                  <a:srgbClr val="F3F3F3"/>
                </a:highlight>
              </a:rPr>
              <a:t>তিনি তার ক্রীড়াজীবনের শেষে ১৯৮৮ সালে সেউল ওলিম্পিকে অংশগ্রহণ করেছেন এবং তারপর অবসর নিয়েছেন।"</a:t>
            </a:r>
            <a:endParaRPr sz="1000">
              <a:solidFill>
                <a:srgbClr val="222222"/>
              </a:solidFill>
              <a:highlight>
                <a:srgbClr val="F3F3F3"/>
              </a:highlight>
            </a:endParaRPr>
          </a:p>
        </p:txBody>
      </p:sp>
      <p:sp>
        <p:nvSpPr>
          <p:cNvPr id="248" name="Google Shape;248;p28"/>
          <p:cNvSpPr/>
          <p:nvPr/>
        </p:nvSpPr>
        <p:spPr>
          <a:xfrm>
            <a:off x="6383200" y="2079675"/>
            <a:ext cx="2412300" cy="12918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50">
                <a:solidFill>
                  <a:srgbClr val="212121"/>
                </a:solidFill>
                <a:highlight>
                  <a:srgbClr val="FFFF00"/>
                </a:highlight>
              </a:rPr>
              <a:t>অ্যান্টোইন রিচার্ড নিউইয়র্কে মারা গেছেন।</a:t>
            </a:r>
            <a:r>
              <a:rPr lang="en" sz="1050">
                <a:solidFill>
                  <a:srgbClr val="212121"/>
                </a:solidFill>
                <a:highlight>
                  <a:srgbClr val="FFFFFF"/>
                </a:highlight>
              </a:rPr>
              <a:t> </a:t>
            </a:r>
            <a:r>
              <a:rPr lang="en" sz="1050">
                <a:solidFill>
                  <a:srgbClr val="212121"/>
                </a:solidFill>
                <a:highlight>
                  <a:srgbClr val="00FF00"/>
                </a:highlight>
              </a:rPr>
              <a:t>তিনি ১৯৮৪ সালে লস অ্যাঞ্জেলেস ওলিম্পিক গেমসে ফরাসি ১০০ মিটার দলের সদস্য হিসেবে অংশগ্রহণ করেন।</a:t>
            </a:r>
            <a:r>
              <a:rPr lang="en" sz="1050">
                <a:solidFill>
                  <a:srgbClr val="212121"/>
                </a:solidFill>
                <a:highlight>
                  <a:srgbClr val="FFFFFF"/>
                </a:highlight>
              </a:rPr>
              <a:t> </a:t>
            </a:r>
            <a:r>
              <a:rPr lang="en" sz="1050">
                <a:solidFill>
                  <a:srgbClr val="212121"/>
                </a:solidFill>
                <a:highlight>
                  <a:srgbClr val="FFFF00"/>
                </a:highlight>
              </a:rPr>
              <a:t>তার বয়স হয়েছিল ৯৩ বছর। এ নিয়ে বিবিসি নিউজকে জানানো হয়েছে।</a:t>
            </a:r>
            <a:endParaRPr sz="1100">
              <a:solidFill>
                <a:srgbClr val="222222"/>
              </a:solidFill>
              <a:highlight>
                <a:srgbClr val="FFFF00"/>
              </a:highlight>
            </a:endParaRPr>
          </a:p>
        </p:txBody>
      </p:sp>
      <p:sp>
        <p:nvSpPr>
          <p:cNvPr id="249" name="Google Shape;249;p28"/>
          <p:cNvSpPr/>
          <p:nvPr/>
        </p:nvSpPr>
        <p:spPr>
          <a:xfrm>
            <a:off x="5189153" y="2546925"/>
            <a:ext cx="891000" cy="357300"/>
          </a:xfrm>
          <a:prstGeom prst="rightArrow">
            <a:avLst>
              <a:gd fmla="val 50000" name="adj1"/>
              <a:gd fmla="val 50000"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0" name="Google Shape;250;p28"/>
          <p:cNvSpPr txBox="1"/>
          <p:nvPr/>
        </p:nvSpPr>
        <p:spPr>
          <a:xfrm>
            <a:off x="1937850" y="1385050"/>
            <a:ext cx="1761300" cy="204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rPr>
              <a:t>Source</a:t>
            </a:r>
            <a:endParaRPr b="1">
              <a:solidFill>
                <a:schemeClr val="dk2"/>
              </a:solidFill>
            </a:endParaRPr>
          </a:p>
        </p:txBody>
      </p:sp>
      <p:sp>
        <p:nvSpPr>
          <p:cNvPr id="251" name="Google Shape;251;p28"/>
          <p:cNvSpPr txBox="1"/>
          <p:nvPr/>
        </p:nvSpPr>
        <p:spPr>
          <a:xfrm>
            <a:off x="6708700" y="1731675"/>
            <a:ext cx="1761300" cy="204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rPr>
              <a:t>Summary</a:t>
            </a:r>
            <a:endParaRPr b="1">
              <a:solidFill>
                <a:schemeClr val="dk2"/>
              </a:solidFill>
            </a:endParaRPr>
          </a:p>
        </p:txBody>
      </p:sp>
      <p:sp>
        <p:nvSpPr>
          <p:cNvPr id="252" name="Google Shape;252;p28"/>
          <p:cNvSpPr txBox="1"/>
          <p:nvPr/>
        </p:nvSpPr>
        <p:spPr>
          <a:xfrm>
            <a:off x="4860950" y="2239700"/>
            <a:ext cx="1547400" cy="204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rPr>
              <a:t>Summarization</a:t>
            </a:r>
            <a:endParaRPr b="1">
              <a:solidFill>
                <a:schemeClr val="dk2"/>
              </a:solidFill>
            </a:endParaRPr>
          </a:p>
        </p:txBody>
      </p:sp>
      <p:sp>
        <p:nvSpPr>
          <p:cNvPr id="253" name="Google Shape;253;p28"/>
          <p:cNvSpPr txBox="1"/>
          <p:nvPr/>
        </p:nvSpPr>
        <p:spPr>
          <a:xfrm>
            <a:off x="195675" y="4462800"/>
            <a:ext cx="497700" cy="44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2"/>
                </a:solidFill>
              </a:rPr>
              <a:t>16</a:t>
            </a:r>
            <a:endParaRPr b="1" sz="1100">
              <a:solidFill>
                <a:schemeClr val="dk2"/>
              </a:solidFill>
            </a:endParaRPr>
          </a:p>
        </p:txBody>
      </p:sp>
      <p:sp>
        <p:nvSpPr>
          <p:cNvPr id="254" name="Google Shape;254;p28"/>
          <p:cNvSpPr txBox="1"/>
          <p:nvPr/>
        </p:nvSpPr>
        <p:spPr>
          <a:xfrm>
            <a:off x="7954850" y="4545750"/>
            <a:ext cx="957300" cy="28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2"/>
                </a:solidFill>
              </a:rPr>
              <a:t>14-12-2023</a:t>
            </a:r>
            <a:endParaRPr sz="1100">
              <a:solidFill>
                <a:schemeClr val="dk2"/>
              </a:solidFill>
            </a:endParaRPr>
          </a:p>
        </p:txBody>
      </p:sp>
      <p:sp>
        <p:nvSpPr>
          <p:cNvPr id="255" name="Google Shape;255;p28"/>
          <p:cNvSpPr txBox="1"/>
          <p:nvPr/>
        </p:nvSpPr>
        <p:spPr>
          <a:xfrm>
            <a:off x="1392550" y="4233000"/>
            <a:ext cx="6715800" cy="229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2"/>
                </a:solidFill>
              </a:rPr>
              <a:t>Fig 03 : Example of Hallucination in a summary generated by the </a:t>
            </a:r>
            <a:r>
              <a:rPr i="1" lang="en" sz="1100">
                <a:solidFill>
                  <a:schemeClr val="dk2"/>
                </a:solidFill>
              </a:rPr>
              <a:t>mT5_multilingual_XLSum</a:t>
            </a:r>
            <a:r>
              <a:rPr lang="en" sz="1100">
                <a:solidFill>
                  <a:schemeClr val="dk2"/>
                </a:solidFill>
              </a:rPr>
              <a:t> Model.</a:t>
            </a:r>
            <a:endParaRPr sz="11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59" name="Shape 259"/>
        <p:cNvGrpSpPr/>
        <p:nvPr/>
      </p:nvGrpSpPr>
      <p:grpSpPr>
        <a:xfrm>
          <a:off x="0" y="0"/>
          <a:ext cx="0" cy="0"/>
          <a:chOff x="0" y="0"/>
          <a:chExt cx="0" cy="0"/>
        </a:xfrm>
      </p:grpSpPr>
      <p:sp>
        <p:nvSpPr>
          <p:cNvPr id="260" name="Google Shape;260;p29"/>
          <p:cNvSpPr txBox="1"/>
          <p:nvPr>
            <p:ph idx="1" type="body"/>
          </p:nvPr>
        </p:nvSpPr>
        <p:spPr>
          <a:xfrm>
            <a:off x="486925" y="204775"/>
            <a:ext cx="4085100" cy="517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600">
                <a:solidFill>
                  <a:schemeClr val="lt1"/>
                </a:solidFill>
                <a:latin typeface="Arial"/>
                <a:ea typeface="Arial"/>
                <a:cs typeface="Arial"/>
                <a:sym typeface="Arial"/>
              </a:rPr>
              <a:t>Proposed Methodology</a:t>
            </a:r>
            <a:endParaRPr b="1" sz="2600">
              <a:solidFill>
                <a:schemeClr val="lt1"/>
              </a:solidFill>
              <a:latin typeface="Arial"/>
              <a:ea typeface="Arial"/>
              <a:cs typeface="Arial"/>
              <a:sym typeface="Arial"/>
            </a:endParaRPr>
          </a:p>
        </p:txBody>
      </p:sp>
      <p:sp>
        <p:nvSpPr>
          <p:cNvPr id="261" name="Google Shape;261;p29"/>
          <p:cNvSpPr/>
          <p:nvPr/>
        </p:nvSpPr>
        <p:spPr>
          <a:xfrm>
            <a:off x="770125" y="1015500"/>
            <a:ext cx="3307800" cy="15516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222222"/>
                </a:solidFill>
                <a:highlight>
                  <a:srgbClr val="F3F3F3"/>
                </a:highlight>
              </a:rPr>
              <a:t>জং লি একজন সুপরিচিত ফরাসি লেখক </a:t>
            </a:r>
            <a:r>
              <a:rPr lang="en" sz="1100">
                <a:solidFill>
                  <a:srgbClr val="222222"/>
                </a:solidFill>
                <a:highlight>
                  <a:srgbClr val="00FF00"/>
                </a:highlight>
              </a:rPr>
              <a:t>যিনি প্যারিসে জন্মগ্রহণ করেছিলেন।</a:t>
            </a:r>
            <a:r>
              <a:rPr lang="en" sz="1100">
                <a:solidFill>
                  <a:srgbClr val="222222"/>
                </a:solidFill>
                <a:highlight>
                  <a:srgbClr val="F3F3F3"/>
                </a:highlight>
              </a:rPr>
              <a:t> তার সাহিত্য বিশ্ব তার পটভূমির মতো বৈচিত্র্যময় এবং শ্রেণিবদ্ধ করা কঠিন। তিনি উভয় শহরে বসবাস করেছেন এবং গ্রামীণ অঞ্চল, পাহাড়ের গভীরে এবং সমুদ্রতীরবর্তী শহরগুলিতে এবং আগ্রহের পরিসীমা বিস্তৃত বিকশিত হয়েছে কনফুসিয়াস সংস্কৃতির ঐতিহ্য থেকে শুরু করে বিজ্ঞাপন পর্যন্ত ।</a:t>
            </a:r>
            <a:endParaRPr sz="1100">
              <a:solidFill>
                <a:srgbClr val="222222"/>
              </a:solidFill>
              <a:highlight>
                <a:srgbClr val="F3F3F3"/>
              </a:highlight>
            </a:endParaRPr>
          </a:p>
        </p:txBody>
      </p:sp>
      <p:sp>
        <p:nvSpPr>
          <p:cNvPr id="262" name="Google Shape;262;p29"/>
          <p:cNvSpPr/>
          <p:nvPr/>
        </p:nvSpPr>
        <p:spPr>
          <a:xfrm>
            <a:off x="4408575" y="1594238"/>
            <a:ext cx="1199700" cy="357300"/>
          </a:xfrm>
          <a:prstGeom prst="rightArrow">
            <a:avLst>
              <a:gd fmla="val 50000" name="adj1"/>
              <a:gd fmla="val 50000"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3" name="Google Shape;263;p29"/>
          <p:cNvSpPr/>
          <p:nvPr/>
        </p:nvSpPr>
        <p:spPr>
          <a:xfrm>
            <a:off x="6092250" y="1056738"/>
            <a:ext cx="2424900" cy="10083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222222"/>
                </a:solidFill>
                <a:highlight>
                  <a:srgbClr val="FFFF00"/>
                </a:highlight>
              </a:rPr>
              <a:t>বিশ্বের সবচেয়ে ধনী লেখক জংলি। </a:t>
            </a:r>
            <a:r>
              <a:rPr lang="en" sz="1100">
                <a:solidFill>
                  <a:srgbClr val="222222"/>
                </a:solidFill>
                <a:highlight>
                  <a:srgbClr val="00FF00"/>
                </a:highlight>
              </a:rPr>
              <a:t>তিনি প্যারিসে জন্মগ্রহণ করেছেন। </a:t>
            </a:r>
            <a:r>
              <a:rPr lang="en" sz="1100">
                <a:solidFill>
                  <a:srgbClr val="222222"/>
                </a:solidFill>
                <a:highlight>
                  <a:srgbClr val="FFFF00"/>
                </a:highlight>
              </a:rPr>
              <a:t>তার মৃত্যুর ২৪ ঘন্টা পর তার জীবন নিয়ে বিবিসি বাংলা একটি শ্রোতা জরিপের আয়োজন করে। </a:t>
            </a:r>
            <a:endParaRPr sz="1100">
              <a:solidFill>
                <a:srgbClr val="222222"/>
              </a:solidFill>
              <a:highlight>
                <a:srgbClr val="FFFF00"/>
              </a:highlight>
            </a:endParaRPr>
          </a:p>
        </p:txBody>
      </p:sp>
      <p:sp>
        <p:nvSpPr>
          <p:cNvPr id="264" name="Google Shape;264;p29"/>
          <p:cNvSpPr/>
          <p:nvPr/>
        </p:nvSpPr>
        <p:spPr>
          <a:xfrm>
            <a:off x="2043175" y="2630825"/>
            <a:ext cx="478500" cy="229800"/>
          </a:xfrm>
          <a:prstGeom prst="downArrow">
            <a:avLst>
              <a:gd fmla="val 50000" name="adj1"/>
              <a:gd fmla="val 50000"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5" name="Google Shape;265;p29"/>
          <p:cNvSpPr/>
          <p:nvPr/>
        </p:nvSpPr>
        <p:spPr>
          <a:xfrm>
            <a:off x="1650650" y="3147388"/>
            <a:ext cx="1263546" cy="357372"/>
          </a:xfrm>
          <a:prstGeom prst="flowChartTerminator">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222222"/>
                </a:solidFill>
                <a:highlight>
                  <a:srgbClr val="F3F3F3"/>
                </a:highlight>
              </a:rPr>
              <a:t>Unanswerable</a:t>
            </a:r>
            <a:endParaRPr>
              <a:solidFill>
                <a:srgbClr val="222222"/>
              </a:solidFill>
              <a:highlight>
                <a:srgbClr val="F3F3F3"/>
              </a:highlight>
            </a:endParaRPr>
          </a:p>
        </p:txBody>
      </p:sp>
      <p:sp>
        <p:nvSpPr>
          <p:cNvPr id="266" name="Google Shape;266;p29"/>
          <p:cNvSpPr/>
          <p:nvPr/>
        </p:nvSpPr>
        <p:spPr>
          <a:xfrm>
            <a:off x="1650675" y="3616213"/>
            <a:ext cx="1263546" cy="357372"/>
          </a:xfrm>
          <a:prstGeom prst="flowChartTerminator">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222222"/>
                </a:solidFill>
                <a:highlight>
                  <a:srgbClr val="F3F3F3"/>
                </a:highlight>
              </a:rPr>
              <a:t> </a:t>
            </a:r>
            <a:r>
              <a:rPr lang="en" sz="1100">
                <a:highlight>
                  <a:srgbClr val="F3F3F3"/>
                </a:highlight>
              </a:rPr>
              <a:t>প্যারিসে </a:t>
            </a:r>
            <a:endParaRPr>
              <a:solidFill>
                <a:srgbClr val="222222"/>
              </a:solidFill>
              <a:highlight>
                <a:srgbClr val="F3F3F3"/>
              </a:highlight>
            </a:endParaRPr>
          </a:p>
        </p:txBody>
      </p:sp>
      <p:sp>
        <p:nvSpPr>
          <p:cNvPr id="267" name="Google Shape;267;p29"/>
          <p:cNvSpPr/>
          <p:nvPr/>
        </p:nvSpPr>
        <p:spPr>
          <a:xfrm>
            <a:off x="1650650" y="4085050"/>
            <a:ext cx="1263546" cy="357372"/>
          </a:xfrm>
          <a:prstGeom prst="flowChartTerminator">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highlight>
                  <a:srgbClr val="F3F3F3"/>
                </a:highlight>
              </a:rPr>
              <a:t>Unanswerable</a:t>
            </a:r>
            <a:endParaRPr>
              <a:highlight>
                <a:srgbClr val="F3F3F3"/>
              </a:highlight>
            </a:endParaRPr>
          </a:p>
        </p:txBody>
      </p:sp>
      <p:sp>
        <p:nvSpPr>
          <p:cNvPr id="268" name="Google Shape;268;p29"/>
          <p:cNvSpPr/>
          <p:nvPr/>
        </p:nvSpPr>
        <p:spPr>
          <a:xfrm>
            <a:off x="3788425" y="4013000"/>
            <a:ext cx="2439990" cy="585198"/>
          </a:xfrm>
          <a:prstGeom prst="flowChartTerminator">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222222"/>
                </a:solidFill>
                <a:highlight>
                  <a:srgbClr val="F3F3F3"/>
                </a:highlight>
              </a:rPr>
              <a:t>জংলি এর মৃত্যুর কত ঘন্টা পর বিবিসি বাংলা একটি শ্রোতা জরিপের আয়োজন করেছে ?</a:t>
            </a:r>
            <a:endParaRPr>
              <a:highlight>
                <a:srgbClr val="F3F3F3"/>
              </a:highlight>
            </a:endParaRPr>
          </a:p>
        </p:txBody>
      </p:sp>
      <p:sp>
        <p:nvSpPr>
          <p:cNvPr id="269" name="Google Shape;269;p29"/>
          <p:cNvSpPr/>
          <p:nvPr/>
        </p:nvSpPr>
        <p:spPr>
          <a:xfrm>
            <a:off x="3788425" y="3565150"/>
            <a:ext cx="2439990" cy="357372"/>
          </a:xfrm>
          <a:prstGeom prst="flowChartTerminator">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222222"/>
                </a:solidFill>
                <a:highlight>
                  <a:srgbClr val="F3F3F3"/>
                </a:highlight>
              </a:rPr>
              <a:t>জংলি এর জন্মস্থান কোথায় ?</a:t>
            </a:r>
            <a:endParaRPr>
              <a:highlight>
                <a:srgbClr val="F3F3F3"/>
              </a:highlight>
            </a:endParaRPr>
          </a:p>
        </p:txBody>
      </p:sp>
      <p:sp>
        <p:nvSpPr>
          <p:cNvPr id="270" name="Google Shape;270;p29"/>
          <p:cNvSpPr/>
          <p:nvPr/>
        </p:nvSpPr>
        <p:spPr>
          <a:xfrm>
            <a:off x="3788428" y="3117313"/>
            <a:ext cx="2439990" cy="357372"/>
          </a:xfrm>
          <a:prstGeom prst="flowChartTerminator">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222222"/>
                </a:solidFill>
                <a:highlight>
                  <a:srgbClr val="F3F3F3"/>
                </a:highlight>
              </a:rPr>
              <a:t>বিশ্বের সবচেয়ে ধনী লেখক কে ?</a:t>
            </a:r>
            <a:endParaRPr>
              <a:highlight>
                <a:srgbClr val="F3F3F3"/>
              </a:highlight>
            </a:endParaRPr>
          </a:p>
        </p:txBody>
      </p:sp>
      <p:sp>
        <p:nvSpPr>
          <p:cNvPr id="271" name="Google Shape;271;p29"/>
          <p:cNvSpPr/>
          <p:nvPr/>
        </p:nvSpPr>
        <p:spPr>
          <a:xfrm>
            <a:off x="6717600" y="4088475"/>
            <a:ext cx="1263546" cy="357372"/>
          </a:xfrm>
          <a:prstGeom prst="flowChartTerminator">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highlight>
                  <a:srgbClr val="F3F3F3"/>
                </a:highlight>
              </a:rPr>
              <a:t>২৪ ঘন্টা</a:t>
            </a:r>
            <a:endParaRPr>
              <a:highlight>
                <a:srgbClr val="F3F3F3"/>
              </a:highlight>
            </a:endParaRPr>
          </a:p>
        </p:txBody>
      </p:sp>
      <p:sp>
        <p:nvSpPr>
          <p:cNvPr id="272" name="Google Shape;272;p29"/>
          <p:cNvSpPr/>
          <p:nvPr/>
        </p:nvSpPr>
        <p:spPr>
          <a:xfrm>
            <a:off x="6717600" y="3589925"/>
            <a:ext cx="1263546" cy="357372"/>
          </a:xfrm>
          <a:prstGeom prst="flowChartTerminator">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highlight>
                  <a:srgbClr val="F3F3F3"/>
                </a:highlight>
              </a:rPr>
              <a:t> প্যারিসে </a:t>
            </a:r>
            <a:endParaRPr>
              <a:highlight>
                <a:srgbClr val="F3F3F3"/>
              </a:highlight>
            </a:endParaRPr>
          </a:p>
        </p:txBody>
      </p:sp>
      <p:sp>
        <p:nvSpPr>
          <p:cNvPr id="273" name="Google Shape;273;p29"/>
          <p:cNvSpPr/>
          <p:nvPr/>
        </p:nvSpPr>
        <p:spPr>
          <a:xfrm>
            <a:off x="6717600" y="3091375"/>
            <a:ext cx="1263546" cy="357372"/>
          </a:xfrm>
          <a:prstGeom prst="flowChartTerminator">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highlight>
                  <a:srgbClr val="F3F3F3"/>
                </a:highlight>
              </a:rPr>
              <a:t>জং লি</a:t>
            </a:r>
            <a:endParaRPr>
              <a:highlight>
                <a:srgbClr val="F3F3F3"/>
              </a:highlight>
            </a:endParaRPr>
          </a:p>
        </p:txBody>
      </p:sp>
      <p:sp>
        <p:nvSpPr>
          <p:cNvPr id="274" name="Google Shape;274;p29"/>
          <p:cNvSpPr/>
          <p:nvPr/>
        </p:nvSpPr>
        <p:spPr>
          <a:xfrm>
            <a:off x="7183475" y="2106250"/>
            <a:ext cx="331800" cy="517200"/>
          </a:xfrm>
          <a:prstGeom prst="downArrow">
            <a:avLst>
              <a:gd fmla="val 50000" name="adj1"/>
              <a:gd fmla="val 50000"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5" name="Google Shape;275;p29"/>
          <p:cNvSpPr/>
          <p:nvPr/>
        </p:nvSpPr>
        <p:spPr>
          <a:xfrm flipH="1" rot="2962624">
            <a:off x="5657696" y="1950946"/>
            <a:ext cx="344659" cy="766600"/>
          </a:xfrm>
          <a:prstGeom prst="downArrow">
            <a:avLst>
              <a:gd fmla="val 50000" name="adj1"/>
              <a:gd fmla="val 50000"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6" name="Google Shape;276;p29"/>
          <p:cNvSpPr txBox="1"/>
          <p:nvPr/>
        </p:nvSpPr>
        <p:spPr>
          <a:xfrm>
            <a:off x="1491175" y="753838"/>
            <a:ext cx="1582500" cy="229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rPr>
              <a:t>Source</a:t>
            </a:r>
            <a:endParaRPr b="1">
              <a:solidFill>
                <a:schemeClr val="dk2"/>
              </a:solidFill>
            </a:endParaRPr>
          </a:p>
        </p:txBody>
      </p:sp>
      <p:sp>
        <p:nvSpPr>
          <p:cNvPr id="277" name="Google Shape;277;p29"/>
          <p:cNvSpPr txBox="1"/>
          <p:nvPr/>
        </p:nvSpPr>
        <p:spPr>
          <a:xfrm>
            <a:off x="4276125" y="1364438"/>
            <a:ext cx="1464600" cy="229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chemeClr val="dk2"/>
                </a:solidFill>
              </a:rPr>
              <a:t>Summarization</a:t>
            </a:r>
            <a:endParaRPr b="1" sz="1300">
              <a:solidFill>
                <a:schemeClr val="dk2"/>
              </a:solidFill>
            </a:endParaRPr>
          </a:p>
        </p:txBody>
      </p:sp>
      <p:sp>
        <p:nvSpPr>
          <p:cNvPr id="278" name="Google Shape;278;p29"/>
          <p:cNvSpPr txBox="1"/>
          <p:nvPr/>
        </p:nvSpPr>
        <p:spPr>
          <a:xfrm>
            <a:off x="6558125" y="658250"/>
            <a:ext cx="1582500" cy="35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chemeClr val="dk2"/>
                </a:solidFill>
              </a:rPr>
              <a:t>Summary</a:t>
            </a:r>
            <a:endParaRPr b="1" sz="1300">
              <a:solidFill>
                <a:schemeClr val="dk2"/>
              </a:solidFill>
            </a:endParaRPr>
          </a:p>
        </p:txBody>
      </p:sp>
      <p:sp>
        <p:nvSpPr>
          <p:cNvPr id="279" name="Google Shape;279;p29"/>
          <p:cNvSpPr txBox="1"/>
          <p:nvPr/>
        </p:nvSpPr>
        <p:spPr>
          <a:xfrm>
            <a:off x="1397875" y="2924550"/>
            <a:ext cx="1769100" cy="229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chemeClr val="dk2"/>
                </a:solidFill>
              </a:rPr>
              <a:t>Source Answers</a:t>
            </a:r>
            <a:endParaRPr b="1" sz="1300">
              <a:solidFill>
                <a:schemeClr val="dk2"/>
              </a:solidFill>
            </a:endParaRPr>
          </a:p>
        </p:txBody>
      </p:sp>
      <p:sp>
        <p:nvSpPr>
          <p:cNvPr id="280" name="Google Shape;280;p29"/>
          <p:cNvSpPr txBox="1"/>
          <p:nvPr/>
        </p:nvSpPr>
        <p:spPr>
          <a:xfrm>
            <a:off x="4408575" y="2496438"/>
            <a:ext cx="1199700" cy="52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chemeClr val="dk2"/>
                </a:solidFill>
              </a:rPr>
              <a:t>Generated Questions</a:t>
            </a:r>
            <a:endParaRPr b="1" sz="1300">
              <a:solidFill>
                <a:schemeClr val="dk2"/>
              </a:solidFill>
            </a:endParaRPr>
          </a:p>
        </p:txBody>
      </p:sp>
      <p:sp>
        <p:nvSpPr>
          <p:cNvPr id="281" name="Google Shape;281;p29"/>
          <p:cNvSpPr txBox="1"/>
          <p:nvPr/>
        </p:nvSpPr>
        <p:spPr>
          <a:xfrm>
            <a:off x="6717575" y="2802213"/>
            <a:ext cx="1263600" cy="11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chemeClr val="dk2"/>
                </a:solidFill>
              </a:rPr>
              <a:t>Summary Answers</a:t>
            </a:r>
            <a:endParaRPr b="1" sz="1300">
              <a:solidFill>
                <a:schemeClr val="dk2"/>
              </a:solidFill>
            </a:endParaRPr>
          </a:p>
        </p:txBody>
      </p:sp>
      <p:sp>
        <p:nvSpPr>
          <p:cNvPr id="282" name="Google Shape;282;p29"/>
          <p:cNvSpPr/>
          <p:nvPr/>
        </p:nvSpPr>
        <p:spPr>
          <a:xfrm>
            <a:off x="3063763" y="3604938"/>
            <a:ext cx="575100" cy="277800"/>
          </a:xfrm>
          <a:prstGeom prst="leftArrow">
            <a:avLst>
              <a:gd fmla="val 50000" name="adj1"/>
              <a:gd fmla="val 50000"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3" name="Google Shape;283;p29"/>
          <p:cNvSpPr/>
          <p:nvPr/>
        </p:nvSpPr>
        <p:spPr>
          <a:xfrm rot="10800000">
            <a:off x="6300663" y="3604938"/>
            <a:ext cx="344700" cy="277800"/>
          </a:xfrm>
          <a:prstGeom prst="leftArrow">
            <a:avLst>
              <a:gd fmla="val 50000" name="adj1"/>
              <a:gd fmla="val 50000"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4" name="Google Shape;284;p29"/>
          <p:cNvSpPr txBox="1"/>
          <p:nvPr/>
        </p:nvSpPr>
        <p:spPr>
          <a:xfrm>
            <a:off x="7756600" y="3543725"/>
            <a:ext cx="9276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2"/>
                </a:solidFill>
              </a:rPr>
              <a:t>✅</a:t>
            </a:r>
            <a:endParaRPr sz="2000">
              <a:solidFill>
                <a:schemeClr val="dk2"/>
              </a:solidFill>
            </a:endParaRPr>
          </a:p>
        </p:txBody>
      </p:sp>
      <p:sp>
        <p:nvSpPr>
          <p:cNvPr id="285" name="Google Shape;285;p29"/>
          <p:cNvSpPr txBox="1"/>
          <p:nvPr/>
        </p:nvSpPr>
        <p:spPr>
          <a:xfrm>
            <a:off x="7981150" y="3011208"/>
            <a:ext cx="478500" cy="45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2"/>
                </a:solidFill>
              </a:rPr>
              <a:t>❌</a:t>
            </a:r>
            <a:endParaRPr sz="1800">
              <a:solidFill>
                <a:schemeClr val="dk2"/>
              </a:solidFill>
            </a:endParaRPr>
          </a:p>
        </p:txBody>
      </p:sp>
      <p:sp>
        <p:nvSpPr>
          <p:cNvPr id="286" name="Google Shape;286;p29"/>
          <p:cNvSpPr txBox="1"/>
          <p:nvPr/>
        </p:nvSpPr>
        <p:spPr>
          <a:xfrm>
            <a:off x="7981150" y="4126949"/>
            <a:ext cx="4785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2"/>
                </a:solidFill>
              </a:rPr>
              <a:t>❌</a:t>
            </a:r>
            <a:endParaRPr sz="1800">
              <a:solidFill>
                <a:schemeClr val="dk2"/>
              </a:solidFill>
            </a:endParaRPr>
          </a:p>
          <a:p>
            <a:pPr indent="0" lvl="0" marL="0" rtl="0" algn="l">
              <a:spcBef>
                <a:spcPts val="0"/>
              </a:spcBef>
              <a:spcAft>
                <a:spcPts val="0"/>
              </a:spcAft>
              <a:buNone/>
            </a:pPr>
            <a:r>
              <a:t/>
            </a:r>
            <a:endParaRPr sz="1300">
              <a:solidFill>
                <a:schemeClr val="dk2"/>
              </a:solidFill>
            </a:endParaRPr>
          </a:p>
        </p:txBody>
      </p:sp>
      <p:sp>
        <p:nvSpPr>
          <p:cNvPr id="287" name="Google Shape;287;p29"/>
          <p:cNvSpPr txBox="1"/>
          <p:nvPr/>
        </p:nvSpPr>
        <p:spPr>
          <a:xfrm>
            <a:off x="195675" y="4462800"/>
            <a:ext cx="497700" cy="44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2"/>
                </a:solidFill>
              </a:rPr>
              <a:t>17</a:t>
            </a:r>
            <a:endParaRPr b="1" sz="1100">
              <a:solidFill>
                <a:schemeClr val="dk2"/>
              </a:solidFill>
            </a:endParaRPr>
          </a:p>
        </p:txBody>
      </p:sp>
      <p:sp>
        <p:nvSpPr>
          <p:cNvPr id="288" name="Google Shape;288;p29"/>
          <p:cNvSpPr txBox="1"/>
          <p:nvPr/>
        </p:nvSpPr>
        <p:spPr>
          <a:xfrm>
            <a:off x="8033450" y="4710175"/>
            <a:ext cx="957300" cy="28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2"/>
                </a:solidFill>
              </a:rPr>
              <a:t>14-12-2023</a:t>
            </a:r>
            <a:endParaRPr sz="1100">
              <a:solidFill>
                <a:schemeClr val="dk2"/>
              </a:solidFill>
            </a:endParaRPr>
          </a:p>
        </p:txBody>
      </p:sp>
      <p:sp>
        <p:nvSpPr>
          <p:cNvPr id="289" name="Google Shape;289;p29"/>
          <p:cNvSpPr txBox="1"/>
          <p:nvPr/>
        </p:nvSpPr>
        <p:spPr>
          <a:xfrm>
            <a:off x="1802400" y="4688675"/>
            <a:ext cx="5539200" cy="229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2"/>
                </a:solidFill>
              </a:rPr>
              <a:t>Fig 04: </a:t>
            </a:r>
            <a:r>
              <a:rPr lang="en" sz="1100">
                <a:solidFill>
                  <a:schemeClr val="dk2"/>
                </a:solidFill>
              </a:rPr>
              <a:t>Proposed Methodology.</a:t>
            </a:r>
            <a:r>
              <a:rPr lang="en" sz="1100">
                <a:solidFill>
                  <a:schemeClr val="dk2"/>
                </a:solidFill>
              </a:rPr>
              <a:t> </a:t>
            </a:r>
            <a:endParaRPr sz="11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0"/>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solidFill>
                  <a:srgbClr val="000000"/>
                </a:solidFill>
                <a:latin typeface="Arial"/>
                <a:ea typeface="Arial"/>
                <a:cs typeface="Arial"/>
                <a:sym typeface="Arial"/>
              </a:rPr>
              <a:t>Dataset</a:t>
            </a:r>
            <a:endParaRPr b="1">
              <a:solidFill>
                <a:srgbClr val="000000"/>
              </a:solidFill>
              <a:latin typeface="Arial"/>
              <a:ea typeface="Arial"/>
              <a:cs typeface="Arial"/>
              <a:sym typeface="Arial"/>
            </a:endParaRPr>
          </a:p>
        </p:txBody>
      </p:sp>
      <p:sp>
        <p:nvSpPr>
          <p:cNvPr id="295" name="Google Shape;295;p30"/>
          <p:cNvSpPr txBox="1"/>
          <p:nvPr/>
        </p:nvSpPr>
        <p:spPr>
          <a:xfrm>
            <a:off x="195675" y="4462800"/>
            <a:ext cx="497700" cy="44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2"/>
                </a:solidFill>
              </a:rPr>
              <a:t>18</a:t>
            </a:r>
            <a:endParaRPr b="1" sz="1100">
              <a:solidFill>
                <a:schemeClr val="dk2"/>
              </a:solidFill>
            </a:endParaRPr>
          </a:p>
        </p:txBody>
      </p:sp>
      <p:sp>
        <p:nvSpPr>
          <p:cNvPr id="296" name="Google Shape;296;p30"/>
          <p:cNvSpPr txBox="1"/>
          <p:nvPr/>
        </p:nvSpPr>
        <p:spPr>
          <a:xfrm>
            <a:off x="7954850" y="4545750"/>
            <a:ext cx="957300" cy="28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2"/>
                </a:solidFill>
              </a:rPr>
              <a:t>14-12-2023</a:t>
            </a:r>
            <a:endParaRPr sz="1100">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1"/>
          <p:cNvSpPr txBox="1"/>
          <p:nvPr>
            <p:ph type="title"/>
          </p:nvPr>
        </p:nvSpPr>
        <p:spPr>
          <a:xfrm>
            <a:off x="819150" y="590350"/>
            <a:ext cx="2529000" cy="79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600">
                <a:latin typeface="Arial"/>
                <a:ea typeface="Arial"/>
                <a:cs typeface="Arial"/>
                <a:sym typeface="Arial"/>
              </a:rPr>
              <a:t>Dataset</a:t>
            </a:r>
            <a:endParaRPr b="1" sz="2600">
              <a:latin typeface="Arial"/>
              <a:ea typeface="Arial"/>
              <a:cs typeface="Arial"/>
              <a:sym typeface="Arial"/>
            </a:endParaRPr>
          </a:p>
        </p:txBody>
      </p:sp>
      <p:graphicFrame>
        <p:nvGraphicFramePr>
          <p:cNvPr id="302" name="Google Shape;302;p31"/>
          <p:cNvGraphicFramePr/>
          <p:nvPr/>
        </p:nvGraphicFramePr>
        <p:xfrm>
          <a:off x="1324725" y="1779350"/>
          <a:ext cx="3000000" cy="3000000"/>
        </p:xfrm>
        <a:graphic>
          <a:graphicData uri="http://schemas.openxmlformats.org/drawingml/2006/table">
            <a:tbl>
              <a:tblPr>
                <a:noFill/>
                <a:tableStyleId>{42376859-88E1-41A9-A505-F626EC77F713}</a:tableStyleId>
              </a:tblPr>
              <a:tblGrid>
                <a:gridCol w="3247275"/>
                <a:gridCol w="3247275"/>
              </a:tblGrid>
              <a:tr h="325025">
                <a:tc>
                  <a:txBody>
                    <a:bodyPr/>
                    <a:lstStyle/>
                    <a:p>
                      <a:pPr indent="0" lvl="0" marL="0" rtl="0" algn="ctr">
                        <a:spcBef>
                          <a:spcPts val="0"/>
                        </a:spcBef>
                        <a:spcAft>
                          <a:spcPts val="0"/>
                        </a:spcAft>
                        <a:buNone/>
                      </a:pPr>
                      <a:r>
                        <a:rPr b="1" lang="en"/>
                        <a:t>Set</a:t>
                      </a:r>
                      <a:endParaRPr b="1"/>
                    </a:p>
                  </a:txBody>
                  <a:tcPr marT="91425" marB="91425" marR="91425" marL="91425"/>
                </a:tc>
                <a:tc>
                  <a:txBody>
                    <a:bodyPr/>
                    <a:lstStyle/>
                    <a:p>
                      <a:pPr indent="0" lvl="0" marL="0" rtl="0" algn="ctr">
                        <a:spcBef>
                          <a:spcPts val="0"/>
                        </a:spcBef>
                        <a:spcAft>
                          <a:spcPts val="0"/>
                        </a:spcAft>
                        <a:buNone/>
                      </a:pPr>
                      <a:r>
                        <a:rPr b="1" lang="en"/>
                        <a:t>Number of Rows</a:t>
                      </a:r>
                      <a:endParaRPr b="1"/>
                    </a:p>
                  </a:txBody>
                  <a:tcPr marT="91425" marB="91425" marR="91425" marL="91425"/>
                </a:tc>
              </a:tr>
              <a:tr h="325025">
                <a:tc>
                  <a:txBody>
                    <a:bodyPr/>
                    <a:lstStyle/>
                    <a:p>
                      <a:pPr indent="0" lvl="0" marL="0" rtl="0" algn="ctr">
                        <a:spcBef>
                          <a:spcPts val="0"/>
                        </a:spcBef>
                        <a:spcAft>
                          <a:spcPts val="0"/>
                        </a:spcAft>
                        <a:buNone/>
                      </a:pPr>
                      <a:r>
                        <a:rPr lang="en"/>
                        <a:t>Train</a:t>
                      </a:r>
                      <a:endParaRPr/>
                    </a:p>
                  </a:txBody>
                  <a:tcPr marT="91425" marB="91425" marR="91425" marL="91425"/>
                </a:tc>
                <a:tc>
                  <a:txBody>
                    <a:bodyPr/>
                    <a:lstStyle/>
                    <a:p>
                      <a:pPr indent="0" lvl="0" marL="0" rtl="0" algn="ctr">
                        <a:spcBef>
                          <a:spcPts val="0"/>
                        </a:spcBef>
                        <a:spcAft>
                          <a:spcPts val="0"/>
                        </a:spcAft>
                        <a:buNone/>
                      </a:pPr>
                      <a:r>
                        <a:rPr lang="en"/>
                        <a:t>8100</a:t>
                      </a:r>
                      <a:endParaRPr/>
                    </a:p>
                  </a:txBody>
                  <a:tcPr marT="91425" marB="91425" marR="91425" marL="91425"/>
                </a:tc>
              </a:tr>
              <a:tr h="325025">
                <a:tc>
                  <a:txBody>
                    <a:bodyPr/>
                    <a:lstStyle/>
                    <a:p>
                      <a:pPr indent="0" lvl="0" marL="0" rtl="0" algn="ctr">
                        <a:spcBef>
                          <a:spcPts val="0"/>
                        </a:spcBef>
                        <a:spcAft>
                          <a:spcPts val="0"/>
                        </a:spcAft>
                        <a:buNone/>
                      </a:pPr>
                      <a:r>
                        <a:rPr lang="en"/>
                        <a:t>Validation</a:t>
                      </a:r>
                      <a:endParaRPr/>
                    </a:p>
                  </a:txBody>
                  <a:tcPr marT="91425" marB="91425" marR="91425" marL="91425"/>
                </a:tc>
                <a:tc>
                  <a:txBody>
                    <a:bodyPr/>
                    <a:lstStyle/>
                    <a:p>
                      <a:pPr indent="0" lvl="0" marL="0" rtl="0" algn="ctr">
                        <a:spcBef>
                          <a:spcPts val="0"/>
                        </a:spcBef>
                        <a:spcAft>
                          <a:spcPts val="0"/>
                        </a:spcAft>
                        <a:buNone/>
                      </a:pPr>
                      <a:r>
                        <a:rPr lang="en"/>
                        <a:t>1010</a:t>
                      </a:r>
                      <a:endParaRPr/>
                    </a:p>
                  </a:txBody>
                  <a:tcPr marT="91425" marB="91425" marR="91425" marL="91425"/>
                </a:tc>
              </a:tr>
              <a:tr h="325025">
                <a:tc>
                  <a:txBody>
                    <a:bodyPr/>
                    <a:lstStyle/>
                    <a:p>
                      <a:pPr indent="0" lvl="0" marL="0" rtl="0" algn="ctr">
                        <a:spcBef>
                          <a:spcPts val="0"/>
                        </a:spcBef>
                        <a:spcAft>
                          <a:spcPts val="0"/>
                        </a:spcAft>
                        <a:buNone/>
                      </a:pPr>
                      <a:r>
                        <a:rPr lang="en"/>
                        <a:t>Test</a:t>
                      </a:r>
                      <a:endParaRPr/>
                    </a:p>
                  </a:txBody>
                  <a:tcPr marT="91425" marB="91425" marR="91425" marL="91425"/>
                </a:tc>
                <a:tc>
                  <a:txBody>
                    <a:bodyPr/>
                    <a:lstStyle/>
                    <a:p>
                      <a:pPr indent="0" lvl="0" marL="0" rtl="0" algn="ctr">
                        <a:spcBef>
                          <a:spcPts val="0"/>
                        </a:spcBef>
                        <a:spcAft>
                          <a:spcPts val="0"/>
                        </a:spcAft>
                        <a:buNone/>
                      </a:pPr>
                      <a:r>
                        <a:rPr lang="en"/>
                        <a:t>1010</a:t>
                      </a:r>
                      <a:endParaRPr/>
                    </a:p>
                  </a:txBody>
                  <a:tcPr marT="91425" marB="91425" marR="91425" marL="91425"/>
                </a:tc>
              </a:tr>
            </a:tbl>
          </a:graphicData>
        </a:graphic>
      </p:graphicFrame>
      <p:sp>
        <p:nvSpPr>
          <p:cNvPr id="303" name="Google Shape;303;p31"/>
          <p:cNvSpPr txBox="1"/>
          <p:nvPr/>
        </p:nvSpPr>
        <p:spPr>
          <a:xfrm>
            <a:off x="1324725" y="1246725"/>
            <a:ext cx="6397500" cy="38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Total Number Of Rows : 10100</a:t>
            </a:r>
            <a:endParaRPr>
              <a:solidFill>
                <a:schemeClr val="dk2"/>
              </a:solidFill>
            </a:endParaRPr>
          </a:p>
        </p:txBody>
      </p:sp>
      <p:sp>
        <p:nvSpPr>
          <p:cNvPr id="304" name="Google Shape;304;p31"/>
          <p:cNvSpPr txBox="1"/>
          <p:nvPr/>
        </p:nvSpPr>
        <p:spPr>
          <a:xfrm>
            <a:off x="819150" y="4122900"/>
            <a:ext cx="7019100" cy="3399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Clr>
                <a:schemeClr val="dk2"/>
              </a:buClr>
              <a:buSzPts val="1400"/>
              <a:buAutoNum type="arabicPeriod"/>
            </a:pPr>
            <a:r>
              <a:rPr lang="en" u="sng">
                <a:solidFill>
                  <a:schemeClr val="hlink"/>
                </a:solidFill>
                <a:hlinkClick r:id="rId3"/>
              </a:rPr>
              <a:t>https://huggingface.co/datasets/csebuetnlp/xlsum/viewer/bengali</a:t>
            </a:r>
            <a:r>
              <a:rPr lang="en">
                <a:solidFill>
                  <a:schemeClr val="dk2"/>
                </a:solidFill>
              </a:rPr>
              <a:t> </a:t>
            </a:r>
            <a:endParaRPr>
              <a:solidFill>
                <a:schemeClr val="dk2"/>
              </a:solidFill>
            </a:endParaRPr>
          </a:p>
        </p:txBody>
      </p:sp>
      <p:sp>
        <p:nvSpPr>
          <p:cNvPr id="305" name="Google Shape;305;p31"/>
          <p:cNvSpPr txBox="1"/>
          <p:nvPr/>
        </p:nvSpPr>
        <p:spPr>
          <a:xfrm>
            <a:off x="195675" y="4462800"/>
            <a:ext cx="497700" cy="44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2"/>
                </a:solidFill>
              </a:rPr>
              <a:t>19</a:t>
            </a:r>
            <a:endParaRPr b="1" sz="1100">
              <a:solidFill>
                <a:schemeClr val="dk2"/>
              </a:solidFill>
            </a:endParaRPr>
          </a:p>
        </p:txBody>
      </p:sp>
      <p:sp>
        <p:nvSpPr>
          <p:cNvPr id="306" name="Google Shape;306;p31"/>
          <p:cNvSpPr txBox="1"/>
          <p:nvPr/>
        </p:nvSpPr>
        <p:spPr>
          <a:xfrm>
            <a:off x="7954850" y="4545750"/>
            <a:ext cx="957300" cy="28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2"/>
                </a:solidFill>
              </a:rPr>
              <a:t>14-12-2023</a:t>
            </a:r>
            <a:endParaRPr sz="1100">
              <a:solidFill>
                <a:schemeClr val="dk2"/>
              </a:solidFill>
            </a:endParaRPr>
          </a:p>
        </p:txBody>
      </p:sp>
      <p:sp>
        <p:nvSpPr>
          <p:cNvPr id="307" name="Google Shape;307;p31"/>
          <p:cNvSpPr txBox="1"/>
          <p:nvPr/>
        </p:nvSpPr>
        <p:spPr>
          <a:xfrm>
            <a:off x="1802400" y="3513975"/>
            <a:ext cx="5539200" cy="229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2"/>
                </a:solidFill>
              </a:rPr>
              <a:t>Table 01 </a:t>
            </a:r>
            <a:r>
              <a:rPr lang="en" sz="1100">
                <a:solidFill>
                  <a:schemeClr val="dk2"/>
                </a:solidFill>
              </a:rPr>
              <a:t>: Data </a:t>
            </a:r>
            <a:r>
              <a:rPr lang="en" sz="1100">
                <a:solidFill>
                  <a:schemeClr val="dk2"/>
                </a:solidFill>
              </a:rPr>
              <a:t>statistics</a:t>
            </a:r>
            <a:r>
              <a:rPr lang="en" sz="1100">
                <a:solidFill>
                  <a:schemeClr val="dk2"/>
                </a:solidFill>
              </a:rPr>
              <a:t> of </a:t>
            </a:r>
            <a:r>
              <a:rPr b="1" lang="en" sz="1100">
                <a:solidFill>
                  <a:schemeClr val="dk2"/>
                </a:solidFill>
              </a:rPr>
              <a:t>xlsum</a:t>
            </a:r>
            <a:r>
              <a:rPr lang="en" sz="1100">
                <a:solidFill>
                  <a:schemeClr val="dk2"/>
                </a:solidFill>
              </a:rPr>
              <a:t> </a:t>
            </a:r>
            <a:r>
              <a:rPr lang="en" sz="1100">
                <a:solidFill>
                  <a:schemeClr val="dk2"/>
                </a:solidFill>
              </a:rPr>
              <a:t>dataset¹.</a:t>
            </a:r>
            <a:endParaRPr sz="8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2600">
                <a:solidFill>
                  <a:srgbClr val="222222"/>
                </a:solidFill>
                <a:latin typeface="Arial"/>
                <a:ea typeface="Arial"/>
                <a:cs typeface="Arial"/>
                <a:sym typeface="Arial"/>
              </a:rPr>
              <a:t>Enhancing </a:t>
            </a:r>
            <a:r>
              <a:rPr b="1" lang="en" sz="2600">
                <a:solidFill>
                  <a:srgbClr val="222222"/>
                </a:solidFill>
                <a:latin typeface="Arial"/>
                <a:ea typeface="Arial"/>
                <a:cs typeface="Arial"/>
                <a:sym typeface="Arial"/>
              </a:rPr>
              <a:t>Reliability</a:t>
            </a:r>
            <a:r>
              <a:rPr b="1" lang="en" sz="2600">
                <a:solidFill>
                  <a:srgbClr val="222222"/>
                </a:solidFill>
                <a:latin typeface="Arial"/>
                <a:ea typeface="Arial"/>
                <a:cs typeface="Arial"/>
                <a:sym typeface="Arial"/>
              </a:rPr>
              <a:t>: Hallucination Detection and Mitigation in </a:t>
            </a:r>
            <a:r>
              <a:rPr b="1" lang="en" sz="2600">
                <a:solidFill>
                  <a:srgbClr val="222222"/>
                </a:solidFill>
                <a:latin typeface="Arial"/>
                <a:ea typeface="Arial"/>
                <a:cs typeface="Arial"/>
                <a:sym typeface="Arial"/>
              </a:rPr>
              <a:t>Bengali</a:t>
            </a:r>
            <a:r>
              <a:rPr b="1" lang="en" sz="2600">
                <a:solidFill>
                  <a:srgbClr val="222222"/>
                </a:solidFill>
                <a:latin typeface="Arial"/>
                <a:ea typeface="Arial"/>
                <a:cs typeface="Arial"/>
                <a:sym typeface="Arial"/>
              </a:rPr>
              <a:t> Abstractive Summarization</a:t>
            </a:r>
            <a:endParaRPr b="1" sz="2600">
              <a:solidFill>
                <a:srgbClr val="222222"/>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2"/>
          <p:cNvSpPr txBox="1"/>
          <p:nvPr>
            <p:ph type="title"/>
          </p:nvPr>
        </p:nvSpPr>
        <p:spPr>
          <a:xfrm>
            <a:off x="819150" y="437175"/>
            <a:ext cx="2388600" cy="63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600">
                <a:latin typeface="Arial"/>
                <a:ea typeface="Arial"/>
                <a:cs typeface="Arial"/>
                <a:sym typeface="Arial"/>
              </a:rPr>
              <a:t>Dataset</a:t>
            </a:r>
            <a:endParaRPr b="1" sz="2600">
              <a:latin typeface="Arial"/>
              <a:ea typeface="Arial"/>
              <a:cs typeface="Arial"/>
              <a:sym typeface="Arial"/>
            </a:endParaRPr>
          </a:p>
        </p:txBody>
      </p:sp>
      <p:pic>
        <p:nvPicPr>
          <p:cNvPr id="313" name="Google Shape;313;p32"/>
          <p:cNvPicPr preferRelativeResize="0"/>
          <p:nvPr/>
        </p:nvPicPr>
        <p:blipFill rotWithShape="1">
          <a:blip r:embed="rId3">
            <a:alphaModFix/>
          </a:blip>
          <a:srcRect b="46065" l="0" r="0" t="0"/>
          <a:stretch/>
        </p:blipFill>
        <p:spPr>
          <a:xfrm>
            <a:off x="462300" y="1067775"/>
            <a:ext cx="8219400" cy="3395024"/>
          </a:xfrm>
          <a:prstGeom prst="rect">
            <a:avLst/>
          </a:prstGeom>
          <a:noFill/>
          <a:ln cap="flat" cmpd="sng" w="19050">
            <a:solidFill>
              <a:schemeClr val="dk2"/>
            </a:solidFill>
            <a:prstDash val="solid"/>
            <a:round/>
            <a:headEnd len="sm" w="sm" type="none"/>
            <a:tailEnd len="sm" w="sm" type="none"/>
          </a:ln>
        </p:spPr>
      </p:pic>
      <p:sp>
        <p:nvSpPr>
          <p:cNvPr id="314" name="Google Shape;314;p32"/>
          <p:cNvSpPr txBox="1"/>
          <p:nvPr/>
        </p:nvSpPr>
        <p:spPr>
          <a:xfrm>
            <a:off x="195675" y="4462800"/>
            <a:ext cx="497700" cy="44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2"/>
                </a:solidFill>
              </a:rPr>
              <a:t>19</a:t>
            </a:r>
            <a:endParaRPr b="1" sz="1100">
              <a:solidFill>
                <a:schemeClr val="dk2"/>
              </a:solidFill>
            </a:endParaRPr>
          </a:p>
        </p:txBody>
      </p:sp>
      <p:sp>
        <p:nvSpPr>
          <p:cNvPr id="315" name="Google Shape;315;p32"/>
          <p:cNvSpPr txBox="1"/>
          <p:nvPr/>
        </p:nvSpPr>
        <p:spPr>
          <a:xfrm>
            <a:off x="7967025" y="4545750"/>
            <a:ext cx="957300" cy="28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2"/>
                </a:solidFill>
              </a:rPr>
              <a:t>14-12-2023</a:t>
            </a:r>
            <a:endParaRPr sz="1100">
              <a:solidFill>
                <a:schemeClr val="dk2"/>
              </a:solidFill>
            </a:endParaRPr>
          </a:p>
        </p:txBody>
      </p:sp>
      <p:sp>
        <p:nvSpPr>
          <p:cNvPr id="316" name="Google Shape;316;p32"/>
          <p:cNvSpPr txBox="1"/>
          <p:nvPr/>
        </p:nvSpPr>
        <p:spPr>
          <a:xfrm>
            <a:off x="1802400" y="4571250"/>
            <a:ext cx="5539200" cy="229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2"/>
                </a:solidFill>
              </a:rPr>
              <a:t>Fig 05: Overview of the dataset.</a:t>
            </a:r>
            <a:endParaRPr sz="1100">
              <a:solidFill>
                <a:schemeClr val="dk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8761D"/>
        </a:solidFill>
      </p:bgPr>
    </p:bg>
    <p:spTree>
      <p:nvGrpSpPr>
        <p:cNvPr id="320" name="Shape 320"/>
        <p:cNvGrpSpPr/>
        <p:nvPr/>
      </p:nvGrpSpPr>
      <p:grpSpPr>
        <a:xfrm>
          <a:off x="0" y="0"/>
          <a:ext cx="0" cy="0"/>
          <a:chOff x="0" y="0"/>
          <a:chExt cx="0" cy="0"/>
        </a:xfrm>
      </p:grpSpPr>
      <p:sp>
        <p:nvSpPr>
          <p:cNvPr id="321" name="Google Shape;321;p33"/>
          <p:cNvSpPr txBox="1"/>
          <p:nvPr>
            <p:ph type="title"/>
          </p:nvPr>
        </p:nvSpPr>
        <p:spPr>
          <a:xfrm>
            <a:off x="819150" y="576825"/>
            <a:ext cx="3026700" cy="72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600">
                <a:latin typeface="Arial"/>
                <a:ea typeface="Arial"/>
                <a:cs typeface="Arial"/>
                <a:sym typeface="Arial"/>
              </a:rPr>
              <a:t>Thesis Timeline</a:t>
            </a:r>
            <a:endParaRPr b="1" sz="2600">
              <a:latin typeface="Arial"/>
              <a:ea typeface="Arial"/>
              <a:cs typeface="Arial"/>
              <a:sym typeface="Arial"/>
            </a:endParaRPr>
          </a:p>
        </p:txBody>
      </p:sp>
      <p:pic>
        <p:nvPicPr>
          <p:cNvPr id="322" name="Google Shape;322;p33"/>
          <p:cNvPicPr preferRelativeResize="0"/>
          <p:nvPr/>
        </p:nvPicPr>
        <p:blipFill rotWithShape="1">
          <a:blip r:embed="rId3">
            <a:alphaModFix/>
          </a:blip>
          <a:srcRect b="0" l="0" r="0" t="0"/>
          <a:stretch/>
        </p:blipFill>
        <p:spPr>
          <a:xfrm>
            <a:off x="1066050" y="1297775"/>
            <a:ext cx="7011899" cy="3247974"/>
          </a:xfrm>
          <a:prstGeom prst="rect">
            <a:avLst/>
          </a:prstGeom>
          <a:noFill/>
          <a:ln cap="flat" cmpd="sng" w="19050">
            <a:solidFill>
              <a:srgbClr val="222222"/>
            </a:solidFill>
            <a:prstDash val="solid"/>
            <a:round/>
            <a:headEnd len="sm" w="sm" type="none"/>
            <a:tailEnd len="sm" w="sm" type="none"/>
          </a:ln>
        </p:spPr>
      </p:pic>
      <p:sp>
        <p:nvSpPr>
          <p:cNvPr id="323" name="Google Shape;323;p33"/>
          <p:cNvSpPr txBox="1"/>
          <p:nvPr/>
        </p:nvSpPr>
        <p:spPr>
          <a:xfrm>
            <a:off x="195675" y="4462800"/>
            <a:ext cx="497700" cy="44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2"/>
                </a:solidFill>
              </a:rPr>
              <a:t>21</a:t>
            </a:r>
            <a:endParaRPr b="1" sz="1100">
              <a:solidFill>
                <a:schemeClr val="dk2"/>
              </a:solidFill>
            </a:endParaRPr>
          </a:p>
        </p:txBody>
      </p:sp>
      <p:sp>
        <p:nvSpPr>
          <p:cNvPr id="324" name="Google Shape;324;p33"/>
          <p:cNvSpPr txBox="1"/>
          <p:nvPr/>
        </p:nvSpPr>
        <p:spPr>
          <a:xfrm>
            <a:off x="7954850" y="4545750"/>
            <a:ext cx="957300" cy="28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2"/>
                </a:solidFill>
              </a:rPr>
              <a:t>14-12-2023</a:t>
            </a:r>
            <a:endParaRPr sz="1100">
              <a:solidFill>
                <a:schemeClr val="dk2"/>
              </a:solidFill>
            </a:endParaRPr>
          </a:p>
        </p:txBody>
      </p:sp>
      <p:sp>
        <p:nvSpPr>
          <p:cNvPr id="325" name="Google Shape;325;p33"/>
          <p:cNvSpPr txBox="1"/>
          <p:nvPr/>
        </p:nvSpPr>
        <p:spPr>
          <a:xfrm>
            <a:off x="1802400" y="4596750"/>
            <a:ext cx="5539200" cy="229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2"/>
                </a:solidFill>
              </a:rPr>
              <a:t>Fig 06: A Gantt Chart </a:t>
            </a:r>
            <a:r>
              <a:rPr lang="en" sz="1100">
                <a:solidFill>
                  <a:schemeClr val="dk2"/>
                </a:solidFill>
              </a:rPr>
              <a:t>for</a:t>
            </a:r>
            <a:r>
              <a:rPr lang="en" sz="1100">
                <a:solidFill>
                  <a:schemeClr val="dk2"/>
                </a:solidFill>
              </a:rPr>
              <a:t> this thesis work.</a:t>
            </a:r>
            <a:endParaRPr sz="1100">
              <a:solidFill>
                <a:schemeClr val="dk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4"/>
          <p:cNvSpPr txBox="1"/>
          <p:nvPr>
            <p:ph type="title"/>
          </p:nvPr>
        </p:nvSpPr>
        <p:spPr>
          <a:xfrm>
            <a:off x="819150" y="6149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600">
                <a:latin typeface="Arial"/>
                <a:ea typeface="Arial"/>
                <a:cs typeface="Arial"/>
                <a:sym typeface="Arial"/>
              </a:rPr>
              <a:t>Conclusion</a:t>
            </a:r>
            <a:endParaRPr b="1" sz="2600">
              <a:latin typeface="Arial"/>
              <a:ea typeface="Arial"/>
              <a:cs typeface="Arial"/>
              <a:sym typeface="Arial"/>
            </a:endParaRPr>
          </a:p>
        </p:txBody>
      </p:sp>
      <p:sp>
        <p:nvSpPr>
          <p:cNvPr id="331" name="Google Shape;331;p34"/>
          <p:cNvSpPr txBox="1"/>
          <p:nvPr>
            <p:ph idx="1" type="body"/>
          </p:nvPr>
        </p:nvSpPr>
        <p:spPr>
          <a:xfrm>
            <a:off x="819150" y="1569525"/>
            <a:ext cx="7505700" cy="2448000"/>
          </a:xfrm>
          <a:prstGeom prst="rect">
            <a:avLst/>
          </a:prstGeom>
        </p:spPr>
        <p:txBody>
          <a:bodyPr anchorCtr="0" anchor="t" bIns="91425" lIns="91425" spcFirstLastPara="1" rIns="91425" wrap="square" tIns="91425">
            <a:normAutofit/>
          </a:bodyPr>
          <a:lstStyle/>
          <a:p>
            <a:pPr indent="-317500" lvl="0" marL="457200" rtl="0" algn="just">
              <a:spcBef>
                <a:spcPts val="0"/>
              </a:spcBef>
              <a:spcAft>
                <a:spcPts val="0"/>
              </a:spcAft>
              <a:buClr>
                <a:srgbClr val="374151"/>
              </a:buClr>
              <a:buSzPts val="1400"/>
              <a:buFont typeface="Arial"/>
              <a:buAutoNum type="arabicPeriod"/>
            </a:pPr>
            <a:r>
              <a:rPr lang="en" sz="1400">
                <a:solidFill>
                  <a:srgbClr val="374151"/>
                </a:solidFill>
                <a:latin typeface="Arial"/>
                <a:ea typeface="Arial"/>
                <a:cs typeface="Arial"/>
                <a:sym typeface="Arial"/>
              </a:rPr>
              <a:t>We have conducted an extensive review of papers on Hallucination Detection in Abstractive Summarization.</a:t>
            </a:r>
            <a:endParaRPr sz="1400">
              <a:solidFill>
                <a:srgbClr val="374151"/>
              </a:solidFill>
              <a:latin typeface="Arial"/>
              <a:ea typeface="Arial"/>
              <a:cs typeface="Arial"/>
              <a:sym typeface="Arial"/>
            </a:endParaRPr>
          </a:p>
          <a:p>
            <a:pPr indent="-317500" lvl="0" marL="457200" rtl="0" algn="just">
              <a:spcBef>
                <a:spcPts val="0"/>
              </a:spcBef>
              <a:spcAft>
                <a:spcPts val="0"/>
              </a:spcAft>
              <a:buClr>
                <a:srgbClr val="374151"/>
              </a:buClr>
              <a:buSzPts val="1400"/>
              <a:buFont typeface="Arial"/>
              <a:buAutoNum type="arabicPeriod"/>
            </a:pPr>
            <a:r>
              <a:rPr lang="en" sz="1400">
                <a:solidFill>
                  <a:srgbClr val="374151"/>
                </a:solidFill>
                <a:latin typeface="Arial"/>
                <a:ea typeface="Arial"/>
                <a:cs typeface="Arial"/>
                <a:sym typeface="Arial"/>
              </a:rPr>
              <a:t>Our initial findings indicate that summaries generated by existing Bengali language models can exhibit hallucinations.</a:t>
            </a:r>
            <a:endParaRPr sz="1400">
              <a:solidFill>
                <a:srgbClr val="374151"/>
              </a:solidFill>
              <a:latin typeface="Arial"/>
              <a:ea typeface="Arial"/>
              <a:cs typeface="Arial"/>
              <a:sym typeface="Arial"/>
            </a:endParaRPr>
          </a:p>
          <a:p>
            <a:pPr indent="-317500" lvl="0" marL="457200" rtl="0" algn="just">
              <a:spcBef>
                <a:spcPts val="0"/>
              </a:spcBef>
              <a:spcAft>
                <a:spcPts val="0"/>
              </a:spcAft>
              <a:buClr>
                <a:srgbClr val="374151"/>
              </a:buClr>
              <a:buSzPts val="1400"/>
              <a:buFont typeface="Arial"/>
              <a:buAutoNum type="arabicPeriod"/>
            </a:pPr>
            <a:r>
              <a:rPr lang="en" sz="1400">
                <a:solidFill>
                  <a:srgbClr val="374151"/>
                </a:solidFill>
                <a:latin typeface="Arial"/>
                <a:ea typeface="Arial"/>
                <a:cs typeface="Arial"/>
                <a:sym typeface="Arial"/>
              </a:rPr>
              <a:t>Moving forward, our objective is to automate the hallucination detection and mitigation process on Bengali language models in the context of abstractive summarization.</a:t>
            </a:r>
            <a:endParaRPr sz="1400">
              <a:solidFill>
                <a:srgbClr val="374151"/>
              </a:solidFill>
              <a:latin typeface="Arial"/>
              <a:ea typeface="Arial"/>
              <a:cs typeface="Arial"/>
              <a:sym typeface="Arial"/>
            </a:endParaRPr>
          </a:p>
          <a:p>
            <a:pPr indent="-317500" lvl="0" marL="457200" rtl="0" algn="just">
              <a:spcBef>
                <a:spcPts val="0"/>
              </a:spcBef>
              <a:spcAft>
                <a:spcPts val="0"/>
              </a:spcAft>
              <a:buClr>
                <a:srgbClr val="374151"/>
              </a:buClr>
              <a:buSzPts val="1400"/>
              <a:buFont typeface="Arial"/>
              <a:buAutoNum type="arabicPeriod"/>
            </a:pPr>
            <a:r>
              <a:rPr lang="en" sz="1400">
                <a:solidFill>
                  <a:srgbClr val="374151"/>
                </a:solidFill>
                <a:latin typeface="Arial"/>
                <a:ea typeface="Arial"/>
                <a:cs typeface="Arial"/>
                <a:sym typeface="Arial"/>
              </a:rPr>
              <a:t>Additionally, we aspire to solve factual errors in Bengali abstractive summarization models.</a:t>
            </a:r>
            <a:endParaRPr sz="1400">
              <a:solidFill>
                <a:srgbClr val="374151"/>
              </a:solidFill>
              <a:latin typeface="Arial"/>
              <a:ea typeface="Arial"/>
              <a:cs typeface="Arial"/>
              <a:sym typeface="Arial"/>
            </a:endParaRPr>
          </a:p>
          <a:p>
            <a:pPr indent="0" lvl="0" marL="0" rtl="0" algn="l">
              <a:spcBef>
                <a:spcPts val="0"/>
              </a:spcBef>
              <a:spcAft>
                <a:spcPts val="1200"/>
              </a:spcAft>
              <a:buNone/>
            </a:pPr>
            <a:r>
              <a:t/>
            </a:r>
            <a:endParaRPr sz="1400">
              <a:latin typeface="Arial"/>
              <a:ea typeface="Arial"/>
              <a:cs typeface="Arial"/>
              <a:sym typeface="Arial"/>
            </a:endParaRPr>
          </a:p>
        </p:txBody>
      </p:sp>
      <p:sp>
        <p:nvSpPr>
          <p:cNvPr id="332" name="Google Shape;332;p34"/>
          <p:cNvSpPr txBox="1"/>
          <p:nvPr/>
        </p:nvSpPr>
        <p:spPr>
          <a:xfrm>
            <a:off x="195675" y="4462800"/>
            <a:ext cx="497700" cy="44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2"/>
                </a:solidFill>
              </a:rPr>
              <a:t>22</a:t>
            </a:r>
            <a:endParaRPr b="1" sz="1100">
              <a:solidFill>
                <a:schemeClr val="dk2"/>
              </a:solidFill>
            </a:endParaRPr>
          </a:p>
        </p:txBody>
      </p:sp>
      <p:sp>
        <p:nvSpPr>
          <p:cNvPr id="333" name="Google Shape;333;p34"/>
          <p:cNvSpPr txBox="1"/>
          <p:nvPr/>
        </p:nvSpPr>
        <p:spPr>
          <a:xfrm>
            <a:off x="7954850" y="4545750"/>
            <a:ext cx="957300" cy="28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2"/>
                </a:solidFill>
              </a:rPr>
              <a:t>14-12-2023</a:t>
            </a:r>
            <a:endParaRPr sz="1100">
              <a:solidFill>
                <a:schemeClr val="dk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5"/>
          <p:cNvSpPr txBox="1"/>
          <p:nvPr>
            <p:ph type="title"/>
          </p:nvPr>
        </p:nvSpPr>
        <p:spPr>
          <a:xfrm>
            <a:off x="870225" y="615850"/>
            <a:ext cx="2784300" cy="579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2600">
                <a:latin typeface="Arial"/>
                <a:ea typeface="Arial"/>
                <a:cs typeface="Arial"/>
                <a:sym typeface="Arial"/>
              </a:rPr>
              <a:t>References</a:t>
            </a:r>
            <a:endParaRPr b="1" sz="2600">
              <a:latin typeface="Arial"/>
              <a:ea typeface="Arial"/>
              <a:cs typeface="Arial"/>
              <a:sym typeface="Arial"/>
            </a:endParaRPr>
          </a:p>
        </p:txBody>
      </p:sp>
      <p:sp>
        <p:nvSpPr>
          <p:cNvPr id="339" name="Google Shape;339;p35"/>
          <p:cNvSpPr txBox="1"/>
          <p:nvPr>
            <p:ph idx="1" type="body"/>
          </p:nvPr>
        </p:nvSpPr>
        <p:spPr>
          <a:xfrm>
            <a:off x="819150" y="1361400"/>
            <a:ext cx="7505700" cy="3077400"/>
          </a:xfrm>
          <a:prstGeom prst="rect">
            <a:avLst/>
          </a:prstGeom>
        </p:spPr>
        <p:txBody>
          <a:bodyPr anchorCtr="0" anchor="t" bIns="91425" lIns="91425" spcFirstLastPara="1" rIns="91425" wrap="square" tIns="91425">
            <a:noAutofit/>
          </a:bodyPr>
          <a:lstStyle/>
          <a:p>
            <a:pPr indent="0" lvl="0" marL="0" rtl="0" algn="just">
              <a:lnSpc>
                <a:spcPct val="90000"/>
              </a:lnSpc>
              <a:spcBef>
                <a:spcPts val="0"/>
              </a:spcBef>
              <a:spcAft>
                <a:spcPts val="0"/>
              </a:spcAft>
              <a:buClr>
                <a:srgbClr val="000000"/>
              </a:buClr>
              <a:buSzPts val="2800"/>
              <a:buFont typeface="Arial"/>
              <a:buNone/>
            </a:pPr>
            <a:r>
              <a:rPr b="1" lang="en" sz="1400">
                <a:solidFill>
                  <a:srgbClr val="000000"/>
                </a:solidFill>
                <a:latin typeface="Arial"/>
                <a:ea typeface="Arial"/>
                <a:cs typeface="Arial"/>
                <a:sym typeface="Arial"/>
              </a:rPr>
              <a:t>[1]</a:t>
            </a:r>
            <a:r>
              <a:rPr lang="en" sz="1400">
                <a:solidFill>
                  <a:srgbClr val="000000"/>
                </a:solidFill>
                <a:latin typeface="Arial"/>
                <a:ea typeface="Arial"/>
                <a:cs typeface="Arial"/>
                <a:sym typeface="Arial"/>
              </a:rPr>
              <a:t> </a:t>
            </a:r>
            <a:r>
              <a:rPr lang="en" sz="1400">
                <a:solidFill>
                  <a:srgbClr val="222222"/>
                </a:solidFill>
                <a:highlight>
                  <a:srgbClr val="FFFFFF"/>
                </a:highlight>
                <a:latin typeface="Arial"/>
                <a:ea typeface="Arial"/>
                <a:cs typeface="Arial"/>
                <a:sym typeface="Arial"/>
              </a:rPr>
              <a:t>Ladhak, Faisal, Esin Durmus, Mirac Suzgun, Tianyi Zhang, Dan Jurafsky, Kathleen Mckeown, and Tatsunori B. Hashimoto. "When Do Pre-Training Biases Propagate to Downstream Tasks? A Case Study in Text Summarization." In </a:t>
            </a:r>
            <a:r>
              <a:rPr i="1" lang="en" sz="1400">
                <a:solidFill>
                  <a:srgbClr val="222222"/>
                </a:solidFill>
                <a:highlight>
                  <a:srgbClr val="FFFFFF"/>
                </a:highlight>
                <a:latin typeface="Arial"/>
                <a:ea typeface="Arial"/>
                <a:cs typeface="Arial"/>
                <a:sym typeface="Arial"/>
              </a:rPr>
              <a:t>Proceedings of the 17th Conference of the European Chapter of the Association for Computational Linguistics</a:t>
            </a:r>
            <a:r>
              <a:rPr lang="en" sz="1400">
                <a:solidFill>
                  <a:srgbClr val="222222"/>
                </a:solidFill>
                <a:highlight>
                  <a:srgbClr val="FFFFFF"/>
                </a:highlight>
                <a:latin typeface="Arial"/>
                <a:ea typeface="Arial"/>
                <a:cs typeface="Arial"/>
                <a:sym typeface="Arial"/>
              </a:rPr>
              <a:t>, pp. 3198-3211. 2023.</a:t>
            </a:r>
            <a:endParaRPr sz="1400">
              <a:solidFill>
                <a:srgbClr val="000000"/>
              </a:solidFill>
              <a:latin typeface="Arial"/>
              <a:ea typeface="Arial"/>
              <a:cs typeface="Arial"/>
              <a:sym typeface="Arial"/>
            </a:endParaRPr>
          </a:p>
          <a:p>
            <a:pPr indent="0" lvl="0" marL="0" rtl="0" algn="just">
              <a:lnSpc>
                <a:spcPct val="100000"/>
              </a:lnSpc>
              <a:spcBef>
                <a:spcPts val="600"/>
              </a:spcBef>
              <a:spcAft>
                <a:spcPts val="0"/>
              </a:spcAft>
              <a:buNone/>
            </a:pPr>
            <a:r>
              <a:rPr b="1" lang="en" sz="1400">
                <a:solidFill>
                  <a:srgbClr val="222222"/>
                </a:solidFill>
                <a:highlight>
                  <a:schemeClr val="dk1"/>
                </a:highlight>
                <a:latin typeface="Arial"/>
                <a:ea typeface="Arial"/>
                <a:cs typeface="Arial"/>
                <a:sym typeface="Arial"/>
              </a:rPr>
              <a:t>[2]</a:t>
            </a:r>
            <a:r>
              <a:rPr lang="en" sz="1400">
                <a:solidFill>
                  <a:srgbClr val="222222"/>
                </a:solidFill>
                <a:highlight>
                  <a:schemeClr val="dk1"/>
                </a:highlight>
                <a:latin typeface="Arial"/>
                <a:ea typeface="Arial"/>
                <a:cs typeface="Arial"/>
                <a:sym typeface="Arial"/>
              </a:rPr>
              <a:t> Improving Factual Consistency of Abstractive Summarization via Question Answering </a:t>
            </a:r>
            <a:r>
              <a:rPr lang="en" sz="1400">
                <a:solidFill>
                  <a:srgbClr val="222222"/>
                </a:solidFill>
                <a:highlight>
                  <a:schemeClr val="dk1"/>
                </a:highlight>
                <a:uFill>
                  <a:noFill/>
                </a:uFill>
                <a:latin typeface="Arial"/>
                <a:ea typeface="Arial"/>
                <a:cs typeface="Arial"/>
                <a:sym typeface="Arial"/>
                <a:hlinkClick r:id="rId3">
                  <a:extLst>
                    <a:ext uri="{A12FA001-AC4F-418D-AE19-62706E023703}">
                      <ahyp:hlinkClr val="tx"/>
                    </a:ext>
                  </a:extLst>
                </a:hlinkClick>
              </a:rPr>
              <a:t>Feng Nan</a:t>
            </a:r>
            <a:r>
              <a:rPr lang="en" sz="1400">
                <a:solidFill>
                  <a:srgbClr val="222222"/>
                </a:solidFill>
                <a:highlight>
                  <a:schemeClr val="dk1"/>
                </a:highlight>
                <a:latin typeface="Arial"/>
                <a:ea typeface="Arial"/>
                <a:cs typeface="Arial"/>
                <a:sym typeface="Arial"/>
              </a:rPr>
              <a:t>, </a:t>
            </a:r>
            <a:r>
              <a:rPr lang="en" sz="1400">
                <a:solidFill>
                  <a:srgbClr val="222222"/>
                </a:solidFill>
                <a:highlight>
                  <a:schemeClr val="dk1"/>
                </a:highlight>
                <a:uFill>
                  <a:noFill/>
                </a:uFill>
                <a:latin typeface="Arial"/>
                <a:ea typeface="Arial"/>
                <a:cs typeface="Arial"/>
                <a:sym typeface="Arial"/>
                <a:hlinkClick r:id="rId4">
                  <a:extLst>
                    <a:ext uri="{A12FA001-AC4F-418D-AE19-62706E023703}">
                      <ahyp:hlinkClr val="tx"/>
                    </a:ext>
                  </a:extLst>
                </a:hlinkClick>
              </a:rPr>
              <a:t>Cicero Nogueira dos Santos</a:t>
            </a:r>
            <a:r>
              <a:rPr lang="en" sz="1400">
                <a:solidFill>
                  <a:srgbClr val="222222"/>
                </a:solidFill>
                <a:highlight>
                  <a:schemeClr val="dk1"/>
                </a:highlight>
                <a:latin typeface="Arial"/>
                <a:ea typeface="Arial"/>
                <a:cs typeface="Arial"/>
                <a:sym typeface="Arial"/>
              </a:rPr>
              <a:t>, </a:t>
            </a:r>
            <a:r>
              <a:rPr lang="en" sz="1400">
                <a:solidFill>
                  <a:srgbClr val="222222"/>
                </a:solidFill>
                <a:highlight>
                  <a:schemeClr val="dk1"/>
                </a:highlight>
                <a:uFill>
                  <a:noFill/>
                </a:uFill>
                <a:latin typeface="Arial"/>
                <a:ea typeface="Arial"/>
                <a:cs typeface="Arial"/>
                <a:sym typeface="Arial"/>
                <a:hlinkClick r:id="rId5">
                  <a:extLst>
                    <a:ext uri="{A12FA001-AC4F-418D-AE19-62706E023703}">
                      <ahyp:hlinkClr val="tx"/>
                    </a:ext>
                  </a:extLst>
                </a:hlinkClick>
              </a:rPr>
              <a:t>Henghui Zhu</a:t>
            </a:r>
            <a:r>
              <a:rPr lang="en" sz="1400">
                <a:solidFill>
                  <a:srgbClr val="222222"/>
                </a:solidFill>
                <a:highlight>
                  <a:schemeClr val="dk1"/>
                </a:highlight>
                <a:latin typeface="Arial"/>
                <a:ea typeface="Arial"/>
                <a:cs typeface="Arial"/>
                <a:sym typeface="Arial"/>
              </a:rPr>
              <a:t>, </a:t>
            </a:r>
            <a:r>
              <a:rPr lang="en" sz="1400">
                <a:solidFill>
                  <a:srgbClr val="222222"/>
                </a:solidFill>
                <a:highlight>
                  <a:schemeClr val="dk1"/>
                </a:highlight>
                <a:uFill>
                  <a:noFill/>
                </a:uFill>
                <a:latin typeface="Arial"/>
                <a:ea typeface="Arial"/>
                <a:cs typeface="Arial"/>
                <a:sym typeface="Arial"/>
                <a:hlinkClick r:id="rId6">
                  <a:extLst>
                    <a:ext uri="{A12FA001-AC4F-418D-AE19-62706E023703}">
                      <ahyp:hlinkClr val="tx"/>
                    </a:ext>
                  </a:extLst>
                </a:hlinkClick>
              </a:rPr>
              <a:t>Patrick Ng</a:t>
            </a:r>
            <a:r>
              <a:rPr lang="en" sz="1400">
                <a:solidFill>
                  <a:srgbClr val="222222"/>
                </a:solidFill>
                <a:highlight>
                  <a:schemeClr val="dk1"/>
                </a:highlight>
                <a:latin typeface="Arial"/>
                <a:ea typeface="Arial"/>
                <a:cs typeface="Arial"/>
                <a:sym typeface="Arial"/>
              </a:rPr>
              <a:t>, </a:t>
            </a:r>
            <a:r>
              <a:rPr lang="en" sz="1400">
                <a:solidFill>
                  <a:srgbClr val="222222"/>
                </a:solidFill>
                <a:highlight>
                  <a:schemeClr val="dk1"/>
                </a:highlight>
                <a:uFill>
                  <a:noFill/>
                </a:uFill>
                <a:latin typeface="Arial"/>
                <a:ea typeface="Arial"/>
                <a:cs typeface="Arial"/>
                <a:sym typeface="Arial"/>
                <a:hlinkClick r:id="rId7">
                  <a:extLst>
                    <a:ext uri="{A12FA001-AC4F-418D-AE19-62706E023703}">
                      <ahyp:hlinkClr val="tx"/>
                    </a:ext>
                  </a:extLst>
                </a:hlinkClick>
              </a:rPr>
              <a:t>Kathleen McKeown</a:t>
            </a:r>
            <a:r>
              <a:rPr lang="en" sz="1400">
                <a:solidFill>
                  <a:srgbClr val="222222"/>
                </a:solidFill>
                <a:highlight>
                  <a:schemeClr val="dk1"/>
                </a:highlight>
                <a:latin typeface="Arial"/>
                <a:ea typeface="Arial"/>
                <a:cs typeface="Arial"/>
                <a:sym typeface="Arial"/>
              </a:rPr>
              <a:t>, </a:t>
            </a:r>
            <a:r>
              <a:rPr lang="en" sz="1400">
                <a:solidFill>
                  <a:srgbClr val="222222"/>
                </a:solidFill>
                <a:highlight>
                  <a:schemeClr val="dk1"/>
                </a:highlight>
                <a:uFill>
                  <a:noFill/>
                </a:uFill>
                <a:latin typeface="Arial"/>
                <a:ea typeface="Arial"/>
                <a:cs typeface="Arial"/>
                <a:sym typeface="Arial"/>
                <a:hlinkClick r:id="rId8">
                  <a:extLst>
                    <a:ext uri="{A12FA001-AC4F-418D-AE19-62706E023703}">
                      <ahyp:hlinkClr val="tx"/>
                    </a:ext>
                  </a:extLst>
                </a:hlinkClick>
              </a:rPr>
              <a:t>Ramesh Nallapati</a:t>
            </a:r>
            <a:r>
              <a:rPr lang="en" sz="1400">
                <a:solidFill>
                  <a:srgbClr val="222222"/>
                </a:solidFill>
                <a:highlight>
                  <a:schemeClr val="dk1"/>
                </a:highlight>
                <a:latin typeface="Arial"/>
                <a:ea typeface="Arial"/>
                <a:cs typeface="Arial"/>
                <a:sym typeface="Arial"/>
              </a:rPr>
              <a:t>, </a:t>
            </a:r>
            <a:r>
              <a:rPr lang="en" sz="1400">
                <a:solidFill>
                  <a:srgbClr val="222222"/>
                </a:solidFill>
                <a:highlight>
                  <a:schemeClr val="dk1"/>
                </a:highlight>
                <a:uFill>
                  <a:noFill/>
                </a:uFill>
                <a:latin typeface="Arial"/>
                <a:ea typeface="Arial"/>
                <a:cs typeface="Arial"/>
                <a:sym typeface="Arial"/>
                <a:hlinkClick r:id="rId9">
                  <a:extLst>
                    <a:ext uri="{A12FA001-AC4F-418D-AE19-62706E023703}">
                      <ahyp:hlinkClr val="tx"/>
                    </a:ext>
                  </a:extLst>
                </a:hlinkClick>
              </a:rPr>
              <a:t>Dejiao Zhang</a:t>
            </a:r>
            <a:r>
              <a:rPr lang="en" sz="1400">
                <a:solidFill>
                  <a:srgbClr val="222222"/>
                </a:solidFill>
                <a:highlight>
                  <a:schemeClr val="dk1"/>
                </a:highlight>
                <a:latin typeface="Arial"/>
                <a:ea typeface="Arial"/>
                <a:cs typeface="Arial"/>
                <a:sym typeface="Arial"/>
              </a:rPr>
              <a:t>, </a:t>
            </a:r>
            <a:r>
              <a:rPr lang="en" sz="1400">
                <a:solidFill>
                  <a:srgbClr val="222222"/>
                </a:solidFill>
                <a:highlight>
                  <a:schemeClr val="dk1"/>
                </a:highlight>
                <a:uFill>
                  <a:noFill/>
                </a:uFill>
                <a:latin typeface="Arial"/>
                <a:ea typeface="Arial"/>
                <a:cs typeface="Arial"/>
                <a:sym typeface="Arial"/>
                <a:hlinkClick r:id="rId10">
                  <a:extLst>
                    <a:ext uri="{A12FA001-AC4F-418D-AE19-62706E023703}">
                      <ahyp:hlinkClr val="tx"/>
                    </a:ext>
                  </a:extLst>
                </a:hlinkClick>
              </a:rPr>
              <a:t>Zhiguo Wang</a:t>
            </a:r>
            <a:r>
              <a:rPr lang="en" sz="1400">
                <a:solidFill>
                  <a:srgbClr val="222222"/>
                </a:solidFill>
                <a:highlight>
                  <a:schemeClr val="dk1"/>
                </a:highlight>
                <a:latin typeface="Arial"/>
                <a:ea typeface="Arial"/>
                <a:cs typeface="Arial"/>
                <a:sym typeface="Arial"/>
              </a:rPr>
              <a:t>, </a:t>
            </a:r>
            <a:r>
              <a:rPr lang="en" sz="1400">
                <a:solidFill>
                  <a:srgbClr val="222222"/>
                </a:solidFill>
                <a:highlight>
                  <a:schemeClr val="dk1"/>
                </a:highlight>
                <a:uFill>
                  <a:noFill/>
                </a:uFill>
                <a:latin typeface="Arial"/>
                <a:ea typeface="Arial"/>
                <a:cs typeface="Arial"/>
                <a:sym typeface="Arial"/>
                <a:hlinkClick r:id="rId11">
                  <a:extLst>
                    <a:ext uri="{A12FA001-AC4F-418D-AE19-62706E023703}">
                      <ahyp:hlinkClr val="tx"/>
                    </a:ext>
                  </a:extLst>
                </a:hlinkClick>
              </a:rPr>
              <a:t>Andrew O. Arnold</a:t>
            </a:r>
            <a:r>
              <a:rPr lang="en" sz="1400">
                <a:solidFill>
                  <a:srgbClr val="222222"/>
                </a:solidFill>
                <a:highlight>
                  <a:schemeClr val="dk1"/>
                </a:highlight>
                <a:latin typeface="Arial"/>
                <a:ea typeface="Arial"/>
                <a:cs typeface="Arial"/>
                <a:sym typeface="Arial"/>
              </a:rPr>
              <a:t>, </a:t>
            </a:r>
            <a:r>
              <a:rPr lang="en" sz="1400">
                <a:solidFill>
                  <a:srgbClr val="222222"/>
                </a:solidFill>
                <a:highlight>
                  <a:schemeClr val="dk1"/>
                </a:highlight>
                <a:uFill>
                  <a:noFill/>
                </a:uFill>
                <a:latin typeface="Arial"/>
                <a:ea typeface="Arial"/>
                <a:cs typeface="Arial"/>
                <a:sym typeface="Arial"/>
                <a:hlinkClick r:id="rId12">
                  <a:extLst>
                    <a:ext uri="{A12FA001-AC4F-418D-AE19-62706E023703}">
                      <ahyp:hlinkClr val="tx"/>
                    </a:ext>
                  </a:extLst>
                </a:hlinkClick>
              </a:rPr>
              <a:t>Bing Xiang</a:t>
            </a:r>
            <a:r>
              <a:rPr lang="en" sz="1400">
                <a:solidFill>
                  <a:srgbClr val="222222"/>
                </a:solidFill>
                <a:highlight>
                  <a:schemeClr val="dk1"/>
                </a:highlight>
                <a:latin typeface="Arial"/>
                <a:ea typeface="Arial"/>
                <a:cs typeface="Arial"/>
                <a:sym typeface="Arial"/>
              </a:rPr>
              <a:t>.</a:t>
            </a:r>
            <a:endParaRPr sz="1400">
              <a:solidFill>
                <a:srgbClr val="222222"/>
              </a:solidFill>
              <a:highlight>
                <a:schemeClr val="dk1"/>
              </a:highlight>
              <a:latin typeface="Arial"/>
              <a:ea typeface="Arial"/>
              <a:cs typeface="Arial"/>
              <a:sym typeface="Arial"/>
            </a:endParaRPr>
          </a:p>
          <a:p>
            <a:pPr indent="0" lvl="0" marL="0" rtl="0" algn="just">
              <a:lnSpc>
                <a:spcPct val="100000"/>
              </a:lnSpc>
              <a:spcBef>
                <a:spcPts val="1200"/>
              </a:spcBef>
              <a:spcAft>
                <a:spcPts val="0"/>
              </a:spcAft>
              <a:buNone/>
            </a:pPr>
            <a:r>
              <a:rPr b="1" lang="en" sz="1400">
                <a:solidFill>
                  <a:srgbClr val="222222"/>
                </a:solidFill>
                <a:highlight>
                  <a:schemeClr val="dk1"/>
                </a:highlight>
                <a:latin typeface="Arial"/>
                <a:ea typeface="Arial"/>
                <a:cs typeface="Arial"/>
                <a:sym typeface="Arial"/>
              </a:rPr>
              <a:t>[3]</a:t>
            </a:r>
            <a:r>
              <a:rPr lang="en" sz="1400">
                <a:solidFill>
                  <a:srgbClr val="222222"/>
                </a:solidFill>
                <a:highlight>
                  <a:schemeClr val="dk1"/>
                </a:highlight>
                <a:latin typeface="Arial"/>
                <a:ea typeface="Arial"/>
                <a:cs typeface="Arial"/>
                <a:sym typeface="Arial"/>
              </a:rPr>
              <a:t> </a:t>
            </a:r>
            <a:r>
              <a:rPr lang="en" sz="1400">
                <a:solidFill>
                  <a:srgbClr val="222222"/>
                </a:solidFill>
                <a:highlight>
                  <a:srgbClr val="FFFFFF"/>
                </a:highlight>
                <a:latin typeface="Arial"/>
                <a:ea typeface="Arial"/>
                <a:cs typeface="Arial"/>
                <a:sym typeface="Arial"/>
              </a:rPr>
              <a:t>Zhao, Zheng, Shay B. Cohen, and Bonnie Webber. "Reducing quantity hallucinations in abstractive summarization." </a:t>
            </a:r>
            <a:r>
              <a:rPr i="1" lang="en" sz="1400">
                <a:solidFill>
                  <a:srgbClr val="222222"/>
                </a:solidFill>
                <a:highlight>
                  <a:srgbClr val="FFFFFF"/>
                </a:highlight>
                <a:latin typeface="Arial"/>
                <a:ea typeface="Arial"/>
                <a:cs typeface="Arial"/>
                <a:sym typeface="Arial"/>
              </a:rPr>
              <a:t>arXiv preprint arXiv:2009.13312</a:t>
            </a:r>
            <a:r>
              <a:rPr lang="en" sz="1400">
                <a:solidFill>
                  <a:srgbClr val="222222"/>
                </a:solidFill>
                <a:highlight>
                  <a:srgbClr val="FFFFFF"/>
                </a:highlight>
                <a:latin typeface="Arial"/>
                <a:ea typeface="Arial"/>
                <a:cs typeface="Arial"/>
                <a:sym typeface="Arial"/>
              </a:rPr>
              <a:t> (2020).</a:t>
            </a:r>
            <a:endParaRPr sz="1400">
              <a:solidFill>
                <a:srgbClr val="000000"/>
              </a:solidFill>
              <a:latin typeface="Arial"/>
              <a:ea typeface="Arial"/>
              <a:cs typeface="Arial"/>
              <a:sym typeface="Arial"/>
            </a:endParaRPr>
          </a:p>
          <a:p>
            <a:pPr indent="0" lvl="0" marL="0" rtl="0" algn="l">
              <a:spcBef>
                <a:spcPts val="1200"/>
              </a:spcBef>
              <a:spcAft>
                <a:spcPts val="1200"/>
              </a:spcAft>
              <a:buNone/>
            </a:pPr>
            <a:r>
              <a:t/>
            </a:r>
            <a:endParaRPr sz="1400">
              <a:solidFill>
                <a:srgbClr val="000000"/>
              </a:solidFill>
              <a:latin typeface="Arial"/>
              <a:ea typeface="Arial"/>
              <a:cs typeface="Arial"/>
              <a:sym typeface="Arial"/>
            </a:endParaRPr>
          </a:p>
        </p:txBody>
      </p:sp>
      <p:sp>
        <p:nvSpPr>
          <p:cNvPr id="340" name="Google Shape;340;p35"/>
          <p:cNvSpPr txBox="1"/>
          <p:nvPr/>
        </p:nvSpPr>
        <p:spPr>
          <a:xfrm>
            <a:off x="195675" y="4462800"/>
            <a:ext cx="497700" cy="44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2"/>
                </a:solidFill>
              </a:rPr>
              <a:t>23</a:t>
            </a:r>
            <a:endParaRPr b="1" sz="1100">
              <a:solidFill>
                <a:schemeClr val="dk2"/>
              </a:solidFill>
            </a:endParaRPr>
          </a:p>
        </p:txBody>
      </p:sp>
      <p:sp>
        <p:nvSpPr>
          <p:cNvPr id="341" name="Google Shape;341;p35"/>
          <p:cNvSpPr txBox="1"/>
          <p:nvPr/>
        </p:nvSpPr>
        <p:spPr>
          <a:xfrm>
            <a:off x="7954850" y="4545750"/>
            <a:ext cx="957300" cy="28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2"/>
                </a:solidFill>
              </a:rPr>
              <a:t>14-12-2023</a:t>
            </a:r>
            <a:endParaRPr sz="1100">
              <a:solidFill>
                <a:schemeClr val="dk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6"/>
          <p:cNvSpPr txBox="1"/>
          <p:nvPr>
            <p:ph type="title"/>
          </p:nvPr>
        </p:nvSpPr>
        <p:spPr>
          <a:xfrm>
            <a:off x="870225" y="615850"/>
            <a:ext cx="2784300" cy="579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2600">
                <a:latin typeface="Arial"/>
                <a:ea typeface="Arial"/>
                <a:cs typeface="Arial"/>
                <a:sym typeface="Arial"/>
              </a:rPr>
              <a:t>References</a:t>
            </a:r>
            <a:endParaRPr b="1" sz="2600">
              <a:latin typeface="Arial"/>
              <a:ea typeface="Arial"/>
              <a:cs typeface="Arial"/>
              <a:sym typeface="Arial"/>
            </a:endParaRPr>
          </a:p>
        </p:txBody>
      </p:sp>
      <p:sp>
        <p:nvSpPr>
          <p:cNvPr id="347" name="Google Shape;347;p36"/>
          <p:cNvSpPr txBox="1"/>
          <p:nvPr>
            <p:ph idx="1" type="body"/>
          </p:nvPr>
        </p:nvSpPr>
        <p:spPr>
          <a:xfrm>
            <a:off x="819150" y="1361400"/>
            <a:ext cx="7505700" cy="3077400"/>
          </a:xfrm>
          <a:prstGeom prst="rect">
            <a:avLst/>
          </a:prstGeom>
        </p:spPr>
        <p:txBody>
          <a:bodyPr anchorCtr="0" anchor="t" bIns="91425" lIns="91425" spcFirstLastPara="1" rIns="91425" wrap="square" tIns="91425">
            <a:noAutofit/>
          </a:bodyPr>
          <a:lstStyle/>
          <a:p>
            <a:pPr indent="0" lvl="0" marL="0" rtl="0" algn="just">
              <a:lnSpc>
                <a:spcPct val="90000"/>
              </a:lnSpc>
              <a:spcBef>
                <a:spcPts val="0"/>
              </a:spcBef>
              <a:spcAft>
                <a:spcPts val="0"/>
              </a:spcAft>
              <a:buClr>
                <a:srgbClr val="000000"/>
              </a:buClr>
              <a:buSzPts val="2800"/>
              <a:buFont typeface="Arial"/>
              <a:buNone/>
            </a:pPr>
            <a:r>
              <a:rPr b="1" lang="en" sz="1400">
                <a:solidFill>
                  <a:srgbClr val="222222"/>
                </a:solidFill>
                <a:highlight>
                  <a:schemeClr val="dk1"/>
                </a:highlight>
                <a:latin typeface="Arial"/>
                <a:ea typeface="Arial"/>
                <a:cs typeface="Arial"/>
                <a:sym typeface="Arial"/>
              </a:rPr>
              <a:t>[4]</a:t>
            </a:r>
            <a:r>
              <a:rPr lang="en" sz="1400">
                <a:solidFill>
                  <a:srgbClr val="222222"/>
                </a:solidFill>
                <a:highlight>
                  <a:schemeClr val="dk1"/>
                </a:highlight>
                <a:latin typeface="Arial"/>
                <a:ea typeface="Arial"/>
                <a:cs typeface="Arial"/>
                <a:sym typeface="Arial"/>
              </a:rPr>
              <a:t> </a:t>
            </a:r>
            <a:r>
              <a:rPr lang="en" sz="1400">
                <a:solidFill>
                  <a:srgbClr val="222222"/>
                </a:solidFill>
                <a:highlight>
                  <a:srgbClr val="FFFFFF"/>
                </a:highlight>
                <a:latin typeface="Arial"/>
                <a:ea typeface="Arial"/>
                <a:cs typeface="Arial"/>
                <a:sym typeface="Arial"/>
              </a:rPr>
              <a:t>Choubey, Prafulla Kumar, Alexander R. Fabbri, Jesse Vig, Chien-Sheng Wu, Wenhao Liu, and Nazneen Fatema Rajani. "CaPE: Contrastive Parameter Ensembling for Reducing Hallucination in Abstractive Summarization." </a:t>
            </a:r>
            <a:r>
              <a:rPr i="1" lang="en" sz="1400">
                <a:solidFill>
                  <a:srgbClr val="222222"/>
                </a:solidFill>
                <a:highlight>
                  <a:srgbClr val="FFFFFF"/>
                </a:highlight>
                <a:latin typeface="Arial"/>
                <a:ea typeface="Arial"/>
                <a:cs typeface="Arial"/>
                <a:sym typeface="Arial"/>
              </a:rPr>
              <a:t>arXiv preprint arXiv:2110.07166</a:t>
            </a:r>
            <a:r>
              <a:rPr lang="en" sz="1400">
                <a:solidFill>
                  <a:srgbClr val="222222"/>
                </a:solidFill>
                <a:highlight>
                  <a:srgbClr val="FFFFFF"/>
                </a:highlight>
                <a:latin typeface="Arial"/>
                <a:ea typeface="Arial"/>
                <a:cs typeface="Arial"/>
                <a:sym typeface="Arial"/>
              </a:rPr>
              <a:t> (2021).</a:t>
            </a:r>
            <a:endParaRPr sz="1400">
              <a:solidFill>
                <a:srgbClr val="222222"/>
              </a:solidFill>
              <a:highlight>
                <a:srgbClr val="FFFFFF"/>
              </a:highlight>
              <a:latin typeface="Arial"/>
              <a:ea typeface="Arial"/>
              <a:cs typeface="Arial"/>
              <a:sym typeface="Arial"/>
            </a:endParaRPr>
          </a:p>
          <a:p>
            <a:pPr indent="0" lvl="0" marL="0" rtl="0" algn="just">
              <a:lnSpc>
                <a:spcPct val="90000"/>
              </a:lnSpc>
              <a:spcBef>
                <a:spcPts val="0"/>
              </a:spcBef>
              <a:spcAft>
                <a:spcPts val="0"/>
              </a:spcAft>
              <a:buClr>
                <a:srgbClr val="000000"/>
              </a:buClr>
              <a:buSzPts val="2800"/>
              <a:buFont typeface="Arial"/>
              <a:buNone/>
            </a:pPr>
            <a:r>
              <a:t/>
            </a:r>
            <a:endParaRPr sz="1400">
              <a:solidFill>
                <a:srgbClr val="222222"/>
              </a:solidFill>
              <a:highlight>
                <a:schemeClr val="dk1"/>
              </a:highlight>
              <a:latin typeface="Arial"/>
              <a:ea typeface="Arial"/>
              <a:cs typeface="Arial"/>
              <a:sym typeface="Arial"/>
            </a:endParaRPr>
          </a:p>
          <a:p>
            <a:pPr indent="0" lvl="0" marL="0" rtl="0" algn="just">
              <a:lnSpc>
                <a:spcPct val="90000"/>
              </a:lnSpc>
              <a:spcBef>
                <a:spcPts val="0"/>
              </a:spcBef>
              <a:spcAft>
                <a:spcPts val="0"/>
              </a:spcAft>
              <a:buClr>
                <a:srgbClr val="000000"/>
              </a:buClr>
              <a:buSzPts val="2800"/>
              <a:buFont typeface="Arial"/>
              <a:buNone/>
            </a:pPr>
            <a:r>
              <a:rPr b="1" lang="en" sz="1400">
                <a:solidFill>
                  <a:srgbClr val="222222"/>
                </a:solidFill>
                <a:highlight>
                  <a:schemeClr val="dk1"/>
                </a:highlight>
                <a:latin typeface="Arial"/>
                <a:ea typeface="Arial"/>
                <a:cs typeface="Arial"/>
                <a:sym typeface="Arial"/>
              </a:rPr>
              <a:t>[5]</a:t>
            </a:r>
            <a:r>
              <a:rPr lang="en" sz="1400">
                <a:solidFill>
                  <a:srgbClr val="222222"/>
                </a:solidFill>
                <a:highlight>
                  <a:schemeClr val="dk1"/>
                </a:highlight>
                <a:latin typeface="Arial"/>
                <a:ea typeface="Arial"/>
                <a:cs typeface="Arial"/>
                <a:sym typeface="Arial"/>
              </a:rPr>
              <a:t> </a:t>
            </a:r>
            <a:r>
              <a:rPr lang="en" sz="1400">
                <a:solidFill>
                  <a:srgbClr val="222222"/>
                </a:solidFill>
                <a:highlight>
                  <a:srgbClr val="FFFFFF"/>
                </a:highlight>
                <a:latin typeface="Arial"/>
                <a:ea typeface="Arial"/>
                <a:cs typeface="Arial"/>
                <a:sym typeface="Arial"/>
              </a:rPr>
              <a:t>Dong, Yue, John Wieting, and Pat Verga. "Faithful to the document or to the world? mitigating hallucinations via entity-linked knowledge in abstractive summarization." </a:t>
            </a:r>
            <a:r>
              <a:rPr i="1" lang="en" sz="1400">
                <a:solidFill>
                  <a:srgbClr val="222222"/>
                </a:solidFill>
                <a:highlight>
                  <a:srgbClr val="FFFFFF"/>
                </a:highlight>
                <a:latin typeface="Arial"/>
                <a:ea typeface="Arial"/>
                <a:cs typeface="Arial"/>
                <a:sym typeface="Arial"/>
              </a:rPr>
              <a:t>arXiv preprint arXiv:2204.13761</a:t>
            </a:r>
            <a:r>
              <a:rPr lang="en" sz="1400">
                <a:solidFill>
                  <a:srgbClr val="222222"/>
                </a:solidFill>
                <a:highlight>
                  <a:srgbClr val="FFFFFF"/>
                </a:highlight>
                <a:latin typeface="Arial"/>
                <a:ea typeface="Arial"/>
                <a:cs typeface="Arial"/>
                <a:sym typeface="Arial"/>
              </a:rPr>
              <a:t> (2022).</a:t>
            </a:r>
            <a:endParaRPr sz="1400">
              <a:solidFill>
                <a:srgbClr val="222222"/>
              </a:solidFill>
              <a:highlight>
                <a:srgbClr val="FFFFFF"/>
              </a:highlight>
              <a:latin typeface="Arial"/>
              <a:ea typeface="Arial"/>
              <a:cs typeface="Arial"/>
              <a:sym typeface="Arial"/>
            </a:endParaRPr>
          </a:p>
          <a:p>
            <a:pPr indent="0" lvl="0" marL="0" rtl="0" algn="just">
              <a:lnSpc>
                <a:spcPct val="90000"/>
              </a:lnSpc>
              <a:spcBef>
                <a:spcPts val="0"/>
              </a:spcBef>
              <a:spcAft>
                <a:spcPts val="0"/>
              </a:spcAft>
              <a:buClr>
                <a:srgbClr val="000000"/>
              </a:buClr>
              <a:buSzPts val="2800"/>
              <a:buFont typeface="Arial"/>
              <a:buNone/>
            </a:pPr>
            <a:r>
              <a:t/>
            </a:r>
            <a:endParaRPr sz="1400">
              <a:solidFill>
                <a:srgbClr val="222222"/>
              </a:solidFill>
              <a:highlight>
                <a:srgbClr val="FFFFFF"/>
              </a:highlight>
              <a:latin typeface="Arial"/>
              <a:ea typeface="Arial"/>
              <a:cs typeface="Arial"/>
              <a:sym typeface="Arial"/>
            </a:endParaRPr>
          </a:p>
          <a:p>
            <a:pPr indent="0" lvl="0" marL="0" rtl="0" algn="just">
              <a:lnSpc>
                <a:spcPct val="90000"/>
              </a:lnSpc>
              <a:spcBef>
                <a:spcPts val="0"/>
              </a:spcBef>
              <a:spcAft>
                <a:spcPts val="0"/>
              </a:spcAft>
              <a:buClr>
                <a:srgbClr val="000000"/>
              </a:buClr>
              <a:buSzPts val="2800"/>
              <a:buFont typeface="Arial"/>
              <a:buNone/>
            </a:pPr>
            <a:r>
              <a:rPr b="1" lang="en" sz="1400">
                <a:solidFill>
                  <a:srgbClr val="222222"/>
                </a:solidFill>
                <a:highlight>
                  <a:srgbClr val="FFFFFF"/>
                </a:highlight>
                <a:latin typeface="Arial"/>
                <a:ea typeface="Arial"/>
                <a:cs typeface="Arial"/>
                <a:sym typeface="Arial"/>
              </a:rPr>
              <a:t>[6]</a:t>
            </a:r>
            <a:r>
              <a:rPr lang="en" sz="1400">
                <a:solidFill>
                  <a:srgbClr val="222222"/>
                </a:solidFill>
                <a:highlight>
                  <a:srgbClr val="FFFFFF"/>
                </a:highlight>
                <a:latin typeface="Arial"/>
                <a:ea typeface="Arial"/>
                <a:cs typeface="Arial"/>
                <a:sym typeface="Arial"/>
              </a:rPr>
              <a:t> Sridhar, Arvind Krishna, and Erik Visser. "Improved Beam Search for Hallucination Mitigation in Abstractive Summarization." </a:t>
            </a:r>
            <a:r>
              <a:rPr i="1" lang="en" sz="1400">
                <a:solidFill>
                  <a:srgbClr val="222222"/>
                </a:solidFill>
                <a:highlight>
                  <a:srgbClr val="FFFFFF"/>
                </a:highlight>
                <a:latin typeface="Arial"/>
                <a:ea typeface="Arial"/>
                <a:cs typeface="Arial"/>
                <a:sym typeface="Arial"/>
              </a:rPr>
              <a:t>arXiv preprint arXiv:2212.02712</a:t>
            </a:r>
            <a:r>
              <a:rPr lang="en" sz="1400">
                <a:solidFill>
                  <a:srgbClr val="222222"/>
                </a:solidFill>
                <a:highlight>
                  <a:srgbClr val="FFFFFF"/>
                </a:highlight>
                <a:latin typeface="Arial"/>
                <a:ea typeface="Arial"/>
                <a:cs typeface="Arial"/>
                <a:sym typeface="Arial"/>
              </a:rPr>
              <a:t> (2022).</a:t>
            </a:r>
            <a:endParaRPr sz="1400">
              <a:solidFill>
                <a:srgbClr val="222222"/>
              </a:solidFill>
              <a:highlight>
                <a:srgbClr val="FFFFFF"/>
              </a:highlight>
              <a:latin typeface="Arial"/>
              <a:ea typeface="Arial"/>
              <a:cs typeface="Arial"/>
              <a:sym typeface="Arial"/>
            </a:endParaRPr>
          </a:p>
          <a:p>
            <a:pPr indent="0" lvl="0" marL="0" rtl="0" algn="l">
              <a:lnSpc>
                <a:spcPct val="90000"/>
              </a:lnSpc>
              <a:spcBef>
                <a:spcPts val="0"/>
              </a:spcBef>
              <a:spcAft>
                <a:spcPts val="0"/>
              </a:spcAft>
              <a:buClr>
                <a:srgbClr val="000000"/>
              </a:buClr>
              <a:buSzPts val="2800"/>
              <a:buFont typeface="Arial"/>
              <a:buNone/>
            </a:pPr>
            <a:r>
              <a:t/>
            </a:r>
            <a:endParaRPr sz="1400">
              <a:solidFill>
                <a:srgbClr val="222222"/>
              </a:solidFill>
              <a:highlight>
                <a:schemeClr val="dk1"/>
              </a:highlight>
              <a:latin typeface="Arial"/>
              <a:ea typeface="Arial"/>
              <a:cs typeface="Arial"/>
              <a:sym typeface="Arial"/>
            </a:endParaRPr>
          </a:p>
          <a:p>
            <a:pPr indent="0" lvl="0" marL="0" rtl="0" algn="l">
              <a:lnSpc>
                <a:spcPct val="100000"/>
              </a:lnSpc>
              <a:spcBef>
                <a:spcPts val="600"/>
              </a:spcBef>
              <a:spcAft>
                <a:spcPts val="0"/>
              </a:spcAft>
              <a:buNone/>
            </a:pPr>
            <a:r>
              <a:t/>
            </a:r>
            <a:endParaRPr sz="1400">
              <a:solidFill>
                <a:srgbClr val="222222"/>
              </a:solidFill>
              <a:highlight>
                <a:schemeClr val="dk1"/>
              </a:highlight>
              <a:latin typeface="Arial"/>
              <a:ea typeface="Arial"/>
              <a:cs typeface="Arial"/>
              <a:sym typeface="Arial"/>
            </a:endParaRPr>
          </a:p>
          <a:p>
            <a:pPr indent="0" lvl="0" marL="0" rtl="0" algn="l">
              <a:lnSpc>
                <a:spcPct val="100000"/>
              </a:lnSpc>
              <a:spcBef>
                <a:spcPts val="1200"/>
              </a:spcBef>
              <a:spcAft>
                <a:spcPts val="0"/>
              </a:spcAft>
              <a:buNone/>
            </a:pPr>
            <a:r>
              <a:t/>
            </a:r>
            <a:endParaRPr sz="1400">
              <a:solidFill>
                <a:srgbClr val="222222"/>
              </a:solidFill>
              <a:highlight>
                <a:schemeClr val="dk1"/>
              </a:highlight>
              <a:latin typeface="Arial"/>
              <a:ea typeface="Arial"/>
              <a:cs typeface="Arial"/>
              <a:sym typeface="Arial"/>
            </a:endParaRPr>
          </a:p>
          <a:p>
            <a:pPr indent="0" lvl="0" marL="0" rtl="0" algn="l">
              <a:spcBef>
                <a:spcPts val="1200"/>
              </a:spcBef>
              <a:spcAft>
                <a:spcPts val="1200"/>
              </a:spcAft>
              <a:buNone/>
            </a:pPr>
            <a:r>
              <a:t/>
            </a:r>
            <a:endParaRPr sz="1400">
              <a:solidFill>
                <a:srgbClr val="222222"/>
              </a:solidFill>
              <a:highlight>
                <a:schemeClr val="dk1"/>
              </a:highlight>
              <a:latin typeface="Arial"/>
              <a:ea typeface="Arial"/>
              <a:cs typeface="Arial"/>
              <a:sym typeface="Arial"/>
            </a:endParaRPr>
          </a:p>
        </p:txBody>
      </p:sp>
      <p:sp>
        <p:nvSpPr>
          <p:cNvPr id="348" name="Google Shape;348;p36"/>
          <p:cNvSpPr txBox="1"/>
          <p:nvPr/>
        </p:nvSpPr>
        <p:spPr>
          <a:xfrm>
            <a:off x="195675" y="4462800"/>
            <a:ext cx="497700" cy="44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2"/>
                </a:solidFill>
              </a:rPr>
              <a:t>24</a:t>
            </a:r>
            <a:endParaRPr b="1" sz="1100">
              <a:solidFill>
                <a:schemeClr val="dk2"/>
              </a:solidFill>
            </a:endParaRPr>
          </a:p>
        </p:txBody>
      </p:sp>
      <p:sp>
        <p:nvSpPr>
          <p:cNvPr id="349" name="Google Shape;349;p36"/>
          <p:cNvSpPr txBox="1"/>
          <p:nvPr/>
        </p:nvSpPr>
        <p:spPr>
          <a:xfrm>
            <a:off x="7954850" y="4545750"/>
            <a:ext cx="957300" cy="28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2"/>
                </a:solidFill>
              </a:rPr>
              <a:t>14-12-2023</a:t>
            </a:r>
            <a:endParaRPr sz="1100">
              <a:solidFill>
                <a:schemeClr val="dk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7"/>
          <p:cNvSpPr txBox="1"/>
          <p:nvPr>
            <p:ph type="title"/>
          </p:nvPr>
        </p:nvSpPr>
        <p:spPr>
          <a:xfrm>
            <a:off x="929725" y="1438700"/>
            <a:ext cx="4776000" cy="1300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5200">
                <a:solidFill>
                  <a:srgbClr val="000000"/>
                </a:solidFill>
              </a:rPr>
              <a:t>Thank You</a:t>
            </a:r>
            <a:endParaRPr b="1" sz="5200">
              <a:solidFill>
                <a:srgbClr val="000000"/>
              </a:solidFill>
            </a:endParaRPr>
          </a:p>
        </p:txBody>
      </p:sp>
      <p:sp>
        <p:nvSpPr>
          <p:cNvPr id="355" name="Google Shape;355;p37"/>
          <p:cNvSpPr txBox="1"/>
          <p:nvPr>
            <p:ph idx="1" type="body"/>
          </p:nvPr>
        </p:nvSpPr>
        <p:spPr>
          <a:xfrm>
            <a:off x="929725" y="3355399"/>
            <a:ext cx="4776000" cy="1218900"/>
          </a:xfrm>
          <a:prstGeom prst="rect">
            <a:avLst/>
          </a:prstGeom>
        </p:spPr>
        <p:txBody>
          <a:bodyPr anchorCtr="0" anchor="t" bIns="91425" lIns="91425" spcFirstLastPara="1" rIns="91425" wrap="square" tIns="91425">
            <a:normAutofit/>
          </a:bodyPr>
          <a:lstStyle/>
          <a:p>
            <a:pPr indent="0" lvl="0" marL="0" rtl="0" algn="ctr">
              <a:lnSpc>
                <a:spcPct val="95000"/>
              </a:lnSpc>
              <a:spcBef>
                <a:spcPts val="0"/>
              </a:spcBef>
              <a:spcAft>
                <a:spcPts val="1200"/>
              </a:spcAft>
              <a:buSzPts val="1018"/>
              <a:buNone/>
            </a:pPr>
            <a:r>
              <a:rPr lang="en" sz="2430">
                <a:solidFill>
                  <a:srgbClr val="000000"/>
                </a:solidFill>
              </a:rPr>
              <a:t>Feel Free To Ask Any Questions.</a:t>
            </a:r>
            <a:endParaRPr sz="243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38" name="Shape 138"/>
        <p:cNvGrpSpPr/>
        <p:nvPr/>
      </p:nvGrpSpPr>
      <p:grpSpPr>
        <a:xfrm>
          <a:off x="0" y="0"/>
          <a:ext cx="0" cy="0"/>
          <a:chOff x="0" y="0"/>
          <a:chExt cx="0" cy="0"/>
        </a:xfrm>
      </p:grpSpPr>
      <p:sp>
        <p:nvSpPr>
          <p:cNvPr id="139" name="Google Shape;139;p15"/>
          <p:cNvSpPr txBox="1"/>
          <p:nvPr>
            <p:ph type="title"/>
          </p:nvPr>
        </p:nvSpPr>
        <p:spPr>
          <a:xfrm>
            <a:off x="356451" y="637625"/>
            <a:ext cx="5469300" cy="2539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650">
                <a:solidFill>
                  <a:srgbClr val="222222"/>
                </a:solidFill>
                <a:latin typeface="Arial"/>
                <a:ea typeface="Arial"/>
                <a:cs typeface="Arial"/>
                <a:sym typeface="Arial"/>
              </a:rPr>
              <a:t>            </a:t>
            </a:r>
            <a:r>
              <a:rPr b="1" lang="en" sz="2650">
                <a:solidFill>
                  <a:srgbClr val="222222"/>
                </a:solidFill>
                <a:latin typeface="Arial"/>
                <a:ea typeface="Arial"/>
                <a:cs typeface="Arial"/>
                <a:sym typeface="Arial"/>
              </a:rPr>
              <a:t>Team Members -</a:t>
            </a:r>
            <a:endParaRPr b="1" sz="2650">
              <a:solidFill>
                <a:srgbClr val="222222"/>
              </a:solidFill>
              <a:latin typeface="Arial"/>
              <a:ea typeface="Arial"/>
              <a:cs typeface="Arial"/>
              <a:sym typeface="Arial"/>
            </a:endParaRPr>
          </a:p>
          <a:p>
            <a:pPr indent="0" lvl="0" marL="0" rtl="0" algn="ctr">
              <a:spcBef>
                <a:spcPts val="0"/>
              </a:spcBef>
              <a:spcAft>
                <a:spcPts val="0"/>
              </a:spcAft>
              <a:buNone/>
            </a:pPr>
            <a:r>
              <a:t/>
            </a:r>
            <a:endParaRPr b="1" sz="2400">
              <a:solidFill>
                <a:srgbClr val="222222"/>
              </a:solidFill>
              <a:latin typeface="Arial"/>
              <a:ea typeface="Arial"/>
              <a:cs typeface="Arial"/>
              <a:sym typeface="Arial"/>
            </a:endParaRPr>
          </a:p>
          <a:p>
            <a:pPr indent="0" lvl="0" marL="0" rtl="0" algn="ctr">
              <a:spcBef>
                <a:spcPts val="0"/>
              </a:spcBef>
              <a:spcAft>
                <a:spcPts val="0"/>
              </a:spcAft>
              <a:buNone/>
            </a:pPr>
            <a:r>
              <a:t/>
            </a:r>
            <a:endParaRPr b="1" sz="2400">
              <a:solidFill>
                <a:srgbClr val="222222"/>
              </a:solidFill>
              <a:latin typeface="Arial"/>
              <a:ea typeface="Arial"/>
              <a:cs typeface="Arial"/>
              <a:sym typeface="Arial"/>
            </a:endParaRPr>
          </a:p>
          <a:p>
            <a:pPr indent="0" lvl="0" marL="0" rtl="0" algn="r">
              <a:spcBef>
                <a:spcPts val="0"/>
              </a:spcBef>
              <a:spcAft>
                <a:spcPts val="0"/>
              </a:spcAft>
              <a:buNone/>
            </a:pPr>
            <a:r>
              <a:rPr b="1" lang="en" sz="1811">
                <a:solidFill>
                  <a:srgbClr val="222222"/>
                </a:solidFill>
                <a:latin typeface="Arial"/>
                <a:ea typeface="Arial"/>
                <a:cs typeface="Arial"/>
                <a:sym typeface="Arial"/>
              </a:rPr>
              <a:t>A.Q.M. Irtiza Hossain</a:t>
            </a:r>
            <a:endParaRPr b="1" sz="1811">
              <a:solidFill>
                <a:srgbClr val="222222"/>
              </a:solidFill>
              <a:latin typeface="Arial"/>
              <a:ea typeface="Arial"/>
              <a:cs typeface="Arial"/>
              <a:sym typeface="Arial"/>
            </a:endParaRPr>
          </a:p>
          <a:p>
            <a:pPr indent="0" lvl="0" marL="0" rtl="0" algn="r">
              <a:spcBef>
                <a:spcPts val="0"/>
              </a:spcBef>
              <a:spcAft>
                <a:spcPts val="0"/>
              </a:spcAft>
              <a:buNone/>
            </a:pPr>
            <a:r>
              <a:rPr b="1" lang="en" sz="1811">
                <a:solidFill>
                  <a:srgbClr val="222222"/>
                </a:solidFill>
                <a:latin typeface="Arial"/>
                <a:ea typeface="Arial"/>
                <a:cs typeface="Arial"/>
                <a:sym typeface="Arial"/>
              </a:rPr>
              <a:t>20200104097</a:t>
            </a:r>
            <a:endParaRPr b="1" sz="1811">
              <a:solidFill>
                <a:srgbClr val="222222"/>
              </a:solidFill>
              <a:latin typeface="Arial"/>
              <a:ea typeface="Arial"/>
              <a:cs typeface="Arial"/>
              <a:sym typeface="Arial"/>
            </a:endParaRPr>
          </a:p>
          <a:p>
            <a:pPr indent="0" lvl="0" marL="0" rtl="0" algn="r">
              <a:spcBef>
                <a:spcPts val="0"/>
              </a:spcBef>
              <a:spcAft>
                <a:spcPts val="0"/>
              </a:spcAft>
              <a:buNone/>
            </a:pPr>
            <a:r>
              <a:t/>
            </a:r>
            <a:endParaRPr b="1" sz="1811">
              <a:solidFill>
                <a:srgbClr val="222222"/>
              </a:solidFill>
              <a:latin typeface="Arial"/>
              <a:ea typeface="Arial"/>
              <a:cs typeface="Arial"/>
              <a:sym typeface="Arial"/>
            </a:endParaRPr>
          </a:p>
          <a:p>
            <a:pPr indent="0" lvl="0" marL="0" rtl="0" algn="r">
              <a:spcBef>
                <a:spcPts val="0"/>
              </a:spcBef>
              <a:spcAft>
                <a:spcPts val="0"/>
              </a:spcAft>
              <a:buNone/>
            </a:pPr>
            <a:r>
              <a:rPr b="1" lang="en" sz="1811">
                <a:solidFill>
                  <a:srgbClr val="222222"/>
                </a:solidFill>
                <a:latin typeface="Arial"/>
                <a:ea typeface="Arial"/>
                <a:cs typeface="Arial"/>
                <a:sym typeface="Arial"/>
              </a:rPr>
              <a:t>Abdullah Yusha</a:t>
            </a:r>
            <a:endParaRPr b="1" sz="1811">
              <a:solidFill>
                <a:srgbClr val="222222"/>
              </a:solidFill>
              <a:latin typeface="Arial"/>
              <a:ea typeface="Arial"/>
              <a:cs typeface="Arial"/>
              <a:sym typeface="Arial"/>
            </a:endParaRPr>
          </a:p>
          <a:p>
            <a:pPr indent="0" lvl="0" marL="0" rtl="0" algn="r">
              <a:spcBef>
                <a:spcPts val="0"/>
              </a:spcBef>
              <a:spcAft>
                <a:spcPts val="0"/>
              </a:spcAft>
              <a:buNone/>
            </a:pPr>
            <a:r>
              <a:rPr b="1" lang="en" sz="1811">
                <a:solidFill>
                  <a:srgbClr val="222222"/>
                </a:solidFill>
                <a:latin typeface="Arial"/>
                <a:ea typeface="Arial"/>
                <a:cs typeface="Arial"/>
                <a:sym typeface="Arial"/>
              </a:rPr>
              <a:t>20200104113</a:t>
            </a:r>
            <a:endParaRPr b="1" sz="1811">
              <a:solidFill>
                <a:srgbClr val="222222"/>
              </a:solidFill>
              <a:latin typeface="Arial"/>
              <a:ea typeface="Arial"/>
              <a:cs typeface="Arial"/>
              <a:sym typeface="Arial"/>
            </a:endParaRPr>
          </a:p>
          <a:p>
            <a:pPr indent="0" lvl="0" marL="0" rtl="0" algn="r">
              <a:spcBef>
                <a:spcPts val="0"/>
              </a:spcBef>
              <a:spcAft>
                <a:spcPts val="0"/>
              </a:spcAft>
              <a:buNone/>
            </a:pPr>
            <a:r>
              <a:t/>
            </a:r>
            <a:endParaRPr b="1" sz="1811">
              <a:solidFill>
                <a:srgbClr val="222222"/>
              </a:solidFill>
              <a:latin typeface="Arial"/>
              <a:ea typeface="Arial"/>
              <a:cs typeface="Arial"/>
              <a:sym typeface="Arial"/>
            </a:endParaRPr>
          </a:p>
          <a:p>
            <a:pPr indent="0" lvl="0" marL="0" rtl="0" algn="r">
              <a:spcBef>
                <a:spcPts val="0"/>
              </a:spcBef>
              <a:spcAft>
                <a:spcPts val="0"/>
              </a:spcAft>
              <a:buNone/>
            </a:pPr>
            <a:r>
              <a:rPr b="1" lang="en" sz="1811">
                <a:solidFill>
                  <a:srgbClr val="222222"/>
                </a:solidFill>
                <a:latin typeface="Arial"/>
                <a:ea typeface="Arial"/>
                <a:cs typeface="Arial"/>
                <a:sym typeface="Arial"/>
              </a:rPr>
              <a:t>Ashraf Uz Zaman</a:t>
            </a:r>
            <a:endParaRPr b="1" sz="1811">
              <a:solidFill>
                <a:srgbClr val="222222"/>
              </a:solidFill>
              <a:latin typeface="Arial"/>
              <a:ea typeface="Arial"/>
              <a:cs typeface="Arial"/>
              <a:sym typeface="Arial"/>
            </a:endParaRPr>
          </a:p>
          <a:p>
            <a:pPr indent="0" lvl="0" marL="0" rtl="0" algn="r">
              <a:spcBef>
                <a:spcPts val="0"/>
              </a:spcBef>
              <a:spcAft>
                <a:spcPts val="0"/>
              </a:spcAft>
              <a:buNone/>
            </a:pPr>
            <a:r>
              <a:rPr b="1" lang="en" sz="1811">
                <a:solidFill>
                  <a:srgbClr val="222222"/>
                </a:solidFill>
                <a:latin typeface="Arial"/>
                <a:ea typeface="Arial"/>
                <a:cs typeface="Arial"/>
                <a:sym typeface="Arial"/>
              </a:rPr>
              <a:t>20200104144</a:t>
            </a:r>
            <a:endParaRPr b="1" sz="1811">
              <a:solidFill>
                <a:srgbClr val="222222"/>
              </a:solidFill>
              <a:latin typeface="Arial"/>
              <a:ea typeface="Arial"/>
              <a:cs typeface="Arial"/>
              <a:sym typeface="Arial"/>
            </a:endParaRPr>
          </a:p>
          <a:p>
            <a:pPr indent="0" lvl="0" marL="0" rtl="0" algn="r">
              <a:spcBef>
                <a:spcPts val="0"/>
              </a:spcBef>
              <a:spcAft>
                <a:spcPts val="0"/>
              </a:spcAft>
              <a:buNone/>
            </a:pPr>
            <a:r>
              <a:t/>
            </a:r>
            <a:endParaRPr b="1" sz="1811">
              <a:solidFill>
                <a:srgbClr val="222222"/>
              </a:solidFill>
              <a:latin typeface="Arial"/>
              <a:ea typeface="Arial"/>
              <a:cs typeface="Arial"/>
              <a:sym typeface="Arial"/>
            </a:endParaRPr>
          </a:p>
          <a:p>
            <a:pPr indent="0" lvl="0" marL="0" rtl="0" algn="r">
              <a:spcBef>
                <a:spcPts val="0"/>
              </a:spcBef>
              <a:spcAft>
                <a:spcPts val="0"/>
              </a:spcAft>
              <a:buNone/>
            </a:pPr>
            <a:r>
              <a:rPr b="1" lang="en" sz="1811">
                <a:solidFill>
                  <a:srgbClr val="222222"/>
                </a:solidFill>
                <a:latin typeface="Arial"/>
                <a:ea typeface="Arial"/>
                <a:cs typeface="Arial"/>
                <a:sym typeface="Arial"/>
              </a:rPr>
              <a:t>A.M. Sajid Hasan</a:t>
            </a:r>
            <a:endParaRPr b="1" sz="1811">
              <a:solidFill>
                <a:srgbClr val="222222"/>
              </a:solidFill>
              <a:latin typeface="Arial"/>
              <a:ea typeface="Arial"/>
              <a:cs typeface="Arial"/>
              <a:sym typeface="Arial"/>
            </a:endParaRPr>
          </a:p>
          <a:p>
            <a:pPr indent="0" lvl="0" marL="0" rtl="0" algn="r">
              <a:spcBef>
                <a:spcPts val="0"/>
              </a:spcBef>
              <a:spcAft>
                <a:spcPts val="0"/>
              </a:spcAft>
              <a:buNone/>
            </a:pPr>
            <a:r>
              <a:rPr b="1" lang="en" sz="1811">
                <a:solidFill>
                  <a:srgbClr val="222222"/>
                </a:solidFill>
                <a:latin typeface="Arial"/>
                <a:ea typeface="Arial"/>
                <a:cs typeface="Arial"/>
                <a:sym typeface="Arial"/>
              </a:rPr>
              <a:t>20200104148</a:t>
            </a:r>
            <a:endParaRPr b="1" sz="1811">
              <a:solidFill>
                <a:srgbClr val="222222"/>
              </a:solidFill>
              <a:latin typeface="Arial"/>
              <a:ea typeface="Arial"/>
              <a:cs typeface="Arial"/>
              <a:sym typeface="Arial"/>
            </a:endParaRPr>
          </a:p>
          <a:p>
            <a:pPr indent="0" lvl="0" marL="0" rtl="0" algn="ctr">
              <a:spcBef>
                <a:spcPts val="0"/>
              </a:spcBef>
              <a:spcAft>
                <a:spcPts val="0"/>
              </a:spcAft>
              <a:buNone/>
            </a:pPr>
            <a:r>
              <a:t/>
            </a:r>
            <a:endParaRPr b="1">
              <a:solidFill>
                <a:srgbClr val="222222"/>
              </a:solidFill>
              <a:latin typeface="Arial"/>
              <a:ea typeface="Arial"/>
              <a:cs typeface="Arial"/>
              <a:sym typeface="Arial"/>
            </a:endParaRPr>
          </a:p>
          <a:p>
            <a:pPr indent="0" lvl="0" marL="0" rtl="0" algn="ctr">
              <a:spcBef>
                <a:spcPts val="0"/>
              </a:spcBef>
              <a:spcAft>
                <a:spcPts val="0"/>
              </a:spcAft>
              <a:buNone/>
            </a:pPr>
            <a:r>
              <a:t/>
            </a:r>
            <a:endParaRPr b="1">
              <a:solidFill>
                <a:srgbClr val="222222"/>
              </a:solidFill>
              <a:latin typeface="Arial"/>
              <a:ea typeface="Arial"/>
              <a:cs typeface="Arial"/>
              <a:sym typeface="Arial"/>
            </a:endParaRPr>
          </a:p>
        </p:txBody>
      </p:sp>
      <p:sp>
        <p:nvSpPr>
          <p:cNvPr id="140" name="Google Shape;140;p15"/>
          <p:cNvSpPr txBox="1"/>
          <p:nvPr/>
        </p:nvSpPr>
        <p:spPr>
          <a:xfrm>
            <a:off x="195675" y="4462800"/>
            <a:ext cx="497700" cy="44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2"/>
                </a:solidFill>
              </a:rPr>
              <a:t>3</a:t>
            </a:r>
            <a:endParaRPr b="1" sz="1100">
              <a:solidFill>
                <a:schemeClr val="dk2"/>
              </a:solidFill>
            </a:endParaRPr>
          </a:p>
        </p:txBody>
      </p:sp>
      <p:sp>
        <p:nvSpPr>
          <p:cNvPr id="141" name="Google Shape;141;p15"/>
          <p:cNvSpPr txBox="1"/>
          <p:nvPr/>
        </p:nvSpPr>
        <p:spPr>
          <a:xfrm>
            <a:off x="7954850" y="4545750"/>
            <a:ext cx="957300" cy="28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2"/>
                </a:solidFill>
              </a:rPr>
              <a:t>14-12-2023</a:t>
            </a:r>
            <a:endParaRPr sz="11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905926" y="1748700"/>
            <a:ext cx="28890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solidFill>
                  <a:srgbClr val="212121"/>
                </a:solidFill>
                <a:latin typeface="Arial"/>
                <a:ea typeface="Arial"/>
                <a:cs typeface="Arial"/>
                <a:sym typeface="Arial"/>
              </a:rPr>
              <a:t>Contents of Presentation</a:t>
            </a:r>
            <a:endParaRPr b="1">
              <a:solidFill>
                <a:srgbClr val="212121"/>
              </a:solidFill>
              <a:latin typeface="Arial"/>
              <a:ea typeface="Arial"/>
              <a:cs typeface="Arial"/>
              <a:sym typeface="Arial"/>
            </a:endParaRPr>
          </a:p>
        </p:txBody>
      </p:sp>
      <p:sp>
        <p:nvSpPr>
          <p:cNvPr id="147" name="Google Shape;147;p16"/>
          <p:cNvSpPr txBox="1"/>
          <p:nvPr/>
        </p:nvSpPr>
        <p:spPr>
          <a:xfrm>
            <a:off x="4572000" y="507900"/>
            <a:ext cx="4122600" cy="4250100"/>
          </a:xfrm>
          <a:prstGeom prst="rect">
            <a:avLst/>
          </a:prstGeom>
          <a:noFill/>
          <a:ln>
            <a:noFill/>
          </a:ln>
        </p:spPr>
        <p:txBody>
          <a:bodyPr anchorCtr="0" anchor="ctr" bIns="91425" lIns="91425" spcFirstLastPara="1" rIns="91425" wrap="square" tIns="91425">
            <a:noAutofit/>
          </a:bodyPr>
          <a:lstStyle/>
          <a:p>
            <a:pPr indent="-342900" lvl="0" marL="457200" rtl="0" algn="l">
              <a:lnSpc>
                <a:spcPct val="150000"/>
              </a:lnSpc>
              <a:spcBef>
                <a:spcPts val="0"/>
              </a:spcBef>
              <a:spcAft>
                <a:spcPts val="0"/>
              </a:spcAft>
              <a:buClr>
                <a:srgbClr val="212121"/>
              </a:buClr>
              <a:buSzPts val="1800"/>
              <a:buChar char="●"/>
            </a:pPr>
            <a:r>
              <a:rPr b="1" lang="en" sz="1800">
                <a:solidFill>
                  <a:srgbClr val="212121"/>
                </a:solidFill>
              </a:rPr>
              <a:t>Introduction</a:t>
            </a:r>
            <a:endParaRPr b="1" sz="1800">
              <a:solidFill>
                <a:srgbClr val="212121"/>
              </a:solidFill>
            </a:endParaRPr>
          </a:p>
          <a:p>
            <a:pPr indent="-342900" lvl="0" marL="457200" rtl="0" algn="l">
              <a:lnSpc>
                <a:spcPct val="150000"/>
              </a:lnSpc>
              <a:spcBef>
                <a:spcPts val="0"/>
              </a:spcBef>
              <a:spcAft>
                <a:spcPts val="0"/>
              </a:spcAft>
              <a:buClr>
                <a:srgbClr val="212121"/>
              </a:buClr>
              <a:buSzPts val="1800"/>
              <a:buChar char="●"/>
            </a:pPr>
            <a:r>
              <a:rPr b="1" lang="en" sz="1800">
                <a:solidFill>
                  <a:srgbClr val="212121"/>
                </a:solidFill>
              </a:rPr>
              <a:t>Related Works</a:t>
            </a:r>
            <a:endParaRPr b="1" sz="1800">
              <a:solidFill>
                <a:srgbClr val="212121"/>
              </a:solidFill>
            </a:endParaRPr>
          </a:p>
          <a:p>
            <a:pPr indent="-342900" lvl="0" marL="457200" rtl="0" algn="l">
              <a:lnSpc>
                <a:spcPct val="150000"/>
              </a:lnSpc>
              <a:spcBef>
                <a:spcPts val="0"/>
              </a:spcBef>
              <a:spcAft>
                <a:spcPts val="0"/>
              </a:spcAft>
              <a:buClr>
                <a:srgbClr val="212121"/>
              </a:buClr>
              <a:buSzPts val="1800"/>
              <a:buChar char="●"/>
            </a:pPr>
            <a:r>
              <a:rPr b="1" lang="en" sz="1800">
                <a:solidFill>
                  <a:srgbClr val="212121"/>
                </a:solidFill>
              </a:rPr>
              <a:t>Research Gap</a:t>
            </a:r>
            <a:endParaRPr b="1" sz="1800">
              <a:solidFill>
                <a:srgbClr val="212121"/>
              </a:solidFill>
            </a:endParaRPr>
          </a:p>
          <a:p>
            <a:pPr indent="-342900" lvl="0" marL="457200" rtl="0" algn="l">
              <a:lnSpc>
                <a:spcPct val="150000"/>
              </a:lnSpc>
              <a:spcBef>
                <a:spcPts val="0"/>
              </a:spcBef>
              <a:spcAft>
                <a:spcPts val="0"/>
              </a:spcAft>
              <a:buClr>
                <a:srgbClr val="212121"/>
              </a:buClr>
              <a:buSzPts val="1800"/>
              <a:buChar char="●"/>
            </a:pPr>
            <a:r>
              <a:rPr b="1" lang="en" sz="1800">
                <a:solidFill>
                  <a:srgbClr val="212121"/>
                </a:solidFill>
              </a:rPr>
              <a:t>Problem Statement</a:t>
            </a:r>
            <a:endParaRPr b="1" sz="1800">
              <a:solidFill>
                <a:srgbClr val="212121"/>
              </a:solidFill>
            </a:endParaRPr>
          </a:p>
          <a:p>
            <a:pPr indent="-342900" lvl="0" marL="457200" rtl="0" algn="l">
              <a:lnSpc>
                <a:spcPct val="150000"/>
              </a:lnSpc>
              <a:spcBef>
                <a:spcPts val="0"/>
              </a:spcBef>
              <a:spcAft>
                <a:spcPts val="0"/>
              </a:spcAft>
              <a:buClr>
                <a:srgbClr val="212121"/>
              </a:buClr>
              <a:buSzPts val="1800"/>
              <a:buChar char="●"/>
            </a:pPr>
            <a:r>
              <a:rPr b="1" lang="en" sz="1800">
                <a:solidFill>
                  <a:srgbClr val="212121"/>
                </a:solidFill>
              </a:rPr>
              <a:t>Preliminary Findings</a:t>
            </a:r>
            <a:endParaRPr b="1" sz="1800">
              <a:solidFill>
                <a:srgbClr val="212121"/>
              </a:solidFill>
            </a:endParaRPr>
          </a:p>
          <a:p>
            <a:pPr indent="-342900" lvl="0" marL="457200" rtl="0" algn="l">
              <a:lnSpc>
                <a:spcPct val="150000"/>
              </a:lnSpc>
              <a:spcBef>
                <a:spcPts val="0"/>
              </a:spcBef>
              <a:spcAft>
                <a:spcPts val="0"/>
              </a:spcAft>
              <a:buClr>
                <a:srgbClr val="212121"/>
              </a:buClr>
              <a:buSzPts val="1800"/>
              <a:buChar char="●"/>
            </a:pPr>
            <a:r>
              <a:rPr b="1" lang="en" sz="1800">
                <a:solidFill>
                  <a:srgbClr val="212121"/>
                </a:solidFill>
              </a:rPr>
              <a:t>Proposed Methodology</a:t>
            </a:r>
            <a:endParaRPr b="1" sz="1800">
              <a:solidFill>
                <a:srgbClr val="212121"/>
              </a:solidFill>
            </a:endParaRPr>
          </a:p>
          <a:p>
            <a:pPr indent="-342900" lvl="0" marL="457200" rtl="0" algn="l">
              <a:lnSpc>
                <a:spcPct val="150000"/>
              </a:lnSpc>
              <a:spcBef>
                <a:spcPts val="0"/>
              </a:spcBef>
              <a:spcAft>
                <a:spcPts val="0"/>
              </a:spcAft>
              <a:buClr>
                <a:srgbClr val="212121"/>
              </a:buClr>
              <a:buSzPts val="1800"/>
              <a:buChar char="●"/>
            </a:pPr>
            <a:r>
              <a:rPr b="1" lang="en" sz="1800">
                <a:solidFill>
                  <a:srgbClr val="212121"/>
                </a:solidFill>
              </a:rPr>
              <a:t>Dataset</a:t>
            </a:r>
            <a:endParaRPr b="1" sz="1800">
              <a:solidFill>
                <a:srgbClr val="212121"/>
              </a:solidFill>
            </a:endParaRPr>
          </a:p>
          <a:p>
            <a:pPr indent="-342900" lvl="0" marL="457200" rtl="0" algn="l">
              <a:lnSpc>
                <a:spcPct val="150000"/>
              </a:lnSpc>
              <a:spcBef>
                <a:spcPts val="0"/>
              </a:spcBef>
              <a:spcAft>
                <a:spcPts val="0"/>
              </a:spcAft>
              <a:buClr>
                <a:srgbClr val="212121"/>
              </a:buClr>
              <a:buSzPts val="1800"/>
              <a:buChar char="●"/>
            </a:pPr>
            <a:r>
              <a:rPr b="1" lang="en" sz="1800">
                <a:solidFill>
                  <a:srgbClr val="212121"/>
                </a:solidFill>
              </a:rPr>
              <a:t>Thesis Timeline</a:t>
            </a:r>
            <a:endParaRPr b="1" sz="1800">
              <a:solidFill>
                <a:srgbClr val="212121"/>
              </a:solidFill>
            </a:endParaRPr>
          </a:p>
          <a:p>
            <a:pPr indent="-342900" lvl="0" marL="457200" rtl="0" algn="l">
              <a:lnSpc>
                <a:spcPct val="150000"/>
              </a:lnSpc>
              <a:spcBef>
                <a:spcPts val="0"/>
              </a:spcBef>
              <a:spcAft>
                <a:spcPts val="0"/>
              </a:spcAft>
              <a:buClr>
                <a:srgbClr val="212121"/>
              </a:buClr>
              <a:buSzPts val="1800"/>
              <a:buChar char="●"/>
            </a:pPr>
            <a:r>
              <a:rPr b="1" lang="en" sz="1800">
                <a:solidFill>
                  <a:srgbClr val="212121"/>
                </a:solidFill>
              </a:rPr>
              <a:t>Conclusion</a:t>
            </a:r>
            <a:endParaRPr b="1" sz="1800">
              <a:solidFill>
                <a:srgbClr val="212121"/>
              </a:solidFill>
            </a:endParaRPr>
          </a:p>
          <a:p>
            <a:pPr indent="-342900" lvl="0" marL="457200" rtl="0" algn="l">
              <a:lnSpc>
                <a:spcPct val="150000"/>
              </a:lnSpc>
              <a:spcBef>
                <a:spcPts val="0"/>
              </a:spcBef>
              <a:spcAft>
                <a:spcPts val="0"/>
              </a:spcAft>
              <a:buClr>
                <a:srgbClr val="212121"/>
              </a:buClr>
              <a:buSzPts val="1800"/>
              <a:buChar char="●"/>
            </a:pPr>
            <a:r>
              <a:rPr b="1" lang="en" sz="1800">
                <a:solidFill>
                  <a:srgbClr val="212121"/>
                </a:solidFill>
              </a:rPr>
              <a:t>References</a:t>
            </a:r>
            <a:endParaRPr b="1" sz="1800">
              <a:solidFill>
                <a:srgbClr val="212121"/>
              </a:solidFill>
            </a:endParaRPr>
          </a:p>
        </p:txBody>
      </p:sp>
      <p:sp>
        <p:nvSpPr>
          <p:cNvPr id="148" name="Google Shape;148;p16"/>
          <p:cNvSpPr txBox="1"/>
          <p:nvPr/>
        </p:nvSpPr>
        <p:spPr>
          <a:xfrm>
            <a:off x="195675" y="4462800"/>
            <a:ext cx="497700" cy="44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2"/>
                </a:solidFill>
              </a:rPr>
              <a:t>4</a:t>
            </a:r>
            <a:endParaRPr b="1" sz="1100">
              <a:solidFill>
                <a:schemeClr val="dk2"/>
              </a:solidFill>
            </a:endParaRPr>
          </a:p>
        </p:txBody>
      </p:sp>
      <p:sp>
        <p:nvSpPr>
          <p:cNvPr id="149" name="Google Shape;149;p16"/>
          <p:cNvSpPr txBox="1"/>
          <p:nvPr/>
        </p:nvSpPr>
        <p:spPr>
          <a:xfrm>
            <a:off x="7954850" y="4545750"/>
            <a:ext cx="957300" cy="28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2"/>
                </a:solidFill>
              </a:rPr>
              <a:t>14-12-2023</a:t>
            </a:r>
            <a:endParaRPr sz="11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solidFill>
                  <a:srgbClr val="212121"/>
                </a:solidFill>
                <a:latin typeface="Arial"/>
                <a:ea typeface="Arial"/>
                <a:cs typeface="Arial"/>
                <a:sym typeface="Arial"/>
              </a:rPr>
              <a:t>Introduction</a:t>
            </a:r>
            <a:endParaRPr b="1">
              <a:solidFill>
                <a:srgbClr val="212121"/>
              </a:solidFill>
              <a:latin typeface="Arial"/>
              <a:ea typeface="Arial"/>
              <a:cs typeface="Arial"/>
              <a:sym typeface="Arial"/>
            </a:endParaRPr>
          </a:p>
        </p:txBody>
      </p:sp>
      <p:sp>
        <p:nvSpPr>
          <p:cNvPr id="155" name="Google Shape;155;p17"/>
          <p:cNvSpPr txBox="1"/>
          <p:nvPr/>
        </p:nvSpPr>
        <p:spPr>
          <a:xfrm>
            <a:off x="195675" y="4462800"/>
            <a:ext cx="497700" cy="44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2"/>
                </a:solidFill>
              </a:rPr>
              <a:t>5</a:t>
            </a:r>
            <a:endParaRPr b="1" sz="11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600">
                <a:latin typeface="Arial"/>
                <a:ea typeface="Arial"/>
                <a:cs typeface="Arial"/>
                <a:sym typeface="Arial"/>
              </a:rPr>
              <a:t>Introduction</a:t>
            </a:r>
            <a:endParaRPr b="1" sz="2600">
              <a:latin typeface="Arial"/>
              <a:ea typeface="Arial"/>
              <a:cs typeface="Arial"/>
              <a:sym typeface="Arial"/>
            </a:endParaRPr>
          </a:p>
        </p:txBody>
      </p:sp>
      <p:sp>
        <p:nvSpPr>
          <p:cNvPr id="161" name="Google Shape;161;p18"/>
          <p:cNvSpPr txBox="1"/>
          <p:nvPr>
            <p:ph idx="1" type="body"/>
          </p:nvPr>
        </p:nvSpPr>
        <p:spPr>
          <a:xfrm>
            <a:off x="1052550" y="1889525"/>
            <a:ext cx="7038900" cy="2318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800">
                <a:solidFill>
                  <a:srgbClr val="000000"/>
                </a:solidFill>
                <a:latin typeface="Arial"/>
                <a:ea typeface="Arial"/>
                <a:cs typeface="Arial"/>
                <a:sym typeface="Arial"/>
              </a:rPr>
              <a:t>What is Hallucination in Abstractive Summarization?</a:t>
            </a:r>
            <a:endParaRPr b="1" sz="1800">
              <a:solidFill>
                <a:srgbClr val="000000"/>
              </a:solidFill>
              <a:latin typeface="Arial"/>
              <a:ea typeface="Arial"/>
              <a:cs typeface="Arial"/>
              <a:sym typeface="Arial"/>
            </a:endParaRPr>
          </a:p>
          <a:p>
            <a:pPr indent="0" lvl="0" marL="0" rtl="0" algn="ctr">
              <a:spcBef>
                <a:spcPts val="1200"/>
              </a:spcBef>
              <a:spcAft>
                <a:spcPts val="0"/>
              </a:spcAft>
              <a:buNone/>
            </a:pPr>
            <a:r>
              <a:t/>
            </a:r>
            <a:endParaRPr b="1" sz="1800">
              <a:solidFill>
                <a:srgbClr val="000000"/>
              </a:solidFill>
              <a:latin typeface="Arial"/>
              <a:ea typeface="Arial"/>
              <a:cs typeface="Arial"/>
              <a:sym typeface="Arial"/>
            </a:endParaRPr>
          </a:p>
          <a:p>
            <a:pPr indent="0" lvl="0" marL="0" rtl="0" algn="just">
              <a:lnSpc>
                <a:spcPct val="115000"/>
              </a:lnSpc>
              <a:spcBef>
                <a:spcPts val="1200"/>
              </a:spcBef>
              <a:spcAft>
                <a:spcPts val="0"/>
              </a:spcAft>
              <a:buNone/>
            </a:pPr>
            <a:r>
              <a:rPr lang="en" sz="1400">
                <a:solidFill>
                  <a:srgbClr val="000000"/>
                </a:solidFill>
                <a:latin typeface="Arial"/>
                <a:ea typeface="Arial"/>
                <a:cs typeface="Arial"/>
                <a:sym typeface="Arial"/>
              </a:rPr>
              <a:t>Hallucination in the context of text summarization typically refers to a model generating information in the summary that is not present in the original text. It is a kind of error where the model creates content that is not supported by the input data.</a:t>
            </a:r>
            <a:endParaRPr b="1" sz="1400">
              <a:solidFill>
                <a:srgbClr val="000000"/>
              </a:solidFill>
              <a:latin typeface="Arial"/>
              <a:ea typeface="Arial"/>
              <a:cs typeface="Arial"/>
              <a:sym typeface="Arial"/>
            </a:endParaRPr>
          </a:p>
        </p:txBody>
      </p:sp>
      <p:sp>
        <p:nvSpPr>
          <p:cNvPr id="162" name="Google Shape;162;p18"/>
          <p:cNvSpPr txBox="1"/>
          <p:nvPr/>
        </p:nvSpPr>
        <p:spPr>
          <a:xfrm>
            <a:off x="195675" y="4462800"/>
            <a:ext cx="497700" cy="44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2"/>
                </a:solidFill>
              </a:rPr>
              <a:t>6</a:t>
            </a:r>
            <a:endParaRPr b="1" sz="1100">
              <a:solidFill>
                <a:schemeClr val="dk2"/>
              </a:solidFill>
            </a:endParaRPr>
          </a:p>
        </p:txBody>
      </p:sp>
      <p:sp>
        <p:nvSpPr>
          <p:cNvPr id="163" name="Google Shape;163;p18"/>
          <p:cNvSpPr txBox="1"/>
          <p:nvPr/>
        </p:nvSpPr>
        <p:spPr>
          <a:xfrm>
            <a:off x="7954850" y="4545750"/>
            <a:ext cx="957300" cy="28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2"/>
                </a:solidFill>
              </a:rPr>
              <a:t>14-12-2023</a:t>
            </a:r>
            <a:endParaRPr sz="11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600">
                <a:latin typeface="Arial"/>
                <a:ea typeface="Arial"/>
                <a:cs typeface="Arial"/>
                <a:sym typeface="Arial"/>
              </a:rPr>
              <a:t>Introduction</a:t>
            </a:r>
            <a:endParaRPr b="1" sz="2600">
              <a:latin typeface="Arial"/>
              <a:ea typeface="Arial"/>
              <a:cs typeface="Arial"/>
              <a:sym typeface="Arial"/>
            </a:endParaRPr>
          </a:p>
        </p:txBody>
      </p:sp>
      <p:sp>
        <p:nvSpPr>
          <p:cNvPr id="169" name="Google Shape;169;p19"/>
          <p:cNvSpPr txBox="1"/>
          <p:nvPr/>
        </p:nvSpPr>
        <p:spPr>
          <a:xfrm>
            <a:off x="1306075" y="2714275"/>
            <a:ext cx="7038900" cy="10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lt1"/>
              </a:solidFill>
              <a:latin typeface="Lato"/>
              <a:ea typeface="Lato"/>
              <a:cs typeface="Lato"/>
              <a:sym typeface="Lato"/>
            </a:endParaRPr>
          </a:p>
        </p:txBody>
      </p:sp>
      <p:pic>
        <p:nvPicPr>
          <p:cNvPr id="170" name="Google Shape;170;p19"/>
          <p:cNvPicPr preferRelativeResize="0"/>
          <p:nvPr/>
        </p:nvPicPr>
        <p:blipFill>
          <a:blip r:embed="rId3">
            <a:alphaModFix/>
          </a:blip>
          <a:stretch>
            <a:fillRect/>
          </a:stretch>
        </p:blipFill>
        <p:spPr>
          <a:xfrm>
            <a:off x="1052550" y="1836925"/>
            <a:ext cx="7038900" cy="1469660"/>
          </a:xfrm>
          <a:prstGeom prst="rect">
            <a:avLst/>
          </a:prstGeom>
          <a:noFill/>
          <a:ln>
            <a:noFill/>
          </a:ln>
        </p:spPr>
      </p:pic>
      <p:sp>
        <p:nvSpPr>
          <p:cNvPr id="171" name="Google Shape;171;p19"/>
          <p:cNvSpPr txBox="1"/>
          <p:nvPr/>
        </p:nvSpPr>
        <p:spPr>
          <a:xfrm>
            <a:off x="1221750" y="3656800"/>
            <a:ext cx="6700500" cy="306300"/>
          </a:xfrm>
          <a:prstGeom prst="rect">
            <a:avLst/>
          </a:prstGeom>
          <a:noFill/>
          <a:ln>
            <a:noFill/>
          </a:ln>
        </p:spPr>
        <p:txBody>
          <a:bodyPr anchorCtr="0" anchor="t" bIns="91425" lIns="91425" spcFirstLastPara="1" rIns="91425" wrap="square" tIns="91425">
            <a:noAutofit/>
          </a:bodyPr>
          <a:lstStyle/>
          <a:p>
            <a:pPr indent="0" lvl="8" marL="0" rtl="0" algn="ctr">
              <a:lnSpc>
                <a:spcPct val="90000"/>
              </a:lnSpc>
              <a:spcBef>
                <a:spcPts val="500"/>
              </a:spcBef>
              <a:spcAft>
                <a:spcPts val="0"/>
              </a:spcAft>
              <a:buClr>
                <a:srgbClr val="000000"/>
              </a:buClr>
              <a:buSzPts val="1800"/>
              <a:buFont typeface="Arial"/>
              <a:buNone/>
            </a:pPr>
            <a:r>
              <a:rPr lang="en" sz="1100"/>
              <a:t>Fig 01: Example of Hallucination in a summary [1]</a:t>
            </a:r>
            <a:endParaRPr sz="1100"/>
          </a:p>
        </p:txBody>
      </p:sp>
      <p:sp>
        <p:nvSpPr>
          <p:cNvPr id="172" name="Google Shape;172;p19"/>
          <p:cNvSpPr txBox="1"/>
          <p:nvPr/>
        </p:nvSpPr>
        <p:spPr>
          <a:xfrm>
            <a:off x="195675" y="4462800"/>
            <a:ext cx="497700" cy="44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2"/>
                </a:solidFill>
              </a:rPr>
              <a:t>7</a:t>
            </a:r>
            <a:endParaRPr b="1" sz="1100">
              <a:solidFill>
                <a:schemeClr val="dk2"/>
              </a:solidFill>
            </a:endParaRPr>
          </a:p>
        </p:txBody>
      </p:sp>
      <p:sp>
        <p:nvSpPr>
          <p:cNvPr id="173" name="Google Shape;173;p19"/>
          <p:cNvSpPr txBox="1"/>
          <p:nvPr/>
        </p:nvSpPr>
        <p:spPr>
          <a:xfrm>
            <a:off x="7954850" y="4545750"/>
            <a:ext cx="957300" cy="28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2"/>
                </a:solidFill>
              </a:rPr>
              <a:t>14-12-2023</a:t>
            </a:r>
            <a:endParaRPr sz="11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solidFill>
                  <a:srgbClr val="212121"/>
                </a:solidFill>
                <a:latin typeface="Arial"/>
                <a:ea typeface="Arial"/>
                <a:cs typeface="Arial"/>
                <a:sym typeface="Arial"/>
              </a:rPr>
              <a:t>Related Works</a:t>
            </a:r>
            <a:endParaRPr b="1">
              <a:solidFill>
                <a:srgbClr val="212121"/>
              </a:solidFill>
              <a:latin typeface="Arial"/>
              <a:ea typeface="Arial"/>
              <a:cs typeface="Arial"/>
              <a:sym typeface="Arial"/>
            </a:endParaRPr>
          </a:p>
        </p:txBody>
      </p:sp>
      <p:sp>
        <p:nvSpPr>
          <p:cNvPr id="179" name="Google Shape;179;p20"/>
          <p:cNvSpPr txBox="1"/>
          <p:nvPr/>
        </p:nvSpPr>
        <p:spPr>
          <a:xfrm>
            <a:off x="195675" y="4462800"/>
            <a:ext cx="497700" cy="44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2"/>
                </a:solidFill>
              </a:rPr>
              <a:t>8</a:t>
            </a:r>
            <a:endParaRPr b="1" sz="1100">
              <a:solidFill>
                <a:schemeClr val="dk2"/>
              </a:solidFill>
            </a:endParaRPr>
          </a:p>
        </p:txBody>
      </p:sp>
      <p:sp>
        <p:nvSpPr>
          <p:cNvPr id="180" name="Google Shape;180;p20"/>
          <p:cNvSpPr txBox="1"/>
          <p:nvPr/>
        </p:nvSpPr>
        <p:spPr>
          <a:xfrm>
            <a:off x="7954850" y="4545750"/>
            <a:ext cx="957300" cy="28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2"/>
                </a:solidFill>
              </a:rPr>
              <a:t>14-12-2023</a:t>
            </a:r>
            <a:endParaRPr sz="11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84" name="Shape 184"/>
        <p:cNvGrpSpPr/>
        <p:nvPr/>
      </p:nvGrpSpPr>
      <p:grpSpPr>
        <a:xfrm>
          <a:off x="0" y="0"/>
          <a:ext cx="0" cy="0"/>
          <a:chOff x="0" y="0"/>
          <a:chExt cx="0" cy="0"/>
        </a:xfrm>
      </p:grpSpPr>
      <p:sp>
        <p:nvSpPr>
          <p:cNvPr id="185" name="Google Shape;185;p21"/>
          <p:cNvSpPr txBox="1"/>
          <p:nvPr>
            <p:ph type="title"/>
          </p:nvPr>
        </p:nvSpPr>
        <p:spPr>
          <a:xfrm>
            <a:off x="461775" y="449950"/>
            <a:ext cx="2809800" cy="80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640">
                <a:latin typeface="Arial"/>
                <a:ea typeface="Arial"/>
                <a:cs typeface="Arial"/>
                <a:sym typeface="Arial"/>
              </a:rPr>
              <a:t>Related Works</a:t>
            </a:r>
            <a:endParaRPr b="1" sz="2640">
              <a:latin typeface="Arial"/>
              <a:ea typeface="Arial"/>
              <a:cs typeface="Arial"/>
              <a:sym typeface="Arial"/>
            </a:endParaRPr>
          </a:p>
        </p:txBody>
      </p:sp>
      <p:graphicFrame>
        <p:nvGraphicFramePr>
          <p:cNvPr id="186" name="Google Shape;186;p21"/>
          <p:cNvGraphicFramePr/>
          <p:nvPr/>
        </p:nvGraphicFramePr>
        <p:xfrm>
          <a:off x="717450" y="1105950"/>
          <a:ext cx="3000000" cy="3000000"/>
        </p:xfrm>
        <a:graphic>
          <a:graphicData uri="http://schemas.openxmlformats.org/drawingml/2006/table">
            <a:tbl>
              <a:tblPr>
                <a:noFill/>
                <a:tableStyleId>{42376859-88E1-41A9-A505-F626EC77F713}</a:tableStyleId>
              </a:tblPr>
              <a:tblGrid>
                <a:gridCol w="825400"/>
                <a:gridCol w="1320425"/>
                <a:gridCol w="1925700"/>
                <a:gridCol w="1195500"/>
                <a:gridCol w="1131700"/>
                <a:gridCol w="1310375"/>
              </a:tblGrid>
              <a:tr h="708050">
                <a:tc>
                  <a:txBody>
                    <a:bodyPr/>
                    <a:lstStyle/>
                    <a:p>
                      <a:pPr indent="0" lvl="0" marL="0" rtl="0" algn="ctr">
                        <a:spcBef>
                          <a:spcPts val="0"/>
                        </a:spcBef>
                        <a:spcAft>
                          <a:spcPts val="0"/>
                        </a:spcAft>
                        <a:buNone/>
                      </a:pPr>
                      <a:r>
                        <a:rPr b="1" lang="en"/>
                        <a:t>P</a:t>
                      </a:r>
                      <a:r>
                        <a:rPr b="1" lang="en"/>
                        <a:t>apers</a:t>
                      </a:r>
                      <a:endParaRPr b="1"/>
                    </a:p>
                  </a:txBody>
                  <a:tcPr marT="91425" marB="91425" marR="91425" marL="91425" anchor="ctr"/>
                </a:tc>
                <a:tc>
                  <a:txBody>
                    <a:bodyPr/>
                    <a:lstStyle/>
                    <a:p>
                      <a:pPr indent="0" lvl="0" marL="0" rtl="0" algn="ctr">
                        <a:spcBef>
                          <a:spcPts val="0"/>
                        </a:spcBef>
                        <a:spcAft>
                          <a:spcPts val="0"/>
                        </a:spcAft>
                        <a:buNone/>
                      </a:pPr>
                      <a:r>
                        <a:rPr b="1" lang="en"/>
                        <a:t>Dataset(s)</a:t>
                      </a:r>
                      <a:endParaRPr b="1"/>
                    </a:p>
                  </a:txBody>
                  <a:tcPr marT="91425" marB="91425" marR="91425" marL="91425" anchor="ctr"/>
                </a:tc>
                <a:tc>
                  <a:txBody>
                    <a:bodyPr/>
                    <a:lstStyle/>
                    <a:p>
                      <a:pPr indent="0" lvl="0" marL="0" rtl="0" algn="ctr">
                        <a:spcBef>
                          <a:spcPts val="0"/>
                        </a:spcBef>
                        <a:spcAft>
                          <a:spcPts val="0"/>
                        </a:spcAft>
                        <a:buNone/>
                      </a:pPr>
                      <a:r>
                        <a:rPr b="1" lang="en"/>
                        <a:t>Detection</a:t>
                      </a:r>
                      <a:endParaRPr b="1"/>
                    </a:p>
                  </a:txBody>
                  <a:tcPr marT="91425" marB="91425" marR="91425" marL="91425" anchor="ctr"/>
                </a:tc>
                <a:tc>
                  <a:txBody>
                    <a:bodyPr/>
                    <a:lstStyle/>
                    <a:p>
                      <a:pPr indent="0" lvl="0" marL="0" rtl="0" algn="ctr">
                        <a:spcBef>
                          <a:spcPts val="0"/>
                        </a:spcBef>
                        <a:spcAft>
                          <a:spcPts val="0"/>
                        </a:spcAft>
                        <a:buNone/>
                      </a:pPr>
                      <a:r>
                        <a:rPr b="1" lang="en"/>
                        <a:t>Mitigation</a:t>
                      </a:r>
                      <a:endParaRPr b="1"/>
                    </a:p>
                    <a:p>
                      <a:pPr indent="0" lvl="0" marL="0" rtl="0" algn="ctr">
                        <a:spcBef>
                          <a:spcPts val="0"/>
                        </a:spcBef>
                        <a:spcAft>
                          <a:spcPts val="0"/>
                        </a:spcAft>
                        <a:buNone/>
                      </a:pPr>
                      <a:r>
                        <a:t/>
                      </a:r>
                      <a:endParaRPr b="1"/>
                    </a:p>
                  </a:txBody>
                  <a:tcPr marT="91425" marB="91425" marR="91425" marL="91425" anchor="ctr"/>
                </a:tc>
                <a:tc>
                  <a:txBody>
                    <a:bodyPr/>
                    <a:lstStyle/>
                    <a:p>
                      <a:pPr indent="0" lvl="0" marL="0" rtl="0" algn="ctr">
                        <a:spcBef>
                          <a:spcPts val="0"/>
                        </a:spcBef>
                        <a:spcAft>
                          <a:spcPts val="0"/>
                        </a:spcAft>
                        <a:buNone/>
                      </a:pPr>
                      <a:r>
                        <a:rPr b="1" lang="en"/>
                        <a:t>Models</a:t>
                      </a:r>
                      <a:endParaRPr b="1"/>
                    </a:p>
                    <a:p>
                      <a:pPr indent="0" lvl="0" marL="0" rtl="0" algn="ctr">
                        <a:spcBef>
                          <a:spcPts val="0"/>
                        </a:spcBef>
                        <a:spcAft>
                          <a:spcPts val="0"/>
                        </a:spcAft>
                        <a:buNone/>
                      </a:pPr>
                      <a:r>
                        <a:rPr b="1" lang="en"/>
                        <a:t>Used</a:t>
                      </a:r>
                      <a:endParaRPr b="1"/>
                    </a:p>
                    <a:p>
                      <a:pPr indent="0" lvl="0" marL="0" rtl="0" algn="ctr">
                        <a:spcBef>
                          <a:spcPts val="0"/>
                        </a:spcBef>
                        <a:spcAft>
                          <a:spcPts val="0"/>
                        </a:spcAft>
                        <a:buNone/>
                      </a:pPr>
                      <a:r>
                        <a:t/>
                      </a:r>
                      <a:endParaRPr b="1"/>
                    </a:p>
                  </a:txBody>
                  <a:tcPr marT="91425" marB="91425" marR="91425" marL="91425" anchor="ctr"/>
                </a:tc>
                <a:tc>
                  <a:txBody>
                    <a:bodyPr/>
                    <a:lstStyle/>
                    <a:p>
                      <a:pPr indent="0" lvl="0" marL="0" rtl="0" algn="ctr">
                        <a:spcBef>
                          <a:spcPts val="0"/>
                        </a:spcBef>
                        <a:spcAft>
                          <a:spcPts val="0"/>
                        </a:spcAft>
                        <a:buNone/>
                      </a:pPr>
                      <a:r>
                        <a:rPr b="1" lang="en"/>
                        <a:t>Performance</a:t>
                      </a:r>
                      <a:endParaRPr b="1"/>
                    </a:p>
                  </a:txBody>
                  <a:tcPr marT="91425" marB="91425" marR="91425" marL="91425" anchor="ctr"/>
                </a:tc>
              </a:tr>
              <a:tr h="1383550">
                <a:tc>
                  <a:txBody>
                    <a:bodyPr/>
                    <a:lstStyle/>
                    <a:p>
                      <a:pPr indent="0" lvl="0" marL="0" rtl="0" algn="ctr">
                        <a:spcBef>
                          <a:spcPts val="0"/>
                        </a:spcBef>
                        <a:spcAft>
                          <a:spcPts val="0"/>
                        </a:spcAft>
                        <a:buNone/>
                      </a:pPr>
                      <a:r>
                        <a:rPr b="1" lang="en" sz="1100"/>
                        <a:t>[2]</a:t>
                      </a:r>
                      <a:endParaRPr b="1" sz="1100"/>
                    </a:p>
                  </a:txBody>
                  <a:tcPr marT="91425" marB="91425" marR="91425" marL="91425"/>
                </a:tc>
                <a:tc>
                  <a:txBody>
                    <a:bodyPr/>
                    <a:lstStyle/>
                    <a:p>
                      <a:pPr indent="0" lvl="0" marL="0" rtl="0" algn="ctr">
                        <a:spcBef>
                          <a:spcPts val="0"/>
                        </a:spcBef>
                        <a:spcAft>
                          <a:spcPts val="0"/>
                        </a:spcAft>
                        <a:buNone/>
                      </a:pPr>
                      <a:r>
                        <a:rPr lang="en" sz="1100"/>
                        <a:t>● Wikipedia List</a:t>
                      </a:r>
                      <a:endParaRPr sz="1100"/>
                    </a:p>
                    <a:p>
                      <a:pPr indent="0" lvl="0" marL="0" rtl="0" algn="ctr">
                        <a:spcBef>
                          <a:spcPts val="0"/>
                        </a:spcBef>
                        <a:spcAft>
                          <a:spcPts val="0"/>
                        </a:spcAft>
                        <a:buNone/>
                      </a:pPr>
                      <a:r>
                        <a:rPr lang="en" sz="1100"/>
                        <a:t>of People by</a:t>
                      </a:r>
                      <a:endParaRPr sz="1100"/>
                    </a:p>
                    <a:p>
                      <a:pPr indent="0" lvl="0" marL="0" rtl="0" algn="ctr">
                        <a:spcBef>
                          <a:spcPts val="0"/>
                        </a:spcBef>
                        <a:spcAft>
                          <a:spcPts val="0"/>
                        </a:spcAft>
                        <a:buNone/>
                      </a:pPr>
                      <a:r>
                        <a:rPr lang="en" sz="1100"/>
                        <a:t>Nationality</a:t>
                      </a:r>
                      <a:endParaRPr sz="1100"/>
                    </a:p>
                    <a:p>
                      <a:pPr indent="0" lvl="0" marL="0" rtl="0" algn="ctr">
                        <a:spcBef>
                          <a:spcPts val="0"/>
                        </a:spcBef>
                        <a:spcAft>
                          <a:spcPts val="0"/>
                        </a:spcAft>
                        <a:buNone/>
                      </a:pPr>
                      <a:r>
                        <a:rPr lang="en" sz="1100"/>
                        <a:t>● XSUM</a:t>
                      </a:r>
                      <a:endParaRPr sz="1100"/>
                    </a:p>
                    <a:p>
                      <a:pPr indent="0" lvl="0" marL="0" rtl="0" algn="ctr">
                        <a:spcBef>
                          <a:spcPts val="0"/>
                        </a:spcBef>
                        <a:spcAft>
                          <a:spcPts val="0"/>
                        </a:spcAft>
                        <a:buNone/>
                      </a:pPr>
                      <a:r>
                        <a:rPr lang="en" sz="1100"/>
                        <a:t>● CNN-DM</a:t>
                      </a:r>
                      <a:endParaRPr sz="1100"/>
                    </a:p>
                    <a:p>
                      <a:pPr indent="0" lvl="0" marL="0" rtl="0" algn="ctr">
                        <a:spcBef>
                          <a:spcPts val="0"/>
                        </a:spcBef>
                        <a:spcAft>
                          <a:spcPts val="0"/>
                        </a:spcAft>
                        <a:buNone/>
                      </a:pPr>
                      <a:r>
                        <a:rPr lang="en" sz="1100"/>
                        <a:t>● NYT</a:t>
                      </a:r>
                      <a:endParaRPr sz="1100"/>
                    </a:p>
                    <a:p>
                      <a:pPr indent="0" lvl="0" marL="0" rtl="0" algn="ctr">
                        <a:spcBef>
                          <a:spcPts val="0"/>
                        </a:spcBef>
                        <a:spcAft>
                          <a:spcPts val="0"/>
                        </a:spcAft>
                        <a:buNone/>
                      </a:pPr>
                      <a:r>
                        <a:t/>
                      </a:r>
                      <a:endParaRPr sz="1100"/>
                    </a:p>
                  </a:txBody>
                  <a:tcPr marT="91425" marB="91425" marR="91425" marL="91425"/>
                </a:tc>
                <a:tc>
                  <a:txBody>
                    <a:bodyPr/>
                    <a:lstStyle/>
                    <a:p>
                      <a:pPr indent="0" lvl="0" marL="0" rtl="0" algn="ctr">
                        <a:spcBef>
                          <a:spcPts val="0"/>
                        </a:spcBef>
                        <a:spcAft>
                          <a:spcPts val="0"/>
                        </a:spcAft>
                        <a:buNone/>
                      </a:pPr>
                      <a:r>
                        <a:t/>
                      </a:r>
                      <a:endParaRPr sz="1100"/>
                    </a:p>
                    <a:p>
                      <a:pPr indent="0" lvl="0" marL="0" rtl="0" algn="ctr">
                        <a:spcBef>
                          <a:spcPts val="0"/>
                        </a:spcBef>
                        <a:spcAft>
                          <a:spcPts val="0"/>
                        </a:spcAft>
                        <a:buNone/>
                      </a:pPr>
                      <a:r>
                        <a:rPr lang="en" sz="1100"/>
                        <a:t>Used a new out of distribution evaluation dataset and studied how biases from the pre-trained models contribute to observed Hallucinations.</a:t>
                      </a:r>
                      <a:endParaRPr sz="1100"/>
                    </a:p>
                    <a:p>
                      <a:pPr indent="0" lvl="0" marL="0" rtl="0" algn="ctr">
                        <a:spcBef>
                          <a:spcPts val="0"/>
                        </a:spcBef>
                        <a:spcAft>
                          <a:spcPts val="0"/>
                        </a:spcAft>
                        <a:buNone/>
                      </a:pPr>
                      <a:r>
                        <a:t/>
                      </a:r>
                      <a:endParaRPr sz="1100"/>
                    </a:p>
                  </a:txBody>
                  <a:tcPr marT="91425" marB="91425" marR="91425" marL="91425"/>
                </a:tc>
                <a:tc>
                  <a:txBody>
                    <a:bodyPr/>
                    <a:lstStyle/>
                    <a:p>
                      <a:pPr indent="0" lvl="0" marL="0" rtl="0" algn="ctr">
                        <a:spcBef>
                          <a:spcPts val="0"/>
                        </a:spcBef>
                        <a:spcAft>
                          <a:spcPts val="0"/>
                        </a:spcAft>
                        <a:buNone/>
                      </a:pPr>
                      <a:r>
                        <a:rPr lang="en" sz="1100"/>
                        <a:t>Fine tuning</a:t>
                      </a:r>
                      <a:r>
                        <a:rPr lang="en" sz="1100"/>
                        <a:t> datasets,</a:t>
                      </a:r>
                      <a:endParaRPr sz="1100"/>
                    </a:p>
                    <a:p>
                      <a:pPr indent="0" lvl="0" marL="0" rtl="0" algn="ctr">
                        <a:spcBef>
                          <a:spcPts val="0"/>
                        </a:spcBef>
                        <a:spcAft>
                          <a:spcPts val="0"/>
                        </a:spcAft>
                        <a:buNone/>
                      </a:pPr>
                      <a:r>
                        <a:rPr lang="en" sz="1100"/>
                        <a:t>adoption</a:t>
                      </a:r>
                      <a:r>
                        <a:rPr lang="en" sz="1100"/>
                        <a:t> methods</a:t>
                      </a:r>
                      <a:endParaRPr sz="1100"/>
                    </a:p>
                    <a:p>
                      <a:pPr indent="0" lvl="0" marL="0" rtl="0" algn="ctr">
                        <a:spcBef>
                          <a:spcPts val="0"/>
                        </a:spcBef>
                        <a:spcAft>
                          <a:spcPts val="0"/>
                        </a:spcAft>
                        <a:buNone/>
                      </a:pPr>
                      <a:r>
                        <a:t/>
                      </a:r>
                      <a:endParaRPr sz="1100"/>
                    </a:p>
                  </a:txBody>
                  <a:tcPr marT="91425" marB="91425" marR="91425" marL="91425"/>
                </a:tc>
                <a:tc>
                  <a:txBody>
                    <a:bodyPr/>
                    <a:lstStyle/>
                    <a:p>
                      <a:pPr indent="0" lvl="0" marL="0" rtl="0" algn="ctr">
                        <a:spcBef>
                          <a:spcPts val="0"/>
                        </a:spcBef>
                        <a:spcAft>
                          <a:spcPts val="0"/>
                        </a:spcAft>
                        <a:buNone/>
                      </a:pPr>
                      <a:r>
                        <a:rPr lang="en" sz="1100"/>
                        <a:t>BART and PEGASUS</a:t>
                      </a:r>
                      <a:endParaRPr sz="1100"/>
                    </a:p>
                    <a:p>
                      <a:pPr indent="0" lvl="0" marL="0" rtl="0" algn="ctr">
                        <a:spcBef>
                          <a:spcPts val="0"/>
                        </a:spcBef>
                        <a:spcAft>
                          <a:spcPts val="0"/>
                        </a:spcAft>
                        <a:buNone/>
                      </a:pPr>
                      <a:r>
                        <a:t/>
                      </a:r>
                      <a:endParaRPr sz="1100"/>
                    </a:p>
                  </a:txBody>
                  <a:tcPr marT="91425" marB="91425" marR="91425" marL="91425"/>
                </a:tc>
                <a:tc>
                  <a:txBody>
                    <a:bodyPr/>
                    <a:lstStyle/>
                    <a:p>
                      <a:pPr indent="0" lvl="0" marL="0" rtl="0" algn="ctr">
                        <a:spcBef>
                          <a:spcPts val="0"/>
                        </a:spcBef>
                        <a:spcAft>
                          <a:spcPts val="0"/>
                        </a:spcAft>
                        <a:buNone/>
                      </a:pPr>
                      <a:r>
                        <a:rPr lang="en" sz="1100"/>
                        <a:t>35.11</a:t>
                      </a:r>
                      <a:endParaRPr sz="1100"/>
                    </a:p>
                    <a:p>
                      <a:pPr indent="0" lvl="0" marL="0" rtl="0" algn="ctr">
                        <a:spcBef>
                          <a:spcPts val="0"/>
                        </a:spcBef>
                        <a:spcAft>
                          <a:spcPts val="0"/>
                        </a:spcAft>
                        <a:buNone/>
                      </a:pPr>
                      <a:r>
                        <a:rPr lang="en" sz="1100"/>
                        <a:t>(Rouge-L)</a:t>
                      </a:r>
                      <a:endParaRPr sz="1100"/>
                    </a:p>
                    <a:p>
                      <a:pPr indent="0" lvl="0" marL="0" rtl="0" algn="ctr">
                        <a:spcBef>
                          <a:spcPts val="0"/>
                        </a:spcBef>
                        <a:spcAft>
                          <a:spcPts val="0"/>
                        </a:spcAft>
                        <a:buNone/>
                      </a:pPr>
                      <a:r>
                        <a:t/>
                      </a:r>
                      <a:endParaRPr sz="1100"/>
                    </a:p>
                  </a:txBody>
                  <a:tcPr marT="91425" marB="91425" marR="91425" marL="91425"/>
                </a:tc>
              </a:tr>
              <a:tr h="1035275">
                <a:tc>
                  <a:txBody>
                    <a:bodyPr/>
                    <a:lstStyle/>
                    <a:p>
                      <a:pPr indent="0" lvl="0" marL="0" rtl="0" algn="ctr">
                        <a:spcBef>
                          <a:spcPts val="0"/>
                        </a:spcBef>
                        <a:spcAft>
                          <a:spcPts val="0"/>
                        </a:spcAft>
                        <a:buNone/>
                      </a:pPr>
                      <a:r>
                        <a:rPr b="1" lang="en" sz="1100"/>
                        <a:t>[3]</a:t>
                      </a:r>
                      <a:endParaRPr b="1" sz="1100"/>
                    </a:p>
                  </a:txBody>
                  <a:tcPr marT="91425" marB="91425" marR="91425" marL="91425"/>
                </a:tc>
                <a:tc>
                  <a:txBody>
                    <a:bodyPr/>
                    <a:lstStyle/>
                    <a:p>
                      <a:pPr indent="0" lvl="0" marL="0" rtl="0" algn="l">
                        <a:spcBef>
                          <a:spcPts val="0"/>
                        </a:spcBef>
                        <a:spcAft>
                          <a:spcPts val="0"/>
                        </a:spcAft>
                        <a:buNone/>
                      </a:pPr>
                      <a:r>
                        <a:rPr lang="en" sz="1100"/>
                        <a:t>      </a:t>
                      </a:r>
                      <a:r>
                        <a:rPr lang="en" sz="1100"/>
                        <a:t>● </a:t>
                      </a:r>
                      <a:r>
                        <a:rPr lang="en" sz="1100">
                          <a:highlight>
                            <a:srgbClr val="FFFFFF"/>
                          </a:highlight>
                        </a:rPr>
                        <a:t>XSum </a:t>
                      </a:r>
                      <a:endParaRPr b="1" sz="1100">
                        <a:highlight>
                          <a:srgbClr val="FFFFFF"/>
                        </a:highlight>
                      </a:endParaRPr>
                    </a:p>
                    <a:p>
                      <a:pPr indent="0" lvl="0" marL="0" rtl="0" algn="ctr">
                        <a:spcBef>
                          <a:spcPts val="0"/>
                        </a:spcBef>
                        <a:spcAft>
                          <a:spcPts val="0"/>
                        </a:spcAft>
                        <a:buNone/>
                      </a:pPr>
                      <a:r>
                        <a:t/>
                      </a:r>
                      <a:endParaRPr b="1" sz="1100">
                        <a:highlight>
                          <a:srgbClr val="FFFFFF"/>
                        </a:highlight>
                      </a:endParaRPr>
                    </a:p>
                  </a:txBody>
                  <a:tcPr marT="91425" marB="91425" marR="91425" marL="91425"/>
                </a:tc>
                <a:tc>
                  <a:txBody>
                    <a:bodyPr/>
                    <a:lstStyle/>
                    <a:p>
                      <a:pPr indent="0" lvl="0" marL="0" rtl="0" algn="ctr">
                        <a:spcBef>
                          <a:spcPts val="0"/>
                        </a:spcBef>
                        <a:spcAft>
                          <a:spcPts val="0"/>
                        </a:spcAft>
                        <a:buNone/>
                      </a:pPr>
                      <a:r>
                        <a:rPr lang="en" sz="1100">
                          <a:solidFill>
                            <a:srgbClr val="212121"/>
                          </a:solidFill>
                          <a:highlight>
                            <a:schemeClr val="dk1"/>
                          </a:highlight>
                        </a:rPr>
                        <a:t>This paper proposes HERMAN,which uses  a verification model to check if quantities in the summary are supported by the original article.</a:t>
                      </a:r>
                      <a:endParaRPr b="1" sz="1100">
                        <a:solidFill>
                          <a:srgbClr val="212121"/>
                        </a:solidFill>
                        <a:highlight>
                          <a:schemeClr val="dk1"/>
                        </a:highlight>
                      </a:endParaRPr>
                    </a:p>
                  </a:txBody>
                  <a:tcPr marT="91425" marB="91425" marR="91425" marL="91425"/>
                </a:tc>
                <a:tc>
                  <a:txBody>
                    <a:bodyPr/>
                    <a:lstStyle/>
                    <a:p>
                      <a:pPr indent="0" lvl="0" marL="0" rtl="0" algn="ctr">
                        <a:spcBef>
                          <a:spcPts val="0"/>
                        </a:spcBef>
                        <a:spcAft>
                          <a:spcPts val="0"/>
                        </a:spcAft>
                        <a:buNone/>
                      </a:pPr>
                      <a:r>
                        <a:rPr lang="en" sz="1100">
                          <a:highlight>
                            <a:srgbClr val="FFFFFF"/>
                          </a:highlight>
                        </a:rPr>
                        <a:t>Up-ranking summaries</a:t>
                      </a:r>
                      <a:endParaRPr b="1" sz="1100">
                        <a:highlight>
                          <a:srgbClr val="FFFFFF"/>
                        </a:highlight>
                      </a:endParaRPr>
                    </a:p>
                  </a:txBody>
                  <a:tcPr marT="91425" marB="91425" marR="91425" marL="91425"/>
                </a:tc>
                <a:tc>
                  <a:txBody>
                    <a:bodyPr/>
                    <a:lstStyle/>
                    <a:p>
                      <a:pPr indent="0" lvl="0" marL="0" rtl="0" algn="ctr">
                        <a:spcBef>
                          <a:spcPts val="0"/>
                        </a:spcBef>
                        <a:spcAft>
                          <a:spcPts val="0"/>
                        </a:spcAft>
                        <a:buNone/>
                      </a:pPr>
                      <a:r>
                        <a:rPr lang="en" sz="1100">
                          <a:highlight>
                            <a:srgbClr val="FFFFFF"/>
                          </a:highlight>
                        </a:rPr>
                        <a:t>BART,CRF</a:t>
                      </a:r>
                      <a:endParaRPr b="1" sz="1100">
                        <a:highlight>
                          <a:srgbClr val="FFFFFF"/>
                        </a:highlight>
                      </a:endParaRPr>
                    </a:p>
                    <a:p>
                      <a:pPr indent="0" lvl="0" marL="0" rtl="0" algn="ctr">
                        <a:spcBef>
                          <a:spcPts val="0"/>
                        </a:spcBef>
                        <a:spcAft>
                          <a:spcPts val="0"/>
                        </a:spcAft>
                        <a:buNone/>
                      </a:pPr>
                      <a:r>
                        <a:t/>
                      </a:r>
                      <a:endParaRPr b="1" sz="1100">
                        <a:highlight>
                          <a:srgbClr val="FFFFFF"/>
                        </a:highlight>
                      </a:endParaRPr>
                    </a:p>
                  </a:txBody>
                  <a:tcPr marT="91425" marB="91425" marR="91425" marL="91425"/>
                </a:tc>
                <a:tc>
                  <a:txBody>
                    <a:bodyPr/>
                    <a:lstStyle/>
                    <a:p>
                      <a:pPr indent="0" lvl="0" marL="0" rtl="0" algn="ctr">
                        <a:spcBef>
                          <a:spcPts val="0"/>
                        </a:spcBef>
                        <a:spcAft>
                          <a:spcPts val="0"/>
                        </a:spcAft>
                        <a:buNone/>
                      </a:pPr>
                      <a:r>
                        <a:rPr lang="en" sz="1100">
                          <a:highlight>
                            <a:srgbClr val="FFFFFF"/>
                          </a:highlight>
                        </a:rPr>
                        <a:t>80.94 (f1 score)</a:t>
                      </a:r>
                      <a:endParaRPr b="1" sz="1100">
                        <a:highlight>
                          <a:srgbClr val="FFFFFF"/>
                        </a:highlight>
                      </a:endParaRPr>
                    </a:p>
                    <a:p>
                      <a:pPr indent="0" lvl="0" marL="0" rtl="0" algn="ctr">
                        <a:spcBef>
                          <a:spcPts val="0"/>
                        </a:spcBef>
                        <a:spcAft>
                          <a:spcPts val="0"/>
                        </a:spcAft>
                        <a:buNone/>
                      </a:pPr>
                      <a:r>
                        <a:t/>
                      </a:r>
                      <a:endParaRPr b="1" sz="1100">
                        <a:highlight>
                          <a:srgbClr val="FFFFFF"/>
                        </a:highlight>
                      </a:endParaRPr>
                    </a:p>
                  </a:txBody>
                  <a:tcPr marT="91425" marB="91425" marR="91425" marL="91425"/>
                </a:tc>
              </a:tr>
            </a:tbl>
          </a:graphicData>
        </a:graphic>
      </p:graphicFrame>
      <p:sp>
        <p:nvSpPr>
          <p:cNvPr id="187" name="Google Shape;187;p21"/>
          <p:cNvSpPr txBox="1"/>
          <p:nvPr/>
        </p:nvSpPr>
        <p:spPr>
          <a:xfrm>
            <a:off x="195675" y="4462800"/>
            <a:ext cx="497700" cy="44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2"/>
                </a:solidFill>
              </a:rPr>
              <a:t>9</a:t>
            </a:r>
            <a:endParaRPr b="1" sz="1100">
              <a:solidFill>
                <a:schemeClr val="dk2"/>
              </a:solidFill>
            </a:endParaRPr>
          </a:p>
        </p:txBody>
      </p:sp>
      <p:sp>
        <p:nvSpPr>
          <p:cNvPr id="188" name="Google Shape;188;p21"/>
          <p:cNvSpPr txBox="1"/>
          <p:nvPr/>
        </p:nvSpPr>
        <p:spPr>
          <a:xfrm>
            <a:off x="7954850" y="4621950"/>
            <a:ext cx="957300" cy="28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2"/>
                </a:solidFill>
              </a:rPr>
              <a:t>14-12-2023</a:t>
            </a:r>
            <a:endParaRPr sz="11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