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3"/>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81172" autoAdjust="0"/>
  </p:normalViewPr>
  <p:slideViewPr>
    <p:cSldViewPr snapToGrid="0">
      <p:cViewPr>
        <p:scale>
          <a:sx n="70" d="100"/>
          <a:sy n="70" d="100"/>
        </p:scale>
        <p:origin x="-540"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Socket borrowed</a:t>
            </a:r>
            <a:r>
              <a:rPr lang="en-US" baseline="0" dirty="0" smtClean="0"/>
              <a:t> from telephone communications. Call before 20</a:t>
            </a:r>
            <a:r>
              <a:rPr lang="en-US" baseline="30000" dirty="0" smtClean="0"/>
              <a:t>th</a:t>
            </a:r>
            <a:r>
              <a:rPr lang="en-US" baseline="0" dirty="0" smtClean="0"/>
              <a:t> century used to take place via a human operator who connected physical ends of a cable into two specific receptacles.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21</a:t>
            </a:fld>
            <a:endParaRPr lang="en-US"/>
          </a:p>
        </p:txBody>
      </p:sp>
    </p:spTree>
    <p:extLst>
      <p:ext uri="{BB962C8B-B14F-4D97-AF65-F5344CB8AC3E}">
        <p14:creationId xmlns:p14="http://schemas.microsoft.com/office/powerpoint/2010/main" val="3083794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aeldung.com/java-broadcast-multica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r>
              <a:rPr lang="en-US" dirty="0" smtClean="0"/>
              <a:t>DISTRIBUTED COMPUTING</a:t>
            </a:r>
            <a:endParaRPr lang="en-US" dirty="0"/>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smtClean="0"/>
              <a:t>(</a:t>
            </a:r>
            <a:r>
              <a:rPr lang="en-US" b="1" dirty="0" smtClean="0"/>
              <a:t>Practical#01)</a:t>
            </a:r>
            <a:endParaRPr lang="en-US" b="1" dirty="0" smtClean="0"/>
          </a:p>
          <a:p>
            <a:pPr algn="r"/>
            <a:r>
              <a:rPr lang="en-US" dirty="0" err="1" smtClean="0"/>
              <a:t>Rabeea</a:t>
            </a:r>
            <a:r>
              <a:rPr lang="en-US" dirty="0" smtClean="0"/>
              <a:t> JAFFARI</a:t>
            </a:r>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TCP/IP and UDP/IP communications</a:t>
            </a:r>
            <a:endParaRPr lang="en-US" dirty="0"/>
          </a:p>
        </p:txBody>
      </p:sp>
      <p:sp>
        <p:nvSpPr>
          <p:cNvPr id="3" name="Content Placeholder 2"/>
          <p:cNvSpPr>
            <a:spLocks noGrp="1"/>
          </p:cNvSpPr>
          <p:nvPr>
            <p:ph idx="1"/>
          </p:nvPr>
        </p:nvSpPr>
        <p:spPr/>
        <p:txBody>
          <a:bodyPr/>
          <a:lstStyle/>
          <a:p>
            <a:r>
              <a:rPr lang="en-US" dirty="0" smtClean="0"/>
              <a:t>There are two communication protocols that one can use for socket programming: datagram communication and stream communication.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Datagram communication</a:t>
            </a:r>
            <a:endParaRPr lang="en-US" dirty="0"/>
          </a:p>
        </p:txBody>
      </p:sp>
      <p:sp>
        <p:nvSpPr>
          <p:cNvPr id="3" name="Content Placeholder 2"/>
          <p:cNvSpPr>
            <a:spLocks noGrp="1"/>
          </p:cNvSpPr>
          <p:nvPr>
            <p:ph idx="1"/>
          </p:nvPr>
        </p:nvSpPr>
        <p:spPr>
          <a:xfrm>
            <a:off x="1263499" y="2361062"/>
            <a:ext cx="9146382" cy="4192137"/>
          </a:xfrm>
        </p:spPr>
        <p:txBody>
          <a:bodyPr>
            <a:normAutofit/>
          </a:bodyPr>
          <a:lstStyle/>
          <a:p>
            <a:r>
              <a:rPr lang="en-US" dirty="0" smtClean="0"/>
              <a:t>The datagram communication protocol, known as UDP (user datagram protocol), is a connectionless protocol, meaning that each time you send </a:t>
            </a:r>
            <a:r>
              <a:rPr lang="en-US" dirty="0" err="1" smtClean="0"/>
              <a:t>datagrams</a:t>
            </a:r>
            <a:r>
              <a:rPr lang="en-US" dirty="0" smtClean="0"/>
              <a:t>, you also need to send the local socket descriptor and the receiving socket's address. As you can tell, additional data must be sent each time a communication is made.</a:t>
            </a:r>
          </a:p>
          <a:p>
            <a:r>
              <a:rPr lang="en-US" dirty="0" smtClean="0"/>
              <a:t>Datagram sockets: </a:t>
            </a:r>
            <a:r>
              <a:rPr lang="en-US" i="1" dirty="0" smtClean="0"/>
              <a:t>Datagram</a:t>
            </a:r>
            <a:r>
              <a:rPr lang="en-US" dirty="0" smtClean="0"/>
              <a:t> sockets offer "connection-less" semantics. Either party simply sends </a:t>
            </a:r>
            <a:r>
              <a:rPr lang="en-US" dirty="0" err="1" smtClean="0"/>
              <a:t>datagrams</a:t>
            </a:r>
            <a:r>
              <a:rPr lang="en-US" dirty="0" smtClean="0"/>
              <a:t> as needed and waits for the other to respond; messages can be lost in transmission or received out of order, but it is the application's responsibility and not the socket's to deal with these problems. Implementing datagram sockets can give some applications a performance boost and additional flexibility compared to using stream sockets, justifying their use in some situations.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communication</a:t>
            </a:r>
            <a:endParaRPr lang="en-US" dirty="0"/>
          </a:p>
        </p:txBody>
      </p:sp>
      <p:sp>
        <p:nvSpPr>
          <p:cNvPr id="3" name="Content Placeholder 2"/>
          <p:cNvSpPr>
            <a:spLocks noGrp="1"/>
          </p:cNvSpPr>
          <p:nvPr>
            <p:ph idx="1"/>
          </p:nvPr>
        </p:nvSpPr>
        <p:spPr/>
        <p:txBody>
          <a:bodyPr/>
          <a:lstStyle/>
          <a:p>
            <a:r>
              <a:rPr lang="en-US" dirty="0" smtClean="0"/>
              <a:t>The stream communication protocol is known as TCP (transfer control protocol). Unlike UDP, TCP is a connection-oriented protocol. In order to do communication over the TCP protocol, a connection must first be established between the pair of sockets. </a:t>
            </a:r>
          </a:p>
          <a:p>
            <a:r>
              <a:rPr lang="en-US" dirty="0" smtClean="0"/>
              <a:t>While one of the sockets listens for a connection request (server), the other asks for a connection (client). Once two sockets have been connected, they can be used to transmit data in both (or either one of the) directions.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6"/>
          <p:cNvSpPr>
            <a:spLocks noGrp="1"/>
          </p:cNvSpPr>
          <p:nvPr>
            <p:ph type="sldNum" sz="quarter" idx="12"/>
          </p:nvPr>
        </p:nvSpPr>
        <p:spPr/>
        <p:txBody>
          <a:bodyPr/>
          <a:lstStyle/>
          <a:p>
            <a:fld id="{A4919C2D-CD3A-46FF-B9CB-2C47EEEDF993}" type="slidenum">
              <a:rPr lang="en-US"/>
              <a:pPr/>
              <a:t>13</a:t>
            </a:fld>
            <a:endParaRPr lang="en-US"/>
          </a:p>
        </p:txBody>
      </p:sp>
      <p:sp>
        <p:nvSpPr>
          <p:cNvPr id="10242" name="Rectangle 2"/>
          <p:cNvSpPr>
            <a:spLocks noGrp="1" noChangeArrowheads="1"/>
          </p:cNvSpPr>
          <p:nvPr>
            <p:ph type="title" idx="4294967295"/>
          </p:nvPr>
        </p:nvSpPr>
        <p:spPr>
          <a:xfrm>
            <a:off x="0" y="0"/>
            <a:ext cx="10363200" cy="1143000"/>
          </a:xfrm>
        </p:spPr>
        <p:txBody>
          <a:bodyPr/>
          <a:lstStyle/>
          <a:p>
            <a:r>
              <a:rPr lang="en-US" b="1" dirty="0">
                <a:solidFill>
                  <a:schemeClr val="tx1"/>
                </a:solidFill>
              </a:rPr>
              <a:t>Two essential types of sockets</a:t>
            </a:r>
          </a:p>
        </p:txBody>
      </p:sp>
      <p:sp>
        <p:nvSpPr>
          <p:cNvPr id="10243" name="Rectangle 3"/>
          <p:cNvSpPr>
            <a:spLocks noGrp="1" noChangeArrowheads="1"/>
          </p:cNvSpPr>
          <p:nvPr>
            <p:ph type="body" sz="half" idx="4294967295"/>
          </p:nvPr>
        </p:nvSpPr>
        <p:spPr>
          <a:xfrm>
            <a:off x="0" y="1214438"/>
            <a:ext cx="5080000" cy="5110162"/>
          </a:xfrm>
        </p:spPr>
        <p:txBody>
          <a:bodyPr/>
          <a:lstStyle/>
          <a:p>
            <a:r>
              <a:rPr lang="en-US" sz="2000" dirty="0">
                <a:latin typeface="Arial" charset="0"/>
              </a:rPr>
              <a:t>SOCK_STREAM</a:t>
            </a:r>
          </a:p>
          <a:p>
            <a:pPr lvl="1"/>
            <a:r>
              <a:rPr lang="en-US" sz="2000" dirty="0"/>
              <a:t>a.k.a. TCP</a:t>
            </a:r>
          </a:p>
          <a:p>
            <a:pPr lvl="1"/>
            <a:r>
              <a:rPr lang="en-US" sz="2000" dirty="0"/>
              <a:t>reliable delivery</a:t>
            </a:r>
          </a:p>
          <a:p>
            <a:pPr lvl="1"/>
            <a:r>
              <a:rPr lang="en-US" sz="2000" dirty="0"/>
              <a:t>in-order guaranteed</a:t>
            </a:r>
          </a:p>
          <a:p>
            <a:pPr lvl="1"/>
            <a:r>
              <a:rPr lang="en-US" sz="2000" dirty="0"/>
              <a:t>connection-oriented</a:t>
            </a:r>
          </a:p>
          <a:p>
            <a:pPr lvl="1"/>
            <a:r>
              <a:rPr lang="en-US" sz="2000" dirty="0"/>
              <a:t>bidirectional</a:t>
            </a:r>
          </a:p>
        </p:txBody>
      </p:sp>
      <p:sp>
        <p:nvSpPr>
          <p:cNvPr id="10244" name="Rectangle 4"/>
          <p:cNvSpPr>
            <a:spLocks noGrp="1" noChangeArrowheads="1"/>
          </p:cNvSpPr>
          <p:nvPr>
            <p:ph type="body" sz="half" idx="4294967295"/>
          </p:nvPr>
        </p:nvSpPr>
        <p:spPr>
          <a:xfrm>
            <a:off x="6400800" y="1065213"/>
            <a:ext cx="5791200" cy="5259387"/>
          </a:xfrm>
        </p:spPr>
        <p:txBody>
          <a:bodyPr/>
          <a:lstStyle/>
          <a:p>
            <a:r>
              <a:rPr lang="en-US" sz="2000" dirty="0">
                <a:latin typeface="Arial" charset="0"/>
              </a:rPr>
              <a:t>SOCK_DGRAM</a:t>
            </a:r>
          </a:p>
          <a:p>
            <a:pPr lvl="1"/>
            <a:r>
              <a:rPr lang="en-US" sz="2000" dirty="0"/>
              <a:t>a.k.a. UDP</a:t>
            </a:r>
          </a:p>
          <a:p>
            <a:pPr lvl="1"/>
            <a:r>
              <a:rPr lang="en-US" sz="2000" dirty="0"/>
              <a:t>unreliable delivery</a:t>
            </a:r>
          </a:p>
          <a:p>
            <a:pPr lvl="1"/>
            <a:r>
              <a:rPr lang="en-US" sz="2000" dirty="0"/>
              <a:t>no order guarantees</a:t>
            </a:r>
          </a:p>
          <a:p>
            <a:pPr lvl="1"/>
            <a:r>
              <a:rPr lang="en-US" sz="2000" dirty="0"/>
              <a:t>no notion of “connection” – app indicates </a:t>
            </a:r>
            <a:r>
              <a:rPr lang="en-US" sz="2000" dirty="0" err="1"/>
              <a:t>dest</a:t>
            </a:r>
            <a:r>
              <a:rPr lang="en-US" sz="2000" dirty="0"/>
              <a:t>. for each packet</a:t>
            </a:r>
          </a:p>
          <a:p>
            <a:pPr lvl="1"/>
            <a:r>
              <a:rPr lang="en-US" sz="2000" dirty="0"/>
              <a:t>can send or receive</a:t>
            </a:r>
          </a:p>
        </p:txBody>
      </p:sp>
      <p:grpSp>
        <p:nvGrpSpPr>
          <p:cNvPr id="2" name="Group 53"/>
          <p:cNvGrpSpPr>
            <a:grpSpLocks/>
          </p:cNvGrpSpPr>
          <p:nvPr/>
        </p:nvGrpSpPr>
        <p:grpSpPr bwMode="auto">
          <a:xfrm>
            <a:off x="203200" y="3702052"/>
            <a:ext cx="5689600" cy="1863725"/>
            <a:chOff x="96" y="2476"/>
            <a:chExt cx="2688" cy="1174"/>
          </a:xfrm>
        </p:grpSpPr>
        <p:grpSp>
          <p:nvGrpSpPr>
            <p:cNvPr id="3" name="Group 20"/>
            <p:cNvGrpSpPr>
              <a:grpSpLocks/>
            </p:cNvGrpSpPr>
            <p:nvPr/>
          </p:nvGrpSpPr>
          <p:grpSpPr bwMode="auto">
            <a:xfrm>
              <a:off x="96" y="2476"/>
              <a:ext cx="912" cy="327"/>
              <a:chOff x="360" y="3795"/>
              <a:chExt cx="912" cy="327"/>
            </a:xfrm>
          </p:grpSpPr>
          <p:sp>
            <p:nvSpPr>
              <p:cNvPr id="10259" name="Oval 19"/>
              <p:cNvSpPr>
                <a:spLocks noChangeArrowheads="1"/>
              </p:cNvSpPr>
              <p:nvPr/>
            </p:nvSpPr>
            <p:spPr bwMode="auto">
              <a:xfrm>
                <a:off x="384" y="3795"/>
                <a:ext cx="123" cy="327"/>
              </a:xfrm>
              <a:prstGeom prst="ellipse">
                <a:avLst/>
              </a:prstGeom>
              <a:solidFill>
                <a:srgbClr val="FF0000"/>
              </a:solidFill>
              <a:ln w="31750">
                <a:solidFill>
                  <a:schemeClr val="tx1"/>
                </a:solidFill>
                <a:round/>
                <a:headEnd/>
                <a:tailEnd/>
              </a:ln>
              <a:effectLst/>
            </p:spPr>
            <p:txBody>
              <a:bodyPr wrap="none" anchor="ctr">
                <a:spAutoFit/>
              </a:bodyPr>
              <a:lstStyle/>
              <a:p>
                <a:endParaRPr lang="en-US"/>
              </a:p>
            </p:txBody>
          </p:sp>
          <p:sp>
            <p:nvSpPr>
              <p:cNvPr id="10257" name="Text Box 17"/>
              <p:cNvSpPr txBox="1">
                <a:spLocks noChangeArrowheads="1"/>
              </p:cNvSpPr>
              <p:nvPr/>
            </p:nvSpPr>
            <p:spPr bwMode="auto">
              <a:xfrm>
                <a:off x="360" y="3815"/>
                <a:ext cx="912" cy="233"/>
              </a:xfrm>
              <a:prstGeom prst="rect">
                <a:avLst/>
              </a:prstGeom>
              <a:noFill/>
              <a:ln w="31750">
                <a:noFill/>
                <a:miter lim="800000"/>
                <a:headEnd/>
                <a:tailEnd/>
              </a:ln>
              <a:effectLst/>
            </p:spPr>
            <p:txBody>
              <a:bodyPr anchorCtr="1">
                <a:spAutoFit/>
              </a:bodyPr>
              <a:lstStyle/>
              <a:p>
                <a:pPr>
                  <a:spcBef>
                    <a:spcPct val="50000"/>
                  </a:spcBef>
                </a:pPr>
                <a:r>
                  <a:rPr lang="en-US"/>
                  <a:t>App</a:t>
                </a:r>
              </a:p>
            </p:txBody>
          </p:sp>
          <p:sp>
            <p:nvSpPr>
              <p:cNvPr id="10258" name="Oval 18"/>
              <p:cNvSpPr>
                <a:spLocks noChangeArrowheads="1"/>
              </p:cNvSpPr>
              <p:nvPr/>
            </p:nvSpPr>
            <p:spPr bwMode="auto">
              <a:xfrm>
                <a:off x="408" y="3795"/>
                <a:ext cx="123" cy="327"/>
              </a:xfrm>
              <a:prstGeom prst="ellipse">
                <a:avLst/>
              </a:prstGeom>
              <a:noFill/>
              <a:ln w="31750">
                <a:noFill/>
                <a:round/>
                <a:headEnd/>
                <a:tailEnd/>
              </a:ln>
              <a:effectLst/>
            </p:spPr>
            <p:txBody>
              <a:bodyPr wrap="none" anchor="ctr">
                <a:spAutoFit/>
              </a:bodyPr>
              <a:lstStyle/>
              <a:p>
                <a:endParaRPr lang="en-US"/>
              </a:p>
            </p:txBody>
          </p:sp>
        </p:grpSp>
        <p:sp>
          <p:nvSpPr>
            <p:cNvPr id="10246" name="Text Box 6"/>
            <p:cNvSpPr txBox="1">
              <a:spLocks noChangeArrowheads="1"/>
            </p:cNvSpPr>
            <p:nvPr/>
          </p:nvSpPr>
          <p:spPr bwMode="auto">
            <a:xfrm>
              <a:off x="576" y="3264"/>
              <a:ext cx="960" cy="233"/>
            </a:xfrm>
            <a:prstGeom prst="rect">
              <a:avLst/>
            </a:prstGeom>
            <a:noFill/>
            <a:ln w="31750">
              <a:noFill/>
              <a:miter lim="800000"/>
              <a:headEnd/>
              <a:tailEnd/>
            </a:ln>
            <a:effectLst/>
          </p:spPr>
          <p:txBody>
            <a:bodyPr>
              <a:spAutoFit/>
            </a:bodyPr>
            <a:lstStyle/>
            <a:p>
              <a:pPr>
                <a:spcBef>
                  <a:spcPct val="50000"/>
                </a:spcBef>
              </a:pPr>
              <a:endParaRPr lang="en-US">
                <a:latin typeface="Times New Roman" charset="0"/>
              </a:endParaRPr>
            </a:p>
          </p:txBody>
        </p:sp>
        <p:grpSp>
          <p:nvGrpSpPr>
            <p:cNvPr id="4" name="Group 8"/>
            <p:cNvGrpSpPr>
              <a:grpSpLocks/>
            </p:cNvGrpSpPr>
            <p:nvPr/>
          </p:nvGrpSpPr>
          <p:grpSpPr bwMode="auto">
            <a:xfrm>
              <a:off x="576" y="2832"/>
              <a:ext cx="1056" cy="818"/>
              <a:chOff x="1104" y="2400"/>
              <a:chExt cx="1056" cy="818"/>
            </a:xfrm>
          </p:grpSpPr>
          <p:sp>
            <p:nvSpPr>
              <p:cNvPr id="10245" name="AutoShape 5"/>
              <p:cNvSpPr>
                <a:spLocks noChangeArrowheads="1"/>
              </p:cNvSpPr>
              <p:nvPr/>
            </p:nvSpPr>
            <p:spPr bwMode="auto">
              <a:xfrm rot="5400000">
                <a:off x="1223" y="2498"/>
                <a:ext cx="818" cy="6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CCFF"/>
              </a:solidFill>
              <a:ln w="31750">
                <a:solidFill>
                  <a:schemeClr val="tx1"/>
                </a:solidFill>
                <a:miter lim="800000"/>
                <a:headEnd/>
                <a:tailEnd/>
              </a:ln>
              <a:effectLst/>
            </p:spPr>
            <p:txBody>
              <a:bodyPr wrap="none" anchor="ctr"/>
              <a:lstStyle/>
              <a:p>
                <a:endParaRPr lang="en-US"/>
              </a:p>
            </p:txBody>
          </p:sp>
          <p:sp>
            <p:nvSpPr>
              <p:cNvPr id="10247" name="Text Box 7"/>
              <p:cNvSpPr txBox="1">
                <a:spLocks noChangeArrowheads="1"/>
              </p:cNvSpPr>
              <p:nvPr/>
            </p:nvSpPr>
            <p:spPr bwMode="auto">
              <a:xfrm>
                <a:off x="1104" y="2684"/>
                <a:ext cx="1056" cy="250"/>
              </a:xfrm>
              <a:prstGeom prst="rect">
                <a:avLst/>
              </a:prstGeom>
              <a:noFill/>
              <a:ln w="31750">
                <a:noFill/>
                <a:miter lim="800000"/>
                <a:headEnd/>
                <a:tailEnd/>
              </a:ln>
              <a:effectLst/>
            </p:spPr>
            <p:txBody>
              <a:bodyPr anchor="ctr" anchorCtr="1">
                <a:spAutoFit/>
              </a:bodyPr>
              <a:lstStyle/>
              <a:p>
                <a:pPr>
                  <a:spcBef>
                    <a:spcPct val="50000"/>
                  </a:spcBef>
                </a:pPr>
                <a:r>
                  <a:rPr lang="en-US" sz="2000"/>
                  <a:t>socket</a:t>
                </a:r>
              </a:p>
            </p:txBody>
          </p:sp>
        </p:grpSp>
        <p:sp>
          <p:nvSpPr>
            <p:cNvPr id="10261" name="AutoShape 21"/>
            <p:cNvSpPr>
              <a:spLocks noChangeArrowheads="1"/>
            </p:cNvSpPr>
            <p:nvPr/>
          </p:nvSpPr>
          <p:spPr bwMode="auto">
            <a:xfrm flipV="1">
              <a:off x="192" y="2736"/>
              <a:ext cx="720" cy="816"/>
            </a:xfrm>
            <a:custGeom>
              <a:avLst/>
              <a:gdLst>
                <a:gd name="G0" fmla="+- 12427 0 0"/>
                <a:gd name="G1" fmla="+- 2302 0 0"/>
                <a:gd name="G2" fmla="+- 12158 0 2302"/>
                <a:gd name="G3" fmla="+- G2 0 2302"/>
                <a:gd name="G4" fmla="*/ G3 32768 32059"/>
                <a:gd name="G5" fmla="*/ G4 1 2"/>
                <a:gd name="G6" fmla="+- 21600 0 12427"/>
                <a:gd name="G7" fmla="*/ G6 2302 6079"/>
                <a:gd name="G8" fmla="+- G7 12427 0"/>
                <a:gd name="T0" fmla="*/ 12427 w 21600"/>
                <a:gd name="T1" fmla="*/ 0 h 21600"/>
                <a:gd name="T2" fmla="*/ 12427 w 21600"/>
                <a:gd name="T3" fmla="*/ 12158 h 21600"/>
                <a:gd name="T4" fmla="*/ 3861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close/>
                </a:path>
              </a:pathLst>
            </a:custGeom>
            <a:solidFill>
              <a:srgbClr val="FFFF00"/>
            </a:solidFill>
            <a:ln w="31750">
              <a:solidFill>
                <a:schemeClr val="tx1"/>
              </a:solidFill>
              <a:miter lim="800000"/>
              <a:headEnd/>
              <a:tailEnd/>
            </a:ln>
            <a:effectLst/>
          </p:spPr>
          <p:txBody>
            <a:bodyPr anchor="ctr">
              <a:spAutoFit/>
            </a:bodyPr>
            <a:lstStyle/>
            <a:p>
              <a:endParaRPr lang="en-US"/>
            </a:p>
          </p:txBody>
        </p:sp>
        <p:sp>
          <p:nvSpPr>
            <p:cNvPr id="10252" name="Text Box 12"/>
            <p:cNvSpPr txBox="1">
              <a:spLocks noChangeArrowheads="1"/>
            </p:cNvSpPr>
            <p:nvPr/>
          </p:nvSpPr>
          <p:spPr bwMode="auto">
            <a:xfrm>
              <a:off x="96" y="2976"/>
              <a:ext cx="240" cy="213"/>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sz="1600"/>
                <a:t>3</a:t>
              </a:r>
            </a:p>
          </p:txBody>
        </p:sp>
        <p:sp>
          <p:nvSpPr>
            <p:cNvPr id="10255" name="Text Box 15"/>
            <p:cNvSpPr txBox="1">
              <a:spLocks noChangeArrowheads="1"/>
            </p:cNvSpPr>
            <p:nvPr/>
          </p:nvSpPr>
          <p:spPr bwMode="auto">
            <a:xfrm>
              <a:off x="288" y="3024"/>
              <a:ext cx="240" cy="213"/>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sz="1600"/>
                <a:t>2</a:t>
              </a:r>
            </a:p>
          </p:txBody>
        </p:sp>
        <p:sp>
          <p:nvSpPr>
            <p:cNvPr id="10256" name="Text Box 16"/>
            <p:cNvSpPr txBox="1">
              <a:spLocks noChangeArrowheads="1"/>
            </p:cNvSpPr>
            <p:nvPr/>
          </p:nvSpPr>
          <p:spPr bwMode="auto">
            <a:xfrm>
              <a:off x="480" y="3072"/>
              <a:ext cx="240" cy="213"/>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sz="1600"/>
                <a:t>1</a:t>
              </a:r>
            </a:p>
          </p:txBody>
        </p:sp>
        <p:sp>
          <p:nvSpPr>
            <p:cNvPr id="10266" name="Rectangle 26"/>
            <p:cNvSpPr>
              <a:spLocks noChangeArrowheads="1"/>
            </p:cNvSpPr>
            <p:nvPr/>
          </p:nvSpPr>
          <p:spPr bwMode="auto">
            <a:xfrm>
              <a:off x="1536" y="2956"/>
              <a:ext cx="96" cy="233"/>
            </a:xfrm>
            <a:prstGeom prst="rect">
              <a:avLst/>
            </a:prstGeom>
            <a:solidFill>
              <a:srgbClr val="969696"/>
            </a:solidFill>
            <a:ln w="31750">
              <a:solidFill>
                <a:schemeClr val="tx1"/>
              </a:solidFill>
              <a:miter lim="800000"/>
              <a:headEnd/>
              <a:tailEnd/>
            </a:ln>
            <a:effectLst/>
          </p:spPr>
          <p:txBody>
            <a:bodyPr anchor="ctr">
              <a:spAutoFit/>
            </a:bodyPr>
            <a:lstStyle/>
            <a:p>
              <a:endParaRPr lang="en-US"/>
            </a:p>
          </p:txBody>
        </p:sp>
        <p:sp>
          <p:nvSpPr>
            <p:cNvPr id="10267" name="Rectangle 27"/>
            <p:cNvSpPr>
              <a:spLocks noChangeArrowheads="1"/>
            </p:cNvSpPr>
            <p:nvPr/>
          </p:nvSpPr>
          <p:spPr bwMode="auto">
            <a:xfrm>
              <a:off x="1728" y="2956"/>
              <a:ext cx="96" cy="233"/>
            </a:xfrm>
            <a:prstGeom prst="rect">
              <a:avLst/>
            </a:prstGeom>
            <a:solidFill>
              <a:srgbClr val="969696"/>
            </a:solidFill>
            <a:ln w="31750">
              <a:solidFill>
                <a:schemeClr val="tx1"/>
              </a:solidFill>
              <a:miter lim="800000"/>
              <a:headEnd/>
              <a:tailEnd/>
            </a:ln>
            <a:effectLst/>
          </p:spPr>
          <p:txBody>
            <a:bodyPr anchor="ctr">
              <a:spAutoFit/>
            </a:bodyPr>
            <a:lstStyle/>
            <a:p>
              <a:endParaRPr lang="en-US"/>
            </a:p>
          </p:txBody>
        </p:sp>
        <p:sp>
          <p:nvSpPr>
            <p:cNvPr id="10268" name="Rectangle 28"/>
            <p:cNvSpPr>
              <a:spLocks noChangeArrowheads="1"/>
            </p:cNvSpPr>
            <p:nvPr/>
          </p:nvSpPr>
          <p:spPr bwMode="auto">
            <a:xfrm>
              <a:off x="1920" y="2956"/>
              <a:ext cx="96" cy="233"/>
            </a:xfrm>
            <a:prstGeom prst="rect">
              <a:avLst/>
            </a:prstGeom>
            <a:solidFill>
              <a:srgbClr val="969696"/>
            </a:solidFill>
            <a:ln w="31750">
              <a:solidFill>
                <a:schemeClr val="tx1"/>
              </a:solidFill>
              <a:miter lim="800000"/>
              <a:headEnd/>
              <a:tailEnd/>
            </a:ln>
            <a:effectLst/>
          </p:spPr>
          <p:txBody>
            <a:bodyPr anchor="ctr">
              <a:spAutoFit/>
            </a:bodyPr>
            <a:lstStyle/>
            <a:p>
              <a:endParaRPr lang="en-US"/>
            </a:p>
          </p:txBody>
        </p:sp>
        <p:grpSp>
          <p:nvGrpSpPr>
            <p:cNvPr id="5" name="Group 52"/>
            <p:cNvGrpSpPr>
              <a:grpSpLocks/>
            </p:cNvGrpSpPr>
            <p:nvPr/>
          </p:nvGrpSpPr>
          <p:grpSpPr bwMode="auto">
            <a:xfrm>
              <a:off x="1440" y="3158"/>
              <a:ext cx="1344" cy="367"/>
              <a:chOff x="1440" y="3158"/>
              <a:chExt cx="1443" cy="367"/>
            </a:xfrm>
          </p:grpSpPr>
          <p:sp>
            <p:nvSpPr>
              <p:cNvPr id="10249" name="Line 9"/>
              <p:cNvSpPr>
                <a:spLocks noChangeShapeType="1"/>
              </p:cNvSpPr>
              <p:nvPr/>
            </p:nvSpPr>
            <p:spPr bwMode="auto">
              <a:xfrm>
                <a:off x="1440" y="3168"/>
                <a:ext cx="768" cy="1"/>
              </a:xfrm>
              <a:prstGeom prst="line">
                <a:avLst/>
              </a:prstGeom>
              <a:noFill/>
              <a:ln w="31750">
                <a:solidFill>
                  <a:schemeClr val="tx1"/>
                </a:solidFill>
                <a:round/>
                <a:headEnd/>
                <a:tailEnd type="arrow" w="med" len="med"/>
              </a:ln>
              <a:effectLst/>
            </p:spPr>
            <p:txBody>
              <a:bodyPr/>
              <a:lstStyle/>
              <a:p>
                <a:endParaRPr lang="en-US"/>
              </a:p>
            </p:txBody>
          </p:sp>
          <p:sp>
            <p:nvSpPr>
              <p:cNvPr id="10250" name="Text Box 10"/>
              <p:cNvSpPr txBox="1">
                <a:spLocks noChangeArrowheads="1"/>
              </p:cNvSpPr>
              <p:nvPr/>
            </p:nvSpPr>
            <p:spPr bwMode="auto">
              <a:xfrm>
                <a:off x="2208" y="3158"/>
                <a:ext cx="675" cy="233"/>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t>Dest.</a:t>
                </a:r>
              </a:p>
            </p:txBody>
          </p:sp>
          <p:sp>
            <p:nvSpPr>
              <p:cNvPr id="10262" name="Line 22"/>
              <p:cNvSpPr>
                <a:spLocks noChangeShapeType="1"/>
              </p:cNvSpPr>
              <p:nvPr/>
            </p:nvSpPr>
            <p:spPr bwMode="auto">
              <a:xfrm flipH="1">
                <a:off x="1440" y="3312"/>
                <a:ext cx="768" cy="1"/>
              </a:xfrm>
              <a:prstGeom prst="line">
                <a:avLst/>
              </a:prstGeom>
              <a:noFill/>
              <a:ln w="31750">
                <a:solidFill>
                  <a:schemeClr val="tx1"/>
                </a:solidFill>
                <a:round/>
                <a:headEnd/>
                <a:tailEnd type="arrow" w="med" len="med"/>
              </a:ln>
              <a:effectLst/>
            </p:spPr>
            <p:txBody>
              <a:bodyPr/>
              <a:lstStyle/>
              <a:p>
                <a:endParaRPr lang="en-US"/>
              </a:p>
            </p:txBody>
          </p:sp>
          <p:sp>
            <p:nvSpPr>
              <p:cNvPr id="10269" name="Rectangle 29"/>
              <p:cNvSpPr>
                <a:spLocks noChangeArrowheads="1"/>
              </p:cNvSpPr>
              <p:nvPr/>
            </p:nvSpPr>
            <p:spPr bwMode="auto">
              <a:xfrm>
                <a:off x="1632" y="3292"/>
                <a:ext cx="96" cy="233"/>
              </a:xfrm>
              <a:prstGeom prst="rect">
                <a:avLst/>
              </a:prstGeom>
              <a:solidFill>
                <a:schemeClr val="tx2"/>
              </a:solidFill>
              <a:ln w="31750">
                <a:solidFill>
                  <a:schemeClr val="tx1"/>
                </a:solidFill>
                <a:miter lim="800000"/>
                <a:headEnd/>
                <a:tailEnd/>
              </a:ln>
              <a:effectLst/>
            </p:spPr>
            <p:txBody>
              <a:bodyPr anchor="ctr">
                <a:spAutoFit/>
              </a:bodyPr>
              <a:lstStyle/>
              <a:p>
                <a:endParaRPr lang="en-US"/>
              </a:p>
            </p:txBody>
          </p:sp>
          <p:sp>
            <p:nvSpPr>
              <p:cNvPr id="10270" name="Rectangle 30"/>
              <p:cNvSpPr>
                <a:spLocks noChangeArrowheads="1"/>
              </p:cNvSpPr>
              <p:nvPr/>
            </p:nvSpPr>
            <p:spPr bwMode="auto">
              <a:xfrm>
                <a:off x="1824" y="3292"/>
                <a:ext cx="96" cy="233"/>
              </a:xfrm>
              <a:prstGeom prst="rect">
                <a:avLst/>
              </a:prstGeom>
              <a:solidFill>
                <a:schemeClr val="tx2"/>
              </a:solidFill>
              <a:ln w="31750">
                <a:solidFill>
                  <a:schemeClr val="tx1"/>
                </a:solidFill>
                <a:miter lim="800000"/>
                <a:headEnd/>
                <a:tailEnd/>
              </a:ln>
              <a:effectLst/>
            </p:spPr>
            <p:txBody>
              <a:bodyPr anchor="ctr">
                <a:spAutoFit/>
              </a:bodyPr>
              <a:lstStyle/>
              <a:p>
                <a:endParaRPr lang="en-US"/>
              </a:p>
            </p:txBody>
          </p:sp>
        </p:grpSp>
      </p:grpSp>
      <p:grpSp>
        <p:nvGrpSpPr>
          <p:cNvPr id="6" name="Group 85"/>
          <p:cNvGrpSpPr>
            <a:grpSpLocks/>
          </p:cNvGrpSpPr>
          <p:nvPr/>
        </p:nvGrpSpPr>
        <p:grpSpPr bwMode="auto">
          <a:xfrm>
            <a:off x="6705600" y="4235451"/>
            <a:ext cx="5283200" cy="2122488"/>
            <a:chOff x="2928" y="2860"/>
            <a:chExt cx="2496" cy="1337"/>
          </a:xfrm>
        </p:grpSpPr>
        <p:grpSp>
          <p:nvGrpSpPr>
            <p:cNvPr id="7" name="Group 55"/>
            <p:cNvGrpSpPr>
              <a:grpSpLocks/>
            </p:cNvGrpSpPr>
            <p:nvPr/>
          </p:nvGrpSpPr>
          <p:grpSpPr bwMode="auto">
            <a:xfrm>
              <a:off x="2928" y="2908"/>
              <a:ext cx="912" cy="327"/>
              <a:chOff x="360" y="3795"/>
              <a:chExt cx="912" cy="327"/>
            </a:xfrm>
          </p:grpSpPr>
          <p:sp>
            <p:nvSpPr>
              <p:cNvPr id="10296" name="Oval 56"/>
              <p:cNvSpPr>
                <a:spLocks noChangeArrowheads="1"/>
              </p:cNvSpPr>
              <p:nvPr/>
            </p:nvSpPr>
            <p:spPr bwMode="auto">
              <a:xfrm>
                <a:off x="384" y="3795"/>
                <a:ext cx="123" cy="327"/>
              </a:xfrm>
              <a:prstGeom prst="ellipse">
                <a:avLst/>
              </a:prstGeom>
              <a:solidFill>
                <a:srgbClr val="FF0000"/>
              </a:solidFill>
              <a:ln w="31750">
                <a:solidFill>
                  <a:schemeClr val="tx1"/>
                </a:solidFill>
                <a:round/>
                <a:headEnd/>
                <a:tailEnd/>
              </a:ln>
              <a:effectLst/>
            </p:spPr>
            <p:txBody>
              <a:bodyPr wrap="none" anchor="ctr">
                <a:spAutoFit/>
              </a:bodyPr>
              <a:lstStyle/>
              <a:p>
                <a:endParaRPr lang="en-US"/>
              </a:p>
            </p:txBody>
          </p:sp>
          <p:sp>
            <p:nvSpPr>
              <p:cNvPr id="10297" name="Text Box 57"/>
              <p:cNvSpPr txBox="1">
                <a:spLocks noChangeArrowheads="1"/>
              </p:cNvSpPr>
              <p:nvPr/>
            </p:nvSpPr>
            <p:spPr bwMode="auto">
              <a:xfrm>
                <a:off x="360" y="3815"/>
                <a:ext cx="912" cy="233"/>
              </a:xfrm>
              <a:prstGeom prst="rect">
                <a:avLst/>
              </a:prstGeom>
              <a:noFill/>
              <a:ln w="31750">
                <a:noFill/>
                <a:miter lim="800000"/>
                <a:headEnd/>
                <a:tailEnd/>
              </a:ln>
              <a:effectLst/>
            </p:spPr>
            <p:txBody>
              <a:bodyPr anchorCtr="1">
                <a:spAutoFit/>
              </a:bodyPr>
              <a:lstStyle/>
              <a:p>
                <a:pPr>
                  <a:spcBef>
                    <a:spcPct val="50000"/>
                  </a:spcBef>
                </a:pPr>
                <a:r>
                  <a:rPr lang="en-US"/>
                  <a:t>App</a:t>
                </a:r>
              </a:p>
            </p:txBody>
          </p:sp>
          <p:sp>
            <p:nvSpPr>
              <p:cNvPr id="10298" name="Oval 58"/>
              <p:cNvSpPr>
                <a:spLocks noChangeArrowheads="1"/>
              </p:cNvSpPr>
              <p:nvPr/>
            </p:nvSpPr>
            <p:spPr bwMode="auto">
              <a:xfrm>
                <a:off x="408" y="3795"/>
                <a:ext cx="123" cy="327"/>
              </a:xfrm>
              <a:prstGeom prst="ellipse">
                <a:avLst/>
              </a:prstGeom>
              <a:noFill/>
              <a:ln w="31750">
                <a:noFill/>
                <a:round/>
                <a:headEnd/>
                <a:tailEnd/>
              </a:ln>
              <a:effectLst/>
            </p:spPr>
            <p:txBody>
              <a:bodyPr wrap="none" anchor="ctr">
                <a:spAutoFit/>
              </a:bodyPr>
              <a:lstStyle/>
              <a:p>
                <a:endParaRPr lang="en-US"/>
              </a:p>
            </p:txBody>
          </p:sp>
        </p:grpSp>
        <p:sp>
          <p:nvSpPr>
            <p:cNvPr id="10299" name="Text Box 59"/>
            <p:cNvSpPr txBox="1">
              <a:spLocks noChangeArrowheads="1"/>
            </p:cNvSpPr>
            <p:nvPr/>
          </p:nvSpPr>
          <p:spPr bwMode="auto">
            <a:xfrm>
              <a:off x="3408" y="3696"/>
              <a:ext cx="960" cy="233"/>
            </a:xfrm>
            <a:prstGeom prst="rect">
              <a:avLst/>
            </a:prstGeom>
            <a:noFill/>
            <a:ln w="31750">
              <a:noFill/>
              <a:miter lim="800000"/>
              <a:headEnd/>
              <a:tailEnd/>
            </a:ln>
            <a:effectLst/>
          </p:spPr>
          <p:txBody>
            <a:bodyPr>
              <a:spAutoFit/>
            </a:bodyPr>
            <a:lstStyle/>
            <a:p>
              <a:pPr>
                <a:spcBef>
                  <a:spcPct val="50000"/>
                </a:spcBef>
              </a:pPr>
              <a:endParaRPr lang="en-US">
                <a:latin typeface="Times New Roman" charset="0"/>
              </a:endParaRPr>
            </a:p>
          </p:txBody>
        </p:sp>
        <p:grpSp>
          <p:nvGrpSpPr>
            <p:cNvPr id="8" name="Group 60"/>
            <p:cNvGrpSpPr>
              <a:grpSpLocks/>
            </p:cNvGrpSpPr>
            <p:nvPr/>
          </p:nvGrpSpPr>
          <p:grpSpPr bwMode="auto">
            <a:xfrm>
              <a:off x="3408" y="3264"/>
              <a:ext cx="1056" cy="818"/>
              <a:chOff x="1104" y="2400"/>
              <a:chExt cx="1056" cy="818"/>
            </a:xfrm>
          </p:grpSpPr>
          <p:sp>
            <p:nvSpPr>
              <p:cNvPr id="10301" name="AutoShape 61"/>
              <p:cNvSpPr>
                <a:spLocks noChangeArrowheads="1"/>
              </p:cNvSpPr>
              <p:nvPr/>
            </p:nvSpPr>
            <p:spPr bwMode="auto">
              <a:xfrm rot="5400000">
                <a:off x="1223" y="2498"/>
                <a:ext cx="818" cy="6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CCFF"/>
              </a:solidFill>
              <a:ln w="31750">
                <a:solidFill>
                  <a:schemeClr val="tx1"/>
                </a:solidFill>
                <a:miter lim="800000"/>
                <a:headEnd/>
                <a:tailEnd/>
              </a:ln>
              <a:effectLst/>
            </p:spPr>
            <p:txBody>
              <a:bodyPr wrap="none" anchor="ctr"/>
              <a:lstStyle/>
              <a:p>
                <a:endParaRPr lang="en-US"/>
              </a:p>
            </p:txBody>
          </p:sp>
          <p:sp>
            <p:nvSpPr>
              <p:cNvPr id="10302" name="Text Box 62"/>
              <p:cNvSpPr txBox="1">
                <a:spLocks noChangeArrowheads="1"/>
              </p:cNvSpPr>
              <p:nvPr/>
            </p:nvSpPr>
            <p:spPr bwMode="auto">
              <a:xfrm>
                <a:off x="1104" y="2684"/>
                <a:ext cx="1056" cy="250"/>
              </a:xfrm>
              <a:prstGeom prst="rect">
                <a:avLst/>
              </a:prstGeom>
              <a:noFill/>
              <a:ln w="31750">
                <a:noFill/>
                <a:miter lim="800000"/>
                <a:headEnd/>
                <a:tailEnd/>
              </a:ln>
              <a:effectLst/>
            </p:spPr>
            <p:txBody>
              <a:bodyPr anchor="ctr" anchorCtr="1">
                <a:spAutoFit/>
              </a:bodyPr>
              <a:lstStyle/>
              <a:p>
                <a:pPr>
                  <a:spcBef>
                    <a:spcPct val="50000"/>
                  </a:spcBef>
                </a:pPr>
                <a:r>
                  <a:rPr lang="en-US" sz="2000"/>
                  <a:t>socket</a:t>
                </a:r>
              </a:p>
            </p:txBody>
          </p:sp>
        </p:grpSp>
        <p:sp>
          <p:nvSpPr>
            <p:cNvPr id="10303" name="AutoShape 63"/>
            <p:cNvSpPr>
              <a:spLocks noChangeArrowheads="1"/>
            </p:cNvSpPr>
            <p:nvPr/>
          </p:nvSpPr>
          <p:spPr bwMode="auto">
            <a:xfrm flipV="1">
              <a:off x="3024" y="3168"/>
              <a:ext cx="720" cy="816"/>
            </a:xfrm>
            <a:custGeom>
              <a:avLst/>
              <a:gdLst>
                <a:gd name="G0" fmla="+- 12427 0 0"/>
                <a:gd name="G1" fmla="+- 2302 0 0"/>
                <a:gd name="G2" fmla="+- 12158 0 2302"/>
                <a:gd name="G3" fmla="+- G2 0 2302"/>
                <a:gd name="G4" fmla="*/ G3 32768 32059"/>
                <a:gd name="G5" fmla="*/ G4 1 2"/>
                <a:gd name="G6" fmla="+- 21600 0 12427"/>
                <a:gd name="G7" fmla="*/ G6 2302 6079"/>
                <a:gd name="G8" fmla="+- G7 12427 0"/>
                <a:gd name="T0" fmla="*/ 12427 w 21600"/>
                <a:gd name="T1" fmla="*/ 0 h 21600"/>
                <a:gd name="T2" fmla="*/ 12427 w 21600"/>
                <a:gd name="T3" fmla="*/ 12158 h 21600"/>
                <a:gd name="T4" fmla="*/ 3861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close/>
                </a:path>
              </a:pathLst>
            </a:custGeom>
            <a:solidFill>
              <a:srgbClr val="FFFF00"/>
            </a:solidFill>
            <a:ln w="31750">
              <a:solidFill>
                <a:schemeClr val="tx1"/>
              </a:solidFill>
              <a:miter lim="800000"/>
              <a:headEnd/>
              <a:tailEnd/>
            </a:ln>
            <a:effectLst/>
          </p:spPr>
          <p:txBody>
            <a:bodyPr anchor="ctr">
              <a:spAutoFit/>
            </a:bodyPr>
            <a:lstStyle/>
            <a:p>
              <a:endParaRPr lang="en-US"/>
            </a:p>
          </p:txBody>
        </p:sp>
        <p:sp>
          <p:nvSpPr>
            <p:cNvPr id="10304" name="Text Box 64"/>
            <p:cNvSpPr txBox="1">
              <a:spLocks noChangeArrowheads="1"/>
            </p:cNvSpPr>
            <p:nvPr/>
          </p:nvSpPr>
          <p:spPr bwMode="auto">
            <a:xfrm>
              <a:off x="2928" y="3408"/>
              <a:ext cx="240" cy="213"/>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sz="1600"/>
                <a:t>3</a:t>
              </a:r>
            </a:p>
          </p:txBody>
        </p:sp>
        <p:sp>
          <p:nvSpPr>
            <p:cNvPr id="10305" name="Text Box 65"/>
            <p:cNvSpPr txBox="1">
              <a:spLocks noChangeArrowheads="1"/>
            </p:cNvSpPr>
            <p:nvPr/>
          </p:nvSpPr>
          <p:spPr bwMode="auto">
            <a:xfrm>
              <a:off x="3120" y="3456"/>
              <a:ext cx="240" cy="213"/>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sz="1600"/>
                <a:t>2</a:t>
              </a:r>
            </a:p>
          </p:txBody>
        </p:sp>
        <p:sp>
          <p:nvSpPr>
            <p:cNvPr id="10306" name="Text Box 66"/>
            <p:cNvSpPr txBox="1">
              <a:spLocks noChangeArrowheads="1"/>
            </p:cNvSpPr>
            <p:nvPr/>
          </p:nvSpPr>
          <p:spPr bwMode="auto">
            <a:xfrm>
              <a:off x="3312" y="3504"/>
              <a:ext cx="240" cy="213"/>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sz="1600"/>
                <a:t>1</a:t>
              </a:r>
            </a:p>
          </p:txBody>
        </p:sp>
        <p:sp>
          <p:nvSpPr>
            <p:cNvPr id="10307" name="Rectangle 67"/>
            <p:cNvSpPr>
              <a:spLocks noChangeArrowheads="1"/>
            </p:cNvSpPr>
            <p:nvPr/>
          </p:nvSpPr>
          <p:spPr bwMode="auto">
            <a:xfrm>
              <a:off x="4272" y="2860"/>
              <a:ext cx="96" cy="233"/>
            </a:xfrm>
            <a:prstGeom prst="rect">
              <a:avLst/>
            </a:prstGeom>
            <a:solidFill>
              <a:srgbClr val="969696"/>
            </a:solidFill>
            <a:ln w="31750">
              <a:solidFill>
                <a:schemeClr val="tx1"/>
              </a:solidFill>
              <a:miter lim="800000"/>
              <a:headEnd/>
              <a:tailEnd/>
            </a:ln>
            <a:effectLst/>
          </p:spPr>
          <p:txBody>
            <a:bodyPr anchor="ctr">
              <a:spAutoFit/>
            </a:bodyPr>
            <a:lstStyle/>
            <a:p>
              <a:endParaRPr lang="en-US"/>
            </a:p>
          </p:txBody>
        </p:sp>
        <p:sp>
          <p:nvSpPr>
            <p:cNvPr id="10308" name="Rectangle 68"/>
            <p:cNvSpPr>
              <a:spLocks noChangeArrowheads="1"/>
            </p:cNvSpPr>
            <p:nvPr/>
          </p:nvSpPr>
          <p:spPr bwMode="auto">
            <a:xfrm>
              <a:off x="4416" y="3196"/>
              <a:ext cx="96" cy="233"/>
            </a:xfrm>
            <a:prstGeom prst="rect">
              <a:avLst/>
            </a:prstGeom>
            <a:solidFill>
              <a:srgbClr val="969696"/>
            </a:solidFill>
            <a:ln w="31750">
              <a:solidFill>
                <a:schemeClr val="tx1"/>
              </a:solidFill>
              <a:miter lim="800000"/>
              <a:headEnd/>
              <a:tailEnd/>
            </a:ln>
            <a:effectLst/>
          </p:spPr>
          <p:txBody>
            <a:bodyPr anchor="ctr">
              <a:spAutoFit/>
            </a:bodyPr>
            <a:lstStyle/>
            <a:p>
              <a:endParaRPr lang="en-US"/>
            </a:p>
          </p:txBody>
        </p:sp>
        <p:sp>
          <p:nvSpPr>
            <p:cNvPr id="10309" name="Rectangle 69"/>
            <p:cNvSpPr>
              <a:spLocks noChangeArrowheads="1"/>
            </p:cNvSpPr>
            <p:nvPr/>
          </p:nvSpPr>
          <p:spPr bwMode="auto">
            <a:xfrm>
              <a:off x="4560" y="3484"/>
              <a:ext cx="96" cy="233"/>
            </a:xfrm>
            <a:prstGeom prst="rect">
              <a:avLst/>
            </a:prstGeom>
            <a:solidFill>
              <a:srgbClr val="969696"/>
            </a:solidFill>
            <a:ln w="31750">
              <a:solidFill>
                <a:schemeClr val="tx1"/>
              </a:solidFill>
              <a:miter lim="800000"/>
              <a:headEnd/>
              <a:tailEnd/>
            </a:ln>
            <a:effectLst/>
          </p:spPr>
          <p:txBody>
            <a:bodyPr anchor="ctr">
              <a:spAutoFit/>
            </a:bodyPr>
            <a:lstStyle/>
            <a:p>
              <a:endParaRPr lang="en-US"/>
            </a:p>
          </p:txBody>
        </p:sp>
        <p:sp>
          <p:nvSpPr>
            <p:cNvPr id="10311" name="Line 71"/>
            <p:cNvSpPr>
              <a:spLocks noChangeShapeType="1"/>
            </p:cNvSpPr>
            <p:nvPr/>
          </p:nvSpPr>
          <p:spPr bwMode="auto">
            <a:xfrm flipV="1">
              <a:off x="4272" y="3072"/>
              <a:ext cx="576" cy="528"/>
            </a:xfrm>
            <a:prstGeom prst="line">
              <a:avLst/>
            </a:prstGeom>
            <a:noFill/>
            <a:ln w="31750">
              <a:solidFill>
                <a:schemeClr val="tx1"/>
              </a:solidFill>
              <a:round/>
              <a:headEnd/>
              <a:tailEnd type="arrow" w="med" len="med"/>
            </a:ln>
            <a:effectLst/>
          </p:spPr>
          <p:txBody>
            <a:bodyPr/>
            <a:lstStyle/>
            <a:p>
              <a:endParaRPr lang="en-US"/>
            </a:p>
          </p:txBody>
        </p:sp>
        <p:sp>
          <p:nvSpPr>
            <p:cNvPr id="10312" name="Text Box 72"/>
            <p:cNvSpPr txBox="1">
              <a:spLocks noChangeArrowheads="1"/>
            </p:cNvSpPr>
            <p:nvPr/>
          </p:nvSpPr>
          <p:spPr bwMode="auto">
            <a:xfrm>
              <a:off x="4848" y="2918"/>
              <a:ext cx="432" cy="233"/>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t>D1</a:t>
              </a:r>
            </a:p>
          </p:txBody>
        </p:sp>
        <p:sp>
          <p:nvSpPr>
            <p:cNvPr id="10316" name="Text Box 76"/>
            <p:cNvSpPr txBox="1">
              <a:spLocks noChangeArrowheads="1"/>
            </p:cNvSpPr>
            <p:nvPr/>
          </p:nvSpPr>
          <p:spPr bwMode="auto">
            <a:xfrm>
              <a:off x="4608" y="3926"/>
              <a:ext cx="432" cy="233"/>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t>D3</a:t>
              </a:r>
            </a:p>
          </p:txBody>
        </p:sp>
        <p:sp>
          <p:nvSpPr>
            <p:cNvPr id="10317" name="Text Box 77"/>
            <p:cNvSpPr txBox="1">
              <a:spLocks noChangeArrowheads="1"/>
            </p:cNvSpPr>
            <p:nvPr/>
          </p:nvSpPr>
          <p:spPr bwMode="auto">
            <a:xfrm>
              <a:off x="4992" y="3494"/>
              <a:ext cx="432" cy="233"/>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t>D2</a:t>
              </a:r>
            </a:p>
          </p:txBody>
        </p:sp>
        <p:sp>
          <p:nvSpPr>
            <p:cNvPr id="10318" name="Freeform 78"/>
            <p:cNvSpPr>
              <a:spLocks/>
            </p:cNvSpPr>
            <p:nvPr/>
          </p:nvSpPr>
          <p:spPr bwMode="auto">
            <a:xfrm>
              <a:off x="4240" y="3100"/>
              <a:ext cx="512" cy="233"/>
            </a:xfrm>
            <a:custGeom>
              <a:avLst/>
              <a:gdLst/>
              <a:ahLst/>
              <a:cxnLst>
                <a:cxn ang="0">
                  <a:pos x="32" y="480"/>
                </a:cxn>
                <a:cxn ang="0">
                  <a:pos x="80" y="96"/>
                </a:cxn>
                <a:cxn ang="0">
                  <a:pos x="512" y="0"/>
                </a:cxn>
              </a:cxnLst>
              <a:rect l="0" t="0" r="r" b="b"/>
              <a:pathLst>
                <a:path w="512" h="480">
                  <a:moveTo>
                    <a:pt x="32" y="480"/>
                  </a:moveTo>
                  <a:cubicBezTo>
                    <a:pt x="16" y="328"/>
                    <a:pt x="0" y="176"/>
                    <a:pt x="80" y="96"/>
                  </a:cubicBezTo>
                  <a:cubicBezTo>
                    <a:pt x="160" y="16"/>
                    <a:pt x="440" y="16"/>
                    <a:pt x="512" y="0"/>
                  </a:cubicBezTo>
                </a:path>
              </a:pathLst>
            </a:custGeom>
            <a:noFill/>
            <a:ln w="31750" cap="flat" cmpd="sng">
              <a:solidFill>
                <a:schemeClr val="tx1"/>
              </a:solidFill>
              <a:prstDash val="solid"/>
              <a:round/>
              <a:headEnd/>
              <a:tailEnd type="arrow" w="med" len="med"/>
            </a:ln>
            <a:effectLst/>
          </p:spPr>
          <p:txBody>
            <a:bodyPr anchor="ctr" anchorCtr="1">
              <a:spAutoFit/>
            </a:bodyPr>
            <a:lstStyle/>
            <a:p>
              <a:endParaRPr lang="en-US"/>
            </a:p>
          </p:txBody>
        </p:sp>
        <p:sp>
          <p:nvSpPr>
            <p:cNvPr id="10319" name="Line 79"/>
            <p:cNvSpPr>
              <a:spLocks noChangeShapeType="1"/>
            </p:cNvSpPr>
            <p:nvPr/>
          </p:nvSpPr>
          <p:spPr bwMode="auto">
            <a:xfrm>
              <a:off x="4320" y="3696"/>
              <a:ext cx="432" cy="0"/>
            </a:xfrm>
            <a:prstGeom prst="line">
              <a:avLst/>
            </a:prstGeom>
            <a:noFill/>
            <a:ln w="31750">
              <a:solidFill>
                <a:schemeClr val="tx1"/>
              </a:solidFill>
              <a:round/>
              <a:headEnd/>
              <a:tailEnd type="arrow" w="med" len="med"/>
            </a:ln>
            <a:effectLst/>
          </p:spPr>
          <p:txBody>
            <a:bodyPr anchor="ctr" anchorCtr="1">
              <a:spAutoFit/>
            </a:bodyPr>
            <a:lstStyle/>
            <a:p>
              <a:endParaRPr lang="en-US"/>
            </a:p>
          </p:txBody>
        </p:sp>
        <p:grpSp>
          <p:nvGrpSpPr>
            <p:cNvPr id="9" name="Group 82"/>
            <p:cNvGrpSpPr>
              <a:grpSpLocks/>
            </p:cNvGrpSpPr>
            <p:nvPr/>
          </p:nvGrpSpPr>
          <p:grpSpPr bwMode="auto">
            <a:xfrm>
              <a:off x="4704" y="3600"/>
              <a:ext cx="144" cy="240"/>
              <a:chOff x="4704" y="3600"/>
              <a:chExt cx="144" cy="240"/>
            </a:xfrm>
          </p:grpSpPr>
          <p:sp>
            <p:nvSpPr>
              <p:cNvPr id="10320" name="Line 80"/>
              <p:cNvSpPr>
                <a:spLocks noChangeShapeType="1"/>
              </p:cNvSpPr>
              <p:nvPr/>
            </p:nvSpPr>
            <p:spPr bwMode="auto">
              <a:xfrm>
                <a:off x="4704" y="3600"/>
                <a:ext cx="144" cy="240"/>
              </a:xfrm>
              <a:prstGeom prst="line">
                <a:avLst/>
              </a:prstGeom>
              <a:noFill/>
              <a:ln w="127000">
                <a:solidFill>
                  <a:srgbClr val="FF0000"/>
                </a:solidFill>
                <a:round/>
                <a:headEnd/>
                <a:tailEnd/>
              </a:ln>
              <a:effectLst/>
            </p:spPr>
            <p:txBody>
              <a:bodyPr anchor="ctr" anchorCtr="1">
                <a:spAutoFit/>
              </a:bodyPr>
              <a:lstStyle/>
              <a:p>
                <a:endParaRPr lang="en-US"/>
              </a:p>
            </p:txBody>
          </p:sp>
          <p:sp>
            <p:nvSpPr>
              <p:cNvPr id="10321" name="Line 81"/>
              <p:cNvSpPr>
                <a:spLocks noChangeShapeType="1"/>
              </p:cNvSpPr>
              <p:nvPr/>
            </p:nvSpPr>
            <p:spPr bwMode="auto">
              <a:xfrm flipH="1">
                <a:off x="4704" y="3600"/>
                <a:ext cx="144" cy="240"/>
              </a:xfrm>
              <a:prstGeom prst="line">
                <a:avLst/>
              </a:prstGeom>
              <a:noFill/>
              <a:ln w="127000">
                <a:solidFill>
                  <a:srgbClr val="FF0000"/>
                </a:solidFill>
                <a:round/>
                <a:headEnd/>
                <a:tailEnd/>
              </a:ln>
              <a:effectLst/>
            </p:spPr>
            <p:txBody>
              <a:bodyPr anchor="ctr" anchorCtr="1">
                <a:spAutoFit/>
              </a:bodyPr>
              <a:lstStyle/>
              <a:p>
                <a:endParaRPr lang="en-US"/>
              </a:p>
            </p:txBody>
          </p:sp>
        </p:grpSp>
        <p:sp>
          <p:nvSpPr>
            <p:cNvPr id="10323" name="Line 83"/>
            <p:cNvSpPr>
              <a:spLocks noChangeShapeType="1"/>
            </p:cNvSpPr>
            <p:nvPr/>
          </p:nvSpPr>
          <p:spPr bwMode="auto">
            <a:xfrm flipH="1" flipV="1">
              <a:off x="4272" y="3888"/>
              <a:ext cx="288" cy="192"/>
            </a:xfrm>
            <a:prstGeom prst="line">
              <a:avLst/>
            </a:prstGeom>
            <a:noFill/>
            <a:ln w="31750">
              <a:solidFill>
                <a:schemeClr val="tx1"/>
              </a:solidFill>
              <a:round/>
              <a:headEnd/>
              <a:tailEnd type="arrow" w="med" len="med"/>
            </a:ln>
            <a:effectLst/>
          </p:spPr>
          <p:txBody>
            <a:bodyPr anchor="ctr" anchorCtr="1">
              <a:spAutoFit/>
            </a:bodyPr>
            <a:lstStyle/>
            <a:p>
              <a:endParaRPr lang="en-US"/>
            </a:p>
          </p:txBody>
        </p:sp>
        <p:sp>
          <p:nvSpPr>
            <p:cNvPr id="10324" name="Rectangle 84"/>
            <p:cNvSpPr>
              <a:spLocks noChangeArrowheads="1"/>
            </p:cNvSpPr>
            <p:nvPr/>
          </p:nvSpPr>
          <p:spPr bwMode="auto">
            <a:xfrm>
              <a:off x="4368" y="3964"/>
              <a:ext cx="96" cy="233"/>
            </a:xfrm>
            <a:prstGeom prst="rect">
              <a:avLst/>
            </a:prstGeom>
            <a:solidFill>
              <a:schemeClr val="tx2"/>
            </a:solidFill>
            <a:ln w="31750">
              <a:solidFill>
                <a:schemeClr val="tx1"/>
              </a:solidFill>
              <a:miter lim="800000"/>
              <a:headEnd/>
              <a:tailEnd/>
            </a:ln>
            <a:effectLst/>
          </p:spPr>
          <p:txBody>
            <a:bodyPr anchor="ctr">
              <a:spAutoFit/>
            </a:bodyPr>
            <a:lstStyle/>
            <a:p>
              <a:endParaRPr lang="en-US"/>
            </a:p>
          </p:txBody>
        </p:sp>
      </p:gr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Programming</a:t>
            </a:r>
            <a:endParaRPr lang="en-US" dirty="0"/>
          </a:p>
        </p:txBody>
      </p:sp>
      <p:sp>
        <p:nvSpPr>
          <p:cNvPr id="3" name="Content Placeholder 2"/>
          <p:cNvSpPr>
            <a:spLocks noGrp="1"/>
          </p:cNvSpPr>
          <p:nvPr>
            <p:ph idx="1"/>
          </p:nvPr>
        </p:nvSpPr>
        <p:spPr/>
        <p:txBody>
          <a:bodyPr/>
          <a:lstStyle/>
          <a:p>
            <a:r>
              <a:rPr lang="en-US" dirty="0" smtClean="0"/>
              <a:t>The Java socket API, as with all other socket APIs, provides socket programming constructs that make use of either the UDP or TCP protocol.</a:t>
            </a:r>
          </a:p>
          <a:p>
            <a:r>
              <a:rPr lang="en-US" dirty="0" smtClean="0"/>
              <a:t>Sockets that use UDP: Datagram sockets</a:t>
            </a:r>
          </a:p>
          <a:p>
            <a:r>
              <a:rPr lang="en-US" dirty="0" smtClean="0"/>
              <a:t>Sockets that use TCP: Stream sockets.</a:t>
            </a:r>
          </a:p>
          <a:p>
            <a:r>
              <a:rPr lang="en-US" dirty="0" smtClean="0"/>
              <a:t>Because of their relative simplicity, we will first look at datagram sockets.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DATAGRAM SOCKET API</a:t>
            </a:r>
            <a:endParaRPr lang="en-US" dirty="0"/>
          </a:p>
        </p:txBody>
      </p:sp>
      <p:sp>
        <p:nvSpPr>
          <p:cNvPr id="6" name="TextBox 5"/>
          <p:cNvSpPr txBox="1"/>
          <p:nvPr/>
        </p:nvSpPr>
        <p:spPr>
          <a:xfrm>
            <a:off x="6619164" y="3439233"/>
            <a:ext cx="5295331" cy="1754326"/>
          </a:xfrm>
          <a:prstGeom prst="rect">
            <a:avLst/>
          </a:prstGeom>
          <a:noFill/>
        </p:spPr>
        <p:txBody>
          <a:bodyPr wrap="square" rtlCol="0">
            <a:spAutoFit/>
          </a:bodyPr>
          <a:lstStyle/>
          <a:p>
            <a:pPr>
              <a:lnSpc>
                <a:spcPct val="90000"/>
              </a:lnSpc>
            </a:pPr>
            <a:r>
              <a:rPr lang="en-US" sz="2400" dirty="0" smtClean="0"/>
              <a:t>Next we see the sample code.</a:t>
            </a:r>
          </a:p>
          <a:p>
            <a:pPr>
              <a:lnSpc>
                <a:spcPct val="90000"/>
              </a:lnSpc>
            </a:pPr>
            <a:r>
              <a:rPr lang="en-US" sz="2400" dirty="0" smtClean="0"/>
              <a:t>Objective: To program datagram sockets.</a:t>
            </a:r>
          </a:p>
          <a:p>
            <a:pPr>
              <a:lnSpc>
                <a:spcPct val="90000"/>
              </a:lnSpc>
            </a:pPr>
            <a:r>
              <a:rPr lang="en-US" sz="2400" dirty="0" smtClean="0"/>
              <a:t>Tasks are followed by the sample </a:t>
            </a:r>
            <a:r>
              <a:rPr lang="en-US" sz="2400" smtClean="0"/>
              <a:t>code.</a:t>
            </a: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sp>
        <p:nvSpPr>
          <p:cNvPr id="3" name="Content Placeholder 2"/>
          <p:cNvSpPr>
            <a:spLocks noGrp="1"/>
          </p:cNvSpPr>
          <p:nvPr>
            <p:ph idx="1"/>
          </p:nvPr>
        </p:nvSpPr>
        <p:spPr>
          <a:xfrm>
            <a:off x="1141306" y="2344192"/>
            <a:ext cx="8825659" cy="3416300"/>
          </a:xfrm>
        </p:spPr>
        <p:txBody>
          <a:bodyPr>
            <a:noAutofit/>
          </a:bodyPr>
          <a:lstStyle/>
          <a:p>
            <a:pPr>
              <a:buNone/>
            </a:pPr>
            <a:r>
              <a:rPr lang="en-US" b="1" dirty="0" smtClean="0"/>
              <a:t>import java.net.*;</a:t>
            </a:r>
          </a:p>
          <a:p>
            <a:pPr>
              <a:buNone/>
            </a:pPr>
            <a:r>
              <a:rPr lang="en-US" b="1" dirty="0" smtClean="0"/>
              <a:t>import java.io.*;</a:t>
            </a:r>
          </a:p>
          <a:p>
            <a:pPr>
              <a:buNone/>
            </a:pPr>
            <a:r>
              <a:rPr lang="en-US" b="1" dirty="0" smtClean="0"/>
              <a:t>public class </a:t>
            </a:r>
            <a:r>
              <a:rPr lang="en-US" b="1" dirty="0" err="1" smtClean="0"/>
              <a:t>ExampleSender</a:t>
            </a:r>
            <a:r>
              <a:rPr lang="en-US" b="1" dirty="0" smtClean="0"/>
              <a:t> {</a:t>
            </a:r>
          </a:p>
          <a:p>
            <a:pPr>
              <a:buNone/>
            </a:pPr>
            <a:r>
              <a:rPr lang="en-US" b="1" dirty="0" smtClean="0"/>
              <a:t>	public static void main(String[] </a:t>
            </a:r>
            <a:r>
              <a:rPr lang="en-US" b="1" dirty="0" err="1" smtClean="0"/>
              <a:t>args</a:t>
            </a:r>
            <a:r>
              <a:rPr lang="en-US" b="1" dirty="0" smtClean="0"/>
              <a:t>){</a:t>
            </a:r>
          </a:p>
          <a:p>
            <a:pPr>
              <a:buNone/>
            </a:pPr>
            <a:r>
              <a:rPr lang="en-US" b="1" dirty="0" smtClean="0"/>
              <a:t>		  // this application sends message using connectionless datagram socket</a:t>
            </a:r>
          </a:p>
          <a:p>
            <a:pPr>
              <a:buNone/>
            </a:pPr>
            <a:r>
              <a:rPr lang="en-US" b="1" dirty="0" smtClean="0"/>
              <a:t>	 if(</a:t>
            </a:r>
            <a:r>
              <a:rPr lang="en-US" b="1" dirty="0" err="1" smtClean="0"/>
              <a:t>args.length</a:t>
            </a:r>
            <a:r>
              <a:rPr lang="en-US" b="1" dirty="0" smtClean="0"/>
              <a:t>!=3)</a:t>
            </a:r>
          </a:p>
          <a:p>
            <a:pPr>
              <a:buNone/>
            </a:pPr>
            <a:r>
              <a:rPr lang="en-US" b="1" dirty="0" smtClean="0"/>
              <a:t>		 </a:t>
            </a:r>
            <a:r>
              <a:rPr lang="en-US" b="1" dirty="0" err="1" smtClean="0"/>
              <a:t>System.out.println</a:t>
            </a:r>
            <a:r>
              <a:rPr lang="en-US" b="1" dirty="0" smtClean="0"/>
              <a:t>("this program requires three command line arguments");</a:t>
            </a:r>
          </a:p>
          <a:p>
            <a:pPr>
              <a:buNone/>
            </a:pPr>
            <a:r>
              <a:rPr lang="en-US" b="1" dirty="0" smtClean="0"/>
              <a:t>	 else{</a:t>
            </a:r>
          </a:p>
          <a:p>
            <a:pPr>
              <a:buNone/>
            </a:pPr>
            <a:r>
              <a:rPr lang="en-US" b="1" dirty="0" smtClean="0"/>
              <a:t>		 try{</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40025" y="304800"/>
            <a:ext cx="9451975" cy="6553200"/>
          </a:xfrm>
        </p:spPr>
        <p:txBody>
          <a:bodyPr>
            <a:normAutofit/>
          </a:bodyPr>
          <a:lstStyle/>
          <a:p>
            <a:pPr>
              <a:buNone/>
            </a:pPr>
            <a:r>
              <a:rPr lang="en-US" b="1" dirty="0" err="1" smtClean="0"/>
              <a:t>InetAddress</a:t>
            </a:r>
            <a:r>
              <a:rPr lang="en-US" b="1" dirty="0" smtClean="0"/>
              <a:t> </a:t>
            </a:r>
            <a:r>
              <a:rPr lang="en-US" b="1" dirty="0" err="1" smtClean="0"/>
              <a:t>receiverHost</a:t>
            </a:r>
            <a:r>
              <a:rPr lang="en-US" b="1" dirty="0" smtClean="0"/>
              <a:t>=</a:t>
            </a:r>
            <a:r>
              <a:rPr lang="en-US" b="1" dirty="0" err="1" smtClean="0"/>
              <a:t>InetAddress.getByName</a:t>
            </a:r>
            <a:r>
              <a:rPr lang="en-US" b="1" dirty="0" smtClean="0"/>
              <a:t>(</a:t>
            </a:r>
            <a:r>
              <a:rPr lang="en-US" b="1" dirty="0" err="1" smtClean="0"/>
              <a:t>args</a:t>
            </a:r>
            <a:r>
              <a:rPr lang="en-US" b="1" dirty="0" smtClean="0"/>
              <a:t> [0]);</a:t>
            </a:r>
          </a:p>
          <a:p>
            <a:pPr>
              <a:buNone/>
            </a:pPr>
            <a:r>
              <a:rPr lang="en-US" b="1" dirty="0" smtClean="0"/>
              <a:t>			</a:t>
            </a:r>
            <a:r>
              <a:rPr lang="en-US" b="1" dirty="0" err="1" smtClean="0"/>
              <a:t>int</a:t>
            </a:r>
            <a:r>
              <a:rPr lang="en-US" b="1" dirty="0" smtClean="0"/>
              <a:t> </a:t>
            </a:r>
            <a:r>
              <a:rPr lang="en-US" b="1" dirty="0" err="1" smtClean="0"/>
              <a:t>receiverPort</a:t>
            </a:r>
            <a:r>
              <a:rPr lang="en-US" b="1" dirty="0" smtClean="0"/>
              <a:t>= </a:t>
            </a:r>
            <a:r>
              <a:rPr lang="en-US" b="1" dirty="0" err="1" smtClean="0"/>
              <a:t>Integer.parseInt</a:t>
            </a:r>
            <a:r>
              <a:rPr lang="en-US" b="1" dirty="0" smtClean="0"/>
              <a:t>(</a:t>
            </a:r>
            <a:r>
              <a:rPr lang="en-US" b="1" dirty="0" err="1" smtClean="0"/>
              <a:t>args</a:t>
            </a:r>
            <a:r>
              <a:rPr lang="en-US" b="1" dirty="0" smtClean="0"/>
              <a:t> [1]);</a:t>
            </a:r>
          </a:p>
          <a:p>
            <a:pPr>
              <a:buNone/>
            </a:pPr>
            <a:r>
              <a:rPr lang="en-US" b="1" dirty="0" smtClean="0"/>
              <a:t>			String message=</a:t>
            </a:r>
            <a:r>
              <a:rPr lang="en-US" b="1" dirty="0" err="1" smtClean="0"/>
              <a:t>args</a:t>
            </a:r>
            <a:r>
              <a:rPr lang="en-US" b="1" dirty="0" smtClean="0"/>
              <a:t>[2];</a:t>
            </a:r>
          </a:p>
          <a:p>
            <a:pPr>
              <a:buNone/>
            </a:pPr>
            <a:r>
              <a:rPr lang="en-US" b="1" dirty="0" smtClean="0"/>
              <a:t>			</a:t>
            </a:r>
            <a:r>
              <a:rPr lang="en-US" b="1" dirty="0" err="1" smtClean="0"/>
              <a:t>DatagramSocket</a:t>
            </a:r>
            <a:r>
              <a:rPr lang="en-US" b="1" dirty="0" smtClean="0"/>
              <a:t> </a:t>
            </a:r>
            <a:r>
              <a:rPr lang="en-US" b="1" dirty="0" err="1" smtClean="0"/>
              <a:t>mySocket</a:t>
            </a:r>
            <a:r>
              <a:rPr lang="en-US" b="1" dirty="0" smtClean="0"/>
              <a:t>=new </a:t>
            </a:r>
            <a:r>
              <a:rPr lang="en-US" b="1" dirty="0" err="1" smtClean="0"/>
              <a:t>DatagramSocket</a:t>
            </a:r>
            <a:r>
              <a:rPr lang="en-US" b="1" dirty="0" smtClean="0"/>
              <a:t>();</a:t>
            </a:r>
          </a:p>
          <a:p>
            <a:pPr>
              <a:buNone/>
            </a:pPr>
            <a:r>
              <a:rPr lang="en-US" b="1" dirty="0" smtClean="0"/>
              <a:t>			byte[] buffer=</a:t>
            </a:r>
            <a:r>
              <a:rPr lang="en-US" b="1" dirty="0" err="1" smtClean="0"/>
              <a:t>message.getBytes</a:t>
            </a:r>
            <a:r>
              <a:rPr lang="en-US" b="1" dirty="0" smtClean="0"/>
              <a:t>();</a:t>
            </a:r>
          </a:p>
          <a:p>
            <a:pPr>
              <a:buNone/>
            </a:pPr>
            <a:r>
              <a:rPr lang="en-US" b="1" dirty="0" smtClean="0"/>
              <a:t>			</a:t>
            </a:r>
            <a:r>
              <a:rPr lang="en-US" b="1" dirty="0" err="1" smtClean="0"/>
              <a:t>DatagramPacket</a:t>
            </a:r>
            <a:r>
              <a:rPr lang="en-US" b="1" dirty="0" smtClean="0"/>
              <a:t> datagram=new </a:t>
            </a:r>
            <a:r>
              <a:rPr lang="en-US" b="1" dirty="0" err="1" smtClean="0"/>
              <a:t>DatagramPacket</a:t>
            </a:r>
            <a:r>
              <a:rPr lang="en-US" b="1" dirty="0" smtClean="0"/>
              <a:t>(</a:t>
            </a:r>
            <a:r>
              <a:rPr lang="en-US" b="1" dirty="0" err="1" smtClean="0"/>
              <a:t>buffer,buffer.length,receiverHost,receiverPort</a:t>
            </a:r>
            <a:r>
              <a:rPr lang="en-US" b="1" dirty="0" smtClean="0"/>
              <a:t>);</a:t>
            </a:r>
          </a:p>
          <a:p>
            <a:pPr>
              <a:buNone/>
            </a:pPr>
            <a:r>
              <a:rPr lang="en-US" b="1" dirty="0" smtClean="0"/>
              <a:t>			</a:t>
            </a:r>
            <a:r>
              <a:rPr lang="en-US" b="1" dirty="0" err="1" smtClean="0"/>
              <a:t>mySocket.send</a:t>
            </a:r>
            <a:r>
              <a:rPr lang="en-US" b="1" dirty="0" smtClean="0"/>
              <a:t>(datagram);</a:t>
            </a:r>
          </a:p>
          <a:p>
            <a:pPr>
              <a:buNone/>
            </a:pPr>
            <a:r>
              <a:rPr lang="en-US" b="1" dirty="0" smtClean="0"/>
              <a:t>			</a:t>
            </a:r>
            <a:r>
              <a:rPr lang="en-US" b="1" dirty="0" err="1" smtClean="0"/>
              <a:t>mySocket.close</a:t>
            </a:r>
            <a:r>
              <a:rPr lang="en-US" b="1" dirty="0" smtClean="0"/>
              <a:t>();</a:t>
            </a:r>
          </a:p>
          <a:p>
            <a:pPr>
              <a:buNone/>
            </a:pPr>
            <a:r>
              <a:rPr lang="en-US" b="1" dirty="0" smtClean="0"/>
              <a:t>		 }</a:t>
            </a:r>
          </a:p>
          <a:p>
            <a:pPr>
              <a:buNone/>
            </a:pPr>
            <a:r>
              <a:rPr lang="en-US" b="1" dirty="0" smtClean="0"/>
              <a:t>		 catch(</a:t>
            </a:r>
            <a:r>
              <a:rPr lang="en-US" b="1" dirty="0" err="1" smtClean="0"/>
              <a:t>Exceptiona</a:t>
            </a:r>
            <a:r>
              <a:rPr lang="en-US" b="1" dirty="0" smtClean="0"/>
              <a:t> e){</a:t>
            </a:r>
          </a:p>
          <a:p>
            <a:pPr>
              <a:buNone/>
            </a:pPr>
            <a:r>
              <a:rPr lang="en-US" b="1" dirty="0" smtClean="0"/>
              <a:t>			 </a:t>
            </a:r>
            <a:r>
              <a:rPr lang="en-US" b="1" dirty="0" err="1" smtClean="0"/>
              <a:t>e.printStackTrace</a:t>
            </a:r>
            <a:r>
              <a:rPr lang="en-US" b="1" dirty="0" smtClean="0"/>
              <a:t>();</a:t>
            </a:r>
          </a:p>
          <a:p>
            <a:pPr>
              <a:buNone/>
            </a:pPr>
            <a:r>
              <a:rPr lang="en-US" b="1" dirty="0" smtClean="0"/>
              <a:t>		 }</a:t>
            </a:r>
          </a:p>
          <a:p>
            <a:pPr>
              <a:buNone/>
            </a:pPr>
            <a:r>
              <a:rPr lang="en-US" b="1" dirty="0" smtClean="0"/>
              <a:t>	 }  } }</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7175" cy="6172200"/>
          </a:xfrm>
        </p:spPr>
        <p:txBody>
          <a:bodyPr>
            <a:normAutofit/>
          </a:bodyPr>
          <a:lstStyle/>
          <a:p>
            <a:pPr>
              <a:buNone/>
            </a:pPr>
            <a:r>
              <a:rPr lang="en-US" sz="2000" b="1" dirty="0" smtClean="0"/>
              <a:t>import java.net.*;</a:t>
            </a:r>
          </a:p>
          <a:p>
            <a:pPr>
              <a:buNone/>
            </a:pPr>
            <a:r>
              <a:rPr lang="en-US" sz="2000" b="1" dirty="0" smtClean="0"/>
              <a:t>import java.io.*;</a:t>
            </a:r>
          </a:p>
          <a:p>
            <a:pPr>
              <a:buNone/>
            </a:pPr>
            <a:endParaRPr lang="en-US" sz="2000" b="1" dirty="0" smtClean="0"/>
          </a:p>
          <a:p>
            <a:pPr>
              <a:buNone/>
            </a:pPr>
            <a:r>
              <a:rPr lang="en-US" sz="2000" b="1" dirty="0" smtClean="0"/>
              <a:t>public class </a:t>
            </a:r>
            <a:r>
              <a:rPr lang="en-US" sz="2000" b="1" dirty="0" err="1" smtClean="0"/>
              <a:t>ExampleReceiver</a:t>
            </a:r>
            <a:r>
              <a:rPr lang="en-US" sz="2000" b="1" dirty="0" smtClean="0"/>
              <a:t>{</a:t>
            </a:r>
          </a:p>
          <a:p>
            <a:pPr>
              <a:buNone/>
            </a:pPr>
            <a:r>
              <a:rPr lang="en-US" sz="2000" b="1" dirty="0" smtClean="0"/>
              <a:t>public static void main(String[] </a:t>
            </a:r>
            <a:r>
              <a:rPr lang="en-US" sz="2000" b="1" dirty="0" err="1" smtClean="0"/>
              <a:t>args</a:t>
            </a:r>
            <a:r>
              <a:rPr lang="en-US" sz="2000" b="1" dirty="0" smtClean="0"/>
              <a:t>)</a:t>
            </a:r>
          </a:p>
          <a:p>
            <a:pPr>
              <a:buNone/>
            </a:pPr>
            <a:r>
              <a:rPr lang="en-US" sz="2000" b="1" dirty="0" smtClean="0"/>
              <a:t>{</a:t>
            </a:r>
          </a:p>
          <a:p>
            <a:pPr>
              <a:buNone/>
            </a:pPr>
            <a:r>
              <a:rPr lang="en-US" sz="2000" b="1" dirty="0" smtClean="0"/>
              <a:t>if (</a:t>
            </a:r>
            <a:r>
              <a:rPr lang="en-US" sz="2000" b="1" dirty="0" err="1" smtClean="0"/>
              <a:t>args.length</a:t>
            </a:r>
            <a:r>
              <a:rPr lang="en-US" sz="2000" b="1" dirty="0" smtClean="0"/>
              <a:t>!=1)</a:t>
            </a:r>
          </a:p>
          <a:p>
            <a:pPr>
              <a:buNone/>
            </a:pPr>
            <a:r>
              <a:rPr lang="en-US" sz="2000" b="1" dirty="0" err="1" smtClean="0"/>
              <a:t>System.out.println</a:t>
            </a:r>
            <a:r>
              <a:rPr lang="en-US" sz="2000" b="1" dirty="0" smtClean="0"/>
              <a:t>("This program requires a command line argument.");</a:t>
            </a:r>
          </a:p>
          <a:p>
            <a:pPr>
              <a:buNone/>
            </a:pPr>
            <a:r>
              <a:rPr lang="en-US" sz="2000" b="1" dirty="0" smtClean="0"/>
              <a:t>else</a:t>
            </a:r>
          </a:p>
          <a:p>
            <a:pPr>
              <a:buNone/>
            </a:pPr>
            <a:r>
              <a:rPr lang="en-US" sz="2000" b="1" dirty="0" smtClean="0"/>
              <a:t>{</a:t>
            </a:r>
          </a:p>
          <a:p>
            <a:pPr>
              <a:buNone/>
            </a:pPr>
            <a:r>
              <a:rPr lang="en-US" sz="2000" b="1" dirty="0" err="1" smtClean="0"/>
              <a:t>int</a:t>
            </a:r>
            <a:r>
              <a:rPr lang="en-US" sz="2000" b="1" dirty="0" smtClean="0"/>
              <a:t> port =</a:t>
            </a:r>
            <a:r>
              <a:rPr lang="en-US" sz="2000" b="1" dirty="0" err="1" smtClean="0"/>
              <a:t>Integer.parseInt</a:t>
            </a:r>
            <a:r>
              <a:rPr lang="en-US" sz="2000" b="1" dirty="0" smtClean="0"/>
              <a:t>(</a:t>
            </a:r>
            <a:r>
              <a:rPr lang="en-US" sz="2000" b="1" dirty="0" err="1" smtClean="0"/>
              <a:t>args</a:t>
            </a:r>
            <a:r>
              <a:rPr lang="en-US" sz="2000" b="1" dirty="0" smtClean="0"/>
              <a:t>[0]);</a:t>
            </a:r>
          </a:p>
          <a:p>
            <a:pPr>
              <a:buNone/>
            </a:pPr>
            <a:r>
              <a:rPr lang="en-US" sz="2000" b="1" dirty="0" smtClean="0"/>
              <a:t>final </a:t>
            </a:r>
            <a:r>
              <a:rPr lang="en-US" sz="2000" b="1" dirty="0" err="1" smtClean="0"/>
              <a:t>int</a:t>
            </a:r>
            <a:r>
              <a:rPr lang="en-US" sz="2000" b="1" dirty="0" smtClean="0"/>
              <a:t> MAX_LEN=10;</a:t>
            </a:r>
          </a:p>
          <a:p>
            <a:pPr>
              <a:buNone/>
            </a:pPr>
            <a:r>
              <a:rPr lang="en-US" sz="2000" b="1" dirty="0" smtClean="0"/>
              <a:t>try</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7175" cy="6324600"/>
          </a:xfrm>
        </p:spPr>
        <p:txBody>
          <a:bodyPr>
            <a:normAutofit/>
          </a:bodyPr>
          <a:lstStyle/>
          <a:p>
            <a:pPr>
              <a:buNone/>
            </a:pPr>
            <a:r>
              <a:rPr lang="en-US" sz="2000" b="1" dirty="0" smtClean="0"/>
              <a:t>{</a:t>
            </a:r>
          </a:p>
          <a:p>
            <a:pPr>
              <a:buNone/>
            </a:pPr>
            <a:r>
              <a:rPr lang="en-US" sz="2000" b="1" dirty="0" err="1" smtClean="0"/>
              <a:t>DatagramSocket</a:t>
            </a:r>
            <a:r>
              <a:rPr lang="en-US" sz="2000" b="1" dirty="0" smtClean="0"/>
              <a:t> </a:t>
            </a:r>
            <a:r>
              <a:rPr lang="en-US" sz="2000" b="1" dirty="0" err="1" smtClean="0"/>
              <a:t>mySocket</a:t>
            </a:r>
            <a:r>
              <a:rPr lang="en-US" sz="2000" b="1" dirty="0" smtClean="0"/>
              <a:t>= new </a:t>
            </a:r>
            <a:r>
              <a:rPr lang="en-US" sz="2000" b="1" dirty="0" err="1" smtClean="0"/>
              <a:t>DatagramSocket</a:t>
            </a:r>
            <a:r>
              <a:rPr lang="en-US" sz="2000" b="1" dirty="0" smtClean="0"/>
              <a:t>(port);</a:t>
            </a:r>
          </a:p>
          <a:p>
            <a:pPr>
              <a:buNone/>
            </a:pPr>
            <a:r>
              <a:rPr lang="en-US" sz="2000" b="1" dirty="0" smtClean="0"/>
              <a:t>byte[] buffer= new byte[MAX_LEN];</a:t>
            </a:r>
          </a:p>
          <a:p>
            <a:pPr>
              <a:buNone/>
            </a:pPr>
            <a:r>
              <a:rPr lang="en-US" sz="2000" b="1" dirty="0" err="1" smtClean="0"/>
              <a:t>DatagramPacket</a:t>
            </a:r>
            <a:r>
              <a:rPr lang="en-US" sz="2000" b="1" dirty="0" smtClean="0"/>
              <a:t> datagram= new </a:t>
            </a:r>
            <a:r>
              <a:rPr lang="en-US" sz="2000" b="1" dirty="0" err="1" smtClean="0"/>
              <a:t>DatagramPacket</a:t>
            </a:r>
            <a:r>
              <a:rPr lang="en-US" sz="2000" b="1" dirty="0" smtClean="0"/>
              <a:t>(buffer, MAX_LEN);</a:t>
            </a:r>
          </a:p>
          <a:p>
            <a:pPr>
              <a:buNone/>
            </a:pPr>
            <a:r>
              <a:rPr lang="en-US" sz="2000" b="1" dirty="0" err="1" smtClean="0"/>
              <a:t>mySocket.receive</a:t>
            </a:r>
            <a:r>
              <a:rPr lang="en-US" sz="2000" b="1" dirty="0" smtClean="0"/>
              <a:t>(datagram);</a:t>
            </a:r>
          </a:p>
          <a:p>
            <a:pPr>
              <a:buNone/>
            </a:pPr>
            <a:r>
              <a:rPr lang="en-US" sz="2000" b="1" dirty="0" smtClean="0"/>
              <a:t>String message= new String(buffer);</a:t>
            </a:r>
          </a:p>
          <a:p>
            <a:pPr>
              <a:buNone/>
            </a:pPr>
            <a:r>
              <a:rPr lang="en-US" sz="2000" b="1" dirty="0" err="1" smtClean="0"/>
              <a:t>System.out.println</a:t>
            </a:r>
            <a:r>
              <a:rPr lang="en-US" sz="2000" b="1" dirty="0" smtClean="0"/>
              <a:t>(message);</a:t>
            </a:r>
          </a:p>
          <a:p>
            <a:pPr>
              <a:buNone/>
            </a:pPr>
            <a:r>
              <a:rPr lang="en-US" sz="2000" b="1" dirty="0" err="1" smtClean="0"/>
              <a:t>Thread.sleep</a:t>
            </a:r>
            <a:r>
              <a:rPr lang="en-US" sz="2000" b="1" dirty="0" smtClean="0"/>
              <a:t>(10000);</a:t>
            </a:r>
          </a:p>
          <a:p>
            <a:pPr>
              <a:buNone/>
            </a:pPr>
            <a:r>
              <a:rPr lang="en-US" sz="2000" b="1" dirty="0" err="1" smtClean="0"/>
              <a:t>System.out.print</a:t>
            </a:r>
            <a:r>
              <a:rPr lang="en-US" sz="2000" b="1" dirty="0" smtClean="0"/>
              <a:t>("Exiting");</a:t>
            </a:r>
          </a:p>
          <a:p>
            <a:pPr>
              <a:buNone/>
            </a:pPr>
            <a:r>
              <a:rPr lang="en-US" sz="2000" b="1" dirty="0" err="1" smtClean="0"/>
              <a:t>mySocket.close</a:t>
            </a:r>
            <a:r>
              <a:rPr lang="en-US" sz="2000" b="1" dirty="0" smtClean="0"/>
              <a:t>(); }</a:t>
            </a:r>
          </a:p>
          <a:p>
            <a:pPr>
              <a:buNone/>
            </a:pPr>
            <a:r>
              <a:rPr lang="en-US" sz="2000" b="1" dirty="0" smtClean="0"/>
              <a:t>catch(Exception ex)</a:t>
            </a:r>
          </a:p>
          <a:p>
            <a:pPr>
              <a:buNone/>
            </a:pPr>
            <a:r>
              <a:rPr lang="en-US" sz="2000" b="1" dirty="0" smtClean="0"/>
              <a:t>{ </a:t>
            </a:r>
            <a:r>
              <a:rPr lang="en-US" sz="2000" b="1" dirty="0" err="1" smtClean="0"/>
              <a:t>ex.printStackTrace</a:t>
            </a:r>
            <a:r>
              <a:rPr lang="en-US" sz="2000" b="1" dirty="0" smtClean="0"/>
              <a:t>();} } } }</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Introduction to Sockets</a:t>
            </a:r>
          </a:p>
          <a:p>
            <a:pPr>
              <a:buFont typeface="Wingdings" pitchFamily="2" charset="2"/>
              <a:buChar char="§"/>
            </a:pPr>
            <a:r>
              <a:rPr lang="en-US" dirty="0" smtClean="0"/>
              <a:t>Types</a:t>
            </a:r>
          </a:p>
          <a:p>
            <a:pPr>
              <a:buFont typeface="Wingdings" pitchFamily="2" charset="2"/>
              <a:buChar char="§"/>
            </a:pPr>
            <a:r>
              <a:rPr lang="en-US" dirty="0" smtClean="0"/>
              <a:t>Socket programming</a:t>
            </a:r>
          </a:p>
          <a:p>
            <a:pPr>
              <a:buFont typeface="Wingdings" pitchFamily="2" charset="2"/>
              <a:buChar char="§"/>
            </a:pPr>
            <a:r>
              <a:rPr lang="en-US" dirty="0" smtClean="0"/>
              <a:t>Datagram  Socket API</a:t>
            </a:r>
          </a:p>
          <a:p>
            <a:pPr>
              <a:buFont typeface="Wingdings" pitchFamily="2" charset="2"/>
              <a:buChar char="§"/>
            </a:pPr>
            <a:r>
              <a:rPr lang="en-US" dirty="0" smtClean="0"/>
              <a:t>Stream Socket API (introduction)</a:t>
            </a:r>
          </a:p>
          <a:p>
            <a:pPr>
              <a:buFont typeface="Wingdings" pitchFamily="2" charset="2"/>
              <a:buChar char="§"/>
            </a:pPr>
            <a:endParaRPr lang="en-US" dirty="0" smtClean="0"/>
          </a:p>
          <a:p>
            <a:pPr>
              <a:buFont typeface="Wingdings" pitchFamily="2" charset="2"/>
              <a:buChar char="§"/>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FOR LAB#01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Modify the sample code so that the sender uses the same socket to send the same message to two different receivers. Start the two receivers first, then the sender. Does each receiver receive the message? Capture the code and output. Describe the outcome.</a:t>
            </a:r>
          </a:p>
          <a:p>
            <a:r>
              <a:rPr lang="en-US" dirty="0" smtClean="0"/>
              <a:t>Modify the sample code so that the receiver loops five times to repeatedly receive then display the data received. Recompile. Then</a:t>
            </a:r>
            <a:br>
              <a:rPr lang="en-US" dirty="0" smtClean="0"/>
            </a:br>
            <a:r>
              <a:rPr lang="en-US" dirty="0" err="1" smtClean="0"/>
              <a:t>i</a:t>
            </a:r>
            <a:r>
              <a:rPr lang="en-US" dirty="0" smtClean="0"/>
              <a:t>. start the receiver</a:t>
            </a:r>
            <a:br>
              <a:rPr lang="en-US" dirty="0" smtClean="0"/>
            </a:br>
            <a:r>
              <a:rPr lang="en-US" dirty="0" smtClean="0"/>
              <a:t>ii. Execute the sender, sending a message “message1”, and</a:t>
            </a:r>
            <a:br>
              <a:rPr lang="en-US" dirty="0" smtClean="0"/>
            </a:br>
            <a:r>
              <a:rPr lang="en-US" dirty="0" smtClean="0"/>
              <a:t>iii. In another window, start another instance of the sender, sending a message “message2”. Does the receiver receive both the messages? Capture the code and output.</a:t>
            </a:r>
          </a:p>
          <a:p>
            <a:r>
              <a:rPr lang="en-US" dirty="0" smtClean="0"/>
              <a:t>Modify the sample code to cater to a two way communication i.e. Sender sends a message to the Receiver, the Receiver receives the message and sends a reply to the Sender in return.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TASKS </a:t>
            </a:r>
            <a:r>
              <a:rPr lang="en-US" dirty="0" smtClean="0"/>
              <a:t>FOR </a:t>
            </a:r>
            <a:r>
              <a:rPr lang="en-US" dirty="0" smtClean="0"/>
              <a:t>LAB#01 (+1)</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Broadcasting: </a:t>
            </a:r>
            <a:r>
              <a:rPr lang="en-US" dirty="0"/>
              <a:t>Broadcasting is a one-to-all type of communication, i.e. the intention is to send the datagram to all the nodes in the network. </a:t>
            </a:r>
            <a:r>
              <a:rPr lang="en-US" b="1" dirty="0"/>
              <a:t>Unlike in the case of point-to-point communication,</a:t>
            </a:r>
            <a:r>
              <a:rPr lang="en-US" dirty="0"/>
              <a:t> </a:t>
            </a:r>
            <a:r>
              <a:rPr lang="en-US" b="1" dirty="0"/>
              <a:t>we don’t have to know the target host’s IP Address</a:t>
            </a:r>
            <a:r>
              <a:rPr lang="en-US" dirty="0"/>
              <a:t>. </a:t>
            </a:r>
            <a:r>
              <a:rPr lang="en-US" dirty="0" smtClean="0"/>
              <a:t>Instead</a:t>
            </a:r>
            <a:r>
              <a:rPr lang="en-US" dirty="0"/>
              <a:t>, a broadcast address is used</a:t>
            </a:r>
            <a:r>
              <a:rPr lang="en-US" dirty="0" smtClean="0"/>
              <a:t>. </a:t>
            </a:r>
            <a:endParaRPr lang="en-US" b="1" dirty="0" smtClean="0"/>
          </a:p>
          <a:p>
            <a:r>
              <a:rPr lang="en-US" b="1" dirty="0" smtClean="0"/>
              <a:t>Multicasting: </a:t>
            </a:r>
            <a:r>
              <a:rPr lang="en-US" dirty="0"/>
              <a:t>Broadcasting is inefficient as packets are sent to all nodes in the network, irrespective of whether they are interested in receiving the communication or not. This may be a waste of </a:t>
            </a:r>
            <a:r>
              <a:rPr lang="en-US" dirty="0" smtClean="0"/>
              <a:t>resources. Multicasting sends </a:t>
            </a:r>
            <a:r>
              <a:rPr lang="en-US" dirty="0"/>
              <a:t>packets to only those </a:t>
            </a:r>
            <a:r>
              <a:rPr lang="en-US" dirty="0" smtClean="0"/>
              <a:t>nodes which are </a:t>
            </a:r>
            <a:r>
              <a:rPr lang="en-US" dirty="0"/>
              <a:t>interested. </a:t>
            </a:r>
            <a:r>
              <a:rPr lang="en-US" b="1" dirty="0"/>
              <a:t>Multicasting is based on a group membership concept</a:t>
            </a:r>
            <a:r>
              <a:rPr lang="en-US" dirty="0"/>
              <a:t>, where a multicast address represents each group</a:t>
            </a:r>
            <a:r>
              <a:rPr lang="en-US" dirty="0" smtClean="0"/>
              <a:t>.</a:t>
            </a:r>
          </a:p>
          <a:p>
            <a:r>
              <a:rPr lang="en-US" dirty="0" smtClean="0"/>
              <a:t>Implement two simple programs using Java datagram sockets, which broadcasts and multicast your roll number to all or selected network nodes respectively. Code guidance for these tasks can be obtained from the following link:</a:t>
            </a:r>
          </a:p>
          <a:p>
            <a:r>
              <a:rPr lang="en-US" dirty="0">
                <a:hlinkClick r:id="rId3"/>
              </a:rPr>
              <a:t>https://</a:t>
            </a:r>
            <a:r>
              <a:rPr lang="en-US" dirty="0" smtClean="0">
                <a:hlinkClick r:id="rId3"/>
              </a:rPr>
              <a:t>www.baeldung.com/java-broadcast-multicast</a:t>
            </a:r>
            <a:r>
              <a:rPr lang="en-US" dirty="0" smtClean="0"/>
              <a:t>	 </a:t>
            </a:r>
            <a:endParaRPr lang="en-US" dirty="0"/>
          </a:p>
          <a:p>
            <a:endParaRPr lang="en-US" b="1" dirty="0"/>
          </a:p>
        </p:txBody>
      </p:sp>
    </p:spTree>
    <p:extLst>
      <p:ext uri="{BB962C8B-B14F-4D97-AF65-F5344CB8AC3E}">
        <p14:creationId xmlns:p14="http://schemas.microsoft.com/office/powerpoint/2010/main" val="304705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a:t>
            </a:r>
            <a:endParaRPr lang="en-US" dirty="0"/>
          </a:p>
        </p:txBody>
      </p:sp>
      <p:sp>
        <p:nvSpPr>
          <p:cNvPr id="3" name="Content Placeholder 2"/>
          <p:cNvSpPr>
            <a:spLocks noGrp="1"/>
          </p:cNvSpPr>
          <p:nvPr>
            <p:ph idx="1"/>
          </p:nvPr>
        </p:nvSpPr>
        <p:spPr/>
        <p:txBody>
          <a:bodyPr/>
          <a:lstStyle/>
          <a:p>
            <a:r>
              <a:rPr lang="en-US" dirty="0" smtClean="0"/>
              <a:t>A </a:t>
            </a:r>
            <a:r>
              <a:rPr lang="en-US" i="1" dirty="0" smtClean="0"/>
              <a:t>socket</a:t>
            </a:r>
            <a:r>
              <a:rPr lang="en-US" dirty="0" smtClean="0"/>
              <a:t> is one of the most fundamental technologies of computer networking. Sockets allow applications to communicate using standard mechanisms built into network hardware and operating systems. </a:t>
            </a:r>
          </a:p>
          <a:p>
            <a:r>
              <a:rPr lang="en-US" dirty="0" smtClean="0"/>
              <a:t>A socket is one end-point of a two-way communication link between two programs running on the network. Socket classes are used to represent the connection between a client program and a server program.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interface between application and network</a:t>
            </a:r>
          </a:p>
          <a:p>
            <a:pPr lvl="1"/>
            <a:r>
              <a:rPr lang="en-US" dirty="0" smtClean="0"/>
              <a:t>The application creates a socket</a:t>
            </a:r>
          </a:p>
          <a:p>
            <a:pPr lvl="1"/>
            <a:r>
              <a:rPr lang="en-US" dirty="0" smtClean="0"/>
              <a:t>The socket </a:t>
            </a:r>
            <a:r>
              <a:rPr lang="en-US" i="1" dirty="0" smtClean="0"/>
              <a:t>type </a:t>
            </a:r>
            <a:r>
              <a:rPr lang="en-US" dirty="0" smtClean="0"/>
              <a:t>dictates the style of communication</a:t>
            </a:r>
          </a:p>
          <a:p>
            <a:pPr lvl="2"/>
            <a:r>
              <a:rPr lang="en-US" dirty="0" smtClean="0"/>
              <a:t>reliable vs. best effort</a:t>
            </a:r>
          </a:p>
          <a:p>
            <a:pPr lvl="2"/>
            <a:r>
              <a:rPr lang="en-US" dirty="0" smtClean="0"/>
              <a:t>connection-oriented vs. connectionless</a:t>
            </a:r>
          </a:p>
          <a:p>
            <a:r>
              <a:rPr lang="en-US" dirty="0" smtClean="0"/>
              <a:t>Once configured the application can</a:t>
            </a:r>
          </a:p>
          <a:p>
            <a:pPr lvl="1"/>
            <a:r>
              <a:rPr lang="en-US" dirty="0" smtClean="0"/>
              <a:t>pass data to the socket for network transmission</a:t>
            </a:r>
          </a:p>
          <a:p>
            <a:pPr lvl="1"/>
            <a:r>
              <a:rPr lang="en-US" dirty="0" smtClean="0"/>
              <a:t>receive data from the socket (transmitted through the network by some other host)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Socket connections normally run between two different computers on a LAN or across the Internet, but they can also be used for </a:t>
            </a:r>
            <a:r>
              <a:rPr lang="en-US" dirty="0" err="1" smtClean="0"/>
              <a:t>interprocess</a:t>
            </a:r>
            <a:r>
              <a:rPr lang="en-US" dirty="0" smtClean="0"/>
              <a:t> communication on a single computer.</a:t>
            </a:r>
          </a:p>
          <a:p>
            <a:r>
              <a:rPr lang="en-US" dirty="0" smtClean="0"/>
              <a:t>In a nutshell, a socket represents a single connection between exactly two pieces of software. </a:t>
            </a:r>
          </a:p>
          <a:p>
            <a:r>
              <a:rPr lang="en-US" dirty="0" smtClean="0"/>
              <a:t>More than two pieces of software can communicate in </a:t>
            </a:r>
            <a:r>
              <a:rPr lang="en-US" i="1" dirty="0" smtClean="0"/>
              <a:t>client/server</a:t>
            </a:r>
            <a:r>
              <a:rPr lang="en-US" dirty="0" smtClean="0"/>
              <a:t> or </a:t>
            </a:r>
            <a:r>
              <a:rPr lang="en-US" i="1" dirty="0" smtClean="0"/>
              <a:t>distributed</a:t>
            </a:r>
            <a:r>
              <a:rPr lang="en-US" dirty="0" smtClean="0"/>
              <a:t> systems (for example, many Web browsers can simultaneously communicate with a single Web server) but multiple sockets are required to do this. </a:t>
            </a:r>
          </a:p>
          <a:p>
            <a:r>
              <a:rPr lang="en-US" dirty="0" smtClean="0"/>
              <a:t>Sockets are </a:t>
            </a:r>
            <a:r>
              <a:rPr lang="en-US" i="1" dirty="0" smtClean="0"/>
              <a:t>bidirectional</a:t>
            </a:r>
            <a:r>
              <a:rPr lang="en-US" dirty="0" smtClean="0"/>
              <a:t>, meaning that either side of the connection is capable of both sending and receiving data.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Programmers access sockets using code libraries packaged with the operating system. Several libraries that implement standard APIs exist. </a:t>
            </a:r>
          </a:p>
          <a:p>
            <a:r>
              <a:rPr lang="en-US" dirty="0" smtClean="0"/>
              <a:t>The first mainstream package - the Berkeley Socket Library is still widely in use on UNIX® systems. </a:t>
            </a:r>
          </a:p>
          <a:p>
            <a:r>
              <a:rPr lang="en-US" dirty="0" smtClean="0"/>
              <a:t>Another very common API is the Windows Sockets (Winsock) library for Microsoft operating systems. </a:t>
            </a:r>
          </a:p>
          <a:p>
            <a:r>
              <a:rPr lang="en-US" dirty="0" smtClean="0"/>
              <a:t>Relative to other network programming technologies, socket APIs are quite mature: Winsock has been in use since 1993 and Berkeley sockets since 1982.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a language designed with network programming in mind, provides the socket API as a part of language’s core classes. </a:t>
            </a:r>
          </a:p>
          <a:p>
            <a:r>
              <a:rPr lang="en-US" dirty="0" smtClean="0"/>
              <a:t>These APIs all share the message passing model and very similar syntax.</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27ABCE9-6A8B-4729-AF37-5A04273A95BB}" type="slidenum">
              <a:rPr lang="en-US"/>
              <a:pPr/>
              <a:t>8</a:t>
            </a:fld>
            <a:endParaRPr lang="en-US"/>
          </a:p>
        </p:txBody>
      </p:sp>
      <p:sp>
        <p:nvSpPr>
          <p:cNvPr id="15362" name="Rectangle 2"/>
          <p:cNvSpPr>
            <a:spLocks noGrp="1" noChangeArrowheads="1"/>
          </p:cNvSpPr>
          <p:nvPr>
            <p:ph type="title"/>
          </p:nvPr>
        </p:nvSpPr>
        <p:spPr/>
        <p:txBody>
          <a:bodyPr/>
          <a:lstStyle/>
          <a:p>
            <a:r>
              <a:rPr lang="en-US" dirty="0" smtClean="0"/>
              <a:t>Sockets and Addresses</a:t>
            </a:r>
            <a:endParaRPr lang="en-US" dirty="0"/>
          </a:p>
        </p:txBody>
      </p:sp>
      <p:sp>
        <p:nvSpPr>
          <p:cNvPr id="15364" name="Rectangle 4"/>
          <p:cNvSpPr>
            <a:spLocks noGrp="1" noChangeArrowheads="1"/>
          </p:cNvSpPr>
          <p:nvPr>
            <p:ph type="body" idx="1"/>
          </p:nvPr>
        </p:nvSpPr>
        <p:spPr>
          <a:noFill/>
          <a:ln/>
        </p:spPr>
        <p:txBody>
          <a:bodyPr>
            <a:normAutofit/>
          </a:bodyPr>
          <a:lstStyle/>
          <a:p>
            <a:r>
              <a:rPr lang="en-US" dirty="0" smtClean="0"/>
              <a:t>Socket endpoints on TCP/IP networks each have a unique address that is the combination of an IP address and a TCP/IP port number.</a:t>
            </a:r>
          </a:p>
          <a:p>
            <a:r>
              <a:rPr lang="en-US" dirty="0" smtClean="0"/>
              <a:t> When creating a new socket, the socket library automatically generates a unique port number on that device, and the programmer can also specify their own port numbers in specific situations.</a:t>
            </a:r>
            <a:endParaRPr lang="en-US" sz="2400"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EC71670D-4A41-41EC-9061-F9F39BC38558}" type="slidenum">
              <a:rPr lang="en-US"/>
              <a:pPr/>
              <a:t>9</a:t>
            </a:fld>
            <a:endParaRPr lang="en-US"/>
          </a:p>
        </p:txBody>
      </p:sp>
      <p:sp>
        <p:nvSpPr>
          <p:cNvPr id="5134" name="Rectangle 14"/>
          <p:cNvSpPr>
            <a:spLocks noGrp="1" noChangeArrowheads="1"/>
          </p:cNvSpPr>
          <p:nvPr>
            <p:ph type="title"/>
          </p:nvPr>
        </p:nvSpPr>
        <p:spPr/>
        <p:txBody>
          <a:bodyPr/>
          <a:lstStyle/>
          <a:p>
            <a:r>
              <a:rPr lang="en-US"/>
              <a:t>Ports</a:t>
            </a:r>
          </a:p>
        </p:txBody>
      </p:sp>
      <p:graphicFrame>
        <p:nvGraphicFramePr>
          <p:cNvPr id="5124" name="Object 4"/>
          <p:cNvGraphicFramePr>
            <a:graphicFrameLocks noGrp="1" noChangeAspect="1"/>
          </p:cNvGraphicFramePr>
          <p:nvPr>
            <p:ph type="body" idx="1"/>
          </p:nvPr>
        </p:nvGraphicFramePr>
        <p:xfrm>
          <a:off x="7518400" y="1295402"/>
          <a:ext cx="4165600" cy="2600325"/>
        </p:xfrm>
        <a:graphic>
          <a:graphicData uri="http://schemas.openxmlformats.org/presentationml/2006/ole">
            <mc:AlternateContent xmlns:mc="http://schemas.openxmlformats.org/markup-compatibility/2006">
              <mc:Choice xmlns:v="urn:schemas-microsoft-com:vml" Requires="v">
                <p:oleObj spid="_x0000_s1037"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8400" y="1295402"/>
                        <a:ext cx="4165600" cy="260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Text Box 7"/>
          <p:cNvSpPr txBox="1">
            <a:spLocks noChangeArrowheads="1"/>
          </p:cNvSpPr>
          <p:nvPr/>
        </p:nvSpPr>
        <p:spPr bwMode="auto">
          <a:xfrm>
            <a:off x="6197600" y="1752600"/>
            <a:ext cx="2133600" cy="369332"/>
          </a:xfrm>
          <a:prstGeom prst="rect">
            <a:avLst/>
          </a:prstGeom>
          <a:solidFill>
            <a:srgbClr val="FFFFFF"/>
          </a:solidFill>
          <a:ln w="34925">
            <a:solidFill>
              <a:schemeClr val="tx1"/>
            </a:solidFill>
            <a:miter lim="800000"/>
            <a:headEnd/>
            <a:tailEnd/>
          </a:ln>
          <a:effectLst/>
        </p:spPr>
        <p:txBody>
          <a:bodyPr>
            <a:spAutoFit/>
          </a:bodyPr>
          <a:lstStyle/>
          <a:p>
            <a:pPr eaLnBrk="1" hangingPunct="1">
              <a:spcBef>
                <a:spcPct val="50000"/>
              </a:spcBef>
            </a:pPr>
            <a:r>
              <a:rPr lang="en-US" sz="1800"/>
              <a:t>Port 0</a:t>
            </a:r>
          </a:p>
        </p:txBody>
      </p:sp>
      <p:sp>
        <p:nvSpPr>
          <p:cNvPr id="5128" name="Text Box 8"/>
          <p:cNvSpPr txBox="1">
            <a:spLocks noChangeArrowheads="1"/>
          </p:cNvSpPr>
          <p:nvPr/>
        </p:nvSpPr>
        <p:spPr bwMode="auto">
          <a:xfrm>
            <a:off x="6197600" y="2209800"/>
            <a:ext cx="2133600" cy="369332"/>
          </a:xfrm>
          <a:prstGeom prst="rect">
            <a:avLst/>
          </a:prstGeom>
          <a:solidFill>
            <a:srgbClr val="FFFFFF"/>
          </a:solidFill>
          <a:ln w="34925">
            <a:solidFill>
              <a:schemeClr val="tx1"/>
            </a:solidFill>
            <a:miter lim="800000"/>
            <a:headEnd/>
            <a:tailEnd/>
          </a:ln>
          <a:effectLst/>
        </p:spPr>
        <p:txBody>
          <a:bodyPr>
            <a:spAutoFit/>
          </a:bodyPr>
          <a:lstStyle/>
          <a:p>
            <a:pPr eaLnBrk="1" hangingPunct="1">
              <a:spcBef>
                <a:spcPct val="50000"/>
              </a:spcBef>
            </a:pPr>
            <a:r>
              <a:rPr lang="en-US" sz="1800"/>
              <a:t>Port 1</a:t>
            </a:r>
          </a:p>
        </p:txBody>
      </p:sp>
      <p:sp>
        <p:nvSpPr>
          <p:cNvPr id="5129" name="Text Box 9"/>
          <p:cNvSpPr txBox="1">
            <a:spLocks noChangeArrowheads="1"/>
          </p:cNvSpPr>
          <p:nvPr/>
        </p:nvSpPr>
        <p:spPr bwMode="auto">
          <a:xfrm>
            <a:off x="6197601" y="3124200"/>
            <a:ext cx="2032000" cy="369332"/>
          </a:xfrm>
          <a:prstGeom prst="rect">
            <a:avLst/>
          </a:prstGeom>
          <a:solidFill>
            <a:srgbClr val="FFFFFF"/>
          </a:solidFill>
          <a:ln w="34925">
            <a:solidFill>
              <a:schemeClr val="tx1"/>
            </a:solidFill>
            <a:miter lim="800000"/>
            <a:headEnd/>
            <a:tailEnd/>
          </a:ln>
          <a:effectLst/>
        </p:spPr>
        <p:txBody>
          <a:bodyPr>
            <a:spAutoFit/>
          </a:bodyPr>
          <a:lstStyle/>
          <a:p>
            <a:pPr eaLnBrk="1" hangingPunct="1">
              <a:spcBef>
                <a:spcPct val="50000"/>
              </a:spcBef>
            </a:pPr>
            <a:r>
              <a:rPr lang="en-US" sz="1800"/>
              <a:t>Port 65535</a:t>
            </a:r>
          </a:p>
        </p:txBody>
      </p:sp>
      <p:grpSp>
        <p:nvGrpSpPr>
          <p:cNvPr id="2" name="Group 17"/>
          <p:cNvGrpSpPr>
            <a:grpSpLocks noChangeAspect="1"/>
          </p:cNvGrpSpPr>
          <p:nvPr/>
        </p:nvGrpSpPr>
        <p:grpSpPr bwMode="auto">
          <a:xfrm>
            <a:off x="7315201" y="2667000"/>
            <a:ext cx="122767" cy="369888"/>
            <a:chOff x="4656" y="1776"/>
            <a:chExt cx="96" cy="384"/>
          </a:xfrm>
        </p:grpSpPr>
        <p:sp>
          <p:nvSpPr>
            <p:cNvPr id="5130" name="Oval 10"/>
            <p:cNvSpPr>
              <a:spLocks noChangeAspect="1" noChangeArrowheads="1"/>
            </p:cNvSpPr>
            <p:nvPr/>
          </p:nvSpPr>
          <p:spPr bwMode="auto">
            <a:xfrm>
              <a:off x="4656" y="1776"/>
              <a:ext cx="96" cy="96"/>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131" name="Oval 11"/>
            <p:cNvSpPr>
              <a:spLocks noChangeAspect="1" noChangeArrowheads="1"/>
            </p:cNvSpPr>
            <p:nvPr/>
          </p:nvSpPr>
          <p:spPr bwMode="auto">
            <a:xfrm>
              <a:off x="4656" y="1920"/>
              <a:ext cx="96" cy="96"/>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132" name="Oval 12"/>
            <p:cNvSpPr>
              <a:spLocks noChangeAspect="1" noChangeArrowheads="1"/>
            </p:cNvSpPr>
            <p:nvPr/>
          </p:nvSpPr>
          <p:spPr bwMode="auto">
            <a:xfrm>
              <a:off x="4656" y="2064"/>
              <a:ext cx="96" cy="96"/>
            </a:xfrm>
            <a:prstGeom prst="ellipse">
              <a:avLst/>
            </a:prstGeom>
            <a:solidFill>
              <a:schemeClr val="tx2"/>
            </a:solidFill>
            <a:ln w="9525">
              <a:solidFill>
                <a:schemeClr val="tx1"/>
              </a:solidFill>
              <a:round/>
              <a:headEnd/>
              <a:tailEnd/>
            </a:ln>
            <a:effectLst/>
          </p:spPr>
          <p:txBody>
            <a:bodyPr wrap="none" anchor="ctr"/>
            <a:lstStyle/>
            <a:p>
              <a:endParaRPr lang="en-US"/>
            </a:p>
          </p:txBody>
        </p:sp>
      </p:grpSp>
      <p:sp>
        <p:nvSpPr>
          <p:cNvPr id="5136" name="Rectangle 16"/>
          <p:cNvSpPr>
            <a:spLocks noGrp="1" noChangeArrowheads="1"/>
          </p:cNvSpPr>
          <p:nvPr>
            <p:ph type="body" idx="1"/>
          </p:nvPr>
        </p:nvSpPr>
        <p:spPr>
          <a:xfrm>
            <a:off x="227072" y="2224584"/>
            <a:ext cx="5588000" cy="4404815"/>
          </a:xfrm>
        </p:spPr>
        <p:txBody>
          <a:bodyPr/>
          <a:lstStyle/>
          <a:p>
            <a:r>
              <a:rPr lang="en-US" dirty="0"/>
              <a:t>Each host has </a:t>
            </a:r>
            <a:r>
              <a:rPr lang="en-US" dirty="0" smtClean="0"/>
              <a:t>65,535 ports out of which 1024 are well known.</a:t>
            </a:r>
            <a:endParaRPr lang="en-US" dirty="0"/>
          </a:p>
          <a:p>
            <a:r>
              <a:rPr lang="en-US" dirty="0"/>
              <a:t>Some ports are </a:t>
            </a:r>
            <a:r>
              <a:rPr lang="en-US" i="1" dirty="0"/>
              <a:t>reserved for specific apps</a:t>
            </a:r>
          </a:p>
          <a:p>
            <a:pPr lvl="1"/>
            <a:r>
              <a:rPr lang="en-US" dirty="0"/>
              <a:t>20,21: FTP</a:t>
            </a:r>
          </a:p>
          <a:p>
            <a:pPr lvl="1"/>
            <a:r>
              <a:rPr lang="en-US" dirty="0"/>
              <a:t>23: Telnet</a:t>
            </a:r>
          </a:p>
          <a:p>
            <a:pPr lvl="1"/>
            <a:r>
              <a:rPr lang="en-US" dirty="0"/>
              <a:t>80: HTTP</a:t>
            </a:r>
          </a:p>
          <a:p>
            <a:pPr>
              <a:buFont typeface="ZapfDingbats" pitchFamily="82" charset="2"/>
              <a:buNone/>
            </a:pPr>
            <a:endParaRPr lang="en-US" dirty="0"/>
          </a:p>
        </p:txBody>
      </p:sp>
      <p:sp>
        <p:nvSpPr>
          <p:cNvPr id="5138" name="Line 18"/>
          <p:cNvSpPr>
            <a:spLocks noChangeShapeType="1"/>
          </p:cNvSpPr>
          <p:nvPr/>
        </p:nvSpPr>
        <p:spPr bwMode="auto">
          <a:xfrm>
            <a:off x="5689600" y="1981202"/>
            <a:ext cx="0" cy="411163"/>
          </a:xfrm>
          <a:prstGeom prst="line">
            <a:avLst/>
          </a:prstGeom>
          <a:noFill/>
          <a:ln w="38100">
            <a:solidFill>
              <a:schemeClr val="tx1"/>
            </a:solidFill>
            <a:round/>
            <a:headEnd/>
            <a:tailEnd/>
          </a:ln>
          <a:effectLst/>
        </p:spPr>
        <p:txBody>
          <a:bodyPr/>
          <a:lstStyle/>
          <a:p>
            <a:endParaRPr lang="en-US"/>
          </a:p>
        </p:txBody>
      </p:sp>
      <p:cxnSp>
        <p:nvCxnSpPr>
          <p:cNvPr id="5141" name="AutoShape 21"/>
          <p:cNvCxnSpPr>
            <a:cxnSpLocks noChangeShapeType="1"/>
            <a:stCxn id="5128" idx="1"/>
            <a:endCxn id="5138" idx="1"/>
          </p:cNvCxnSpPr>
          <p:nvPr/>
        </p:nvCxnSpPr>
        <p:spPr bwMode="auto">
          <a:xfrm flipH="1" flipV="1">
            <a:off x="5689600" y="2392364"/>
            <a:ext cx="508000" cy="2102"/>
          </a:xfrm>
          <a:prstGeom prst="straightConnector1">
            <a:avLst/>
          </a:prstGeom>
          <a:noFill/>
          <a:ln w="34925">
            <a:solidFill>
              <a:schemeClr val="tx1"/>
            </a:solidFill>
            <a:round/>
            <a:headEnd/>
            <a:tailEnd/>
          </a:ln>
          <a:effectLst/>
        </p:spPr>
      </p:cxnSp>
      <p:sp>
        <p:nvSpPr>
          <p:cNvPr id="5146" name="Line 26"/>
          <p:cNvSpPr>
            <a:spLocks noChangeShapeType="1"/>
          </p:cNvSpPr>
          <p:nvPr/>
        </p:nvSpPr>
        <p:spPr bwMode="auto">
          <a:xfrm flipH="1">
            <a:off x="5181600" y="2413000"/>
            <a:ext cx="508000" cy="0"/>
          </a:xfrm>
          <a:prstGeom prst="line">
            <a:avLst/>
          </a:prstGeom>
          <a:noFill/>
          <a:ln w="34925">
            <a:solidFill>
              <a:schemeClr val="tx1"/>
            </a:solidFill>
            <a:round/>
            <a:headEnd/>
            <a:tailEnd/>
          </a:ln>
          <a:effectLst/>
        </p:spPr>
        <p:txBody>
          <a:bodyPr/>
          <a:lstStyle/>
          <a:p>
            <a:endParaRPr lang="en-US"/>
          </a:p>
        </p:txBody>
      </p:sp>
      <p:sp>
        <p:nvSpPr>
          <p:cNvPr id="5147" name="Line 27"/>
          <p:cNvSpPr>
            <a:spLocks noChangeShapeType="1"/>
          </p:cNvSpPr>
          <p:nvPr/>
        </p:nvSpPr>
        <p:spPr bwMode="auto">
          <a:xfrm>
            <a:off x="5689600" y="2286000"/>
            <a:ext cx="0" cy="1004888"/>
          </a:xfrm>
          <a:prstGeom prst="line">
            <a:avLst/>
          </a:prstGeom>
          <a:noFill/>
          <a:ln w="38100">
            <a:solidFill>
              <a:schemeClr val="tx1"/>
            </a:solidFill>
            <a:round/>
            <a:headEnd/>
            <a:tailEnd/>
          </a:ln>
          <a:effectLst/>
        </p:spPr>
        <p:txBody>
          <a:bodyPr/>
          <a:lstStyle/>
          <a:p>
            <a:endParaRPr lang="en-US"/>
          </a:p>
        </p:txBody>
      </p:sp>
      <p:sp>
        <p:nvSpPr>
          <p:cNvPr id="5149" name="Line 29"/>
          <p:cNvSpPr>
            <a:spLocks noChangeShapeType="1"/>
          </p:cNvSpPr>
          <p:nvPr/>
        </p:nvSpPr>
        <p:spPr bwMode="auto">
          <a:xfrm flipH="1">
            <a:off x="5689600" y="1981200"/>
            <a:ext cx="508000" cy="0"/>
          </a:xfrm>
          <a:prstGeom prst="line">
            <a:avLst/>
          </a:prstGeom>
          <a:noFill/>
          <a:ln w="34925">
            <a:solidFill>
              <a:schemeClr val="tx1"/>
            </a:solidFill>
            <a:round/>
            <a:headEnd/>
            <a:tailEnd/>
          </a:ln>
          <a:effectLst/>
        </p:spPr>
        <p:txBody>
          <a:bodyPr/>
          <a:lstStyle/>
          <a:p>
            <a:endParaRPr lang="en-US"/>
          </a:p>
        </p:txBody>
      </p:sp>
      <p:sp>
        <p:nvSpPr>
          <p:cNvPr id="5150" name="Line 30"/>
          <p:cNvSpPr>
            <a:spLocks noChangeShapeType="1"/>
          </p:cNvSpPr>
          <p:nvPr/>
        </p:nvSpPr>
        <p:spPr bwMode="auto">
          <a:xfrm flipH="1">
            <a:off x="5689600" y="3276600"/>
            <a:ext cx="508000" cy="0"/>
          </a:xfrm>
          <a:prstGeom prst="line">
            <a:avLst/>
          </a:prstGeom>
          <a:noFill/>
          <a:ln w="34925">
            <a:solidFill>
              <a:schemeClr val="tx1"/>
            </a:solidFill>
            <a:round/>
            <a:headEnd/>
            <a:tailEnd/>
          </a:ln>
          <a:effectLst/>
        </p:spPr>
        <p:txBody>
          <a:bodyPr/>
          <a:lstStyle/>
          <a:p>
            <a:endParaRPr lang="en-US"/>
          </a:p>
        </p:txBody>
      </p:sp>
      <p:sp>
        <p:nvSpPr>
          <p:cNvPr id="5152" name="Rectangle 32"/>
          <p:cNvSpPr>
            <a:spLocks noChangeArrowheads="1"/>
          </p:cNvSpPr>
          <p:nvPr/>
        </p:nvSpPr>
        <p:spPr bwMode="auto">
          <a:xfrm>
            <a:off x="4673600" y="3810000"/>
            <a:ext cx="7010400" cy="2743200"/>
          </a:xfrm>
          <a:prstGeom prst="rect">
            <a:avLst/>
          </a:prstGeom>
          <a:noFill/>
          <a:ln w="9525">
            <a:noFill/>
            <a:miter lim="800000"/>
            <a:headEnd/>
            <a:tailEnd/>
          </a:ln>
          <a:effectLst/>
        </p:spPr>
        <p:txBody>
          <a:bodyPr/>
          <a:lstStyle/>
          <a:p>
            <a:pPr marL="342900" indent="-342900">
              <a:spcBef>
                <a:spcPct val="20000"/>
              </a:spcBef>
              <a:buClr>
                <a:schemeClr val="accent2"/>
              </a:buClr>
              <a:buSzPct val="85000"/>
              <a:buFont typeface="ZapfDingbats" pitchFamily="82" charset="2"/>
              <a:buNone/>
            </a:pPr>
            <a:endParaRPr lang="en-US" sz="2800"/>
          </a:p>
        </p:txBody>
      </p:sp>
      <p:sp>
        <p:nvSpPr>
          <p:cNvPr id="5153" name="Rectangle 33"/>
          <p:cNvSpPr>
            <a:spLocks noChangeArrowheads="1"/>
          </p:cNvSpPr>
          <p:nvPr/>
        </p:nvSpPr>
        <p:spPr bwMode="auto">
          <a:xfrm>
            <a:off x="5384801" y="4495800"/>
            <a:ext cx="6807200" cy="13716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85000"/>
              <a:buFont typeface="ZapfDingbats" pitchFamily="82" charset="2"/>
              <a:buChar char="r"/>
            </a:pPr>
            <a:r>
              <a:rPr lang="en-US" dirty="0"/>
              <a:t>A socket provides an interface to send data to/from the network through a port</a:t>
            </a: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2052</TotalTime>
  <Words>819</Words>
  <Application>Microsoft Office PowerPoint</Application>
  <PresentationFormat>Custom</PresentationFormat>
  <Paragraphs>151</Paragraphs>
  <Slides>21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Ion Boardroom</vt:lpstr>
      <vt:lpstr>Clip</vt:lpstr>
      <vt:lpstr>DISTRIBUTED COMPUTING</vt:lpstr>
      <vt:lpstr>Contents</vt:lpstr>
      <vt:lpstr>Socket</vt:lpstr>
      <vt:lpstr>PowerPoint Presentation</vt:lpstr>
      <vt:lpstr>PowerPoint Presentation</vt:lpstr>
      <vt:lpstr>Background</vt:lpstr>
      <vt:lpstr>PowerPoint Presentation</vt:lpstr>
      <vt:lpstr>Sockets and Addresses</vt:lpstr>
      <vt:lpstr>Ports</vt:lpstr>
      <vt:lpstr>TCP/IP and UDP/IP communications</vt:lpstr>
      <vt:lpstr>Datagram communication</vt:lpstr>
      <vt:lpstr>Stream communication</vt:lpstr>
      <vt:lpstr>Two essential types of sockets</vt:lpstr>
      <vt:lpstr>Socket Programming</vt:lpstr>
      <vt:lpstr>DATAGRAM SOCKET API</vt:lpstr>
      <vt:lpstr>Example Code</vt:lpstr>
      <vt:lpstr>PowerPoint Presentation</vt:lpstr>
      <vt:lpstr>PowerPoint Presentation</vt:lpstr>
      <vt:lpstr>PowerPoint Presentation</vt:lpstr>
      <vt:lpstr>TASKS FOR LAB#01</vt:lpstr>
      <vt:lpstr>BONUS TASKS FOR LAB#01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Rubeea Jaffari</cp:lastModifiedBy>
  <cp:revision>24</cp:revision>
  <dcterms:created xsi:type="dcterms:W3CDTF">2014-09-12T02:08:24Z</dcterms:created>
  <dcterms:modified xsi:type="dcterms:W3CDTF">2019-04-15T04:07:47Z</dcterms:modified>
</cp:coreProperties>
</file>