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6" r:id="rId7"/>
    <p:sldId id="267" r:id="rId8"/>
    <p:sldId id="268" r:id="rId9"/>
    <p:sldId id="261" r:id="rId10"/>
    <p:sldId id="270" r:id="rId11"/>
    <p:sldId id="269"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405"/>
  </p:normalViewPr>
  <p:slideViewPr>
    <p:cSldViewPr snapToGrid="0">
      <p:cViewPr varScale="1">
        <p:scale>
          <a:sx n="96" d="100"/>
          <a:sy n="96" d="100"/>
        </p:scale>
        <p:origin x="20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20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03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2712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82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2108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3962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21245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82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7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189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5638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2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8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10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8790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2/8/24</a:t>
            </a:fld>
            <a:endParaRPr lang="en-US" dirty="0"/>
          </a:p>
        </p:txBody>
      </p:sp>
    </p:spTree>
    <p:extLst>
      <p:ext uri="{BB962C8B-B14F-4D97-AF65-F5344CB8AC3E}">
        <p14:creationId xmlns:p14="http://schemas.microsoft.com/office/powerpoint/2010/main" val="18725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2/8/24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84323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61DC-7FBC-CF4B-6AD6-FA271A55839A}"/>
              </a:ext>
            </a:extLst>
          </p:cNvPr>
          <p:cNvSpPr>
            <a:spLocks noGrp="1"/>
          </p:cNvSpPr>
          <p:nvPr>
            <p:ph type="ctrTitle"/>
          </p:nvPr>
        </p:nvSpPr>
        <p:spPr/>
        <p:txBody>
          <a:bodyPr/>
          <a:lstStyle/>
          <a:p>
            <a:r>
              <a:rPr lang="en-GB" dirty="0"/>
              <a:t>G2M Case Study</a:t>
            </a:r>
          </a:p>
        </p:txBody>
      </p:sp>
      <p:sp>
        <p:nvSpPr>
          <p:cNvPr id="3" name="Subtitle 2">
            <a:extLst>
              <a:ext uri="{FF2B5EF4-FFF2-40B4-BE49-F238E27FC236}">
                <a16:creationId xmlns:a16="http://schemas.microsoft.com/office/drawing/2014/main" id="{333AFE14-D035-04D6-53A0-F0CA5AC7A49E}"/>
              </a:ext>
            </a:extLst>
          </p:cNvPr>
          <p:cNvSpPr>
            <a:spLocks noGrp="1"/>
          </p:cNvSpPr>
          <p:nvPr>
            <p:ph type="subTitle" idx="1"/>
          </p:nvPr>
        </p:nvSpPr>
        <p:spPr/>
        <p:txBody>
          <a:bodyPr/>
          <a:lstStyle/>
          <a:p>
            <a:r>
              <a:rPr lang="en-GB" dirty="0"/>
              <a:t>Virtual Internship – Yusuf Shamsi</a:t>
            </a:r>
          </a:p>
        </p:txBody>
      </p:sp>
    </p:spTree>
    <p:extLst>
      <p:ext uri="{BB962C8B-B14F-4D97-AF65-F5344CB8AC3E}">
        <p14:creationId xmlns:p14="http://schemas.microsoft.com/office/powerpoint/2010/main" val="209769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1904-676E-1D99-0161-81B07ED9B0CC}"/>
              </a:ext>
            </a:extLst>
          </p:cNvPr>
          <p:cNvSpPr>
            <a:spLocks noGrp="1"/>
          </p:cNvSpPr>
          <p:nvPr>
            <p:ph type="title"/>
          </p:nvPr>
        </p:nvSpPr>
        <p:spPr>
          <a:xfrm>
            <a:off x="677333" y="609600"/>
            <a:ext cx="9248545" cy="1320800"/>
          </a:xfrm>
        </p:spPr>
        <p:txBody>
          <a:bodyPr>
            <a:normAutofit fontScale="90000"/>
          </a:bodyPr>
          <a:lstStyle/>
          <a:p>
            <a:r>
              <a:rPr lang="en-GB" dirty="0"/>
              <a:t>Company specific area distribution of mean profits</a:t>
            </a:r>
            <a:br>
              <a:rPr lang="en-GB" dirty="0"/>
            </a:br>
            <a:endParaRPr lang="en-GB" dirty="0"/>
          </a:p>
        </p:txBody>
      </p:sp>
      <p:pic>
        <p:nvPicPr>
          <p:cNvPr id="4" name="Picture 3">
            <a:extLst>
              <a:ext uri="{FF2B5EF4-FFF2-40B4-BE49-F238E27FC236}">
                <a16:creationId xmlns:a16="http://schemas.microsoft.com/office/drawing/2014/main" id="{E43783F0-70EA-31C7-CF0B-0592DB28EB49}"/>
              </a:ext>
            </a:extLst>
          </p:cNvPr>
          <p:cNvPicPr>
            <a:picLocks noChangeAspect="1"/>
          </p:cNvPicPr>
          <p:nvPr/>
        </p:nvPicPr>
        <p:blipFill>
          <a:blip r:embed="rId2"/>
          <a:stretch>
            <a:fillRect/>
          </a:stretch>
        </p:blipFill>
        <p:spPr>
          <a:xfrm>
            <a:off x="3857856" y="1749288"/>
            <a:ext cx="8348497" cy="4438298"/>
          </a:xfrm>
          <a:prstGeom prst="rect">
            <a:avLst/>
          </a:prstGeom>
        </p:spPr>
      </p:pic>
      <p:sp>
        <p:nvSpPr>
          <p:cNvPr id="6" name="Content Placeholder 2">
            <a:extLst>
              <a:ext uri="{FF2B5EF4-FFF2-40B4-BE49-F238E27FC236}">
                <a16:creationId xmlns:a16="http://schemas.microsoft.com/office/drawing/2014/main" id="{0CCCCE8A-4BB2-6B75-9DBD-3A2F7ACA52D9}"/>
              </a:ext>
            </a:extLst>
          </p:cNvPr>
          <p:cNvSpPr txBox="1">
            <a:spLocks/>
          </p:cNvSpPr>
          <p:nvPr/>
        </p:nvSpPr>
        <p:spPr>
          <a:xfrm>
            <a:off x="677334" y="1749288"/>
            <a:ext cx="3180522" cy="460513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Profit varies by city, indicating that certain areas (cities) are likely to generate more profit for each company. </a:t>
            </a:r>
          </a:p>
          <a:p>
            <a:r>
              <a:rPr lang="en-GB" dirty="0"/>
              <a:t>The top three areas that generated the most profit overall are New York City, Silicon Valley and Miami. </a:t>
            </a:r>
          </a:p>
          <a:p>
            <a:r>
              <a:rPr lang="en-GB" dirty="0"/>
              <a:t>Yellow Cab tends to generate higher profits, both in total and on average, in these cities compared to Pink Cab. </a:t>
            </a:r>
          </a:p>
          <a:p>
            <a:r>
              <a:rPr lang="en-GB" dirty="0"/>
              <a:t>Yellow Cab's mean profit trip is also consistently higher in these cities. The differences in profitability across cities highlight the impact of local market dynamics and the operational scale of each company in those areas.</a:t>
            </a:r>
          </a:p>
        </p:txBody>
      </p:sp>
    </p:spTree>
    <p:extLst>
      <p:ext uri="{BB962C8B-B14F-4D97-AF65-F5344CB8AC3E}">
        <p14:creationId xmlns:p14="http://schemas.microsoft.com/office/powerpoint/2010/main" val="261079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9659-1662-5889-668E-DF74BF1889A7}"/>
              </a:ext>
            </a:extLst>
          </p:cNvPr>
          <p:cNvSpPr>
            <a:spLocks noGrp="1"/>
          </p:cNvSpPr>
          <p:nvPr>
            <p:ph type="title"/>
          </p:nvPr>
        </p:nvSpPr>
        <p:spPr/>
        <p:txBody>
          <a:bodyPr/>
          <a:lstStyle/>
          <a:p>
            <a:r>
              <a:rPr lang="en-GB" dirty="0"/>
              <a:t>Time Series Analysis: Number of Rides </a:t>
            </a:r>
          </a:p>
        </p:txBody>
      </p:sp>
      <p:pic>
        <p:nvPicPr>
          <p:cNvPr id="6" name="Content Placeholder 5">
            <a:extLst>
              <a:ext uri="{FF2B5EF4-FFF2-40B4-BE49-F238E27FC236}">
                <a16:creationId xmlns:a16="http://schemas.microsoft.com/office/drawing/2014/main" id="{97088422-187A-61DF-45CE-26075A240DFF}"/>
              </a:ext>
            </a:extLst>
          </p:cNvPr>
          <p:cNvPicPr>
            <a:picLocks noGrp="1" noChangeAspect="1"/>
          </p:cNvPicPr>
          <p:nvPr>
            <p:ph idx="1"/>
          </p:nvPr>
        </p:nvPicPr>
        <p:blipFill rotWithShape="1">
          <a:blip r:embed="rId2"/>
          <a:srcRect b="49533"/>
          <a:stretch/>
        </p:blipFill>
        <p:spPr>
          <a:xfrm>
            <a:off x="6135667" y="3801543"/>
            <a:ext cx="6056333" cy="3056458"/>
          </a:xfrm>
          <a:prstGeom prst="rect">
            <a:avLst/>
          </a:prstGeom>
        </p:spPr>
      </p:pic>
      <p:pic>
        <p:nvPicPr>
          <p:cNvPr id="5" name="Picture 4">
            <a:extLst>
              <a:ext uri="{FF2B5EF4-FFF2-40B4-BE49-F238E27FC236}">
                <a16:creationId xmlns:a16="http://schemas.microsoft.com/office/drawing/2014/main" id="{0BA63824-0E75-5E85-3211-6FAD90DCC09E}"/>
              </a:ext>
            </a:extLst>
          </p:cNvPr>
          <p:cNvPicPr>
            <a:picLocks noChangeAspect="1"/>
          </p:cNvPicPr>
          <p:nvPr/>
        </p:nvPicPr>
        <p:blipFill rotWithShape="1">
          <a:blip r:embed="rId3"/>
          <a:srcRect b="50000"/>
          <a:stretch/>
        </p:blipFill>
        <p:spPr>
          <a:xfrm>
            <a:off x="112120" y="1259400"/>
            <a:ext cx="6368193" cy="2542142"/>
          </a:xfrm>
          <a:prstGeom prst="rect">
            <a:avLst/>
          </a:prstGeom>
        </p:spPr>
      </p:pic>
      <p:sp>
        <p:nvSpPr>
          <p:cNvPr id="8" name="TextBox 7">
            <a:extLst>
              <a:ext uri="{FF2B5EF4-FFF2-40B4-BE49-F238E27FC236}">
                <a16:creationId xmlns:a16="http://schemas.microsoft.com/office/drawing/2014/main" id="{D0099429-D681-D6D6-3489-A814B7BA8152}"/>
              </a:ext>
            </a:extLst>
          </p:cNvPr>
          <p:cNvSpPr txBox="1"/>
          <p:nvPr/>
        </p:nvSpPr>
        <p:spPr>
          <a:xfrm>
            <a:off x="502720" y="4098665"/>
            <a:ext cx="5460758" cy="2308324"/>
          </a:xfrm>
          <a:prstGeom prst="rect">
            <a:avLst/>
          </a:prstGeom>
          <a:noFill/>
        </p:spPr>
        <p:txBody>
          <a:bodyPr wrap="square">
            <a:spAutoFit/>
          </a:bodyPr>
          <a:lstStyle/>
          <a:p>
            <a:r>
              <a:rPr lang="en-GB" sz="1200" b="0" dirty="0">
                <a:solidFill>
                  <a:srgbClr val="000000"/>
                </a:solidFill>
                <a:effectLst/>
                <a:latin typeface="+mj-lt"/>
              </a:rPr>
              <a:t>Pink Cab</a:t>
            </a:r>
          </a:p>
          <a:p>
            <a:r>
              <a:rPr lang="en-GB" sz="1200" b="0" dirty="0">
                <a:solidFill>
                  <a:srgbClr val="0451A5"/>
                </a:solidFill>
                <a:effectLst/>
                <a:latin typeface="+mj-lt"/>
              </a:rPr>
              <a:t>-</a:t>
            </a:r>
            <a:r>
              <a:rPr lang="en-GB" sz="1200" b="0" dirty="0">
                <a:solidFill>
                  <a:srgbClr val="000000"/>
                </a:solidFill>
                <a:effectLst/>
                <a:latin typeface="+mj-lt"/>
              </a:rPr>
              <a:t> Peak Months: The highest number of rides typically occurs in the later months of the year, with a noticeable peak around December.</a:t>
            </a:r>
          </a:p>
          <a:p>
            <a:r>
              <a:rPr lang="en-GB" sz="1200" b="0" dirty="0">
                <a:solidFill>
                  <a:srgbClr val="0451A5"/>
                </a:solidFill>
                <a:effectLst/>
                <a:latin typeface="+mj-lt"/>
              </a:rPr>
              <a:t>-</a:t>
            </a:r>
            <a:r>
              <a:rPr lang="en-GB" sz="1200" b="0" dirty="0">
                <a:solidFill>
                  <a:srgbClr val="000000"/>
                </a:solidFill>
                <a:effectLst/>
                <a:latin typeface="+mj-lt"/>
              </a:rPr>
              <a:t> Lowest Months: The rides tend to be lower in the early months, particularly around January and February.</a:t>
            </a:r>
          </a:p>
          <a:p>
            <a:br>
              <a:rPr lang="en-GB" sz="1200" b="0" dirty="0">
                <a:solidFill>
                  <a:srgbClr val="000000"/>
                </a:solidFill>
                <a:effectLst/>
                <a:latin typeface="+mj-lt"/>
              </a:rPr>
            </a:br>
            <a:r>
              <a:rPr lang="en-GB" sz="1200" b="0" dirty="0">
                <a:solidFill>
                  <a:srgbClr val="000000"/>
                </a:solidFill>
                <a:effectLst/>
                <a:latin typeface="+mj-lt"/>
              </a:rPr>
              <a:t>Yellow Cab</a:t>
            </a:r>
          </a:p>
          <a:p>
            <a:r>
              <a:rPr lang="en-GB" sz="1200" b="0" dirty="0">
                <a:solidFill>
                  <a:srgbClr val="0451A5"/>
                </a:solidFill>
                <a:effectLst/>
                <a:latin typeface="+mj-lt"/>
              </a:rPr>
              <a:t>-</a:t>
            </a:r>
            <a:r>
              <a:rPr lang="en-GB" sz="1200" b="0" dirty="0">
                <a:solidFill>
                  <a:srgbClr val="000000"/>
                </a:solidFill>
                <a:effectLst/>
                <a:latin typeface="+mj-lt"/>
              </a:rPr>
              <a:t> Peak Months: Similar to Pink Cab, Yellow Cab also experiences its highest ride numbers towards the end of the year, with a significant peak in December.</a:t>
            </a:r>
          </a:p>
          <a:p>
            <a:r>
              <a:rPr lang="en-GB" sz="1200" b="0" dirty="0">
                <a:solidFill>
                  <a:srgbClr val="0451A5"/>
                </a:solidFill>
                <a:effectLst/>
                <a:latin typeface="+mj-lt"/>
              </a:rPr>
              <a:t>-</a:t>
            </a:r>
            <a:r>
              <a:rPr lang="en-GB" sz="1200" b="0" dirty="0">
                <a:solidFill>
                  <a:srgbClr val="000000"/>
                </a:solidFill>
                <a:effectLst/>
                <a:latin typeface="+mj-lt"/>
              </a:rPr>
              <a:t> Lowest Months: The lowest number of rides for Yellow Cab also falls in the early part of the year, with the lowest around January.</a:t>
            </a:r>
          </a:p>
        </p:txBody>
      </p:sp>
      <p:sp>
        <p:nvSpPr>
          <p:cNvPr id="10" name="TextBox 9">
            <a:extLst>
              <a:ext uri="{FF2B5EF4-FFF2-40B4-BE49-F238E27FC236}">
                <a16:creationId xmlns:a16="http://schemas.microsoft.com/office/drawing/2014/main" id="{2B9176FE-B187-C4A1-3089-2BBC4C5CCA3E}"/>
              </a:ext>
            </a:extLst>
          </p:cNvPr>
          <p:cNvSpPr txBox="1"/>
          <p:nvPr/>
        </p:nvSpPr>
        <p:spPr>
          <a:xfrm>
            <a:off x="6726271" y="1560975"/>
            <a:ext cx="5095461" cy="1938992"/>
          </a:xfrm>
          <a:prstGeom prst="rect">
            <a:avLst/>
          </a:prstGeom>
          <a:noFill/>
        </p:spPr>
        <p:txBody>
          <a:bodyPr wrap="square">
            <a:spAutoFit/>
          </a:bodyPr>
          <a:lstStyle/>
          <a:p>
            <a:r>
              <a:rPr lang="en-GB" sz="1200" b="0" dirty="0">
                <a:solidFill>
                  <a:srgbClr val="0451A5"/>
                </a:solidFill>
                <a:effectLst/>
                <a:latin typeface="+mj-lt"/>
              </a:rPr>
              <a:t>-</a:t>
            </a:r>
            <a:r>
              <a:rPr lang="en-GB" sz="1200" b="0" dirty="0">
                <a:solidFill>
                  <a:srgbClr val="000000"/>
                </a:solidFill>
                <a:effectLst/>
                <a:latin typeface="+mj-lt"/>
              </a:rPr>
              <a:t> Seasonal Variations: Both companies exhibit clear seasonal patterns in the number of rides. This suggests higher demand during certain times of the year.</a:t>
            </a:r>
          </a:p>
          <a:p>
            <a:endParaRPr lang="en-GB" sz="1200" b="0" dirty="0">
              <a:solidFill>
                <a:srgbClr val="000000"/>
              </a:solidFill>
              <a:effectLst/>
              <a:latin typeface="+mj-lt"/>
            </a:endParaRPr>
          </a:p>
          <a:p>
            <a:r>
              <a:rPr lang="en-GB" sz="1200" b="0" dirty="0">
                <a:solidFill>
                  <a:srgbClr val="0451A5"/>
                </a:solidFill>
                <a:effectLst/>
                <a:latin typeface="+mj-lt"/>
              </a:rPr>
              <a:t>-</a:t>
            </a:r>
            <a:r>
              <a:rPr lang="en-GB" sz="1200" b="0" dirty="0">
                <a:solidFill>
                  <a:srgbClr val="000000"/>
                </a:solidFill>
                <a:effectLst/>
                <a:latin typeface="+mj-lt"/>
              </a:rPr>
              <a:t> Company Comparison: Yellow Cab consistently shows a higher number of rides compared to Pink Cab throughout the period.</a:t>
            </a:r>
          </a:p>
          <a:p>
            <a:endParaRPr lang="en-GB" sz="1200" b="0" dirty="0">
              <a:solidFill>
                <a:srgbClr val="000000"/>
              </a:solidFill>
              <a:effectLst/>
              <a:latin typeface="+mj-lt"/>
            </a:endParaRPr>
          </a:p>
          <a:p>
            <a:r>
              <a:rPr lang="en-GB" sz="1200" b="0" dirty="0">
                <a:solidFill>
                  <a:srgbClr val="0451A5"/>
                </a:solidFill>
                <a:effectLst/>
                <a:latin typeface="+mj-lt"/>
              </a:rPr>
              <a:t>-</a:t>
            </a:r>
            <a:r>
              <a:rPr lang="en-GB" sz="1200" b="0" dirty="0">
                <a:solidFill>
                  <a:srgbClr val="000000"/>
                </a:solidFill>
                <a:effectLst/>
                <a:latin typeface="+mj-lt"/>
              </a:rPr>
              <a:t> Yearly Trends: There's a general fluctuation in the number of rides per year, but no clear increasing or decreasing trend is evident for either company over the years.</a:t>
            </a:r>
          </a:p>
        </p:txBody>
      </p:sp>
    </p:spTree>
    <p:extLst>
      <p:ext uri="{BB962C8B-B14F-4D97-AF65-F5344CB8AC3E}">
        <p14:creationId xmlns:p14="http://schemas.microsoft.com/office/powerpoint/2010/main" val="352116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1BB-A21A-9252-43B8-20C3A71C82F4}"/>
              </a:ext>
            </a:extLst>
          </p:cNvPr>
          <p:cNvSpPr>
            <a:spLocks noGrp="1"/>
          </p:cNvSpPr>
          <p:nvPr>
            <p:ph type="title"/>
          </p:nvPr>
        </p:nvSpPr>
        <p:spPr/>
        <p:txBody>
          <a:bodyPr>
            <a:normAutofit/>
          </a:bodyPr>
          <a:lstStyle/>
          <a:p>
            <a:r>
              <a:rPr lang="en-GB" dirty="0"/>
              <a:t>Time Series Analysis: Profit</a:t>
            </a:r>
            <a:br>
              <a:rPr lang="en-GB" dirty="0"/>
            </a:br>
            <a:endParaRPr lang="en-GB" dirty="0"/>
          </a:p>
        </p:txBody>
      </p:sp>
      <p:sp>
        <p:nvSpPr>
          <p:cNvPr id="3" name="Content Placeholder 2">
            <a:extLst>
              <a:ext uri="{FF2B5EF4-FFF2-40B4-BE49-F238E27FC236}">
                <a16:creationId xmlns:a16="http://schemas.microsoft.com/office/drawing/2014/main" id="{2F4D38B8-6ECE-CCBB-082D-BEF076211297}"/>
              </a:ext>
            </a:extLst>
          </p:cNvPr>
          <p:cNvSpPr>
            <a:spLocks noGrp="1"/>
          </p:cNvSpPr>
          <p:nvPr>
            <p:ph idx="1"/>
          </p:nvPr>
        </p:nvSpPr>
        <p:spPr>
          <a:xfrm>
            <a:off x="6732104" y="4285519"/>
            <a:ext cx="5162962" cy="2448144"/>
          </a:xfrm>
        </p:spPr>
        <p:txBody>
          <a:bodyPr>
            <a:normAutofit/>
          </a:bodyPr>
          <a:lstStyle/>
          <a:p>
            <a:r>
              <a:rPr lang="en-GB" sz="1300" b="0" dirty="0">
                <a:solidFill>
                  <a:srgbClr val="000000"/>
                </a:solidFill>
                <a:effectLst/>
                <a:latin typeface="+mj-lt"/>
              </a:rPr>
              <a:t>Consistent Difference in Profit: Yellow Cab again consistently shows higher average profits than Pink Cab. This aligns with their higher number of rides.</a:t>
            </a:r>
          </a:p>
          <a:p>
            <a:r>
              <a:rPr lang="en-GB" sz="1300" b="0" dirty="0">
                <a:solidFill>
                  <a:srgbClr val="000000"/>
                </a:solidFill>
                <a:effectLst/>
                <a:latin typeface="+mj-lt"/>
              </a:rPr>
              <a:t>Seasonal Profit Variations: Similar to the rides, there are seasonal variations in profit. However, these do not seem as pronounced as the ride count variations.</a:t>
            </a:r>
          </a:p>
          <a:p>
            <a:r>
              <a:rPr lang="en-GB" sz="1300" b="0" dirty="0">
                <a:solidFill>
                  <a:srgbClr val="000000"/>
                </a:solidFill>
                <a:effectLst/>
                <a:latin typeface="+mj-lt"/>
              </a:rPr>
              <a:t>Stability in Profit: Despite fluctuations, the average profit for both companies remains relatively stable over the years, without a clear increasing or decreasing trend.</a:t>
            </a:r>
          </a:p>
          <a:p>
            <a:pPr marL="0" indent="0">
              <a:buNone/>
            </a:pPr>
            <a:endParaRPr lang="en-GB" dirty="0"/>
          </a:p>
        </p:txBody>
      </p:sp>
      <p:pic>
        <p:nvPicPr>
          <p:cNvPr id="4" name="Picture 3">
            <a:extLst>
              <a:ext uri="{FF2B5EF4-FFF2-40B4-BE49-F238E27FC236}">
                <a16:creationId xmlns:a16="http://schemas.microsoft.com/office/drawing/2014/main" id="{4E2EBA60-3D64-5965-4D6A-5AD4AB38EB16}"/>
              </a:ext>
            </a:extLst>
          </p:cNvPr>
          <p:cNvPicPr>
            <a:picLocks noChangeAspect="1"/>
          </p:cNvPicPr>
          <p:nvPr/>
        </p:nvPicPr>
        <p:blipFill rotWithShape="1">
          <a:blip r:embed="rId2"/>
          <a:srcRect t="50000"/>
          <a:stretch/>
        </p:blipFill>
        <p:spPr>
          <a:xfrm>
            <a:off x="0" y="1239078"/>
            <a:ext cx="6361043" cy="2650435"/>
          </a:xfrm>
          <a:prstGeom prst="rect">
            <a:avLst/>
          </a:prstGeom>
        </p:spPr>
      </p:pic>
      <p:pic>
        <p:nvPicPr>
          <p:cNvPr id="5" name="Picture 4">
            <a:extLst>
              <a:ext uri="{FF2B5EF4-FFF2-40B4-BE49-F238E27FC236}">
                <a16:creationId xmlns:a16="http://schemas.microsoft.com/office/drawing/2014/main" id="{0F801373-ED65-3860-8046-77A82AB94C1F}"/>
              </a:ext>
            </a:extLst>
          </p:cNvPr>
          <p:cNvPicPr>
            <a:picLocks noChangeAspect="1"/>
          </p:cNvPicPr>
          <p:nvPr/>
        </p:nvPicPr>
        <p:blipFill rotWithShape="1">
          <a:blip r:embed="rId3"/>
          <a:srcRect t="49347"/>
          <a:stretch/>
        </p:blipFill>
        <p:spPr>
          <a:xfrm>
            <a:off x="-1" y="4285519"/>
            <a:ext cx="6361043" cy="2572480"/>
          </a:xfrm>
          <a:prstGeom prst="rect">
            <a:avLst/>
          </a:prstGeom>
        </p:spPr>
      </p:pic>
      <p:pic>
        <p:nvPicPr>
          <p:cNvPr id="6" name="Picture 5">
            <a:extLst>
              <a:ext uri="{FF2B5EF4-FFF2-40B4-BE49-F238E27FC236}">
                <a16:creationId xmlns:a16="http://schemas.microsoft.com/office/drawing/2014/main" id="{67759CD7-C1D4-A3A3-477F-FF98557FAD42}"/>
              </a:ext>
            </a:extLst>
          </p:cNvPr>
          <p:cNvPicPr>
            <a:picLocks noChangeAspect="1"/>
          </p:cNvPicPr>
          <p:nvPr/>
        </p:nvPicPr>
        <p:blipFill rotWithShape="1">
          <a:blip r:embed="rId4"/>
          <a:srcRect t="50000"/>
          <a:stretch/>
        </p:blipFill>
        <p:spPr>
          <a:xfrm>
            <a:off x="6361042" y="1270000"/>
            <a:ext cx="5534024" cy="2767012"/>
          </a:xfrm>
          <a:prstGeom prst="rect">
            <a:avLst/>
          </a:prstGeom>
        </p:spPr>
      </p:pic>
    </p:spTree>
    <p:extLst>
      <p:ext uri="{BB962C8B-B14F-4D97-AF65-F5344CB8AC3E}">
        <p14:creationId xmlns:p14="http://schemas.microsoft.com/office/powerpoint/2010/main" val="168321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E4DA-1439-DB49-E101-AA7648CA041B}"/>
              </a:ext>
            </a:extLst>
          </p:cNvPr>
          <p:cNvSpPr>
            <a:spLocks noGrp="1"/>
          </p:cNvSpPr>
          <p:nvPr>
            <p:ph type="title"/>
          </p:nvPr>
        </p:nvSpPr>
        <p:spPr/>
        <p:txBody>
          <a:bodyPr/>
          <a:lstStyle/>
          <a:p>
            <a:r>
              <a:rPr lang="en-GB" dirty="0"/>
              <a:t>Prediction of future profit</a:t>
            </a:r>
            <a:br>
              <a:rPr lang="en-GB" dirty="0"/>
            </a:br>
            <a:endParaRPr lang="en-GB" dirty="0"/>
          </a:p>
        </p:txBody>
      </p:sp>
      <p:sp>
        <p:nvSpPr>
          <p:cNvPr id="3" name="Content Placeholder 2">
            <a:extLst>
              <a:ext uri="{FF2B5EF4-FFF2-40B4-BE49-F238E27FC236}">
                <a16:creationId xmlns:a16="http://schemas.microsoft.com/office/drawing/2014/main" id="{9E7A42A1-2BF9-D918-9628-2E2F6329293B}"/>
              </a:ext>
            </a:extLst>
          </p:cNvPr>
          <p:cNvSpPr>
            <a:spLocks noGrp="1"/>
          </p:cNvSpPr>
          <p:nvPr>
            <p:ph idx="1"/>
          </p:nvPr>
        </p:nvSpPr>
        <p:spPr>
          <a:xfrm>
            <a:off x="583795" y="1930400"/>
            <a:ext cx="2834492" cy="3880773"/>
          </a:xfrm>
        </p:spPr>
        <p:txBody>
          <a:bodyPr>
            <a:normAutofit fontScale="92500" lnSpcReduction="10000"/>
          </a:bodyPr>
          <a:lstStyle/>
          <a:p>
            <a:r>
              <a:rPr lang="en-GB" b="0" dirty="0">
                <a:solidFill>
                  <a:srgbClr val="000000"/>
                </a:solidFill>
                <a:effectLst/>
                <a:latin typeface="+mj-lt"/>
              </a:rPr>
              <a:t>Yellow Cab is likely to be more profitable than Pink Cab in the future, based on the average profit trends provided by the linear regression models.</a:t>
            </a:r>
          </a:p>
          <a:p>
            <a:r>
              <a:rPr lang="en-GB" b="0" dirty="0">
                <a:solidFill>
                  <a:srgbClr val="000000"/>
                </a:solidFill>
                <a:effectLst/>
                <a:latin typeface="+mj-lt"/>
              </a:rPr>
              <a:t>The predicted average future profit for Pink Cab is approximately $41.38.</a:t>
            </a:r>
          </a:p>
          <a:p>
            <a:r>
              <a:rPr lang="en-GB" b="0" dirty="0">
                <a:solidFill>
                  <a:srgbClr val="000000"/>
                </a:solidFill>
                <a:effectLst/>
                <a:latin typeface="+mj-lt"/>
              </a:rPr>
              <a:t>The predicted average future profit for Yellow Cab is approximately $115.47.</a:t>
            </a:r>
          </a:p>
          <a:p>
            <a:endParaRPr lang="en-GB" dirty="0"/>
          </a:p>
        </p:txBody>
      </p:sp>
      <p:pic>
        <p:nvPicPr>
          <p:cNvPr id="4" name="Picture 3">
            <a:extLst>
              <a:ext uri="{FF2B5EF4-FFF2-40B4-BE49-F238E27FC236}">
                <a16:creationId xmlns:a16="http://schemas.microsoft.com/office/drawing/2014/main" id="{17009534-D5A6-8BF4-8359-8F43EC9ACB92}"/>
              </a:ext>
            </a:extLst>
          </p:cNvPr>
          <p:cNvPicPr>
            <a:picLocks noChangeAspect="1"/>
          </p:cNvPicPr>
          <p:nvPr/>
        </p:nvPicPr>
        <p:blipFill>
          <a:blip r:embed="rId2"/>
          <a:stretch>
            <a:fillRect/>
          </a:stretch>
        </p:blipFill>
        <p:spPr>
          <a:xfrm>
            <a:off x="3418287" y="1514587"/>
            <a:ext cx="8773713" cy="4771362"/>
          </a:xfrm>
          <a:prstGeom prst="rect">
            <a:avLst/>
          </a:prstGeom>
        </p:spPr>
      </p:pic>
    </p:spTree>
    <p:extLst>
      <p:ext uri="{BB962C8B-B14F-4D97-AF65-F5344CB8AC3E}">
        <p14:creationId xmlns:p14="http://schemas.microsoft.com/office/powerpoint/2010/main" val="227620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539-2FE1-707C-EC8B-30C055B64182}"/>
              </a:ext>
            </a:extLst>
          </p:cNvPr>
          <p:cNvSpPr>
            <a:spLocks noGrp="1"/>
          </p:cNvSpPr>
          <p:nvPr>
            <p:ph type="title"/>
          </p:nvPr>
        </p:nvSpPr>
        <p:spPr>
          <a:xfrm>
            <a:off x="677334" y="556592"/>
            <a:ext cx="8596668" cy="1320800"/>
          </a:xfrm>
        </p:spPr>
        <p:txBody>
          <a:bodyPr/>
          <a:lstStyle/>
          <a:p>
            <a:r>
              <a:rPr lang="en-GB" dirty="0"/>
              <a:t>Recommendations </a:t>
            </a:r>
          </a:p>
        </p:txBody>
      </p:sp>
      <p:sp>
        <p:nvSpPr>
          <p:cNvPr id="3" name="Content Placeholder 2">
            <a:extLst>
              <a:ext uri="{FF2B5EF4-FFF2-40B4-BE49-F238E27FC236}">
                <a16:creationId xmlns:a16="http://schemas.microsoft.com/office/drawing/2014/main" id="{69429250-9A38-5625-544E-053498A60C7D}"/>
              </a:ext>
            </a:extLst>
          </p:cNvPr>
          <p:cNvSpPr>
            <a:spLocks noGrp="1"/>
          </p:cNvSpPr>
          <p:nvPr>
            <p:ph idx="1"/>
          </p:nvPr>
        </p:nvSpPr>
        <p:spPr>
          <a:xfrm>
            <a:off x="677333" y="1219200"/>
            <a:ext cx="10944823" cy="5512904"/>
          </a:xfrm>
        </p:spPr>
        <p:txBody>
          <a:bodyPr>
            <a:normAutofit fontScale="32500" lnSpcReduction="20000"/>
          </a:bodyPr>
          <a:lstStyle/>
          <a:p>
            <a:r>
              <a:rPr lang="en-GB" sz="4400" b="0" dirty="0">
                <a:solidFill>
                  <a:srgbClr val="000000"/>
                </a:solidFill>
                <a:effectLst/>
                <a:latin typeface="+mj-lt"/>
              </a:rPr>
              <a:t>Profit rate: Yellow Cab has a higher profit rate across all three metrics—per trip, per customer, and per </a:t>
            </a:r>
            <a:r>
              <a:rPr lang="en-GB" sz="4400" b="0" dirty="0" err="1">
                <a:solidFill>
                  <a:srgbClr val="000000"/>
                </a:solidFill>
                <a:effectLst/>
                <a:latin typeface="+mj-lt"/>
              </a:rPr>
              <a:t>kilometer</a:t>
            </a:r>
            <a:r>
              <a:rPr lang="en-GB" sz="4400" b="0" dirty="0">
                <a:solidFill>
                  <a:srgbClr val="000000"/>
                </a:solidFill>
                <a:effectLst/>
                <a:latin typeface="+mj-lt"/>
              </a:rPr>
              <a:t>—compared to Pink Cab. </a:t>
            </a:r>
          </a:p>
          <a:p>
            <a:r>
              <a:rPr lang="en-GB" sz="4400" dirty="0">
                <a:solidFill>
                  <a:srgbClr val="000000"/>
                </a:solidFill>
                <a:latin typeface="+mj-lt"/>
              </a:rPr>
              <a:t>M</a:t>
            </a:r>
            <a:r>
              <a:rPr lang="en-GB" sz="4400" b="0" dirty="0">
                <a:solidFill>
                  <a:srgbClr val="000000"/>
                </a:solidFill>
                <a:effectLst/>
                <a:latin typeface="+mj-lt"/>
              </a:rPr>
              <a:t>arket share of Yellow cab vs Pink cab: The market share for Yellow Cab and Pink Cab, based on the total number of rides, is as follows: Pink Cab: 23.57%, Yellow Cab: 76.43%. This indicates that Yellow Cab has a significantly larger market share in terms of the number of rides.</a:t>
            </a:r>
          </a:p>
          <a:p>
            <a:r>
              <a:rPr lang="en-GB" sz="4400" dirty="0">
                <a:solidFill>
                  <a:srgbClr val="000000"/>
                </a:solidFill>
                <a:latin typeface="+mj-lt"/>
              </a:rPr>
              <a:t>C</a:t>
            </a:r>
            <a:r>
              <a:rPr lang="en-GB" sz="4400" b="0" dirty="0">
                <a:solidFill>
                  <a:srgbClr val="000000"/>
                </a:solidFill>
                <a:effectLst/>
                <a:latin typeface="+mj-lt"/>
              </a:rPr>
              <a:t>ity Wise Popularity: Yellow Cab is the most popular company in the majority of cities, including Atlanta, Austin, Boston, Chicago, Dallas, Denver, Los Angeles, Miami, New York, Orange County, Phoenix, Seattle, Silicon Valley, Tucson, and Washington DC. Pink Cab is more popular in a few cities: Nashville, Pittsburgh, Sacramento, and San Diego.</a:t>
            </a:r>
          </a:p>
          <a:p>
            <a:r>
              <a:rPr lang="en-GB" sz="4400" b="0" dirty="0">
                <a:solidFill>
                  <a:srgbClr val="000000"/>
                </a:solidFill>
                <a:effectLst/>
                <a:latin typeface="+mj-lt"/>
              </a:rPr>
              <a:t>Profit varies by city, indicating that certain areas (cities) are likely to generate more profit for each company. The top three areas that generated the most profit overall are New York City, Silicon Valley and Miami. Yellow Cab tends to generate higher profits, both in total and on average, in these cities compared to Pink Cab. </a:t>
            </a:r>
          </a:p>
          <a:p>
            <a:r>
              <a:rPr lang="en-GB" sz="4400" b="0" dirty="0">
                <a:solidFill>
                  <a:srgbClr val="000000"/>
                </a:solidFill>
                <a:effectLst/>
                <a:latin typeface="+mj-lt"/>
              </a:rPr>
              <a:t>Age preferences </a:t>
            </a:r>
            <a:r>
              <a:rPr lang="en-GB" sz="4400" b="0" dirty="0">
                <a:solidFill>
                  <a:srgbClr val="0451A5"/>
                </a:solidFill>
                <a:effectLst/>
                <a:latin typeface="+mj-lt"/>
              </a:rPr>
              <a:t>-</a:t>
            </a:r>
            <a:r>
              <a:rPr lang="en-GB" sz="4400" b="0" dirty="0">
                <a:solidFill>
                  <a:srgbClr val="000000"/>
                </a:solidFill>
                <a:effectLst/>
                <a:latin typeface="+mj-lt"/>
              </a:rPr>
              <a:t> Age distribution of the total number of customers in each company is similar: the highest percentages in the 26-35 age group, followed by the 18-25 and 36-45 age groups. There is no distinct age group preference that significantly differentiates one company from the other. However, the total number of customers and trips are higher in the Yellow cab company. </a:t>
            </a:r>
          </a:p>
          <a:p>
            <a:r>
              <a:rPr lang="en-GB" sz="4400" dirty="0">
                <a:solidFill>
                  <a:srgbClr val="000000"/>
                </a:solidFill>
                <a:latin typeface="+mj-lt"/>
              </a:rPr>
              <a:t>P</a:t>
            </a:r>
            <a:r>
              <a:rPr lang="en-GB" sz="4400" b="0" dirty="0">
                <a:solidFill>
                  <a:srgbClr val="000000"/>
                </a:solidFill>
                <a:effectLst/>
                <a:latin typeface="+mj-lt"/>
              </a:rPr>
              <a:t>ayments Preferences: Both companies show a higher preference for card payments over cash. Yellow Cab has a significantly higher number of transactions in both payment modes, aligning with its larger market share.</a:t>
            </a:r>
          </a:p>
          <a:p>
            <a:r>
              <a:rPr lang="en-GB" sz="4400" dirty="0">
                <a:solidFill>
                  <a:srgbClr val="000000"/>
                </a:solidFill>
                <a:latin typeface="+mj-lt"/>
              </a:rPr>
              <a:t>G</a:t>
            </a:r>
            <a:r>
              <a:rPr lang="en-GB" sz="4400" b="0" dirty="0">
                <a:solidFill>
                  <a:srgbClr val="000000"/>
                </a:solidFill>
                <a:effectLst/>
                <a:latin typeface="+mj-lt"/>
              </a:rPr>
              <a:t>ender Preferences: Both companies have a higher number of rides from male customers compared to female customers. Yellow Cab has a slightly higher percentage of male customers compared to Pink Cab.</a:t>
            </a:r>
          </a:p>
          <a:p>
            <a:r>
              <a:rPr lang="en-GB" sz="4400" b="0" dirty="0">
                <a:solidFill>
                  <a:srgbClr val="000000"/>
                </a:solidFill>
                <a:effectLst/>
                <a:latin typeface="+mj-lt"/>
              </a:rPr>
              <a:t>Income ranges preferences</a:t>
            </a:r>
            <a:r>
              <a:rPr lang="en-GB" sz="4400" dirty="0">
                <a:solidFill>
                  <a:srgbClr val="000000"/>
                </a:solidFill>
                <a:latin typeface="+mj-lt"/>
              </a:rPr>
              <a:t>: </a:t>
            </a:r>
            <a:r>
              <a:rPr lang="en-GB" sz="4400" b="0" dirty="0">
                <a:solidFill>
                  <a:srgbClr val="000000"/>
                </a:solidFill>
                <a:effectLst/>
                <a:latin typeface="+mj-lt"/>
              </a:rPr>
              <a:t>Both companies have comparable distributions across the income groups, with the majority of customers in the low and middle-income brackets (Overall 2K-26.7K)</a:t>
            </a:r>
          </a:p>
          <a:p>
            <a:r>
              <a:rPr lang="en-GB" sz="4400" b="0" dirty="0">
                <a:solidFill>
                  <a:srgbClr val="000000"/>
                </a:solidFill>
                <a:effectLst/>
                <a:latin typeface="+mj-lt"/>
              </a:rPr>
              <a:t>Using a prediction which company is likely to make more profit in future </a:t>
            </a:r>
            <a:r>
              <a:rPr lang="en-GB" sz="4400" b="0" dirty="0">
                <a:solidFill>
                  <a:srgbClr val="0451A5"/>
                </a:solidFill>
                <a:effectLst/>
                <a:latin typeface="+mj-lt"/>
              </a:rPr>
              <a:t>-</a:t>
            </a:r>
            <a:r>
              <a:rPr lang="en-GB" sz="4400" b="0" dirty="0">
                <a:solidFill>
                  <a:srgbClr val="000000"/>
                </a:solidFill>
                <a:effectLst/>
                <a:latin typeface="+mj-lt"/>
              </a:rPr>
              <a:t> According to a regression based on Average Daily Data the Yellow Cab is more likely to be more profitable.</a:t>
            </a:r>
          </a:p>
          <a:p>
            <a:r>
              <a:rPr lang="en-GB" sz="4400" b="0" i="1" dirty="0">
                <a:solidFill>
                  <a:srgbClr val="000000"/>
                </a:solidFill>
                <a:effectLst/>
                <a:latin typeface="+mj-lt"/>
              </a:rPr>
              <a:t>Based on this EDA and the hypothesis we recommend that XYZ invest in the Yellow Cab, due to current various factors addressed including promise in market share and predictions in profit in comparison to the alternative 'Pink Cab' company.*</a:t>
            </a:r>
            <a:r>
              <a:rPr lang="en-GB" sz="4400" b="0" dirty="0">
                <a:solidFill>
                  <a:srgbClr val="000000"/>
                </a:solidFill>
                <a:effectLst/>
                <a:latin typeface="+mj-lt"/>
              </a:rPr>
              <a:t> </a:t>
            </a:r>
          </a:p>
          <a:p>
            <a:endParaRPr lang="en-GB" dirty="0"/>
          </a:p>
        </p:txBody>
      </p:sp>
    </p:spTree>
    <p:extLst>
      <p:ext uri="{BB962C8B-B14F-4D97-AF65-F5344CB8AC3E}">
        <p14:creationId xmlns:p14="http://schemas.microsoft.com/office/powerpoint/2010/main" val="111703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0F8D-DC20-19CA-121B-9D4F70F1DC4A}"/>
              </a:ext>
            </a:extLst>
          </p:cNvPr>
          <p:cNvSpPr>
            <a:spLocks noGrp="1"/>
          </p:cNvSpPr>
          <p:nvPr>
            <p:ph type="title"/>
          </p:nvPr>
        </p:nvSpPr>
        <p:spPr/>
        <p:txBody>
          <a:bodyPr/>
          <a:lstStyle/>
          <a:p>
            <a:r>
              <a:rPr lang="en-GB" dirty="0"/>
              <a:t>Background/Introduction</a:t>
            </a:r>
          </a:p>
        </p:txBody>
      </p:sp>
      <p:sp>
        <p:nvSpPr>
          <p:cNvPr id="3" name="Content Placeholder 2">
            <a:extLst>
              <a:ext uri="{FF2B5EF4-FFF2-40B4-BE49-F238E27FC236}">
                <a16:creationId xmlns:a16="http://schemas.microsoft.com/office/drawing/2014/main" id="{2EBE6600-0FBC-2A99-610B-B3A4BF272835}"/>
              </a:ext>
            </a:extLst>
          </p:cNvPr>
          <p:cNvSpPr>
            <a:spLocks noGrp="1"/>
          </p:cNvSpPr>
          <p:nvPr>
            <p:ph idx="1"/>
          </p:nvPr>
        </p:nvSpPr>
        <p:spPr/>
        <p:txBody>
          <a:bodyPr>
            <a:normAutofit/>
          </a:bodyPr>
          <a:lstStyle/>
          <a:p>
            <a:r>
              <a:rPr lang="en-GB" dirty="0"/>
              <a:t>XYZ is a private equity firm in US. Due to remarkable growth in the Cab Industry in last few years and multiple key players in the market, it is planning for an investment in Cab industry.</a:t>
            </a:r>
          </a:p>
          <a:p>
            <a:endParaRPr lang="en-GB" dirty="0"/>
          </a:p>
          <a:p>
            <a:r>
              <a:rPr lang="en-GB" dirty="0"/>
              <a:t>Objective : Provide actionable insights to help XYZ firm in identifying the right company for making investment.</a:t>
            </a:r>
          </a:p>
          <a:p>
            <a:endParaRPr lang="en-GB" dirty="0"/>
          </a:p>
        </p:txBody>
      </p:sp>
    </p:spTree>
    <p:extLst>
      <p:ext uri="{BB962C8B-B14F-4D97-AF65-F5344CB8AC3E}">
        <p14:creationId xmlns:p14="http://schemas.microsoft.com/office/powerpoint/2010/main" val="217943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9D46-4632-DD23-6B08-8CB969FBDFB5}"/>
              </a:ext>
            </a:extLst>
          </p:cNvPr>
          <p:cNvSpPr>
            <a:spLocks noGrp="1"/>
          </p:cNvSpPr>
          <p:nvPr>
            <p:ph type="title"/>
          </p:nvPr>
        </p:nvSpPr>
        <p:spPr/>
        <p:txBody>
          <a:bodyPr/>
          <a:lstStyle/>
          <a:p>
            <a:r>
              <a:rPr lang="en-GB" dirty="0"/>
              <a:t>Data Background</a:t>
            </a:r>
          </a:p>
        </p:txBody>
      </p:sp>
      <p:sp>
        <p:nvSpPr>
          <p:cNvPr id="3" name="Content Placeholder 2">
            <a:extLst>
              <a:ext uri="{FF2B5EF4-FFF2-40B4-BE49-F238E27FC236}">
                <a16:creationId xmlns:a16="http://schemas.microsoft.com/office/drawing/2014/main" id="{8F76823E-E1E6-6A29-855C-FB541AD8D6D3}"/>
              </a:ext>
            </a:extLst>
          </p:cNvPr>
          <p:cNvSpPr>
            <a:spLocks noGrp="1"/>
          </p:cNvSpPr>
          <p:nvPr>
            <p:ph idx="1"/>
          </p:nvPr>
        </p:nvSpPr>
        <p:spPr>
          <a:xfrm>
            <a:off x="677334" y="1488613"/>
            <a:ext cx="8596668" cy="4759787"/>
          </a:xfrm>
        </p:spPr>
        <p:txBody>
          <a:bodyPr>
            <a:normAutofit/>
          </a:bodyPr>
          <a:lstStyle/>
          <a:p>
            <a:pPr marL="0" indent="0">
              <a:buNone/>
            </a:pPr>
            <a:endParaRPr lang="en-GB" dirty="0"/>
          </a:p>
          <a:p>
            <a:r>
              <a:rPr lang="en-GB" dirty="0"/>
              <a:t>Data joining of </a:t>
            </a:r>
            <a:r>
              <a:rPr lang="en-GB" dirty="0" err="1"/>
              <a:t>Cab_Data.csv</a:t>
            </a:r>
            <a:r>
              <a:rPr lang="en-GB" dirty="0"/>
              <a:t>, </a:t>
            </a:r>
            <a:r>
              <a:rPr lang="en-GB" dirty="0" err="1"/>
              <a:t>Customer_ID.csv</a:t>
            </a:r>
            <a:r>
              <a:rPr lang="en-GB" dirty="0"/>
              <a:t>, </a:t>
            </a:r>
            <a:r>
              <a:rPr lang="en-GB" dirty="0" err="1"/>
              <a:t>Transaction_ID.csv</a:t>
            </a:r>
            <a:r>
              <a:rPr lang="en-GB" dirty="0"/>
              <a:t>, </a:t>
            </a:r>
            <a:r>
              <a:rPr lang="en-GB" dirty="0" err="1"/>
              <a:t>City.csv</a:t>
            </a:r>
            <a:endParaRPr lang="en-GB" dirty="0"/>
          </a:p>
          <a:p>
            <a:pPr lvl="1"/>
            <a:r>
              <a:rPr lang="en-GB" b="1" i="0" u="none" strike="noStrike" dirty="0" err="1">
                <a:solidFill>
                  <a:srgbClr val="2D3B45"/>
                </a:solidFill>
                <a:effectLst/>
                <a:latin typeface="Lato Extended"/>
              </a:rPr>
              <a:t>Cab_Data.csv</a:t>
            </a:r>
            <a:r>
              <a:rPr lang="en-GB" b="1" i="0" u="none" strike="noStrike" dirty="0">
                <a:solidFill>
                  <a:srgbClr val="2D3B45"/>
                </a:solidFill>
                <a:effectLst/>
                <a:latin typeface="Lato Extended"/>
              </a:rPr>
              <a:t> – </a:t>
            </a:r>
            <a:r>
              <a:rPr lang="en-GB" b="0" i="0" u="none" strike="noStrike" dirty="0">
                <a:solidFill>
                  <a:srgbClr val="2D3B45"/>
                </a:solidFill>
                <a:effectLst/>
                <a:latin typeface="Lato Extended"/>
              </a:rPr>
              <a:t>this file includes details of transaction for 2 cab companies</a:t>
            </a:r>
          </a:p>
          <a:p>
            <a:pPr lvl="1"/>
            <a:r>
              <a:rPr lang="en-GB" b="1" i="0" u="none" strike="noStrike" dirty="0" err="1">
                <a:solidFill>
                  <a:srgbClr val="2D3B45"/>
                </a:solidFill>
                <a:effectLst/>
                <a:latin typeface="Lato Extended"/>
              </a:rPr>
              <a:t>Customer_ID.csv</a:t>
            </a:r>
            <a:r>
              <a:rPr lang="en-GB" b="0" i="0" u="none" strike="noStrike" dirty="0">
                <a:solidFill>
                  <a:srgbClr val="2D3B45"/>
                </a:solidFill>
                <a:effectLst/>
                <a:latin typeface="Lato Extended"/>
              </a:rPr>
              <a:t> – this is a mapping table that contains a unique identifier which links the customer’s demographic details</a:t>
            </a:r>
          </a:p>
          <a:p>
            <a:pPr lvl="1"/>
            <a:r>
              <a:rPr lang="en-GB" b="1" i="0" u="none" strike="noStrike" dirty="0" err="1">
                <a:solidFill>
                  <a:srgbClr val="2D3B45"/>
                </a:solidFill>
                <a:effectLst/>
                <a:latin typeface="Lato Extended"/>
              </a:rPr>
              <a:t>Transaction_ID.csv</a:t>
            </a:r>
            <a:r>
              <a:rPr lang="en-GB" b="1" i="0" u="none" strike="noStrike" dirty="0">
                <a:solidFill>
                  <a:srgbClr val="2D3B45"/>
                </a:solidFill>
                <a:effectLst/>
                <a:latin typeface="Lato Extended"/>
              </a:rPr>
              <a:t> – </a:t>
            </a:r>
            <a:r>
              <a:rPr lang="en-GB" b="0" i="0" u="none" strike="noStrike" dirty="0">
                <a:solidFill>
                  <a:srgbClr val="2D3B45"/>
                </a:solidFill>
                <a:effectLst/>
                <a:latin typeface="Lato Extended"/>
              </a:rPr>
              <a:t>this is a mapping table that contains transaction to customer mapping and payment mode</a:t>
            </a:r>
          </a:p>
          <a:p>
            <a:pPr lvl="1"/>
            <a:r>
              <a:rPr lang="en-GB" b="1" i="0" u="none" strike="noStrike" dirty="0" err="1">
                <a:solidFill>
                  <a:srgbClr val="2D3B45"/>
                </a:solidFill>
                <a:effectLst/>
                <a:latin typeface="Lato Extended"/>
              </a:rPr>
              <a:t>City.csv</a:t>
            </a:r>
            <a:r>
              <a:rPr lang="en-GB" b="1" i="0" u="none" strike="noStrike" dirty="0">
                <a:solidFill>
                  <a:srgbClr val="2D3B45"/>
                </a:solidFill>
                <a:effectLst/>
                <a:latin typeface="Lato Extended"/>
              </a:rPr>
              <a:t> – </a:t>
            </a:r>
            <a:r>
              <a:rPr lang="en-GB" b="0" i="0" u="none" strike="noStrike" dirty="0">
                <a:solidFill>
                  <a:srgbClr val="2D3B45"/>
                </a:solidFill>
                <a:effectLst/>
                <a:latin typeface="Lato Extended"/>
              </a:rPr>
              <a:t>this file contains list of US cities, their population and number of cab users</a:t>
            </a:r>
          </a:p>
          <a:p>
            <a:pPr marL="457200" lvl="1" indent="0">
              <a:buNone/>
            </a:pPr>
            <a:endParaRPr lang="en-GB" dirty="0"/>
          </a:p>
          <a:p>
            <a:r>
              <a:rPr lang="en-GB" dirty="0"/>
              <a:t>22 Features (including 8 derived features)</a:t>
            </a:r>
          </a:p>
          <a:p>
            <a:r>
              <a:rPr lang="en-GB" dirty="0"/>
              <a:t>Timeframe of the data: 2016-01-31 to 2018-12-31</a:t>
            </a:r>
          </a:p>
          <a:p>
            <a:r>
              <a:rPr lang="en-GB" dirty="0"/>
              <a:t>Total data points: 395,392</a:t>
            </a:r>
          </a:p>
        </p:txBody>
      </p:sp>
    </p:spTree>
    <p:extLst>
      <p:ext uri="{BB962C8B-B14F-4D97-AF65-F5344CB8AC3E}">
        <p14:creationId xmlns:p14="http://schemas.microsoft.com/office/powerpoint/2010/main" val="384431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EA01-E84D-4D10-6DFE-9B2E40AB082E}"/>
              </a:ext>
            </a:extLst>
          </p:cNvPr>
          <p:cNvSpPr>
            <a:spLocks noGrp="1"/>
          </p:cNvSpPr>
          <p:nvPr>
            <p:ph type="title"/>
          </p:nvPr>
        </p:nvSpPr>
        <p:spPr/>
        <p:txBody>
          <a:bodyPr/>
          <a:lstStyle/>
          <a:p>
            <a:r>
              <a:rPr lang="en-GB" dirty="0"/>
              <a:t>Profit Analysis</a:t>
            </a:r>
          </a:p>
        </p:txBody>
      </p:sp>
      <p:sp>
        <p:nvSpPr>
          <p:cNvPr id="3" name="Content Placeholder 2">
            <a:extLst>
              <a:ext uri="{FF2B5EF4-FFF2-40B4-BE49-F238E27FC236}">
                <a16:creationId xmlns:a16="http://schemas.microsoft.com/office/drawing/2014/main" id="{E866EB3F-F29A-3CB7-606E-4064024D3DBB}"/>
              </a:ext>
            </a:extLst>
          </p:cNvPr>
          <p:cNvSpPr>
            <a:spLocks noGrp="1"/>
          </p:cNvSpPr>
          <p:nvPr>
            <p:ph idx="1"/>
          </p:nvPr>
        </p:nvSpPr>
        <p:spPr>
          <a:xfrm>
            <a:off x="677334" y="5215660"/>
            <a:ext cx="8596668" cy="1113761"/>
          </a:xfrm>
        </p:spPr>
        <p:txBody>
          <a:bodyPr/>
          <a:lstStyle/>
          <a:p>
            <a:r>
              <a:rPr lang="en-GB" b="0" dirty="0">
                <a:solidFill>
                  <a:srgbClr val="000000"/>
                </a:solidFill>
                <a:effectLst/>
                <a:latin typeface="+mj-lt"/>
              </a:rPr>
              <a:t>Overall the Yellow Cab company has a higher profit rate across all three metrics—per trip, per customer, and per kilometre—compared to Pink Cab. </a:t>
            </a:r>
          </a:p>
          <a:p>
            <a:endParaRPr lang="en-GB" dirty="0"/>
          </a:p>
        </p:txBody>
      </p:sp>
      <p:pic>
        <p:nvPicPr>
          <p:cNvPr id="4" name="Picture 3">
            <a:extLst>
              <a:ext uri="{FF2B5EF4-FFF2-40B4-BE49-F238E27FC236}">
                <a16:creationId xmlns:a16="http://schemas.microsoft.com/office/drawing/2014/main" id="{1EF523B8-28B2-0BCA-2C01-98870D4A5DA7}"/>
              </a:ext>
            </a:extLst>
          </p:cNvPr>
          <p:cNvPicPr>
            <a:picLocks noChangeAspect="1"/>
          </p:cNvPicPr>
          <p:nvPr/>
        </p:nvPicPr>
        <p:blipFill>
          <a:blip r:embed="rId2"/>
          <a:stretch>
            <a:fillRect/>
          </a:stretch>
        </p:blipFill>
        <p:spPr>
          <a:xfrm>
            <a:off x="677334" y="1352942"/>
            <a:ext cx="11153392" cy="3676257"/>
          </a:xfrm>
          <a:prstGeom prst="rect">
            <a:avLst/>
          </a:prstGeom>
        </p:spPr>
      </p:pic>
    </p:spTree>
    <p:extLst>
      <p:ext uri="{BB962C8B-B14F-4D97-AF65-F5344CB8AC3E}">
        <p14:creationId xmlns:p14="http://schemas.microsoft.com/office/powerpoint/2010/main" val="387980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D599D-83B8-2226-C543-46CD79387578}"/>
              </a:ext>
            </a:extLst>
          </p:cNvPr>
          <p:cNvSpPr>
            <a:spLocks noGrp="1"/>
          </p:cNvSpPr>
          <p:nvPr>
            <p:ph idx="1"/>
          </p:nvPr>
        </p:nvSpPr>
        <p:spPr>
          <a:xfrm>
            <a:off x="677334" y="1431235"/>
            <a:ext cx="3642875" cy="4610127"/>
          </a:xfrm>
        </p:spPr>
        <p:txBody>
          <a:bodyPr>
            <a:normAutofit lnSpcReduction="10000"/>
          </a:bodyPr>
          <a:lstStyle/>
          <a:p>
            <a:r>
              <a:rPr lang="en-GB" b="0" dirty="0">
                <a:solidFill>
                  <a:srgbClr val="0451A5"/>
                </a:solidFill>
                <a:effectLst/>
                <a:latin typeface="+mj-lt"/>
              </a:rPr>
              <a:t>-</a:t>
            </a:r>
            <a:r>
              <a:rPr lang="en-GB" b="0" dirty="0">
                <a:solidFill>
                  <a:srgbClr val="000000"/>
                </a:solidFill>
                <a:effectLst/>
                <a:latin typeface="+mj-lt"/>
              </a:rPr>
              <a:t> Average Profit per Transaction: The average profit per transaction is relatively similar for both payment modes within each company. However, Yellow Cab's average profit per transaction is substantially higher than that of Pink Cab, regardless of the payment mode.</a:t>
            </a:r>
          </a:p>
          <a:p>
            <a:r>
              <a:rPr lang="en-GB" b="0" dirty="0">
                <a:solidFill>
                  <a:srgbClr val="0451A5"/>
                </a:solidFill>
                <a:effectLst/>
                <a:latin typeface="+mj-lt"/>
              </a:rPr>
              <a:t>-</a:t>
            </a:r>
            <a:r>
              <a:rPr lang="en-GB" b="0" dirty="0">
                <a:solidFill>
                  <a:srgbClr val="000000"/>
                </a:solidFill>
                <a:effectLst/>
                <a:latin typeface="+mj-lt"/>
              </a:rPr>
              <a:t> Company Specific Trends: Both Pink Cab and Yellow Cab show higher total profits from card payments compared to cash, with around 60% of transactions made by card.</a:t>
            </a:r>
          </a:p>
          <a:p>
            <a:endParaRPr lang="en-GB" dirty="0">
              <a:latin typeface="+mj-lt"/>
            </a:endParaRPr>
          </a:p>
        </p:txBody>
      </p:sp>
      <p:pic>
        <p:nvPicPr>
          <p:cNvPr id="4" name="Picture 3">
            <a:extLst>
              <a:ext uri="{FF2B5EF4-FFF2-40B4-BE49-F238E27FC236}">
                <a16:creationId xmlns:a16="http://schemas.microsoft.com/office/drawing/2014/main" id="{66F72A1F-F029-A325-E060-A3A521D3C7AD}"/>
              </a:ext>
            </a:extLst>
          </p:cNvPr>
          <p:cNvPicPr>
            <a:picLocks noChangeAspect="1"/>
          </p:cNvPicPr>
          <p:nvPr/>
        </p:nvPicPr>
        <p:blipFill>
          <a:blip r:embed="rId2"/>
          <a:stretch>
            <a:fillRect/>
          </a:stretch>
        </p:blipFill>
        <p:spPr>
          <a:xfrm>
            <a:off x="5679489" y="983511"/>
            <a:ext cx="6512511" cy="3065372"/>
          </a:xfrm>
          <a:prstGeom prst="rect">
            <a:avLst/>
          </a:prstGeom>
        </p:spPr>
      </p:pic>
      <p:pic>
        <p:nvPicPr>
          <p:cNvPr id="5" name="Picture 4">
            <a:extLst>
              <a:ext uri="{FF2B5EF4-FFF2-40B4-BE49-F238E27FC236}">
                <a16:creationId xmlns:a16="http://schemas.microsoft.com/office/drawing/2014/main" id="{55130AD7-AE50-CE1E-6F99-B709C8FE2954}"/>
              </a:ext>
            </a:extLst>
          </p:cNvPr>
          <p:cNvPicPr>
            <a:picLocks noChangeAspect="1"/>
          </p:cNvPicPr>
          <p:nvPr/>
        </p:nvPicPr>
        <p:blipFill>
          <a:blip r:embed="rId3"/>
          <a:stretch>
            <a:fillRect/>
          </a:stretch>
        </p:blipFill>
        <p:spPr>
          <a:xfrm>
            <a:off x="4107885" y="4048883"/>
            <a:ext cx="8084115" cy="2809117"/>
          </a:xfrm>
          <a:prstGeom prst="rect">
            <a:avLst/>
          </a:prstGeom>
        </p:spPr>
      </p:pic>
      <p:sp>
        <p:nvSpPr>
          <p:cNvPr id="2" name="Title 1">
            <a:extLst>
              <a:ext uri="{FF2B5EF4-FFF2-40B4-BE49-F238E27FC236}">
                <a16:creationId xmlns:a16="http://schemas.microsoft.com/office/drawing/2014/main" id="{57AF2515-2311-7372-559F-0A2481B52F32}"/>
              </a:ext>
            </a:extLst>
          </p:cNvPr>
          <p:cNvSpPr>
            <a:spLocks noGrp="1"/>
          </p:cNvSpPr>
          <p:nvPr>
            <p:ph type="title"/>
          </p:nvPr>
        </p:nvSpPr>
        <p:spPr/>
        <p:txBody>
          <a:bodyPr/>
          <a:lstStyle/>
          <a:p>
            <a:r>
              <a:rPr lang="en-GB" dirty="0"/>
              <a:t>Payment Method Analysis</a:t>
            </a:r>
          </a:p>
        </p:txBody>
      </p:sp>
    </p:spTree>
    <p:extLst>
      <p:ext uri="{BB962C8B-B14F-4D97-AF65-F5344CB8AC3E}">
        <p14:creationId xmlns:p14="http://schemas.microsoft.com/office/powerpoint/2010/main" val="6017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0BF0-8C8F-C7C1-68A4-EBB71D4BCFFF}"/>
              </a:ext>
            </a:extLst>
          </p:cNvPr>
          <p:cNvSpPr>
            <a:spLocks noGrp="1"/>
          </p:cNvSpPr>
          <p:nvPr>
            <p:ph type="title"/>
          </p:nvPr>
        </p:nvSpPr>
        <p:spPr/>
        <p:txBody>
          <a:bodyPr/>
          <a:lstStyle/>
          <a:p>
            <a:r>
              <a:rPr lang="en-GB" dirty="0"/>
              <a:t>Customer Demographics: Income Group</a:t>
            </a:r>
          </a:p>
        </p:txBody>
      </p:sp>
      <p:sp>
        <p:nvSpPr>
          <p:cNvPr id="3" name="Content Placeholder 2">
            <a:extLst>
              <a:ext uri="{FF2B5EF4-FFF2-40B4-BE49-F238E27FC236}">
                <a16:creationId xmlns:a16="http://schemas.microsoft.com/office/drawing/2014/main" id="{3A0A9A8F-0C73-E2C6-3C6A-0BB50B47C02C}"/>
              </a:ext>
            </a:extLst>
          </p:cNvPr>
          <p:cNvSpPr>
            <a:spLocks noGrp="1"/>
          </p:cNvSpPr>
          <p:nvPr>
            <p:ph idx="1"/>
          </p:nvPr>
        </p:nvSpPr>
        <p:spPr>
          <a:xfrm>
            <a:off x="677334" y="4348171"/>
            <a:ext cx="4729553" cy="1900229"/>
          </a:xfrm>
        </p:spPr>
        <p:txBody>
          <a:bodyPr>
            <a:normAutofit fontScale="92500" lnSpcReduction="10000"/>
          </a:bodyPr>
          <a:lstStyle/>
          <a:p>
            <a:r>
              <a:rPr lang="en-GB" b="0" dirty="0">
                <a:solidFill>
                  <a:srgbClr val="000000"/>
                </a:solidFill>
                <a:effectLst/>
                <a:latin typeface="+mj-lt"/>
              </a:rPr>
              <a:t>There is no significant difference in income group preference between Pink Cab and Yellow Cab. Yellow Cab has a higher number of rides across all income groups, reflecting its larger market share. The average income per user for each company is relatively similar as well.</a:t>
            </a:r>
          </a:p>
          <a:p>
            <a:endParaRPr lang="en-GB" b="0" dirty="0">
              <a:solidFill>
                <a:srgbClr val="000000"/>
              </a:solidFill>
              <a:effectLst/>
              <a:latin typeface="+mj-lt"/>
            </a:endParaRPr>
          </a:p>
          <a:p>
            <a:endParaRPr lang="en-GB" dirty="0"/>
          </a:p>
        </p:txBody>
      </p:sp>
      <p:pic>
        <p:nvPicPr>
          <p:cNvPr id="5" name="Picture 4">
            <a:extLst>
              <a:ext uri="{FF2B5EF4-FFF2-40B4-BE49-F238E27FC236}">
                <a16:creationId xmlns:a16="http://schemas.microsoft.com/office/drawing/2014/main" id="{6E04C359-A9DD-800C-3265-E90725D0AD3F}"/>
              </a:ext>
            </a:extLst>
          </p:cNvPr>
          <p:cNvPicPr>
            <a:picLocks noChangeAspect="1"/>
          </p:cNvPicPr>
          <p:nvPr/>
        </p:nvPicPr>
        <p:blipFill>
          <a:blip r:embed="rId2"/>
          <a:stretch>
            <a:fillRect/>
          </a:stretch>
        </p:blipFill>
        <p:spPr>
          <a:xfrm>
            <a:off x="0" y="1550989"/>
            <a:ext cx="6778191" cy="2797182"/>
          </a:xfrm>
          <a:prstGeom prst="rect">
            <a:avLst/>
          </a:prstGeom>
        </p:spPr>
      </p:pic>
      <p:pic>
        <p:nvPicPr>
          <p:cNvPr id="4" name="Picture 3">
            <a:extLst>
              <a:ext uri="{FF2B5EF4-FFF2-40B4-BE49-F238E27FC236}">
                <a16:creationId xmlns:a16="http://schemas.microsoft.com/office/drawing/2014/main" id="{46B7BEB4-2742-C99A-3605-03CC6DF1F26D}"/>
              </a:ext>
            </a:extLst>
          </p:cNvPr>
          <p:cNvPicPr>
            <a:picLocks noChangeAspect="1"/>
          </p:cNvPicPr>
          <p:nvPr/>
        </p:nvPicPr>
        <p:blipFill>
          <a:blip r:embed="rId3"/>
          <a:stretch>
            <a:fillRect/>
          </a:stretch>
        </p:blipFill>
        <p:spPr>
          <a:xfrm>
            <a:off x="5777948" y="3117516"/>
            <a:ext cx="6414052" cy="3740484"/>
          </a:xfrm>
          <a:prstGeom prst="rect">
            <a:avLst/>
          </a:prstGeom>
        </p:spPr>
      </p:pic>
      <p:sp>
        <p:nvSpPr>
          <p:cNvPr id="8" name="Content Placeholder 2">
            <a:extLst>
              <a:ext uri="{FF2B5EF4-FFF2-40B4-BE49-F238E27FC236}">
                <a16:creationId xmlns:a16="http://schemas.microsoft.com/office/drawing/2014/main" id="{1B3D66B2-0CD9-FB25-4868-0BB8C4BF3F26}"/>
              </a:ext>
            </a:extLst>
          </p:cNvPr>
          <p:cNvSpPr txBox="1">
            <a:spLocks/>
          </p:cNvSpPr>
          <p:nvPr/>
        </p:nvSpPr>
        <p:spPr>
          <a:xfrm>
            <a:off x="6447919" y="1472437"/>
            <a:ext cx="3729751" cy="16058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1600" dirty="0">
                <a:solidFill>
                  <a:srgbClr val="000000"/>
                </a:solidFill>
                <a:latin typeface="+mj-lt"/>
              </a:rPr>
              <a:t>Both companies have comparable distributions across the income groups, with the majority of customers in the low and middle-income brackets. </a:t>
            </a:r>
            <a:endParaRPr lang="en-GB" sz="1600" dirty="0"/>
          </a:p>
          <a:p>
            <a:endParaRPr lang="en-GB" dirty="0">
              <a:solidFill>
                <a:srgbClr val="000000"/>
              </a:solidFill>
              <a:latin typeface="+mj-lt"/>
            </a:endParaRPr>
          </a:p>
          <a:p>
            <a:endParaRPr lang="en-GB" dirty="0"/>
          </a:p>
        </p:txBody>
      </p:sp>
    </p:spTree>
    <p:extLst>
      <p:ext uri="{BB962C8B-B14F-4D97-AF65-F5344CB8AC3E}">
        <p14:creationId xmlns:p14="http://schemas.microsoft.com/office/powerpoint/2010/main" val="59567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0BF0-8C8F-C7C1-68A4-EBB71D4BCFFF}"/>
              </a:ext>
            </a:extLst>
          </p:cNvPr>
          <p:cNvSpPr>
            <a:spLocks noGrp="1"/>
          </p:cNvSpPr>
          <p:nvPr>
            <p:ph type="title"/>
          </p:nvPr>
        </p:nvSpPr>
        <p:spPr/>
        <p:txBody>
          <a:bodyPr/>
          <a:lstStyle/>
          <a:p>
            <a:r>
              <a:rPr lang="en-GB" dirty="0"/>
              <a:t>Customer Demographics: Age</a:t>
            </a:r>
          </a:p>
        </p:txBody>
      </p:sp>
      <p:sp>
        <p:nvSpPr>
          <p:cNvPr id="3" name="Content Placeholder 2">
            <a:extLst>
              <a:ext uri="{FF2B5EF4-FFF2-40B4-BE49-F238E27FC236}">
                <a16:creationId xmlns:a16="http://schemas.microsoft.com/office/drawing/2014/main" id="{3A0A9A8F-0C73-E2C6-3C6A-0BB50B47C02C}"/>
              </a:ext>
            </a:extLst>
          </p:cNvPr>
          <p:cNvSpPr>
            <a:spLocks noGrp="1"/>
          </p:cNvSpPr>
          <p:nvPr>
            <p:ph idx="1"/>
          </p:nvPr>
        </p:nvSpPr>
        <p:spPr>
          <a:xfrm>
            <a:off x="583833" y="4555445"/>
            <a:ext cx="5233136" cy="1894236"/>
          </a:xfrm>
        </p:spPr>
        <p:txBody>
          <a:bodyPr>
            <a:normAutofit/>
          </a:bodyPr>
          <a:lstStyle/>
          <a:p>
            <a:r>
              <a:rPr lang="en-GB" b="0" dirty="0">
                <a:solidFill>
                  <a:srgbClr val="000000"/>
                </a:solidFill>
                <a:effectLst/>
                <a:latin typeface="+mj-lt"/>
              </a:rPr>
              <a:t>There is no distinct age group preference that significantly differentiates one company from the other. However, the total number of customers and trips are higher in the Yellow cab company.</a:t>
            </a:r>
          </a:p>
          <a:p>
            <a:endParaRPr lang="en-GB" dirty="0"/>
          </a:p>
        </p:txBody>
      </p:sp>
      <p:pic>
        <p:nvPicPr>
          <p:cNvPr id="5" name="Picture 4">
            <a:extLst>
              <a:ext uri="{FF2B5EF4-FFF2-40B4-BE49-F238E27FC236}">
                <a16:creationId xmlns:a16="http://schemas.microsoft.com/office/drawing/2014/main" id="{A4F8D57C-D454-554F-A857-E460AC8CC6EC}"/>
              </a:ext>
            </a:extLst>
          </p:cNvPr>
          <p:cNvPicPr>
            <a:picLocks noChangeAspect="1"/>
          </p:cNvPicPr>
          <p:nvPr/>
        </p:nvPicPr>
        <p:blipFill>
          <a:blip r:embed="rId2"/>
          <a:stretch>
            <a:fillRect/>
          </a:stretch>
        </p:blipFill>
        <p:spPr>
          <a:xfrm>
            <a:off x="-46748" y="1561435"/>
            <a:ext cx="6400798" cy="2877126"/>
          </a:xfrm>
          <a:prstGeom prst="rect">
            <a:avLst/>
          </a:prstGeom>
        </p:spPr>
      </p:pic>
      <p:pic>
        <p:nvPicPr>
          <p:cNvPr id="4" name="Picture 3">
            <a:extLst>
              <a:ext uri="{FF2B5EF4-FFF2-40B4-BE49-F238E27FC236}">
                <a16:creationId xmlns:a16="http://schemas.microsoft.com/office/drawing/2014/main" id="{DF061422-8C8F-EABE-D44B-8186CA8F2203}"/>
              </a:ext>
            </a:extLst>
          </p:cNvPr>
          <p:cNvPicPr>
            <a:picLocks noChangeAspect="1"/>
          </p:cNvPicPr>
          <p:nvPr/>
        </p:nvPicPr>
        <p:blipFill>
          <a:blip r:embed="rId3"/>
          <a:stretch>
            <a:fillRect/>
          </a:stretch>
        </p:blipFill>
        <p:spPr>
          <a:xfrm>
            <a:off x="5910469" y="3194798"/>
            <a:ext cx="6281531" cy="3663202"/>
          </a:xfrm>
          <a:prstGeom prst="rect">
            <a:avLst/>
          </a:prstGeom>
        </p:spPr>
      </p:pic>
      <p:sp>
        <p:nvSpPr>
          <p:cNvPr id="7" name="TextBox 6">
            <a:extLst>
              <a:ext uri="{FF2B5EF4-FFF2-40B4-BE49-F238E27FC236}">
                <a16:creationId xmlns:a16="http://schemas.microsoft.com/office/drawing/2014/main" id="{EC58B1EF-DA1B-EEA2-4038-86BBCDD135FB}"/>
              </a:ext>
            </a:extLst>
          </p:cNvPr>
          <p:cNvSpPr txBox="1"/>
          <p:nvPr/>
        </p:nvSpPr>
        <p:spPr>
          <a:xfrm>
            <a:off x="6400800" y="1561435"/>
            <a:ext cx="3180522" cy="1569660"/>
          </a:xfrm>
          <a:prstGeom prst="rect">
            <a:avLst/>
          </a:prstGeom>
          <a:noFill/>
        </p:spPr>
        <p:txBody>
          <a:bodyPr wrap="square">
            <a:spAutoFit/>
          </a:bodyPr>
          <a:lstStyle/>
          <a:p>
            <a:r>
              <a:rPr lang="en-GB" sz="1600" dirty="0">
                <a:solidFill>
                  <a:srgbClr val="000000"/>
                </a:solidFill>
                <a:latin typeface="+mj-lt"/>
              </a:rPr>
              <a:t>T</a:t>
            </a:r>
            <a:r>
              <a:rPr lang="en-GB" sz="1600" b="0" dirty="0">
                <a:solidFill>
                  <a:srgbClr val="000000"/>
                </a:solidFill>
                <a:effectLst/>
                <a:latin typeface="+mj-lt"/>
              </a:rPr>
              <a:t>he age distribution of the total number of customers in each company is similar: the highest percentages in the 26-35 age group, followed by the 18-25 and 36-45 age groups. </a:t>
            </a:r>
          </a:p>
        </p:txBody>
      </p:sp>
    </p:spTree>
    <p:extLst>
      <p:ext uri="{BB962C8B-B14F-4D97-AF65-F5344CB8AC3E}">
        <p14:creationId xmlns:p14="http://schemas.microsoft.com/office/powerpoint/2010/main" val="94074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9659-1662-5889-668E-DF74BF1889A7}"/>
              </a:ext>
            </a:extLst>
          </p:cNvPr>
          <p:cNvSpPr>
            <a:spLocks noGrp="1"/>
          </p:cNvSpPr>
          <p:nvPr>
            <p:ph type="title"/>
          </p:nvPr>
        </p:nvSpPr>
        <p:spPr/>
        <p:txBody>
          <a:bodyPr/>
          <a:lstStyle/>
          <a:p>
            <a:r>
              <a:rPr lang="en-GB" dirty="0"/>
              <a:t>Trip Analysis: City Wise</a:t>
            </a:r>
          </a:p>
        </p:txBody>
      </p:sp>
      <p:sp>
        <p:nvSpPr>
          <p:cNvPr id="3" name="Content Placeholder 2">
            <a:extLst>
              <a:ext uri="{FF2B5EF4-FFF2-40B4-BE49-F238E27FC236}">
                <a16:creationId xmlns:a16="http://schemas.microsoft.com/office/drawing/2014/main" id="{A34795F2-9118-162B-0F9F-92C85DDF0E81}"/>
              </a:ext>
            </a:extLst>
          </p:cNvPr>
          <p:cNvSpPr>
            <a:spLocks noGrp="1"/>
          </p:cNvSpPr>
          <p:nvPr>
            <p:ph idx="1"/>
          </p:nvPr>
        </p:nvSpPr>
        <p:spPr>
          <a:xfrm>
            <a:off x="119269" y="1572028"/>
            <a:ext cx="3180522" cy="5092093"/>
          </a:xfrm>
        </p:spPr>
        <p:txBody>
          <a:bodyPr>
            <a:normAutofit/>
          </a:bodyPr>
          <a:lstStyle/>
          <a:p>
            <a:r>
              <a:rPr lang="en-GB" b="0" dirty="0">
                <a:solidFill>
                  <a:srgbClr val="000000"/>
                </a:solidFill>
                <a:effectLst/>
                <a:latin typeface="+mj-lt"/>
              </a:rPr>
              <a:t>Yellow Cab is the most popular company in the majority of cities, including Atlanta, Austin, Boston, Chicago, Dallas, Denver, Los Angeles, Miami, New York, Orange County, Phoenix, Seattle, Silicon Valley, Tucson, and Washington DC.</a:t>
            </a:r>
          </a:p>
          <a:p>
            <a:r>
              <a:rPr lang="en-GB" b="0" dirty="0">
                <a:solidFill>
                  <a:srgbClr val="000000"/>
                </a:solidFill>
                <a:effectLst/>
                <a:latin typeface="+mj-lt"/>
              </a:rPr>
              <a:t>Pink Cab is more popular in a few cities: Nashville, Pittsburgh, Sacramento, and San Diego.</a:t>
            </a:r>
          </a:p>
        </p:txBody>
      </p:sp>
      <p:pic>
        <p:nvPicPr>
          <p:cNvPr id="4" name="Picture 3">
            <a:extLst>
              <a:ext uri="{FF2B5EF4-FFF2-40B4-BE49-F238E27FC236}">
                <a16:creationId xmlns:a16="http://schemas.microsoft.com/office/drawing/2014/main" id="{11F229E7-850A-FBDC-89E6-713DC3BC3DD6}"/>
              </a:ext>
            </a:extLst>
          </p:cNvPr>
          <p:cNvPicPr>
            <a:picLocks noChangeAspect="1"/>
          </p:cNvPicPr>
          <p:nvPr/>
        </p:nvPicPr>
        <p:blipFill>
          <a:blip r:embed="rId2"/>
          <a:stretch>
            <a:fillRect/>
          </a:stretch>
        </p:blipFill>
        <p:spPr>
          <a:xfrm>
            <a:off x="3299791" y="1269999"/>
            <a:ext cx="8892209" cy="4733723"/>
          </a:xfrm>
          <a:prstGeom prst="rect">
            <a:avLst/>
          </a:prstGeom>
        </p:spPr>
      </p:pic>
    </p:spTree>
    <p:extLst>
      <p:ext uri="{BB962C8B-B14F-4D97-AF65-F5344CB8AC3E}">
        <p14:creationId xmlns:p14="http://schemas.microsoft.com/office/powerpoint/2010/main" val="283490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F8C1-BC7D-E1FD-22DC-1E077E5C50C0}"/>
              </a:ext>
            </a:extLst>
          </p:cNvPr>
          <p:cNvSpPr>
            <a:spLocks noGrp="1"/>
          </p:cNvSpPr>
          <p:nvPr>
            <p:ph type="title"/>
          </p:nvPr>
        </p:nvSpPr>
        <p:spPr/>
        <p:txBody>
          <a:bodyPr/>
          <a:lstStyle/>
          <a:p>
            <a:r>
              <a:rPr lang="en-GB" dirty="0"/>
              <a:t>Time and Seasonality Profit Analysis</a:t>
            </a:r>
          </a:p>
        </p:txBody>
      </p:sp>
      <p:sp>
        <p:nvSpPr>
          <p:cNvPr id="3" name="Content Placeholder 2">
            <a:extLst>
              <a:ext uri="{FF2B5EF4-FFF2-40B4-BE49-F238E27FC236}">
                <a16:creationId xmlns:a16="http://schemas.microsoft.com/office/drawing/2014/main" id="{C0CDDB44-1665-0A93-D11B-D592814FDB65}"/>
              </a:ext>
            </a:extLst>
          </p:cNvPr>
          <p:cNvSpPr>
            <a:spLocks noGrp="1"/>
          </p:cNvSpPr>
          <p:nvPr>
            <p:ph idx="1"/>
          </p:nvPr>
        </p:nvSpPr>
        <p:spPr>
          <a:xfrm>
            <a:off x="677333" y="5566885"/>
            <a:ext cx="10361727" cy="1057902"/>
          </a:xfrm>
        </p:spPr>
        <p:txBody>
          <a:bodyPr>
            <a:normAutofit fontScale="70000" lnSpcReduction="20000"/>
          </a:bodyPr>
          <a:lstStyle/>
          <a:p>
            <a:r>
              <a:rPr lang="en-GB" dirty="0"/>
              <a:t>For both Pink Cab and Yellow Cab, 2016 was a peak year for average profit per trip and per customer, with a noticeable decline in the subsequent years.</a:t>
            </a:r>
          </a:p>
          <a:p>
            <a:r>
              <a:rPr lang="en-GB" dirty="0"/>
              <a:t>In terms of average profit per </a:t>
            </a:r>
            <a:r>
              <a:rPr lang="en-GB" dirty="0" err="1"/>
              <a:t>kilometer</a:t>
            </a:r>
            <a:r>
              <a:rPr lang="en-GB" dirty="0"/>
              <a:t>, Pink Cab peaked in 2016, while Yellow Cab peaked in 2017.</a:t>
            </a:r>
          </a:p>
          <a:p>
            <a:r>
              <a:rPr lang="en-GB" dirty="0"/>
              <a:t>The decline in profit metrics from 2017 to 2018 was more pronounced for Pink Cab compared to Yellow Cab across all categories.</a:t>
            </a:r>
          </a:p>
          <a:p>
            <a:endParaRPr lang="en-GB" dirty="0"/>
          </a:p>
        </p:txBody>
      </p:sp>
      <p:pic>
        <p:nvPicPr>
          <p:cNvPr id="4" name="Picture 3">
            <a:extLst>
              <a:ext uri="{FF2B5EF4-FFF2-40B4-BE49-F238E27FC236}">
                <a16:creationId xmlns:a16="http://schemas.microsoft.com/office/drawing/2014/main" id="{26B269B8-2335-A177-5BC1-2070F4F894CE}"/>
              </a:ext>
            </a:extLst>
          </p:cNvPr>
          <p:cNvPicPr>
            <a:picLocks noChangeAspect="1"/>
          </p:cNvPicPr>
          <p:nvPr/>
        </p:nvPicPr>
        <p:blipFill>
          <a:blip r:embed="rId2"/>
          <a:stretch>
            <a:fillRect/>
          </a:stretch>
        </p:blipFill>
        <p:spPr>
          <a:xfrm>
            <a:off x="0" y="1291116"/>
            <a:ext cx="10669239" cy="3023463"/>
          </a:xfrm>
          <a:prstGeom prst="rect">
            <a:avLst/>
          </a:prstGeom>
        </p:spPr>
      </p:pic>
      <p:pic>
        <p:nvPicPr>
          <p:cNvPr id="7" name="Picture 6">
            <a:extLst>
              <a:ext uri="{FF2B5EF4-FFF2-40B4-BE49-F238E27FC236}">
                <a16:creationId xmlns:a16="http://schemas.microsoft.com/office/drawing/2014/main" id="{7C1FB5B4-B027-0FAC-794D-44DE244846D4}"/>
              </a:ext>
            </a:extLst>
          </p:cNvPr>
          <p:cNvPicPr>
            <a:picLocks noChangeAspect="1"/>
          </p:cNvPicPr>
          <p:nvPr/>
        </p:nvPicPr>
        <p:blipFill>
          <a:blip r:embed="rId3"/>
          <a:stretch>
            <a:fillRect/>
          </a:stretch>
        </p:blipFill>
        <p:spPr>
          <a:xfrm>
            <a:off x="0" y="4314579"/>
            <a:ext cx="3073400" cy="1155700"/>
          </a:xfrm>
          <a:prstGeom prst="rect">
            <a:avLst/>
          </a:prstGeom>
        </p:spPr>
      </p:pic>
      <p:pic>
        <p:nvPicPr>
          <p:cNvPr id="8" name="Picture 7">
            <a:extLst>
              <a:ext uri="{FF2B5EF4-FFF2-40B4-BE49-F238E27FC236}">
                <a16:creationId xmlns:a16="http://schemas.microsoft.com/office/drawing/2014/main" id="{558F95B3-D9F2-FB7A-204D-AE899187FCC7}"/>
              </a:ext>
            </a:extLst>
          </p:cNvPr>
          <p:cNvPicPr>
            <a:picLocks noChangeAspect="1"/>
          </p:cNvPicPr>
          <p:nvPr/>
        </p:nvPicPr>
        <p:blipFill>
          <a:blip r:embed="rId4"/>
          <a:stretch>
            <a:fillRect/>
          </a:stretch>
        </p:blipFill>
        <p:spPr>
          <a:xfrm>
            <a:off x="4025144" y="4289179"/>
            <a:ext cx="3022600" cy="1181100"/>
          </a:xfrm>
          <a:prstGeom prst="rect">
            <a:avLst/>
          </a:prstGeom>
        </p:spPr>
      </p:pic>
      <p:pic>
        <p:nvPicPr>
          <p:cNvPr id="9" name="Picture 8">
            <a:extLst>
              <a:ext uri="{FF2B5EF4-FFF2-40B4-BE49-F238E27FC236}">
                <a16:creationId xmlns:a16="http://schemas.microsoft.com/office/drawing/2014/main" id="{6C521CC6-9E00-36DB-A7BE-7F0A1122A85B}"/>
              </a:ext>
            </a:extLst>
          </p:cNvPr>
          <p:cNvPicPr>
            <a:picLocks noChangeAspect="1"/>
          </p:cNvPicPr>
          <p:nvPr/>
        </p:nvPicPr>
        <p:blipFill>
          <a:blip r:embed="rId4"/>
          <a:stretch>
            <a:fillRect/>
          </a:stretch>
        </p:blipFill>
        <p:spPr>
          <a:xfrm>
            <a:off x="7646639" y="4314579"/>
            <a:ext cx="3022600" cy="1181100"/>
          </a:xfrm>
          <a:prstGeom prst="rect">
            <a:avLst/>
          </a:prstGeom>
        </p:spPr>
      </p:pic>
    </p:spTree>
    <p:extLst>
      <p:ext uri="{BB962C8B-B14F-4D97-AF65-F5344CB8AC3E}">
        <p14:creationId xmlns:p14="http://schemas.microsoft.com/office/powerpoint/2010/main" val="29078735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{860C97A9-DB8F-E542-9F00-ACFC8C2AAA01}tf10001060_mac</Template>
  <TotalTime>3105</TotalTime>
  <Words>1535</Words>
  <Application>Microsoft Macintosh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 Extended</vt:lpstr>
      <vt:lpstr>Trebuchet MS</vt:lpstr>
      <vt:lpstr>Wingdings 3</vt:lpstr>
      <vt:lpstr>Facet</vt:lpstr>
      <vt:lpstr>G2M Case Study</vt:lpstr>
      <vt:lpstr>Background/Introduction</vt:lpstr>
      <vt:lpstr>Data Background</vt:lpstr>
      <vt:lpstr>Profit Analysis</vt:lpstr>
      <vt:lpstr>Payment Method Analysis</vt:lpstr>
      <vt:lpstr>Customer Demographics: Income Group</vt:lpstr>
      <vt:lpstr>Customer Demographics: Age</vt:lpstr>
      <vt:lpstr>Trip Analysis: City Wise</vt:lpstr>
      <vt:lpstr>Time and Seasonality Profit Analysis</vt:lpstr>
      <vt:lpstr>Company specific area distribution of mean profits </vt:lpstr>
      <vt:lpstr>Time Series Analysis: Number of Rides </vt:lpstr>
      <vt:lpstr>Time Series Analysis: Profit </vt:lpstr>
      <vt:lpstr>Prediction of future profit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Microsoft Office User</dc:creator>
  <cp:lastModifiedBy>Microsoft Office User</cp:lastModifiedBy>
  <cp:revision>6</cp:revision>
  <dcterms:created xsi:type="dcterms:W3CDTF">2024-02-08T14:02:04Z</dcterms:created>
  <dcterms:modified xsi:type="dcterms:W3CDTF">2024-02-10T17:47:37Z</dcterms:modified>
</cp:coreProperties>
</file>