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66" r:id="rId5"/>
    <p:sldId id="268" r:id="rId6"/>
    <p:sldId id="267" r:id="rId7"/>
    <p:sldId id="269" r:id="rId8"/>
    <p:sldId id="270" r:id="rId9"/>
    <p:sldId id="27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405"/>
  </p:normalViewPr>
  <p:slideViewPr>
    <p:cSldViewPr snapToGrid="0">
      <p:cViewPr varScale="1">
        <p:scale>
          <a:sx n="128" d="100"/>
          <a:sy n="128" d="100"/>
        </p:scale>
        <p:origin x="17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720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503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2712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7826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2108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3962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321245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82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72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189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5638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422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68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210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87903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2/28/24</a:t>
            </a:fld>
            <a:endParaRPr lang="en-US" dirty="0"/>
          </a:p>
        </p:txBody>
      </p:sp>
    </p:spTree>
    <p:extLst>
      <p:ext uri="{BB962C8B-B14F-4D97-AF65-F5344CB8AC3E}">
        <p14:creationId xmlns:p14="http://schemas.microsoft.com/office/powerpoint/2010/main" val="187259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2/28/24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284323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61DC-7FBC-CF4B-6AD6-FA271A55839A}"/>
              </a:ext>
            </a:extLst>
          </p:cNvPr>
          <p:cNvSpPr>
            <a:spLocks noGrp="1"/>
          </p:cNvSpPr>
          <p:nvPr>
            <p:ph type="ctrTitle"/>
          </p:nvPr>
        </p:nvSpPr>
        <p:spPr/>
        <p:txBody>
          <a:bodyPr/>
          <a:lstStyle/>
          <a:p>
            <a:r>
              <a:rPr lang="en-GB" dirty="0"/>
              <a:t>Persistency of a drug – Data Science Project</a:t>
            </a:r>
          </a:p>
        </p:txBody>
      </p:sp>
      <p:sp>
        <p:nvSpPr>
          <p:cNvPr id="3" name="Subtitle 2">
            <a:extLst>
              <a:ext uri="{FF2B5EF4-FFF2-40B4-BE49-F238E27FC236}">
                <a16:creationId xmlns:a16="http://schemas.microsoft.com/office/drawing/2014/main" id="{333AFE14-D035-04D6-53A0-F0CA5AC7A49E}"/>
              </a:ext>
            </a:extLst>
          </p:cNvPr>
          <p:cNvSpPr>
            <a:spLocks noGrp="1"/>
          </p:cNvSpPr>
          <p:nvPr>
            <p:ph type="subTitle" idx="1"/>
          </p:nvPr>
        </p:nvSpPr>
        <p:spPr/>
        <p:txBody>
          <a:bodyPr/>
          <a:lstStyle/>
          <a:p>
            <a:r>
              <a:rPr lang="en-GB" dirty="0"/>
              <a:t>Virtual Internship – Yusuf Shamsi</a:t>
            </a:r>
          </a:p>
        </p:txBody>
      </p:sp>
    </p:spTree>
    <p:extLst>
      <p:ext uri="{BB962C8B-B14F-4D97-AF65-F5344CB8AC3E}">
        <p14:creationId xmlns:p14="http://schemas.microsoft.com/office/powerpoint/2010/main" val="209769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539-2FE1-707C-EC8B-30C055B64182}"/>
              </a:ext>
            </a:extLst>
          </p:cNvPr>
          <p:cNvSpPr>
            <a:spLocks noGrp="1"/>
          </p:cNvSpPr>
          <p:nvPr>
            <p:ph type="title"/>
          </p:nvPr>
        </p:nvSpPr>
        <p:spPr>
          <a:xfrm>
            <a:off x="677333" y="308114"/>
            <a:ext cx="8596668" cy="1320800"/>
          </a:xfrm>
        </p:spPr>
        <p:txBody>
          <a:bodyPr/>
          <a:lstStyle/>
          <a:p>
            <a:r>
              <a:rPr lang="en-GB" dirty="0"/>
              <a:t>Model Conclusions</a:t>
            </a:r>
          </a:p>
        </p:txBody>
      </p:sp>
      <p:sp>
        <p:nvSpPr>
          <p:cNvPr id="3" name="Content Placeholder 2">
            <a:extLst>
              <a:ext uri="{FF2B5EF4-FFF2-40B4-BE49-F238E27FC236}">
                <a16:creationId xmlns:a16="http://schemas.microsoft.com/office/drawing/2014/main" id="{69429250-9A38-5625-544E-053498A60C7D}"/>
              </a:ext>
            </a:extLst>
          </p:cNvPr>
          <p:cNvSpPr>
            <a:spLocks noGrp="1"/>
          </p:cNvSpPr>
          <p:nvPr>
            <p:ph idx="1"/>
          </p:nvPr>
        </p:nvSpPr>
        <p:spPr>
          <a:xfrm>
            <a:off x="677333" y="1162878"/>
            <a:ext cx="10116563" cy="5569226"/>
          </a:xfrm>
        </p:spPr>
        <p:txBody>
          <a:bodyPr>
            <a:noAutofit/>
          </a:bodyPr>
          <a:lstStyle/>
          <a:p>
            <a:pPr marL="0" indent="0" algn="l">
              <a:buNone/>
            </a:pPr>
            <a:r>
              <a:rPr lang="en-GB" sz="900" b="1" i="0" u="none" strike="noStrike" dirty="0">
                <a:solidFill>
                  <a:schemeClr val="tx1"/>
                </a:solidFill>
                <a:effectLst/>
                <a:latin typeface="+mj-lt"/>
              </a:rPr>
              <a:t>Performance Overview:</a:t>
            </a:r>
          </a:p>
          <a:p>
            <a:pPr algn="l">
              <a:buFont typeface="Arial" panose="020B0604020202020204" pitchFamily="34" charset="0"/>
              <a:buChar char="•"/>
            </a:pPr>
            <a:r>
              <a:rPr lang="en-GB" sz="900" b="1" i="0" u="none" strike="noStrike" dirty="0">
                <a:solidFill>
                  <a:schemeClr val="tx1"/>
                </a:solidFill>
                <a:effectLst/>
                <a:latin typeface="+mj-lt"/>
              </a:rPr>
              <a:t>Accuracy:</a:t>
            </a:r>
            <a:endParaRPr lang="en-GB" sz="900" b="0" i="0" u="none" strike="noStrike" dirty="0">
              <a:solidFill>
                <a:schemeClr val="tx1"/>
              </a:solidFill>
              <a:effectLst/>
              <a:latin typeface="+mj-lt"/>
            </a:endParaRPr>
          </a:p>
          <a:p>
            <a:pPr marL="742950" lvl="1" indent="-285750" algn="l">
              <a:buFont typeface="Arial" panose="020B0604020202020204" pitchFamily="34" charset="0"/>
              <a:buChar char="•"/>
            </a:pPr>
            <a:r>
              <a:rPr lang="en-GB" sz="900" b="0" i="0" u="none" strike="noStrike" dirty="0">
                <a:solidFill>
                  <a:schemeClr val="tx1"/>
                </a:solidFill>
                <a:effectLst/>
                <a:latin typeface="+mj-lt"/>
              </a:rPr>
              <a:t>Highest Accuracy: </a:t>
            </a:r>
            <a:r>
              <a:rPr lang="en-GB" sz="900" b="1" i="0" u="none" strike="noStrike" dirty="0" err="1">
                <a:solidFill>
                  <a:schemeClr val="tx1"/>
                </a:solidFill>
                <a:effectLst/>
                <a:latin typeface="+mj-lt"/>
              </a:rPr>
              <a:t>XGBoost</a:t>
            </a:r>
            <a:r>
              <a:rPr lang="en-GB" sz="900" b="0" i="0" u="none" strike="noStrike" dirty="0">
                <a:solidFill>
                  <a:schemeClr val="tx1"/>
                </a:solidFill>
                <a:effectLst/>
                <a:latin typeface="+mj-lt"/>
              </a:rPr>
              <a:t> at </a:t>
            </a:r>
            <a:r>
              <a:rPr lang="en-GB" sz="900" b="1" i="0" u="none" strike="noStrike" dirty="0">
                <a:solidFill>
                  <a:schemeClr val="tx1"/>
                </a:solidFill>
                <a:effectLst/>
                <a:latin typeface="+mj-lt"/>
              </a:rPr>
              <a:t>84.71%</a:t>
            </a:r>
            <a:endParaRPr lang="en-GB" sz="900" b="0" i="0" u="none" strike="noStrike" dirty="0">
              <a:solidFill>
                <a:schemeClr val="tx1"/>
              </a:solidFill>
              <a:effectLst/>
              <a:latin typeface="+mj-lt"/>
            </a:endParaRPr>
          </a:p>
          <a:p>
            <a:pPr marL="742950" lvl="1" indent="-285750" algn="l">
              <a:buFont typeface="Arial" panose="020B0604020202020204" pitchFamily="34" charset="0"/>
              <a:buChar char="•"/>
            </a:pPr>
            <a:r>
              <a:rPr lang="en-GB" sz="900" b="0" i="0" u="none" strike="noStrike" dirty="0">
                <a:solidFill>
                  <a:schemeClr val="tx1"/>
                </a:solidFill>
                <a:effectLst/>
                <a:latin typeface="+mj-lt"/>
              </a:rPr>
              <a:t>Ensures overall correctness across the dataset.</a:t>
            </a:r>
          </a:p>
          <a:p>
            <a:pPr algn="l">
              <a:buFont typeface="Arial" panose="020B0604020202020204" pitchFamily="34" charset="0"/>
              <a:buChar char="•"/>
            </a:pPr>
            <a:r>
              <a:rPr lang="en-GB" sz="900" b="1" i="0" u="none" strike="noStrike" dirty="0">
                <a:solidFill>
                  <a:schemeClr val="tx1"/>
                </a:solidFill>
                <a:effectLst/>
                <a:latin typeface="+mj-lt"/>
              </a:rPr>
              <a:t>Precision:</a:t>
            </a:r>
            <a:endParaRPr lang="en-GB" sz="900" b="0" i="0" u="none" strike="noStrike" dirty="0">
              <a:solidFill>
                <a:schemeClr val="tx1"/>
              </a:solidFill>
              <a:effectLst/>
              <a:latin typeface="+mj-lt"/>
            </a:endParaRPr>
          </a:p>
          <a:p>
            <a:pPr marL="742950" lvl="1" indent="-285750" algn="l">
              <a:buFont typeface="Arial" panose="020B0604020202020204" pitchFamily="34" charset="0"/>
              <a:buChar char="•"/>
            </a:pPr>
            <a:r>
              <a:rPr lang="en-GB" sz="900" b="0" i="0" u="none" strike="noStrike" dirty="0">
                <a:solidFill>
                  <a:schemeClr val="tx1"/>
                </a:solidFill>
                <a:effectLst/>
                <a:latin typeface="+mj-lt"/>
              </a:rPr>
              <a:t>Highest Precision: </a:t>
            </a:r>
            <a:r>
              <a:rPr lang="en-GB" sz="900" b="1" i="0" u="none" strike="noStrike" dirty="0" err="1">
                <a:solidFill>
                  <a:schemeClr val="tx1"/>
                </a:solidFill>
                <a:effectLst/>
                <a:latin typeface="+mj-lt"/>
              </a:rPr>
              <a:t>XGBoost</a:t>
            </a:r>
            <a:r>
              <a:rPr lang="en-GB" sz="900" b="0" i="0" u="none" strike="noStrike" dirty="0">
                <a:solidFill>
                  <a:schemeClr val="tx1"/>
                </a:solidFill>
                <a:effectLst/>
                <a:latin typeface="+mj-lt"/>
              </a:rPr>
              <a:t> at </a:t>
            </a:r>
            <a:r>
              <a:rPr lang="en-GB" sz="900" b="1" i="0" u="none" strike="noStrike" dirty="0">
                <a:solidFill>
                  <a:schemeClr val="tx1"/>
                </a:solidFill>
                <a:effectLst/>
                <a:latin typeface="+mj-lt"/>
              </a:rPr>
              <a:t>84.93%</a:t>
            </a:r>
            <a:endParaRPr lang="en-GB" sz="900" b="0" i="0" u="none" strike="noStrike" dirty="0">
              <a:solidFill>
                <a:schemeClr val="tx1"/>
              </a:solidFill>
              <a:effectLst/>
              <a:latin typeface="+mj-lt"/>
            </a:endParaRPr>
          </a:p>
          <a:p>
            <a:pPr marL="742950" lvl="1" indent="-285750" algn="l">
              <a:buFont typeface="Arial" panose="020B0604020202020204" pitchFamily="34" charset="0"/>
              <a:buChar char="•"/>
            </a:pPr>
            <a:r>
              <a:rPr lang="en-GB" sz="900" b="0" i="0" u="none" strike="noStrike" dirty="0">
                <a:solidFill>
                  <a:schemeClr val="tx1"/>
                </a:solidFill>
                <a:effectLst/>
                <a:latin typeface="+mj-lt"/>
              </a:rPr>
              <a:t>Reflects the model's strength in reducing false positives.</a:t>
            </a:r>
          </a:p>
          <a:p>
            <a:pPr algn="l">
              <a:buFont typeface="Arial" panose="020B0604020202020204" pitchFamily="34" charset="0"/>
              <a:buChar char="•"/>
            </a:pPr>
            <a:r>
              <a:rPr lang="en-GB" sz="900" b="1" i="0" u="none" strike="noStrike" dirty="0">
                <a:solidFill>
                  <a:schemeClr val="tx1"/>
                </a:solidFill>
                <a:effectLst/>
                <a:latin typeface="+mj-lt"/>
              </a:rPr>
              <a:t>Recall:</a:t>
            </a:r>
            <a:endParaRPr lang="en-GB" sz="900" b="0" i="0" u="none" strike="noStrike" dirty="0">
              <a:solidFill>
                <a:schemeClr val="tx1"/>
              </a:solidFill>
              <a:effectLst/>
              <a:latin typeface="+mj-lt"/>
            </a:endParaRPr>
          </a:p>
          <a:p>
            <a:pPr marL="742950" lvl="1" indent="-285750" algn="l">
              <a:buFont typeface="Arial" panose="020B0604020202020204" pitchFamily="34" charset="0"/>
              <a:buChar char="•"/>
            </a:pPr>
            <a:r>
              <a:rPr lang="en-GB" sz="900" b="0" i="0" u="none" strike="noStrike" dirty="0">
                <a:solidFill>
                  <a:schemeClr val="tx1"/>
                </a:solidFill>
                <a:effectLst/>
                <a:latin typeface="+mj-lt"/>
              </a:rPr>
              <a:t>Highest Recall: </a:t>
            </a:r>
            <a:r>
              <a:rPr lang="en-GB" sz="900" b="1" i="0" u="none" strike="noStrike" dirty="0">
                <a:solidFill>
                  <a:schemeClr val="tx1"/>
                </a:solidFill>
                <a:effectLst/>
                <a:latin typeface="+mj-lt"/>
              </a:rPr>
              <a:t>Logistic Regression</a:t>
            </a:r>
            <a:r>
              <a:rPr lang="en-GB" sz="900" b="0" i="0" u="none" strike="noStrike" dirty="0">
                <a:solidFill>
                  <a:schemeClr val="tx1"/>
                </a:solidFill>
                <a:effectLst/>
                <a:latin typeface="+mj-lt"/>
              </a:rPr>
              <a:t> at </a:t>
            </a:r>
            <a:r>
              <a:rPr lang="en-GB" sz="900" b="1" i="0" u="none" strike="noStrike" dirty="0">
                <a:solidFill>
                  <a:schemeClr val="tx1"/>
                </a:solidFill>
                <a:effectLst/>
                <a:latin typeface="+mj-lt"/>
              </a:rPr>
              <a:t>73.71%</a:t>
            </a:r>
            <a:endParaRPr lang="en-GB" sz="900" b="0" i="0" u="none" strike="noStrike" dirty="0">
              <a:solidFill>
                <a:schemeClr val="tx1"/>
              </a:solidFill>
              <a:effectLst/>
              <a:latin typeface="+mj-lt"/>
            </a:endParaRPr>
          </a:p>
          <a:p>
            <a:pPr marL="742950" lvl="1" indent="-285750" algn="l">
              <a:buFont typeface="Arial" panose="020B0604020202020204" pitchFamily="34" charset="0"/>
              <a:buChar char="•"/>
            </a:pPr>
            <a:r>
              <a:rPr lang="en-GB" sz="900" b="0" i="0" u="none" strike="noStrike" dirty="0">
                <a:solidFill>
                  <a:schemeClr val="tx1"/>
                </a:solidFill>
                <a:effectLst/>
                <a:latin typeface="+mj-lt"/>
              </a:rPr>
              <a:t>Important for cases where missing a positive is costly.</a:t>
            </a:r>
          </a:p>
          <a:p>
            <a:pPr algn="l">
              <a:buFont typeface="Arial" panose="020B0604020202020204" pitchFamily="34" charset="0"/>
              <a:buChar char="•"/>
            </a:pPr>
            <a:r>
              <a:rPr lang="en-GB" sz="900" b="1" i="0" u="none" strike="noStrike" dirty="0">
                <a:solidFill>
                  <a:schemeClr val="tx1"/>
                </a:solidFill>
                <a:effectLst/>
                <a:latin typeface="+mj-lt"/>
              </a:rPr>
              <a:t>F1 Score:</a:t>
            </a:r>
            <a:endParaRPr lang="en-GB" sz="900" b="0" i="0" u="none" strike="noStrike" dirty="0">
              <a:solidFill>
                <a:schemeClr val="tx1"/>
              </a:solidFill>
              <a:effectLst/>
              <a:latin typeface="+mj-lt"/>
            </a:endParaRPr>
          </a:p>
          <a:p>
            <a:pPr marL="742950" lvl="1" indent="-285750" algn="l">
              <a:buFont typeface="Arial" panose="020B0604020202020204" pitchFamily="34" charset="0"/>
              <a:buChar char="•"/>
            </a:pPr>
            <a:r>
              <a:rPr lang="en-GB" sz="900" b="0" i="0" u="none" strike="noStrike" dirty="0">
                <a:solidFill>
                  <a:schemeClr val="tx1"/>
                </a:solidFill>
                <a:effectLst/>
                <a:latin typeface="+mj-lt"/>
              </a:rPr>
              <a:t>Highest F1 Score: </a:t>
            </a:r>
            <a:r>
              <a:rPr lang="en-GB" sz="900" b="1" i="0" u="none" strike="noStrike" dirty="0" err="1">
                <a:solidFill>
                  <a:schemeClr val="tx1"/>
                </a:solidFill>
                <a:effectLst/>
                <a:latin typeface="+mj-lt"/>
              </a:rPr>
              <a:t>XGBoost</a:t>
            </a:r>
            <a:r>
              <a:rPr lang="en-GB" sz="900" b="0" i="0" u="none" strike="noStrike" dirty="0">
                <a:solidFill>
                  <a:schemeClr val="tx1"/>
                </a:solidFill>
                <a:effectLst/>
                <a:latin typeface="+mj-lt"/>
              </a:rPr>
              <a:t> at </a:t>
            </a:r>
            <a:r>
              <a:rPr lang="en-GB" sz="900" b="1" i="0" u="none" strike="noStrike" dirty="0">
                <a:solidFill>
                  <a:schemeClr val="tx1"/>
                </a:solidFill>
                <a:effectLst/>
                <a:latin typeface="+mj-lt"/>
              </a:rPr>
              <a:t>79.15%</a:t>
            </a:r>
            <a:endParaRPr lang="en-GB" sz="900" b="0" i="0" u="none" strike="noStrike" dirty="0">
              <a:solidFill>
                <a:schemeClr val="tx1"/>
              </a:solidFill>
              <a:effectLst/>
              <a:latin typeface="+mj-lt"/>
            </a:endParaRPr>
          </a:p>
          <a:p>
            <a:pPr marL="742950" lvl="1" indent="-285750" algn="l">
              <a:buFont typeface="Arial" panose="020B0604020202020204" pitchFamily="34" charset="0"/>
              <a:buChar char="•"/>
            </a:pPr>
            <a:r>
              <a:rPr lang="en-GB" sz="900" b="0" i="0" u="none" strike="noStrike" dirty="0">
                <a:solidFill>
                  <a:schemeClr val="tx1"/>
                </a:solidFill>
                <a:effectLst/>
                <a:latin typeface="+mj-lt"/>
              </a:rPr>
              <a:t>Balances precision and recall, valuable for uneven class distribution.</a:t>
            </a:r>
          </a:p>
          <a:p>
            <a:pPr algn="l">
              <a:buFont typeface="Arial" panose="020B0604020202020204" pitchFamily="34" charset="0"/>
              <a:buChar char="•"/>
            </a:pPr>
            <a:r>
              <a:rPr lang="en-GB" sz="900" b="1" i="0" u="none" strike="noStrike" dirty="0">
                <a:solidFill>
                  <a:schemeClr val="tx1"/>
                </a:solidFill>
                <a:effectLst/>
                <a:latin typeface="+mj-lt"/>
              </a:rPr>
              <a:t>ROC-AUC Score:</a:t>
            </a:r>
            <a:endParaRPr lang="en-GB" sz="900" b="0" i="0" u="none" strike="noStrike" dirty="0">
              <a:solidFill>
                <a:schemeClr val="tx1"/>
              </a:solidFill>
              <a:effectLst/>
              <a:latin typeface="+mj-lt"/>
            </a:endParaRPr>
          </a:p>
          <a:p>
            <a:pPr marL="742950" lvl="1" indent="-285750" algn="l">
              <a:buFont typeface="Arial" panose="020B0604020202020204" pitchFamily="34" charset="0"/>
              <a:buChar char="•"/>
            </a:pPr>
            <a:r>
              <a:rPr lang="en-GB" sz="900" b="0" i="0" u="none" strike="noStrike" dirty="0">
                <a:solidFill>
                  <a:schemeClr val="tx1"/>
                </a:solidFill>
                <a:effectLst/>
                <a:latin typeface="+mj-lt"/>
              </a:rPr>
              <a:t>Highest ROC-AUC: </a:t>
            </a:r>
            <a:r>
              <a:rPr lang="en-GB" sz="900" b="1" i="0" u="none" strike="noStrike" dirty="0" err="1">
                <a:solidFill>
                  <a:schemeClr val="tx1"/>
                </a:solidFill>
                <a:effectLst/>
                <a:latin typeface="+mj-lt"/>
              </a:rPr>
              <a:t>XGBoost</a:t>
            </a:r>
            <a:r>
              <a:rPr lang="en-GB" sz="900" b="0" i="0" u="none" strike="noStrike" dirty="0">
                <a:solidFill>
                  <a:schemeClr val="tx1"/>
                </a:solidFill>
                <a:effectLst/>
                <a:latin typeface="+mj-lt"/>
              </a:rPr>
              <a:t> at </a:t>
            </a:r>
            <a:r>
              <a:rPr lang="en-GB" sz="900" b="1" i="0" u="none" strike="noStrike" dirty="0">
                <a:solidFill>
                  <a:schemeClr val="tx1"/>
                </a:solidFill>
                <a:effectLst/>
                <a:latin typeface="+mj-lt"/>
              </a:rPr>
              <a:t>90.66%</a:t>
            </a:r>
            <a:endParaRPr lang="en-GB" sz="900" b="0" i="0" u="none" strike="noStrike" dirty="0">
              <a:solidFill>
                <a:schemeClr val="tx1"/>
              </a:solidFill>
              <a:effectLst/>
              <a:latin typeface="+mj-lt"/>
            </a:endParaRPr>
          </a:p>
          <a:p>
            <a:pPr marL="742950" lvl="1" indent="-285750" algn="l">
              <a:buFont typeface="Arial" panose="020B0604020202020204" pitchFamily="34" charset="0"/>
              <a:buChar char="•"/>
            </a:pPr>
            <a:r>
              <a:rPr lang="en-GB" sz="900" b="0" i="0" u="none" strike="noStrike" dirty="0">
                <a:solidFill>
                  <a:schemeClr val="tx1"/>
                </a:solidFill>
                <a:effectLst/>
                <a:latin typeface="+mj-lt"/>
              </a:rPr>
              <a:t>Indicates the model's ability to discriminate between classes.</a:t>
            </a:r>
          </a:p>
          <a:p>
            <a:pPr marL="742950" lvl="1" indent="-285750" algn="l">
              <a:buFont typeface="Arial" panose="020B0604020202020204" pitchFamily="34" charset="0"/>
              <a:buChar char="•"/>
            </a:pPr>
            <a:endParaRPr lang="en-GB" sz="900" dirty="0">
              <a:solidFill>
                <a:schemeClr val="tx1"/>
              </a:solidFill>
              <a:latin typeface="+mj-lt"/>
            </a:endParaRPr>
          </a:p>
          <a:p>
            <a:pPr algn="l"/>
            <a:r>
              <a:rPr lang="en-GB" sz="900" b="1" i="0" u="none" strike="noStrike" dirty="0">
                <a:solidFill>
                  <a:schemeClr val="tx1"/>
                </a:solidFill>
                <a:effectLst/>
                <a:latin typeface="+mj-lt"/>
              </a:rPr>
              <a:t>Best Model Selection:</a:t>
            </a:r>
          </a:p>
          <a:p>
            <a:pPr lvl="1">
              <a:buFont typeface="Arial" panose="020B0604020202020204" pitchFamily="34" charset="0"/>
              <a:buChar char="•"/>
            </a:pPr>
            <a:r>
              <a:rPr lang="en-GB" sz="900" b="1" i="0" u="none" strike="noStrike" dirty="0">
                <a:solidFill>
                  <a:schemeClr val="tx1"/>
                </a:solidFill>
                <a:effectLst/>
                <a:latin typeface="+mj-lt"/>
              </a:rPr>
              <a:t>According to Accuracy, Precision, F1 Score, and ROC-AUC Score:</a:t>
            </a:r>
            <a:r>
              <a:rPr lang="en-GB" sz="900" b="0" i="0" u="none" strike="noStrike" dirty="0">
                <a:solidFill>
                  <a:schemeClr val="tx1"/>
                </a:solidFill>
                <a:effectLst/>
                <a:latin typeface="+mj-lt"/>
              </a:rPr>
              <a:t> </a:t>
            </a:r>
            <a:r>
              <a:rPr lang="en-GB" sz="900" b="0" i="0" u="none" strike="noStrike" dirty="0" err="1">
                <a:solidFill>
                  <a:schemeClr val="tx1"/>
                </a:solidFill>
                <a:effectLst/>
                <a:latin typeface="+mj-lt"/>
              </a:rPr>
              <a:t>XGBoost</a:t>
            </a:r>
            <a:r>
              <a:rPr lang="en-GB" sz="900" b="0" i="0" u="none" strike="noStrike" dirty="0">
                <a:solidFill>
                  <a:schemeClr val="tx1"/>
                </a:solidFill>
                <a:effectLst/>
                <a:latin typeface="+mj-lt"/>
              </a:rPr>
              <a:t> stands out as the </a:t>
            </a:r>
            <a:r>
              <a:rPr lang="en-GB" sz="900" b="1" i="0" u="none" strike="noStrike" dirty="0">
                <a:solidFill>
                  <a:schemeClr val="tx1"/>
                </a:solidFill>
                <a:effectLst/>
                <a:latin typeface="+mj-lt"/>
              </a:rPr>
              <a:t>best model</a:t>
            </a:r>
            <a:r>
              <a:rPr lang="en-GB" sz="900" b="0" i="0" u="none" strike="noStrike" dirty="0">
                <a:solidFill>
                  <a:schemeClr val="tx1"/>
                </a:solidFill>
                <a:effectLst/>
                <a:latin typeface="+mj-lt"/>
              </a:rPr>
              <a:t>.</a:t>
            </a:r>
          </a:p>
          <a:p>
            <a:pPr lvl="1">
              <a:buFont typeface="Arial" panose="020B0604020202020204" pitchFamily="34" charset="0"/>
              <a:buChar char="•"/>
            </a:pPr>
            <a:r>
              <a:rPr lang="en-GB" sz="900" b="1" i="0" u="none" strike="noStrike" dirty="0">
                <a:solidFill>
                  <a:schemeClr val="tx1"/>
                </a:solidFill>
                <a:effectLst/>
                <a:latin typeface="+mj-lt"/>
              </a:rPr>
              <a:t>According to Recall:</a:t>
            </a:r>
            <a:r>
              <a:rPr lang="en-GB" sz="900" b="0" i="0" u="none" strike="noStrike" dirty="0">
                <a:solidFill>
                  <a:schemeClr val="tx1"/>
                </a:solidFill>
                <a:effectLst/>
                <a:latin typeface="+mj-lt"/>
              </a:rPr>
              <a:t> Logistic Regression takes the lead but is outperformed by </a:t>
            </a:r>
            <a:r>
              <a:rPr lang="en-GB" sz="900" b="0" i="0" u="none" strike="noStrike" dirty="0" err="1">
                <a:solidFill>
                  <a:schemeClr val="tx1"/>
                </a:solidFill>
                <a:effectLst/>
                <a:latin typeface="+mj-lt"/>
              </a:rPr>
              <a:t>XGBoost</a:t>
            </a:r>
            <a:r>
              <a:rPr lang="en-GB" sz="900" b="0" i="0" u="none" strike="noStrike" dirty="0">
                <a:solidFill>
                  <a:schemeClr val="tx1"/>
                </a:solidFill>
                <a:effectLst/>
                <a:latin typeface="+mj-lt"/>
              </a:rPr>
              <a:t> on other metrics.</a:t>
            </a:r>
          </a:p>
          <a:p>
            <a:pPr algn="l"/>
            <a:r>
              <a:rPr lang="en-GB" sz="900" b="1" i="0" u="none" strike="noStrike" dirty="0">
                <a:solidFill>
                  <a:schemeClr val="tx1"/>
                </a:solidFill>
                <a:effectLst/>
                <a:latin typeface="+mj-lt"/>
              </a:rPr>
              <a:t>Conclusion:</a:t>
            </a:r>
            <a:r>
              <a:rPr lang="en-GB" sz="900" b="0" i="0" u="none" strike="noStrike" dirty="0">
                <a:solidFill>
                  <a:schemeClr val="tx1"/>
                </a:solidFill>
                <a:effectLst/>
                <a:latin typeface="+mj-lt"/>
              </a:rPr>
              <a:t> Considering all key performance metrics, including the highest ROC-AUC score, </a:t>
            </a:r>
            <a:r>
              <a:rPr lang="en-GB" sz="900" b="0" i="0" u="none" strike="noStrike" dirty="0" err="1">
                <a:solidFill>
                  <a:schemeClr val="tx1"/>
                </a:solidFill>
                <a:effectLst/>
                <a:latin typeface="+mj-lt"/>
              </a:rPr>
              <a:t>XGBoost</a:t>
            </a:r>
            <a:r>
              <a:rPr lang="en-GB" sz="900" b="0" i="0" u="none" strike="noStrike" dirty="0">
                <a:solidFill>
                  <a:schemeClr val="tx1"/>
                </a:solidFill>
                <a:effectLst/>
                <a:latin typeface="+mj-lt"/>
              </a:rPr>
              <a:t> emerges as the superior model, providing the most reliable and balanced performance for our dataset.</a:t>
            </a:r>
          </a:p>
          <a:p>
            <a:pPr marL="742950" lvl="1" indent="-285750" algn="l">
              <a:buFont typeface="Arial" panose="020B0604020202020204" pitchFamily="34" charset="0"/>
              <a:buChar char="•"/>
            </a:pPr>
            <a:endParaRPr lang="en-GB" sz="100" b="0" i="0" u="none" strike="noStrike" dirty="0">
              <a:solidFill>
                <a:schemeClr val="tx1"/>
              </a:solidFill>
              <a:effectLst/>
              <a:latin typeface="+mj-lt"/>
            </a:endParaRPr>
          </a:p>
          <a:p>
            <a:pPr indent="-285750">
              <a:buFont typeface="Arial" panose="020B0604020202020204" pitchFamily="34" charset="0"/>
              <a:buChar char="•"/>
            </a:pPr>
            <a:endParaRPr lang="en-GB" sz="200" b="0" i="0" u="none" strike="noStrike" dirty="0">
              <a:solidFill>
                <a:schemeClr val="tx1"/>
              </a:solidFill>
              <a:effectLst/>
              <a:latin typeface="+mj-lt"/>
            </a:endParaRPr>
          </a:p>
          <a:p>
            <a:endParaRPr lang="en-GB" sz="600" dirty="0"/>
          </a:p>
        </p:txBody>
      </p:sp>
    </p:spTree>
    <p:extLst>
      <p:ext uri="{BB962C8B-B14F-4D97-AF65-F5344CB8AC3E}">
        <p14:creationId xmlns:p14="http://schemas.microsoft.com/office/powerpoint/2010/main" val="111703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0F8D-DC20-19CA-121B-9D4F70F1DC4A}"/>
              </a:ext>
            </a:extLst>
          </p:cNvPr>
          <p:cNvSpPr>
            <a:spLocks noGrp="1"/>
          </p:cNvSpPr>
          <p:nvPr>
            <p:ph type="title"/>
          </p:nvPr>
        </p:nvSpPr>
        <p:spPr/>
        <p:txBody>
          <a:bodyPr/>
          <a:lstStyle/>
          <a:p>
            <a:r>
              <a:rPr lang="en-GB" dirty="0"/>
              <a:t>Background/Introduction</a:t>
            </a:r>
          </a:p>
        </p:txBody>
      </p:sp>
      <p:sp>
        <p:nvSpPr>
          <p:cNvPr id="3" name="Content Placeholder 2">
            <a:extLst>
              <a:ext uri="{FF2B5EF4-FFF2-40B4-BE49-F238E27FC236}">
                <a16:creationId xmlns:a16="http://schemas.microsoft.com/office/drawing/2014/main" id="{2EBE6600-0FBC-2A99-610B-B3A4BF272835}"/>
              </a:ext>
            </a:extLst>
          </p:cNvPr>
          <p:cNvSpPr>
            <a:spLocks noGrp="1"/>
          </p:cNvSpPr>
          <p:nvPr>
            <p:ph idx="1"/>
          </p:nvPr>
        </p:nvSpPr>
        <p:spPr/>
        <p:txBody>
          <a:bodyPr>
            <a:normAutofit fontScale="92500" lnSpcReduction="20000"/>
          </a:bodyPr>
          <a:lstStyle/>
          <a:p>
            <a:r>
              <a:rPr lang="en-GB" sz="1800" dirty="0">
                <a:solidFill>
                  <a:srgbClr val="2B3A44"/>
                </a:solidFill>
                <a:effectLst/>
                <a:latin typeface="Lato" panose="020F0502020204030203" pitchFamily="34" charset="0"/>
              </a:rPr>
              <a:t>One of the challenges for all Pharmaceutical companies is to understand the persistency of drug as per the physician prescription. To solve this problem ABC pharma company approached an analytics company to automate this process of identification. </a:t>
            </a:r>
            <a:endParaRPr lang="en-GB" dirty="0"/>
          </a:p>
          <a:p>
            <a:r>
              <a:rPr lang="en-GB" sz="1800" dirty="0">
                <a:solidFill>
                  <a:srgbClr val="2B3A44"/>
                </a:solidFill>
                <a:effectLst/>
                <a:latin typeface="Lato" panose="020F0502020204030203" pitchFamily="34" charset="0"/>
              </a:rPr>
              <a:t>ABC Pharma aims to automate the drug persistency identification process to improve treatment efficacy and patient care. They want to develop a machine learning model to classify patients based on adherence to prescribed medication, using the "</a:t>
            </a:r>
            <a:r>
              <a:rPr lang="en-GB" sz="1800" dirty="0" err="1">
                <a:solidFill>
                  <a:srgbClr val="2B3A44"/>
                </a:solidFill>
                <a:effectLst/>
                <a:latin typeface="Lato" panose="020F0502020204030203" pitchFamily="34" charset="0"/>
              </a:rPr>
              <a:t>Persistency_Flag</a:t>
            </a:r>
            <a:r>
              <a:rPr lang="en-GB" sz="1800" dirty="0">
                <a:solidFill>
                  <a:srgbClr val="2B3A44"/>
                </a:solidFill>
                <a:effectLst/>
                <a:latin typeface="Lato" panose="020F0502020204030203" pitchFamily="34" charset="0"/>
              </a:rPr>
              <a:t>". This effort seeks insights into factors affecting drug persistency for targeted patient adherence interventions. </a:t>
            </a:r>
            <a:endParaRPr lang="en-GB" dirty="0"/>
          </a:p>
          <a:p>
            <a:r>
              <a:rPr lang="en-GB" sz="1800" dirty="0">
                <a:solidFill>
                  <a:srgbClr val="2B3A44"/>
                </a:solidFill>
                <a:effectLst/>
                <a:latin typeface="Lato" panose="020F0502020204030203" pitchFamily="34" charset="0"/>
              </a:rPr>
              <a:t>The model will analyse Clinical Factors—like T-Scores, changes in T-Score, risk segments, DEXA scans, fragility fractures, and glucocorticoid usage—providing insights into the patient's health status. Disease/Treatment Factors will also be considered, including treatment history, risk factors, comorbidities, and concomitant drug usage, offering a comprehensive view of the patient's medical history and treatment regimen. Together, these factors aim to predict patient persistency, enabling targeted support for medication adherence. </a:t>
            </a:r>
            <a:endParaRPr lang="en-GB" dirty="0"/>
          </a:p>
          <a:p>
            <a:endParaRPr lang="en-GB" dirty="0"/>
          </a:p>
        </p:txBody>
      </p:sp>
    </p:spTree>
    <p:extLst>
      <p:ext uri="{BB962C8B-B14F-4D97-AF65-F5344CB8AC3E}">
        <p14:creationId xmlns:p14="http://schemas.microsoft.com/office/powerpoint/2010/main" val="217943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9D46-4632-DD23-6B08-8CB969FBDFB5}"/>
              </a:ext>
            </a:extLst>
          </p:cNvPr>
          <p:cNvSpPr>
            <a:spLocks noGrp="1"/>
          </p:cNvSpPr>
          <p:nvPr>
            <p:ph type="title"/>
          </p:nvPr>
        </p:nvSpPr>
        <p:spPr/>
        <p:txBody>
          <a:bodyPr/>
          <a:lstStyle/>
          <a:p>
            <a:r>
              <a:rPr lang="en-GB" dirty="0"/>
              <a:t>Data Background</a:t>
            </a:r>
          </a:p>
        </p:txBody>
      </p:sp>
      <p:sp>
        <p:nvSpPr>
          <p:cNvPr id="3" name="Content Placeholder 2">
            <a:extLst>
              <a:ext uri="{FF2B5EF4-FFF2-40B4-BE49-F238E27FC236}">
                <a16:creationId xmlns:a16="http://schemas.microsoft.com/office/drawing/2014/main" id="{8F76823E-E1E6-6A29-855C-FB541AD8D6D3}"/>
              </a:ext>
            </a:extLst>
          </p:cNvPr>
          <p:cNvSpPr>
            <a:spLocks noGrp="1"/>
          </p:cNvSpPr>
          <p:nvPr>
            <p:ph idx="1"/>
          </p:nvPr>
        </p:nvSpPr>
        <p:spPr>
          <a:xfrm>
            <a:off x="677334" y="1488613"/>
            <a:ext cx="8596668" cy="4759787"/>
          </a:xfrm>
        </p:spPr>
        <p:txBody>
          <a:bodyPr>
            <a:normAutofit/>
          </a:bodyPr>
          <a:lstStyle/>
          <a:p>
            <a:pPr marL="0" indent="0">
              <a:buNone/>
            </a:pPr>
            <a:endParaRPr lang="en-GB" dirty="0"/>
          </a:p>
          <a:p>
            <a:r>
              <a:rPr lang="en-GB" dirty="0" err="1"/>
              <a:t>Healthcare_dataset</a:t>
            </a:r>
            <a:r>
              <a:rPr lang="en-GB" dirty="0"/>
              <a:t> – 2</a:t>
            </a:r>
            <a:r>
              <a:rPr lang="en-GB" baseline="30000" dirty="0"/>
              <a:t>nd</a:t>
            </a:r>
            <a:r>
              <a:rPr lang="en-GB" dirty="0"/>
              <a:t> Sheet </a:t>
            </a:r>
          </a:p>
          <a:p>
            <a:r>
              <a:rPr lang="en-GB" dirty="0"/>
              <a:t>70 Features (including 1 derived features)</a:t>
            </a:r>
          </a:p>
          <a:p>
            <a:r>
              <a:rPr lang="en-GB" dirty="0">
                <a:solidFill>
                  <a:schemeClr val="tx1"/>
                </a:solidFill>
                <a:latin typeface="+mj-lt"/>
              </a:rPr>
              <a:t>Total data points: </a:t>
            </a:r>
            <a:r>
              <a:rPr lang="en-GB" sz="1800" dirty="0">
                <a:solidFill>
                  <a:schemeClr val="tx1"/>
                </a:solidFill>
                <a:effectLst/>
                <a:latin typeface="+mj-lt"/>
              </a:rPr>
              <a:t>3,424 </a:t>
            </a:r>
          </a:p>
          <a:p>
            <a:pPr algn="l">
              <a:buFont typeface="Arial" panose="020B0604020202020204" pitchFamily="34" charset="0"/>
              <a:buChar char="•"/>
            </a:pPr>
            <a:r>
              <a:rPr lang="en-GB" b="1" i="0" u="none" strike="noStrike" dirty="0">
                <a:solidFill>
                  <a:schemeClr val="tx1"/>
                </a:solidFill>
                <a:effectLst/>
                <a:latin typeface="+mj-lt"/>
              </a:rPr>
              <a:t>General Observations</a:t>
            </a:r>
            <a:endParaRPr lang="en-GB" b="0" i="0" u="none" strike="noStrike" dirty="0">
              <a:solidFill>
                <a:schemeClr val="tx1"/>
              </a:solidFill>
              <a:effectLst/>
              <a:latin typeface="+mj-lt"/>
            </a:endParaRPr>
          </a:p>
          <a:p>
            <a:pPr marL="742950" lvl="1" indent="-285750" algn="l">
              <a:buFont typeface="Arial" panose="020B0604020202020204" pitchFamily="34" charset="0"/>
              <a:buChar char="•"/>
            </a:pPr>
            <a:r>
              <a:rPr lang="en-GB" b="0" i="0" u="none" strike="noStrike" dirty="0">
                <a:solidFill>
                  <a:schemeClr val="tx1"/>
                </a:solidFill>
                <a:effectLst/>
                <a:latin typeface="+mj-lt"/>
              </a:rPr>
              <a:t>Predominantly categorical data with significant "unknown" entries</a:t>
            </a:r>
          </a:p>
          <a:p>
            <a:pPr marL="742950" lvl="1" indent="-285750" algn="l">
              <a:buFont typeface="Arial" panose="020B0604020202020204" pitchFamily="34" charset="0"/>
              <a:buChar char="•"/>
            </a:pPr>
            <a:r>
              <a:rPr lang="en-GB" b="0" i="0" u="none" strike="noStrike" dirty="0">
                <a:solidFill>
                  <a:schemeClr val="tx1"/>
                </a:solidFill>
                <a:effectLst/>
                <a:latin typeface="+mj-lt"/>
              </a:rPr>
              <a:t>Boolean variables are prevalent, along with categories containing 'unknown' data</a:t>
            </a:r>
          </a:p>
          <a:p>
            <a:pPr marL="742950" lvl="1" indent="-285750" algn="l">
              <a:buFont typeface="Arial" panose="020B0604020202020204" pitchFamily="34" charset="0"/>
              <a:buChar char="•"/>
            </a:pPr>
            <a:r>
              <a:rPr lang="en-GB" b="0" i="0" u="none" strike="noStrike" dirty="0">
                <a:solidFill>
                  <a:schemeClr val="tx1"/>
                </a:solidFill>
                <a:effectLst/>
                <a:latin typeface="+mj-lt"/>
              </a:rPr>
              <a:t>Essential to integrate domain knowledge to discern data recording errors from valid rarities</a:t>
            </a:r>
          </a:p>
          <a:p>
            <a:r>
              <a:rPr lang="en-GB" dirty="0">
                <a:latin typeface="+mj-lt"/>
              </a:rPr>
              <a:t>Target Variable was ‘</a:t>
            </a:r>
            <a:r>
              <a:rPr lang="en-GB" dirty="0" err="1">
                <a:latin typeface="+mj-lt"/>
              </a:rPr>
              <a:t>Persistency_Flag</a:t>
            </a:r>
            <a:r>
              <a:rPr lang="en-GB" dirty="0">
                <a:latin typeface="+mj-lt"/>
              </a:rPr>
              <a:t>’ – values were mapped as 'Persistent': 1, 'Non-Persistent’: 0</a:t>
            </a:r>
          </a:p>
          <a:p>
            <a:r>
              <a:rPr lang="en-GB" dirty="0" err="1">
                <a:latin typeface="+mj-lt"/>
              </a:rPr>
              <a:t>Ptid</a:t>
            </a:r>
            <a:r>
              <a:rPr lang="en-GB" dirty="0">
                <a:latin typeface="+mj-lt"/>
              </a:rPr>
              <a:t> – was the index (Patient id number)</a:t>
            </a:r>
          </a:p>
          <a:p>
            <a:endParaRPr lang="en-GB" dirty="0">
              <a:latin typeface="+mj-lt"/>
            </a:endParaRPr>
          </a:p>
          <a:p>
            <a:endParaRPr lang="en-GB" dirty="0"/>
          </a:p>
        </p:txBody>
      </p:sp>
    </p:spTree>
    <p:extLst>
      <p:ext uri="{BB962C8B-B14F-4D97-AF65-F5344CB8AC3E}">
        <p14:creationId xmlns:p14="http://schemas.microsoft.com/office/powerpoint/2010/main" val="384431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B9A9-D1C7-AED9-4EB1-312F25CEAC3E}"/>
              </a:ext>
            </a:extLst>
          </p:cNvPr>
          <p:cNvSpPr>
            <a:spLocks noGrp="1"/>
          </p:cNvSpPr>
          <p:nvPr>
            <p:ph type="title"/>
          </p:nvPr>
        </p:nvSpPr>
        <p:spPr/>
        <p:txBody>
          <a:bodyPr>
            <a:normAutofit fontScale="90000"/>
          </a:bodyPr>
          <a:lstStyle/>
          <a:p>
            <a:r>
              <a:rPr lang="en-GB" dirty="0"/>
              <a:t>Data Pre-processing - Categorical Data Challenges</a:t>
            </a:r>
            <a:br>
              <a:rPr lang="en-GB" dirty="0"/>
            </a:br>
            <a:endParaRPr lang="en-GB" dirty="0"/>
          </a:p>
        </p:txBody>
      </p:sp>
      <p:sp>
        <p:nvSpPr>
          <p:cNvPr id="3" name="Content Placeholder 2">
            <a:extLst>
              <a:ext uri="{FF2B5EF4-FFF2-40B4-BE49-F238E27FC236}">
                <a16:creationId xmlns:a16="http://schemas.microsoft.com/office/drawing/2014/main" id="{1404C7B4-78AF-8F9E-7D9E-BA86A14F122D}"/>
              </a:ext>
            </a:extLst>
          </p:cNvPr>
          <p:cNvSpPr>
            <a:spLocks noGrp="1"/>
          </p:cNvSpPr>
          <p:nvPr>
            <p:ph idx="1"/>
          </p:nvPr>
        </p:nvSpPr>
        <p:spPr/>
        <p:txBody>
          <a:bodyPr>
            <a:normAutofit fontScale="77500" lnSpcReduction="20000"/>
          </a:bodyPr>
          <a:lstStyle/>
          <a:p>
            <a:r>
              <a:rPr lang="en-GB" dirty="0" err="1"/>
              <a:t>Ntm_Speciality</a:t>
            </a:r>
            <a:r>
              <a:rPr lang="en-GB" dirty="0"/>
              <a:t>: 310 observations </a:t>
            </a:r>
            <a:r>
              <a:rPr lang="en-GB" dirty="0" err="1"/>
              <a:t>labeled</a:t>
            </a:r>
            <a:r>
              <a:rPr lang="en-GB" dirty="0"/>
              <a:t> as unknown</a:t>
            </a:r>
          </a:p>
          <a:p>
            <a:r>
              <a:rPr lang="en-GB" dirty="0" err="1"/>
              <a:t>Ntm_Speciality_Bucket</a:t>
            </a:r>
            <a:r>
              <a:rPr lang="en-GB" dirty="0"/>
              <a:t>: Unintuitive structure, mixing unknowns with specific categories</a:t>
            </a:r>
          </a:p>
          <a:p>
            <a:r>
              <a:rPr lang="en-GB" dirty="0"/>
              <a:t>Ethnicity: 91 unknown values; limited to Hispanic and Non-Hispanic categories</a:t>
            </a:r>
          </a:p>
          <a:p>
            <a:r>
              <a:rPr lang="en-GB" dirty="0"/>
              <a:t>Race: 97 entries of "Other/Unknown"</a:t>
            </a:r>
          </a:p>
          <a:p>
            <a:r>
              <a:rPr lang="en-GB" dirty="0"/>
              <a:t>Region: 60 entries of "Other/Unknown"</a:t>
            </a:r>
          </a:p>
          <a:p>
            <a:r>
              <a:rPr lang="en-GB" dirty="0" err="1"/>
              <a:t>Risk_Segment_During_Rx</a:t>
            </a:r>
            <a:r>
              <a:rPr lang="en-GB" dirty="0"/>
              <a:t>: 1,497 unknown values; majority unspecified</a:t>
            </a:r>
          </a:p>
          <a:p>
            <a:r>
              <a:rPr lang="en-GB" dirty="0" err="1"/>
              <a:t>Tscore_Bucket_During_Rx</a:t>
            </a:r>
            <a:r>
              <a:rPr lang="en-GB" dirty="0"/>
              <a:t>: 1,497 unknown values; majority unspecified</a:t>
            </a:r>
          </a:p>
          <a:p>
            <a:r>
              <a:rPr lang="en-GB" dirty="0" err="1"/>
              <a:t>Change_T_Score</a:t>
            </a:r>
            <a:r>
              <a:rPr lang="en-GB" dirty="0"/>
              <a:t>: 1,497 unknown values; majority unspecified</a:t>
            </a:r>
          </a:p>
          <a:p>
            <a:r>
              <a:rPr lang="en-GB" dirty="0" err="1"/>
              <a:t>Change_Risk_Segment</a:t>
            </a:r>
            <a:r>
              <a:rPr lang="en-GB" dirty="0"/>
              <a:t>: 2,229 unknown values; majority unspecified</a:t>
            </a:r>
          </a:p>
          <a:p>
            <a:r>
              <a:rPr lang="en-GB" dirty="0"/>
              <a:t>Strategies for Addressing Issues:</a:t>
            </a:r>
          </a:p>
          <a:p>
            <a:pPr lvl="1"/>
            <a:r>
              <a:rPr lang="en-GB" dirty="0"/>
              <a:t>Restructure </a:t>
            </a:r>
            <a:r>
              <a:rPr lang="en-GB" dirty="0" err="1"/>
              <a:t>Ntm_Speciality_Bucket</a:t>
            </a:r>
            <a:r>
              <a:rPr lang="en-GB" dirty="0"/>
              <a:t>, creating an 'Other' category for infrequent specialties</a:t>
            </a:r>
          </a:p>
          <a:p>
            <a:pPr lvl="1"/>
            <a:r>
              <a:rPr lang="en-GB" dirty="0"/>
              <a:t>Remove unknown values under 5%; retain others to avoid information loss</a:t>
            </a:r>
          </a:p>
          <a:p>
            <a:pPr lvl="1"/>
            <a:r>
              <a:rPr lang="en-GB" dirty="0"/>
              <a:t>Conduct sensitivity analysis to evaluate the impact of outliers on model performance</a:t>
            </a:r>
          </a:p>
          <a:p>
            <a:endParaRPr lang="en-GB" dirty="0"/>
          </a:p>
        </p:txBody>
      </p:sp>
    </p:spTree>
    <p:extLst>
      <p:ext uri="{BB962C8B-B14F-4D97-AF65-F5344CB8AC3E}">
        <p14:creationId xmlns:p14="http://schemas.microsoft.com/office/powerpoint/2010/main" val="352578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AEAC-B400-2257-CD5D-D312D96E2C79}"/>
              </a:ext>
            </a:extLst>
          </p:cNvPr>
          <p:cNvSpPr>
            <a:spLocks noGrp="1"/>
          </p:cNvSpPr>
          <p:nvPr>
            <p:ph type="title"/>
          </p:nvPr>
        </p:nvSpPr>
        <p:spPr/>
        <p:txBody>
          <a:bodyPr/>
          <a:lstStyle/>
          <a:p>
            <a:r>
              <a:rPr lang="en-GB" dirty="0"/>
              <a:t>Data Pre-processing – Numerical Data</a:t>
            </a:r>
          </a:p>
        </p:txBody>
      </p:sp>
      <p:sp>
        <p:nvSpPr>
          <p:cNvPr id="3" name="Content Placeholder 2">
            <a:extLst>
              <a:ext uri="{FF2B5EF4-FFF2-40B4-BE49-F238E27FC236}">
                <a16:creationId xmlns:a16="http://schemas.microsoft.com/office/drawing/2014/main" id="{0B649938-C14C-C894-F75C-5639683D6A1D}"/>
              </a:ext>
            </a:extLst>
          </p:cNvPr>
          <p:cNvSpPr>
            <a:spLocks noGrp="1"/>
          </p:cNvSpPr>
          <p:nvPr>
            <p:ph idx="1"/>
          </p:nvPr>
        </p:nvSpPr>
        <p:spPr/>
        <p:txBody>
          <a:bodyPr/>
          <a:lstStyle/>
          <a:p>
            <a:r>
              <a:rPr lang="en-GB" dirty="0" err="1"/>
              <a:t>Dexa_Freq_During_Rx</a:t>
            </a:r>
            <a:r>
              <a:rPr lang="en-GB" dirty="0"/>
              <a:t>: 3,424 observations; investigates DEXA scan frequency, with notable outliers</a:t>
            </a:r>
          </a:p>
          <a:p>
            <a:r>
              <a:rPr lang="en-GB" dirty="0" err="1"/>
              <a:t>Count_Of_Risks</a:t>
            </a:r>
            <a:r>
              <a:rPr lang="en-GB" dirty="0"/>
              <a:t>: Detected outliers with 6 and 7 risks counted</a:t>
            </a:r>
          </a:p>
          <a:p>
            <a:r>
              <a:rPr lang="en-GB" dirty="0"/>
              <a:t>Outliers in </a:t>
            </a:r>
            <a:r>
              <a:rPr lang="en-GB" dirty="0" err="1"/>
              <a:t>Dexa_Freq_During_Rx</a:t>
            </a:r>
            <a:r>
              <a:rPr lang="en-GB" dirty="0"/>
              <a:t> above the upper IQR limit: 460 observations</a:t>
            </a:r>
          </a:p>
          <a:p>
            <a:r>
              <a:rPr lang="en-GB" dirty="0"/>
              <a:t>Data Analysis Approach:</a:t>
            </a:r>
          </a:p>
          <a:p>
            <a:pPr lvl="1"/>
            <a:r>
              <a:rPr lang="en-GB" dirty="0"/>
              <a:t>Assess if zero values represent missing data or actual measurements</a:t>
            </a:r>
          </a:p>
          <a:p>
            <a:pPr lvl="1"/>
            <a:r>
              <a:rPr lang="en-GB" dirty="0"/>
              <a:t>Retain outliers, assuming zeros are prevalent and high values may be significant but rare</a:t>
            </a:r>
          </a:p>
          <a:p>
            <a:endParaRPr lang="en-GB" dirty="0"/>
          </a:p>
        </p:txBody>
      </p:sp>
    </p:spTree>
    <p:extLst>
      <p:ext uri="{BB962C8B-B14F-4D97-AF65-F5344CB8AC3E}">
        <p14:creationId xmlns:p14="http://schemas.microsoft.com/office/powerpoint/2010/main" val="295085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81D1-32AD-069B-2833-E1E88FF0E102}"/>
              </a:ext>
            </a:extLst>
          </p:cNvPr>
          <p:cNvSpPr>
            <a:spLocks noGrp="1"/>
          </p:cNvSpPr>
          <p:nvPr>
            <p:ph type="title"/>
          </p:nvPr>
        </p:nvSpPr>
        <p:spPr/>
        <p:txBody>
          <a:bodyPr/>
          <a:lstStyle/>
          <a:p>
            <a:r>
              <a:rPr lang="en-GB" dirty="0"/>
              <a:t>Model Selection</a:t>
            </a:r>
          </a:p>
        </p:txBody>
      </p:sp>
      <p:sp>
        <p:nvSpPr>
          <p:cNvPr id="3" name="Content Placeholder 2">
            <a:extLst>
              <a:ext uri="{FF2B5EF4-FFF2-40B4-BE49-F238E27FC236}">
                <a16:creationId xmlns:a16="http://schemas.microsoft.com/office/drawing/2014/main" id="{2788CAD1-6032-8895-675E-027EB042B14D}"/>
              </a:ext>
            </a:extLst>
          </p:cNvPr>
          <p:cNvSpPr>
            <a:spLocks noGrp="1"/>
          </p:cNvSpPr>
          <p:nvPr>
            <p:ph idx="1"/>
          </p:nvPr>
        </p:nvSpPr>
        <p:spPr>
          <a:xfrm>
            <a:off x="677334" y="1838738"/>
            <a:ext cx="9659362" cy="4480919"/>
          </a:xfrm>
        </p:spPr>
        <p:txBody>
          <a:bodyPr>
            <a:normAutofit fontScale="70000" lnSpcReduction="20000"/>
          </a:bodyPr>
          <a:lstStyle/>
          <a:p>
            <a:pPr algn="l">
              <a:buFont typeface="Arial" panose="020B0604020202020204" pitchFamily="34" charset="0"/>
              <a:buChar char="•"/>
            </a:pPr>
            <a:r>
              <a:rPr lang="en-GB" sz="2600" b="1" i="0" u="none" strike="noStrike" dirty="0">
                <a:solidFill>
                  <a:schemeClr val="tx1"/>
                </a:solidFill>
                <a:effectLst/>
                <a:latin typeface="+mj-lt"/>
              </a:rPr>
              <a:t>3 Models were </a:t>
            </a:r>
            <a:r>
              <a:rPr lang="en-GB" sz="2600" b="1" dirty="0">
                <a:solidFill>
                  <a:schemeClr val="tx1"/>
                </a:solidFill>
                <a:latin typeface="+mj-lt"/>
              </a:rPr>
              <a:t>c</a:t>
            </a:r>
            <a:r>
              <a:rPr lang="en-GB" sz="2600" b="1" i="0" u="none" strike="noStrike" dirty="0">
                <a:solidFill>
                  <a:schemeClr val="tx1"/>
                </a:solidFill>
                <a:effectLst/>
                <a:latin typeface="+mj-lt"/>
              </a:rPr>
              <a:t>hosen:</a:t>
            </a:r>
            <a:endParaRPr lang="en-GB" sz="2600" b="0" i="0" u="none" strike="noStrike" dirty="0">
              <a:solidFill>
                <a:schemeClr val="tx1"/>
              </a:solidFill>
              <a:effectLst/>
              <a:latin typeface="+mj-lt"/>
            </a:endParaRPr>
          </a:p>
          <a:p>
            <a:pPr marL="742950" lvl="1" indent="-285750" algn="l">
              <a:buFont typeface="Arial" panose="020B0604020202020204" pitchFamily="34" charset="0"/>
              <a:buChar char="•"/>
            </a:pPr>
            <a:r>
              <a:rPr lang="en-GB" sz="2600" b="1" i="0" u="none" strike="noStrike" dirty="0">
                <a:solidFill>
                  <a:schemeClr val="tx1"/>
                </a:solidFill>
                <a:effectLst/>
                <a:latin typeface="+mj-lt"/>
              </a:rPr>
              <a:t>Logistic Regression (Baseline Measurement):</a:t>
            </a:r>
            <a:endParaRPr lang="en-GB" sz="2600" b="0" i="0" u="none" strike="noStrike" dirty="0">
              <a:solidFill>
                <a:schemeClr val="tx1"/>
              </a:solidFill>
              <a:effectLst/>
              <a:latin typeface="+mj-lt"/>
            </a:endParaRPr>
          </a:p>
          <a:p>
            <a:pPr marL="1143000" lvl="2" indent="-228600" algn="l">
              <a:buFont typeface="Arial" panose="020B0604020202020204" pitchFamily="34" charset="0"/>
              <a:buChar char="•"/>
            </a:pPr>
            <a:r>
              <a:rPr lang="en-GB" sz="2200" b="0" i="0" u="none" strike="noStrike" dirty="0">
                <a:solidFill>
                  <a:schemeClr val="tx1"/>
                </a:solidFill>
                <a:effectLst/>
                <a:latin typeface="+mj-lt"/>
              </a:rPr>
              <a:t>Chosen for its simplicity and efficiency in binary classification tasks.</a:t>
            </a:r>
          </a:p>
          <a:p>
            <a:pPr marL="1143000" lvl="2" indent="-228600" algn="l">
              <a:buFont typeface="Arial" panose="020B0604020202020204" pitchFamily="34" charset="0"/>
              <a:buChar char="•"/>
            </a:pPr>
            <a:r>
              <a:rPr lang="en-GB" sz="2200" b="0" i="0" u="none" strike="noStrike" dirty="0">
                <a:solidFill>
                  <a:schemeClr val="tx1"/>
                </a:solidFill>
                <a:effectLst/>
                <a:latin typeface="+mj-lt"/>
              </a:rPr>
              <a:t>Provides clear probabilistic interpretation of model outputs.</a:t>
            </a:r>
          </a:p>
          <a:p>
            <a:pPr marL="1143000" lvl="2" indent="-228600" algn="l">
              <a:buFont typeface="Arial" panose="020B0604020202020204" pitchFamily="34" charset="0"/>
              <a:buChar char="•"/>
            </a:pPr>
            <a:r>
              <a:rPr lang="en-GB" sz="2200" b="0" i="0" u="none" strike="noStrike" dirty="0">
                <a:solidFill>
                  <a:schemeClr val="tx1"/>
                </a:solidFill>
                <a:effectLst/>
                <a:latin typeface="+mj-lt"/>
              </a:rPr>
              <a:t>Useful for understanding the influence of individual features on the outcome.</a:t>
            </a:r>
          </a:p>
          <a:p>
            <a:pPr marL="742950" lvl="1" indent="-285750" algn="l">
              <a:buFont typeface="Arial" panose="020B0604020202020204" pitchFamily="34" charset="0"/>
              <a:buChar char="•"/>
            </a:pPr>
            <a:r>
              <a:rPr lang="en-GB" sz="2600" b="1" i="0" u="none" strike="noStrike" dirty="0">
                <a:solidFill>
                  <a:schemeClr val="tx1"/>
                </a:solidFill>
                <a:effectLst/>
                <a:latin typeface="+mj-lt"/>
              </a:rPr>
              <a:t>Random Forest Classification:</a:t>
            </a:r>
            <a:endParaRPr lang="en-GB" sz="2600" b="0" i="0" u="none" strike="noStrike" dirty="0">
              <a:solidFill>
                <a:schemeClr val="tx1"/>
              </a:solidFill>
              <a:effectLst/>
              <a:latin typeface="+mj-lt"/>
            </a:endParaRPr>
          </a:p>
          <a:p>
            <a:pPr marL="1143000" lvl="2" indent="-228600" algn="l">
              <a:buFont typeface="Arial" panose="020B0604020202020204" pitchFamily="34" charset="0"/>
              <a:buChar char="•"/>
            </a:pPr>
            <a:r>
              <a:rPr lang="en-GB" sz="2200" b="0" i="0" u="none" strike="noStrike" dirty="0">
                <a:solidFill>
                  <a:schemeClr val="tx1"/>
                </a:solidFill>
                <a:effectLst/>
                <a:latin typeface="+mj-lt"/>
              </a:rPr>
              <a:t>Selected for its robustness and ability to handle non-linear data.</a:t>
            </a:r>
          </a:p>
          <a:p>
            <a:pPr marL="1143000" lvl="2" indent="-228600" algn="l">
              <a:buFont typeface="Arial" panose="020B0604020202020204" pitchFamily="34" charset="0"/>
              <a:buChar char="•"/>
            </a:pPr>
            <a:r>
              <a:rPr lang="en-GB" sz="2200" b="0" i="0" u="none" strike="noStrike" dirty="0">
                <a:solidFill>
                  <a:schemeClr val="tx1"/>
                </a:solidFill>
                <a:effectLst/>
                <a:latin typeface="+mj-lt"/>
              </a:rPr>
              <a:t>Excels in handling large datasets with higher dimensionality.</a:t>
            </a:r>
          </a:p>
          <a:p>
            <a:pPr marL="1143000" lvl="2" indent="-228600" algn="l">
              <a:buFont typeface="Arial" panose="020B0604020202020204" pitchFamily="34" charset="0"/>
              <a:buChar char="•"/>
            </a:pPr>
            <a:r>
              <a:rPr lang="en-GB" sz="2200" b="0" i="0" u="none" strike="noStrike" dirty="0">
                <a:solidFill>
                  <a:schemeClr val="tx1"/>
                </a:solidFill>
                <a:effectLst/>
                <a:latin typeface="+mj-lt"/>
              </a:rPr>
              <a:t>Offers insights into feature importance, enhancing model interpretability.</a:t>
            </a:r>
          </a:p>
          <a:p>
            <a:pPr marL="742950" lvl="1" indent="-285750" algn="l">
              <a:buFont typeface="Arial" panose="020B0604020202020204" pitchFamily="34" charset="0"/>
              <a:buChar char="•"/>
            </a:pPr>
            <a:r>
              <a:rPr lang="en-GB" sz="2600" b="1" i="0" u="none" strike="noStrike" dirty="0" err="1">
                <a:solidFill>
                  <a:schemeClr val="tx1"/>
                </a:solidFill>
                <a:effectLst/>
                <a:latin typeface="+mj-lt"/>
              </a:rPr>
              <a:t>XGBoost</a:t>
            </a:r>
            <a:r>
              <a:rPr lang="en-GB" sz="2600" b="1" i="0" u="none" strike="noStrike" dirty="0">
                <a:solidFill>
                  <a:schemeClr val="tx1"/>
                </a:solidFill>
                <a:effectLst/>
                <a:latin typeface="+mj-lt"/>
              </a:rPr>
              <a:t>:</a:t>
            </a:r>
            <a:endParaRPr lang="en-GB" sz="2600" b="0" i="0" u="none" strike="noStrike" dirty="0">
              <a:solidFill>
                <a:schemeClr val="tx1"/>
              </a:solidFill>
              <a:effectLst/>
              <a:latin typeface="+mj-lt"/>
            </a:endParaRPr>
          </a:p>
          <a:p>
            <a:pPr marL="1143000" lvl="2" indent="-228600" algn="l">
              <a:buFont typeface="Arial" panose="020B0604020202020204" pitchFamily="34" charset="0"/>
              <a:buChar char="•"/>
            </a:pPr>
            <a:r>
              <a:rPr lang="en-GB" sz="2200" b="0" i="0" u="none" strike="noStrike" dirty="0">
                <a:solidFill>
                  <a:schemeClr val="tx1"/>
                </a:solidFill>
                <a:effectLst/>
                <a:latin typeface="+mj-lt"/>
              </a:rPr>
              <a:t>Opted for its high performance and speed in training.</a:t>
            </a:r>
          </a:p>
          <a:p>
            <a:pPr marL="1143000" lvl="2" indent="-228600" algn="l">
              <a:buFont typeface="Arial" panose="020B0604020202020204" pitchFamily="34" charset="0"/>
              <a:buChar char="•"/>
            </a:pPr>
            <a:r>
              <a:rPr lang="en-GB" sz="2200" b="0" i="0" u="none" strike="noStrike" dirty="0">
                <a:solidFill>
                  <a:schemeClr val="tx1"/>
                </a:solidFill>
                <a:effectLst/>
                <a:latin typeface="+mj-lt"/>
              </a:rPr>
              <a:t>Known for delivering state-of-the-art results on many machine learning challenges.</a:t>
            </a:r>
          </a:p>
          <a:p>
            <a:pPr marL="1143000" lvl="2" indent="-228600" algn="l">
              <a:buFont typeface="Arial" panose="020B0604020202020204" pitchFamily="34" charset="0"/>
              <a:buChar char="•"/>
            </a:pPr>
            <a:r>
              <a:rPr lang="en-GB" sz="2200" b="0" i="0" u="none" strike="noStrike" dirty="0">
                <a:solidFill>
                  <a:schemeClr val="tx1"/>
                </a:solidFill>
                <a:effectLst/>
                <a:latin typeface="+mj-lt"/>
              </a:rPr>
              <a:t>Incorporates built-in regularization, reducing overfitting and improving overall model performance.</a:t>
            </a:r>
          </a:p>
          <a:p>
            <a:endParaRPr lang="en-GB" dirty="0"/>
          </a:p>
        </p:txBody>
      </p:sp>
    </p:spTree>
    <p:extLst>
      <p:ext uri="{BB962C8B-B14F-4D97-AF65-F5344CB8AC3E}">
        <p14:creationId xmlns:p14="http://schemas.microsoft.com/office/powerpoint/2010/main" val="381959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1CD-AD2F-9DAD-9C66-CFC33F4C432C}"/>
              </a:ext>
            </a:extLst>
          </p:cNvPr>
          <p:cNvSpPr>
            <a:spLocks noGrp="1"/>
          </p:cNvSpPr>
          <p:nvPr>
            <p:ph type="title"/>
          </p:nvPr>
        </p:nvSpPr>
        <p:spPr/>
        <p:txBody>
          <a:bodyPr/>
          <a:lstStyle/>
          <a:p>
            <a:r>
              <a:rPr lang="en-GB" dirty="0"/>
              <a:t>Logistic Regression</a:t>
            </a:r>
          </a:p>
        </p:txBody>
      </p:sp>
      <p:sp>
        <p:nvSpPr>
          <p:cNvPr id="3" name="Content Placeholder 2">
            <a:extLst>
              <a:ext uri="{FF2B5EF4-FFF2-40B4-BE49-F238E27FC236}">
                <a16:creationId xmlns:a16="http://schemas.microsoft.com/office/drawing/2014/main" id="{2CEB710A-C9E9-65D2-D8C3-83455C21C8FC}"/>
              </a:ext>
            </a:extLst>
          </p:cNvPr>
          <p:cNvSpPr>
            <a:spLocks noGrp="1"/>
          </p:cNvSpPr>
          <p:nvPr>
            <p:ph idx="1"/>
          </p:nvPr>
        </p:nvSpPr>
        <p:spPr>
          <a:xfrm>
            <a:off x="677334" y="1600201"/>
            <a:ext cx="8596668" cy="4441162"/>
          </a:xfrm>
        </p:spPr>
        <p:txBody>
          <a:bodyPr>
            <a:normAutofit fontScale="92500" lnSpcReduction="10000"/>
          </a:bodyPr>
          <a:lstStyle/>
          <a:p>
            <a:pPr algn="l">
              <a:buFont typeface="Arial" panose="020B0604020202020204" pitchFamily="34" charset="0"/>
              <a:buChar char="•"/>
            </a:pPr>
            <a:r>
              <a:rPr lang="en-GB" b="1" i="0" u="none" strike="noStrike" dirty="0">
                <a:solidFill>
                  <a:schemeClr val="tx1"/>
                </a:solidFill>
                <a:effectLst/>
                <a:latin typeface="+mj-lt"/>
              </a:rPr>
              <a:t>Performance Metrics in Percentages:</a:t>
            </a:r>
            <a:endParaRPr lang="en-GB" b="0" i="0" u="none" strike="noStrike" dirty="0">
              <a:solidFill>
                <a:schemeClr val="tx1"/>
              </a:solidFill>
              <a:effectLst/>
              <a:latin typeface="+mj-lt"/>
            </a:endParaRPr>
          </a:p>
          <a:p>
            <a:pPr marL="742950" lvl="1" indent="-285750" algn="l">
              <a:buFont typeface="Arial" panose="020B0604020202020204" pitchFamily="34" charset="0"/>
              <a:buChar char="•"/>
            </a:pPr>
            <a:r>
              <a:rPr lang="en-GB" b="1" i="0" u="none" strike="noStrike" dirty="0">
                <a:solidFill>
                  <a:schemeClr val="tx1"/>
                </a:solidFill>
                <a:effectLst/>
                <a:latin typeface="+mj-lt"/>
              </a:rPr>
              <a:t>Logistic Regression Accuracy:</a:t>
            </a:r>
            <a:r>
              <a:rPr lang="en-GB" b="0" i="0" u="none" strike="noStrike" dirty="0">
                <a:solidFill>
                  <a:schemeClr val="tx1"/>
                </a:solidFill>
                <a:effectLst/>
                <a:latin typeface="+mj-lt"/>
              </a:rPr>
              <a:t> 84.09%</a:t>
            </a:r>
          </a:p>
          <a:p>
            <a:pPr marL="742950" lvl="1" indent="-285750" algn="l">
              <a:buFont typeface="Arial" panose="020B0604020202020204" pitchFamily="34" charset="0"/>
              <a:buChar char="•"/>
            </a:pPr>
            <a:r>
              <a:rPr lang="en-GB" b="1" i="0" u="none" strike="noStrike" dirty="0">
                <a:solidFill>
                  <a:schemeClr val="tx1"/>
                </a:solidFill>
                <a:effectLst/>
                <a:latin typeface="+mj-lt"/>
              </a:rPr>
              <a:t>Logistic Regression Precision:</a:t>
            </a:r>
            <a:r>
              <a:rPr lang="en-GB" b="0" i="0" u="none" strike="noStrike" dirty="0">
                <a:solidFill>
                  <a:schemeClr val="tx1"/>
                </a:solidFill>
                <a:effectLst/>
                <a:latin typeface="+mj-lt"/>
              </a:rPr>
              <a:t> 83.71%</a:t>
            </a:r>
          </a:p>
          <a:p>
            <a:pPr marL="742950" lvl="1" indent="-285750" algn="l">
              <a:buFont typeface="Arial" panose="020B0604020202020204" pitchFamily="34" charset="0"/>
              <a:buChar char="•"/>
            </a:pPr>
            <a:r>
              <a:rPr lang="en-GB" b="1" i="0" u="none" strike="noStrike" dirty="0">
                <a:solidFill>
                  <a:schemeClr val="tx1"/>
                </a:solidFill>
                <a:effectLst/>
                <a:latin typeface="+mj-lt"/>
              </a:rPr>
              <a:t>Logistic Regression Recall:</a:t>
            </a:r>
            <a:r>
              <a:rPr lang="en-GB" b="0" i="0" u="none" strike="noStrike" dirty="0">
                <a:solidFill>
                  <a:schemeClr val="tx1"/>
                </a:solidFill>
                <a:effectLst/>
                <a:latin typeface="+mj-lt"/>
              </a:rPr>
              <a:t> 73.71%</a:t>
            </a:r>
          </a:p>
          <a:p>
            <a:pPr marL="742950" lvl="1" indent="-285750" algn="l">
              <a:buFont typeface="Arial" panose="020B0604020202020204" pitchFamily="34" charset="0"/>
              <a:buChar char="•"/>
            </a:pPr>
            <a:r>
              <a:rPr lang="en-GB" b="1" i="0" u="none" strike="noStrike" dirty="0">
                <a:solidFill>
                  <a:schemeClr val="tx1"/>
                </a:solidFill>
                <a:effectLst/>
                <a:latin typeface="+mj-lt"/>
              </a:rPr>
              <a:t>Logistic Regression F1 Score:</a:t>
            </a:r>
            <a:r>
              <a:rPr lang="en-GB" b="0" i="0" u="none" strike="noStrike" dirty="0">
                <a:solidFill>
                  <a:schemeClr val="tx1"/>
                </a:solidFill>
                <a:effectLst/>
                <a:latin typeface="+mj-lt"/>
              </a:rPr>
              <a:t> 78.39%</a:t>
            </a:r>
          </a:p>
          <a:p>
            <a:pPr algn="l">
              <a:buFont typeface="Arial" panose="020B0604020202020204" pitchFamily="34" charset="0"/>
              <a:buChar char="•"/>
            </a:pPr>
            <a:r>
              <a:rPr lang="en-GB" b="1" i="0" u="none" strike="noStrike" dirty="0">
                <a:solidFill>
                  <a:schemeClr val="tx1"/>
                </a:solidFill>
                <a:effectLst/>
                <a:latin typeface="+mj-lt"/>
              </a:rPr>
              <a:t>Best Hyperparameters and Accuracies:</a:t>
            </a:r>
            <a:endParaRPr lang="en-GB" b="0" i="0" u="none" strike="noStrike" dirty="0">
              <a:solidFill>
                <a:schemeClr val="tx1"/>
              </a:solidFill>
              <a:effectLst/>
              <a:latin typeface="+mj-lt"/>
            </a:endParaRPr>
          </a:p>
          <a:p>
            <a:pPr marL="742950" lvl="1" indent="-285750" algn="l">
              <a:buFont typeface="Arial" panose="020B0604020202020204" pitchFamily="34" charset="0"/>
              <a:buChar char="•"/>
            </a:pPr>
            <a:r>
              <a:rPr lang="en-GB" b="1" i="0" u="none" strike="noStrike" dirty="0">
                <a:solidFill>
                  <a:schemeClr val="tx1"/>
                </a:solidFill>
                <a:effectLst/>
                <a:latin typeface="+mj-lt"/>
              </a:rPr>
              <a:t>Best Hyperparameters:</a:t>
            </a:r>
            <a:endParaRPr lang="en-GB" b="0" i="0" u="none" strike="noStrike" dirty="0">
              <a:solidFill>
                <a:schemeClr val="tx1"/>
              </a:solidFill>
              <a:effectLst/>
              <a:latin typeface="+mj-lt"/>
            </a:endParaRPr>
          </a:p>
          <a:p>
            <a:pPr marL="1143000" lvl="2" indent="-228600" algn="l">
              <a:buFont typeface="Arial" panose="020B0604020202020204" pitchFamily="34" charset="0"/>
              <a:buChar char="•"/>
            </a:pPr>
            <a:r>
              <a:rPr lang="en-GB" b="0" i="0" u="none" strike="noStrike" dirty="0">
                <a:solidFill>
                  <a:schemeClr val="tx1"/>
                </a:solidFill>
                <a:effectLst/>
                <a:latin typeface="+mj-lt"/>
              </a:rPr>
              <a:t>Regularization Strength ('C'): 0.1</a:t>
            </a:r>
          </a:p>
          <a:p>
            <a:pPr marL="1143000" lvl="2" indent="-228600" algn="l">
              <a:buFont typeface="Arial" panose="020B0604020202020204" pitchFamily="34" charset="0"/>
              <a:buChar char="•"/>
            </a:pPr>
            <a:r>
              <a:rPr lang="en-GB" b="0" i="0" u="none" strike="noStrike" dirty="0">
                <a:solidFill>
                  <a:schemeClr val="tx1"/>
                </a:solidFill>
                <a:effectLst/>
                <a:latin typeface="+mj-lt"/>
              </a:rPr>
              <a:t>Penalty: L2 (Ridge regression)</a:t>
            </a:r>
          </a:p>
          <a:p>
            <a:pPr marL="742950" lvl="1" indent="-285750" algn="l">
              <a:buFont typeface="Arial" panose="020B0604020202020204" pitchFamily="34" charset="0"/>
              <a:buChar char="•"/>
            </a:pPr>
            <a:r>
              <a:rPr lang="en-GB" b="1" i="0" u="none" strike="noStrike" dirty="0">
                <a:solidFill>
                  <a:schemeClr val="tx1"/>
                </a:solidFill>
                <a:effectLst/>
                <a:latin typeface="+mj-lt"/>
              </a:rPr>
              <a:t>Best Training Accuracy:</a:t>
            </a:r>
            <a:r>
              <a:rPr lang="en-GB" b="0" i="0" u="none" strike="noStrike" dirty="0">
                <a:solidFill>
                  <a:schemeClr val="tx1"/>
                </a:solidFill>
                <a:effectLst/>
                <a:latin typeface="+mj-lt"/>
              </a:rPr>
              <a:t> 82.44%</a:t>
            </a:r>
          </a:p>
          <a:p>
            <a:pPr marL="742950" lvl="1" indent="-285750" algn="l">
              <a:buFont typeface="Arial" panose="020B0604020202020204" pitchFamily="34" charset="0"/>
              <a:buChar char="•"/>
            </a:pPr>
            <a:r>
              <a:rPr lang="en-GB" b="1" i="0" u="none" strike="noStrike" dirty="0">
                <a:solidFill>
                  <a:schemeClr val="tx1"/>
                </a:solidFill>
                <a:effectLst/>
                <a:latin typeface="+mj-lt"/>
              </a:rPr>
              <a:t>Best Validation Accuracy:</a:t>
            </a:r>
            <a:r>
              <a:rPr lang="en-GB" b="0" i="0" u="none" strike="noStrike" dirty="0">
                <a:solidFill>
                  <a:schemeClr val="tx1"/>
                </a:solidFill>
                <a:effectLst/>
                <a:latin typeface="+mj-lt"/>
              </a:rPr>
              <a:t> 80.75%</a:t>
            </a:r>
          </a:p>
          <a:p>
            <a:pPr marL="742950" lvl="1" indent="-285750" algn="l">
              <a:buFont typeface="Arial" panose="020B0604020202020204" pitchFamily="34" charset="0"/>
              <a:buChar char="•"/>
            </a:pPr>
            <a:r>
              <a:rPr lang="en-GB" b="1" i="0" u="none" strike="noStrike" dirty="0">
                <a:solidFill>
                  <a:schemeClr val="tx1"/>
                </a:solidFill>
                <a:effectLst/>
                <a:latin typeface="+mj-lt"/>
              </a:rPr>
              <a:t>Best Test Accuracy (using best parameters):</a:t>
            </a:r>
            <a:r>
              <a:rPr lang="en-GB" b="0" i="0" u="none" strike="noStrike" dirty="0">
                <a:solidFill>
                  <a:schemeClr val="tx1"/>
                </a:solidFill>
                <a:effectLst/>
                <a:latin typeface="+mj-lt"/>
              </a:rPr>
              <a:t> 84.09%</a:t>
            </a:r>
          </a:p>
          <a:p>
            <a:pPr>
              <a:buFont typeface="Arial" panose="020B0604020202020204" pitchFamily="34" charset="0"/>
              <a:buChar char="•"/>
            </a:pPr>
            <a:r>
              <a:rPr lang="en-GB" dirty="0">
                <a:solidFill>
                  <a:schemeClr val="tx1"/>
                </a:solidFill>
                <a:latin typeface="+mj-lt"/>
              </a:rPr>
              <a:t>Logistic Regression ROC-AUC Score: 90.15%</a:t>
            </a:r>
          </a:p>
        </p:txBody>
      </p:sp>
      <p:pic>
        <p:nvPicPr>
          <p:cNvPr id="4" name="Picture 3">
            <a:extLst>
              <a:ext uri="{FF2B5EF4-FFF2-40B4-BE49-F238E27FC236}">
                <a16:creationId xmlns:a16="http://schemas.microsoft.com/office/drawing/2014/main" id="{4E3E6E33-347D-111F-A210-61AFEBFBEF78}"/>
              </a:ext>
            </a:extLst>
          </p:cNvPr>
          <p:cNvPicPr>
            <a:picLocks noChangeAspect="1"/>
          </p:cNvPicPr>
          <p:nvPr/>
        </p:nvPicPr>
        <p:blipFill>
          <a:blip r:embed="rId2"/>
          <a:stretch>
            <a:fillRect/>
          </a:stretch>
        </p:blipFill>
        <p:spPr>
          <a:xfrm>
            <a:off x="8521424" y="491357"/>
            <a:ext cx="3594100" cy="3068481"/>
          </a:xfrm>
          <a:prstGeom prst="rect">
            <a:avLst/>
          </a:prstGeom>
        </p:spPr>
      </p:pic>
      <p:pic>
        <p:nvPicPr>
          <p:cNvPr id="5" name="Picture 4">
            <a:extLst>
              <a:ext uri="{FF2B5EF4-FFF2-40B4-BE49-F238E27FC236}">
                <a16:creationId xmlns:a16="http://schemas.microsoft.com/office/drawing/2014/main" id="{E38F3672-B082-3880-2F0B-C99D9551EFE0}"/>
              </a:ext>
            </a:extLst>
          </p:cNvPr>
          <p:cNvPicPr>
            <a:picLocks noChangeAspect="1"/>
          </p:cNvPicPr>
          <p:nvPr/>
        </p:nvPicPr>
        <p:blipFill>
          <a:blip r:embed="rId3"/>
          <a:stretch>
            <a:fillRect/>
          </a:stretch>
        </p:blipFill>
        <p:spPr>
          <a:xfrm>
            <a:off x="8521424" y="3559838"/>
            <a:ext cx="3594100" cy="2882900"/>
          </a:xfrm>
          <a:prstGeom prst="rect">
            <a:avLst/>
          </a:prstGeom>
        </p:spPr>
      </p:pic>
    </p:spTree>
    <p:extLst>
      <p:ext uri="{BB962C8B-B14F-4D97-AF65-F5344CB8AC3E}">
        <p14:creationId xmlns:p14="http://schemas.microsoft.com/office/powerpoint/2010/main" val="140205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E81A-B5E2-0A7F-EBEF-05969ECC8F25}"/>
              </a:ext>
            </a:extLst>
          </p:cNvPr>
          <p:cNvSpPr>
            <a:spLocks noGrp="1"/>
          </p:cNvSpPr>
          <p:nvPr>
            <p:ph type="title"/>
          </p:nvPr>
        </p:nvSpPr>
        <p:spPr/>
        <p:txBody>
          <a:bodyPr/>
          <a:lstStyle/>
          <a:p>
            <a:r>
              <a:rPr lang="en-GB" dirty="0"/>
              <a:t>Random Forest Classification</a:t>
            </a:r>
          </a:p>
        </p:txBody>
      </p:sp>
      <p:sp>
        <p:nvSpPr>
          <p:cNvPr id="3" name="Content Placeholder 2">
            <a:extLst>
              <a:ext uri="{FF2B5EF4-FFF2-40B4-BE49-F238E27FC236}">
                <a16:creationId xmlns:a16="http://schemas.microsoft.com/office/drawing/2014/main" id="{04ABB973-749A-B479-38BF-2566BBE8F0D1}"/>
              </a:ext>
            </a:extLst>
          </p:cNvPr>
          <p:cNvSpPr>
            <a:spLocks noGrp="1"/>
          </p:cNvSpPr>
          <p:nvPr>
            <p:ph idx="1"/>
          </p:nvPr>
        </p:nvSpPr>
        <p:spPr>
          <a:xfrm>
            <a:off x="677334" y="1699591"/>
            <a:ext cx="8764840" cy="4341771"/>
          </a:xfrm>
        </p:spPr>
        <p:txBody>
          <a:bodyPr>
            <a:normAutofit fontScale="85000" lnSpcReduction="20000"/>
          </a:bodyPr>
          <a:lstStyle/>
          <a:p>
            <a:pPr algn="l">
              <a:buFont typeface="Arial" panose="020B0604020202020204" pitchFamily="34" charset="0"/>
              <a:buChar char="•"/>
            </a:pPr>
            <a:r>
              <a:rPr lang="en-GB" b="1" i="0" u="none" strike="noStrike" dirty="0">
                <a:solidFill>
                  <a:schemeClr val="tx1"/>
                </a:solidFill>
                <a:effectLst/>
                <a:latin typeface="+mj-lt"/>
              </a:rPr>
              <a:t>Performance Metrics in Percentages:</a:t>
            </a:r>
            <a:endParaRPr lang="en-GB" b="0" i="0" u="none" strike="noStrike" dirty="0">
              <a:solidFill>
                <a:schemeClr val="tx1"/>
              </a:solidFill>
              <a:effectLst/>
              <a:latin typeface="+mj-lt"/>
            </a:endParaRPr>
          </a:p>
          <a:p>
            <a:pPr marL="742950" lvl="1" indent="-285750" algn="l">
              <a:buFont typeface="Arial" panose="020B0604020202020204" pitchFamily="34" charset="0"/>
              <a:buChar char="•"/>
            </a:pPr>
            <a:r>
              <a:rPr lang="en-GB" b="1" i="0" u="none" strike="noStrike" dirty="0">
                <a:solidFill>
                  <a:schemeClr val="tx1"/>
                </a:solidFill>
                <a:effectLst/>
                <a:latin typeface="+mj-lt"/>
              </a:rPr>
              <a:t>Random Forest Accuracy:</a:t>
            </a:r>
            <a:r>
              <a:rPr lang="en-GB" b="0" i="0" u="none" strike="noStrike" dirty="0">
                <a:solidFill>
                  <a:schemeClr val="tx1"/>
                </a:solidFill>
                <a:effectLst/>
                <a:latin typeface="+mj-lt"/>
              </a:rPr>
              <a:t> 82.53%</a:t>
            </a:r>
          </a:p>
          <a:p>
            <a:pPr marL="742950" lvl="1" indent="-285750" algn="l">
              <a:buFont typeface="Arial" panose="020B0604020202020204" pitchFamily="34" charset="0"/>
              <a:buChar char="•"/>
            </a:pPr>
            <a:r>
              <a:rPr lang="en-GB" b="1" i="0" u="none" strike="noStrike" dirty="0">
                <a:solidFill>
                  <a:schemeClr val="tx1"/>
                </a:solidFill>
                <a:effectLst/>
                <a:latin typeface="+mj-lt"/>
              </a:rPr>
              <a:t>Random Forest Precision:</a:t>
            </a:r>
            <a:r>
              <a:rPr lang="en-GB" b="0" i="0" u="none" strike="noStrike" dirty="0">
                <a:solidFill>
                  <a:schemeClr val="tx1"/>
                </a:solidFill>
                <a:effectLst/>
                <a:latin typeface="+mj-lt"/>
              </a:rPr>
              <a:t> 82.03%</a:t>
            </a:r>
          </a:p>
          <a:p>
            <a:pPr marL="742950" lvl="1" indent="-285750" algn="l">
              <a:buFont typeface="Arial" panose="020B0604020202020204" pitchFamily="34" charset="0"/>
              <a:buChar char="•"/>
            </a:pPr>
            <a:r>
              <a:rPr lang="en-GB" b="1" i="0" u="none" strike="noStrike" dirty="0">
                <a:solidFill>
                  <a:schemeClr val="tx1"/>
                </a:solidFill>
                <a:effectLst/>
                <a:latin typeface="+mj-lt"/>
              </a:rPr>
              <a:t>Random Forest Recall:</a:t>
            </a:r>
            <a:r>
              <a:rPr lang="en-GB" b="0" i="0" u="none" strike="noStrike" dirty="0">
                <a:solidFill>
                  <a:schemeClr val="tx1"/>
                </a:solidFill>
                <a:effectLst/>
                <a:latin typeface="+mj-lt"/>
              </a:rPr>
              <a:t> 70.92%</a:t>
            </a:r>
          </a:p>
          <a:p>
            <a:pPr marL="742950" lvl="1" indent="-285750" algn="l">
              <a:buFont typeface="Arial" panose="020B0604020202020204" pitchFamily="34" charset="0"/>
              <a:buChar char="•"/>
            </a:pPr>
            <a:r>
              <a:rPr lang="en-GB" b="1" i="0" u="none" strike="noStrike" dirty="0">
                <a:solidFill>
                  <a:schemeClr val="tx1"/>
                </a:solidFill>
                <a:effectLst/>
                <a:latin typeface="+mj-lt"/>
              </a:rPr>
              <a:t>Random Forest F1 Score:</a:t>
            </a:r>
            <a:r>
              <a:rPr lang="en-GB" b="0" i="0" u="none" strike="noStrike" dirty="0">
                <a:solidFill>
                  <a:schemeClr val="tx1"/>
                </a:solidFill>
                <a:effectLst/>
                <a:latin typeface="+mj-lt"/>
              </a:rPr>
              <a:t> 76.07%</a:t>
            </a:r>
          </a:p>
          <a:p>
            <a:pPr algn="l">
              <a:buFont typeface="Arial" panose="020B0604020202020204" pitchFamily="34" charset="0"/>
              <a:buChar char="•"/>
            </a:pPr>
            <a:r>
              <a:rPr lang="en-GB" b="1" i="0" u="none" strike="noStrike" dirty="0">
                <a:solidFill>
                  <a:schemeClr val="tx1"/>
                </a:solidFill>
                <a:effectLst/>
                <a:latin typeface="+mj-lt"/>
              </a:rPr>
              <a:t>Best Hyperparameters and Accuracies:</a:t>
            </a:r>
            <a:endParaRPr lang="en-GB" b="0" i="0" u="none" strike="noStrike" dirty="0">
              <a:solidFill>
                <a:schemeClr val="tx1"/>
              </a:solidFill>
              <a:effectLst/>
              <a:latin typeface="+mj-lt"/>
            </a:endParaRPr>
          </a:p>
          <a:p>
            <a:pPr marL="742950" lvl="1" indent="-285750" algn="l">
              <a:buFont typeface="Arial" panose="020B0604020202020204" pitchFamily="34" charset="0"/>
              <a:buChar char="•"/>
            </a:pPr>
            <a:r>
              <a:rPr lang="en-GB" b="1" i="0" u="none" strike="noStrike" dirty="0">
                <a:solidFill>
                  <a:schemeClr val="tx1"/>
                </a:solidFill>
                <a:effectLst/>
                <a:latin typeface="+mj-lt"/>
              </a:rPr>
              <a:t>Best Hyperparameters:</a:t>
            </a:r>
            <a:endParaRPr lang="en-GB" b="0" i="0" u="none" strike="noStrike" dirty="0">
              <a:solidFill>
                <a:schemeClr val="tx1"/>
              </a:solidFill>
              <a:effectLst/>
              <a:latin typeface="+mj-lt"/>
            </a:endParaRPr>
          </a:p>
          <a:p>
            <a:pPr marL="1143000" lvl="2" indent="-228600" algn="l">
              <a:buFont typeface="Arial" panose="020B0604020202020204" pitchFamily="34" charset="0"/>
              <a:buChar char="•"/>
            </a:pPr>
            <a:r>
              <a:rPr lang="en-GB" b="0" i="0" u="none" strike="noStrike" dirty="0">
                <a:solidFill>
                  <a:schemeClr val="tx1"/>
                </a:solidFill>
                <a:effectLst/>
                <a:latin typeface="+mj-lt"/>
              </a:rPr>
              <a:t>Maximum Depth of Trees ('</a:t>
            </a:r>
            <a:r>
              <a:rPr lang="en-GB" b="0" i="0" u="none" strike="noStrike" dirty="0" err="1">
                <a:solidFill>
                  <a:schemeClr val="tx1"/>
                </a:solidFill>
                <a:effectLst/>
                <a:latin typeface="+mj-lt"/>
              </a:rPr>
              <a:t>max_depth</a:t>
            </a:r>
            <a:r>
              <a:rPr lang="en-GB" b="0" i="0" u="none" strike="noStrike" dirty="0">
                <a:solidFill>
                  <a:schemeClr val="tx1"/>
                </a:solidFill>
                <a:effectLst/>
                <a:latin typeface="+mj-lt"/>
              </a:rPr>
              <a:t>'): 10</a:t>
            </a:r>
          </a:p>
          <a:p>
            <a:pPr marL="1143000" lvl="2" indent="-228600" algn="l">
              <a:buFont typeface="Arial" panose="020B0604020202020204" pitchFamily="34" charset="0"/>
              <a:buChar char="•"/>
            </a:pPr>
            <a:r>
              <a:rPr lang="en-GB" b="0" i="0" u="none" strike="noStrike" dirty="0">
                <a:solidFill>
                  <a:schemeClr val="tx1"/>
                </a:solidFill>
                <a:effectLst/>
                <a:latin typeface="+mj-lt"/>
              </a:rPr>
              <a:t>Minimum Number of Samples Required to Split a Node ('</a:t>
            </a:r>
            <a:r>
              <a:rPr lang="en-GB" b="0" i="0" u="none" strike="noStrike" dirty="0" err="1">
                <a:solidFill>
                  <a:schemeClr val="tx1"/>
                </a:solidFill>
                <a:effectLst/>
                <a:latin typeface="+mj-lt"/>
              </a:rPr>
              <a:t>min_samples_split</a:t>
            </a:r>
            <a:r>
              <a:rPr lang="en-GB" b="0" i="0" u="none" strike="noStrike" dirty="0">
                <a:solidFill>
                  <a:schemeClr val="tx1"/>
                </a:solidFill>
                <a:effectLst/>
                <a:latin typeface="+mj-lt"/>
              </a:rPr>
              <a:t>'): 2</a:t>
            </a:r>
          </a:p>
          <a:p>
            <a:pPr marL="1143000" lvl="2" indent="-228600" algn="l">
              <a:buFont typeface="Arial" panose="020B0604020202020204" pitchFamily="34" charset="0"/>
              <a:buChar char="•"/>
            </a:pPr>
            <a:r>
              <a:rPr lang="en-GB" b="0" i="0" u="none" strike="noStrike" dirty="0">
                <a:solidFill>
                  <a:schemeClr val="tx1"/>
                </a:solidFill>
                <a:effectLst/>
                <a:latin typeface="+mj-lt"/>
              </a:rPr>
              <a:t>Number of Trees in the Forest ('</a:t>
            </a:r>
            <a:r>
              <a:rPr lang="en-GB" b="0" i="0" u="none" strike="noStrike" dirty="0" err="1">
                <a:solidFill>
                  <a:schemeClr val="tx1"/>
                </a:solidFill>
                <a:effectLst/>
                <a:latin typeface="+mj-lt"/>
              </a:rPr>
              <a:t>n_estimators</a:t>
            </a:r>
            <a:r>
              <a:rPr lang="en-GB" b="0" i="0" u="none" strike="noStrike" dirty="0">
                <a:solidFill>
                  <a:schemeClr val="tx1"/>
                </a:solidFill>
                <a:effectLst/>
                <a:latin typeface="+mj-lt"/>
              </a:rPr>
              <a:t>'): 100</a:t>
            </a:r>
          </a:p>
          <a:p>
            <a:pPr marL="742950" lvl="1" indent="-285750" algn="l">
              <a:buFont typeface="Arial" panose="020B0604020202020204" pitchFamily="34" charset="0"/>
              <a:buChar char="•"/>
            </a:pPr>
            <a:r>
              <a:rPr lang="en-GB" b="1" i="0" u="none" strike="noStrike" dirty="0">
                <a:solidFill>
                  <a:schemeClr val="tx1"/>
                </a:solidFill>
                <a:effectLst/>
                <a:latin typeface="+mj-lt"/>
              </a:rPr>
              <a:t>Best Training Accuracy:</a:t>
            </a:r>
            <a:r>
              <a:rPr lang="en-GB" b="0" i="0" u="none" strike="noStrike" dirty="0">
                <a:solidFill>
                  <a:schemeClr val="tx1"/>
                </a:solidFill>
                <a:effectLst/>
                <a:latin typeface="+mj-lt"/>
              </a:rPr>
              <a:t> 94.46%</a:t>
            </a:r>
          </a:p>
          <a:p>
            <a:pPr marL="742950" lvl="1" indent="-285750" algn="l">
              <a:buFont typeface="Arial" panose="020B0604020202020204" pitchFamily="34" charset="0"/>
              <a:buChar char="•"/>
            </a:pPr>
            <a:r>
              <a:rPr lang="en-GB" b="1" i="0" u="none" strike="noStrike" dirty="0">
                <a:solidFill>
                  <a:schemeClr val="tx1"/>
                </a:solidFill>
                <a:effectLst/>
                <a:latin typeface="+mj-lt"/>
              </a:rPr>
              <a:t>Best Validation Accuracy:</a:t>
            </a:r>
            <a:r>
              <a:rPr lang="en-GB" b="0" i="0" u="none" strike="noStrike" dirty="0">
                <a:solidFill>
                  <a:schemeClr val="tx1"/>
                </a:solidFill>
                <a:effectLst/>
                <a:latin typeface="+mj-lt"/>
              </a:rPr>
              <a:t> 81.26%</a:t>
            </a:r>
          </a:p>
          <a:p>
            <a:pPr marL="742950" lvl="1" indent="-285750" algn="l">
              <a:buFont typeface="Arial" panose="020B0604020202020204" pitchFamily="34" charset="0"/>
              <a:buChar char="•"/>
            </a:pPr>
            <a:r>
              <a:rPr lang="en-GB" b="1" i="0" u="none" strike="noStrike" dirty="0">
                <a:solidFill>
                  <a:schemeClr val="tx1"/>
                </a:solidFill>
                <a:effectLst/>
                <a:latin typeface="+mj-lt"/>
              </a:rPr>
              <a:t>Best Test Accuracy (using best parameters):</a:t>
            </a:r>
            <a:r>
              <a:rPr lang="en-GB" b="0" i="0" u="none" strike="noStrike" dirty="0">
                <a:solidFill>
                  <a:schemeClr val="tx1"/>
                </a:solidFill>
                <a:effectLst/>
                <a:latin typeface="+mj-lt"/>
              </a:rPr>
              <a:t> 82.53%</a:t>
            </a:r>
          </a:p>
          <a:p>
            <a:pPr indent="-285750">
              <a:buFont typeface="Arial" panose="020B0604020202020204" pitchFamily="34" charset="0"/>
              <a:buChar char="•"/>
            </a:pPr>
            <a:r>
              <a:rPr lang="en-GB" b="0" i="0" u="none" strike="noStrike" dirty="0">
                <a:solidFill>
                  <a:schemeClr val="tx1"/>
                </a:solidFill>
                <a:effectLst/>
                <a:latin typeface="+mj-lt"/>
              </a:rPr>
              <a:t>Random Forest ROC-AUC Score: 89.42%</a:t>
            </a:r>
          </a:p>
          <a:p>
            <a:pPr marL="742950" lvl="1" indent="-285750" algn="l">
              <a:buFont typeface="Arial" panose="020B0604020202020204" pitchFamily="34" charset="0"/>
              <a:buChar char="•"/>
            </a:pPr>
            <a:endParaRPr lang="en-GB" dirty="0">
              <a:solidFill>
                <a:schemeClr val="tx1"/>
              </a:solidFill>
              <a:latin typeface="+mj-lt"/>
            </a:endParaRPr>
          </a:p>
          <a:p>
            <a:pPr marL="457200" lvl="1" indent="0" algn="l">
              <a:buNone/>
            </a:pPr>
            <a:endParaRPr lang="en-GB" b="0" i="0" u="none" strike="noStrike" dirty="0">
              <a:solidFill>
                <a:schemeClr val="tx1"/>
              </a:solidFill>
              <a:effectLst/>
              <a:latin typeface="+mj-lt"/>
            </a:endParaRPr>
          </a:p>
          <a:p>
            <a:endParaRPr lang="en-GB" dirty="0"/>
          </a:p>
        </p:txBody>
      </p:sp>
      <p:pic>
        <p:nvPicPr>
          <p:cNvPr id="4" name="Picture 3">
            <a:extLst>
              <a:ext uri="{FF2B5EF4-FFF2-40B4-BE49-F238E27FC236}">
                <a16:creationId xmlns:a16="http://schemas.microsoft.com/office/drawing/2014/main" id="{0F5CE93F-2BA2-DDC3-B135-C426905EE0AC}"/>
              </a:ext>
            </a:extLst>
          </p:cNvPr>
          <p:cNvPicPr>
            <a:picLocks noChangeAspect="1"/>
          </p:cNvPicPr>
          <p:nvPr/>
        </p:nvPicPr>
        <p:blipFill>
          <a:blip r:embed="rId2"/>
          <a:stretch>
            <a:fillRect/>
          </a:stretch>
        </p:blipFill>
        <p:spPr>
          <a:xfrm>
            <a:off x="8547944" y="289063"/>
            <a:ext cx="3644056" cy="3139937"/>
          </a:xfrm>
          <a:prstGeom prst="rect">
            <a:avLst/>
          </a:prstGeom>
        </p:spPr>
      </p:pic>
      <p:pic>
        <p:nvPicPr>
          <p:cNvPr id="5" name="Picture 4">
            <a:extLst>
              <a:ext uri="{FF2B5EF4-FFF2-40B4-BE49-F238E27FC236}">
                <a16:creationId xmlns:a16="http://schemas.microsoft.com/office/drawing/2014/main" id="{D3613F2E-A7FC-E0CD-80BF-24E8663BFB1E}"/>
              </a:ext>
            </a:extLst>
          </p:cNvPr>
          <p:cNvPicPr>
            <a:picLocks noChangeAspect="1"/>
          </p:cNvPicPr>
          <p:nvPr/>
        </p:nvPicPr>
        <p:blipFill>
          <a:blip r:embed="rId3"/>
          <a:stretch>
            <a:fillRect/>
          </a:stretch>
        </p:blipFill>
        <p:spPr>
          <a:xfrm>
            <a:off x="8597900" y="3571737"/>
            <a:ext cx="3594100" cy="2882900"/>
          </a:xfrm>
          <a:prstGeom prst="rect">
            <a:avLst/>
          </a:prstGeom>
        </p:spPr>
      </p:pic>
    </p:spTree>
    <p:extLst>
      <p:ext uri="{BB962C8B-B14F-4D97-AF65-F5344CB8AC3E}">
        <p14:creationId xmlns:p14="http://schemas.microsoft.com/office/powerpoint/2010/main" val="218401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5669-8DCA-4E55-098C-86DBF3B06BAC}"/>
              </a:ext>
            </a:extLst>
          </p:cNvPr>
          <p:cNvSpPr>
            <a:spLocks noGrp="1"/>
          </p:cNvSpPr>
          <p:nvPr>
            <p:ph type="title"/>
          </p:nvPr>
        </p:nvSpPr>
        <p:spPr/>
        <p:txBody>
          <a:bodyPr/>
          <a:lstStyle/>
          <a:p>
            <a:r>
              <a:rPr lang="en-GB" dirty="0" err="1"/>
              <a:t>XGBoost</a:t>
            </a:r>
            <a:endParaRPr lang="en-GB" dirty="0"/>
          </a:p>
        </p:txBody>
      </p:sp>
      <p:sp>
        <p:nvSpPr>
          <p:cNvPr id="3" name="Content Placeholder 2">
            <a:extLst>
              <a:ext uri="{FF2B5EF4-FFF2-40B4-BE49-F238E27FC236}">
                <a16:creationId xmlns:a16="http://schemas.microsoft.com/office/drawing/2014/main" id="{C50F971C-8FAB-0045-9FD1-79BF8A121BB9}"/>
              </a:ext>
            </a:extLst>
          </p:cNvPr>
          <p:cNvSpPr>
            <a:spLocks noGrp="1"/>
          </p:cNvSpPr>
          <p:nvPr>
            <p:ph idx="1"/>
          </p:nvPr>
        </p:nvSpPr>
        <p:spPr>
          <a:xfrm>
            <a:off x="677334" y="1659835"/>
            <a:ext cx="8784718" cy="4381527"/>
          </a:xfrm>
        </p:spPr>
        <p:txBody>
          <a:bodyPr>
            <a:normAutofit fontScale="92500" lnSpcReduction="20000"/>
          </a:bodyPr>
          <a:lstStyle/>
          <a:p>
            <a:pPr algn="l">
              <a:buFont typeface="Arial" panose="020B0604020202020204" pitchFamily="34" charset="0"/>
              <a:buChar char="•"/>
            </a:pPr>
            <a:r>
              <a:rPr lang="en-GB" b="1" i="0" u="none" strike="noStrike" dirty="0">
                <a:solidFill>
                  <a:schemeClr val="tx1"/>
                </a:solidFill>
                <a:effectLst/>
                <a:latin typeface="+mj-lt"/>
              </a:rPr>
              <a:t>Performance Metrics in Percentages:</a:t>
            </a:r>
            <a:endParaRPr lang="en-GB" b="0" i="0" u="none" strike="noStrike" dirty="0">
              <a:solidFill>
                <a:schemeClr val="tx1"/>
              </a:solidFill>
              <a:effectLst/>
              <a:latin typeface="+mj-lt"/>
            </a:endParaRPr>
          </a:p>
          <a:p>
            <a:pPr marL="742950" lvl="1" indent="-285750" algn="l">
              <a:buFont typeface="Arial" panose="020B0604020202020204" pitchFamily="34" charset="0"/>
              <a:buChar char="•"/>
            </a:pPr>
            <a:r>
              <a:rPr lang="en-GB" b="1" i="0" u="none" strike="noStrike" dirty="0" err="1">
                <a:solidFill>
                  <a:schemeClr val="tx1"/>
                </a:solidFill>
                <a:effectLst/>
                <a:latin typeface="+mj-lt"/>
              </a:rPr>
              <a:t>XGBoost</a:t>
            </a:r>
            <a:r>
              <a:rPr lang="en-GB" b="1" i="0" u="none" strike="noStrike" dirty="0">
                <a:solidFill>
                  <a:schemeClr val="tx1"/>
                </a:solidFill>
                <a:effectLst/>
                <a:latin typeface="+mj-lt"/>
              </a:rPr>
              <a:t> Accuracy:</a:t>
            </a:r>
            <a:r>
              <a:rPr lang="en-GB" b="0" i="0" u="none" strike="noStrike" dirty="0">
                <a:solidFill>
                  <a:schemeClr val="tx1"/>
                </a:solidFill>
                <a:effectLst/>
                <a:latin typeface="+mj-lt"/>
              </a:rPr>
              <a:t> 84.71%</a:t>
            </a:r>
          </a:p>
          <a:p>
            <a:pPr marL="742950" lvl="1" indent="-285750" algn="l">
              <a:buFont typeface="Arial" panose="020B0604020202020204" pitchFamily="34" charset="0"/>
              <a:buChar char="•"/>
            </a:pPr>
            <a:r>
              <a:rPr lang="en-GB" b="1" i="0" u="none" strike="noStrike" dirty="0" err="1">
                <a:solidFill>
                  <a:schemeClr val="tx1"/>
                </a:solidFill>
                <a:effectLst/>
                <a:latin typeface="+mj-lt"/>
              </a:rPr>
              <a:t>XGBoost</a:t>
            </a:r>
            <a:r>
              <a:rPr lang="en-GB" b="1" i="0" u="none" strike="noStrike" dirty="0">
                <a:solidFill>
                  <a:schemeClr val="tx1"/>
                </a:solidFill>
                <a:effectLst/>
                <a:latin typeface="+mj-lt"/>
              </a:rPr>
              <a:t> Precision:</a:t>
            </a:r>
            <a:r>
              <a:rPr lang="en-GB" b="0" i="0" u="none" strike="noStrike" dirty="0">
                <a:solidFill>
                  <a:schemeClr val="tx1"/>
                </a:solidFill>
                <a:effectLst/>
                <a:latin typeface="+mj-lt"/>
              </a:rPr>
              <a:t> 84.93%</a:t>
            </a:r>
          </a:p>
          <a:p>
            <a:pPr marL="742950" lvl="1" indent="-285750" algn="l">
              <a:buFont typeface="Arial" panose="020B0604020202020204" pitchFamily="34" charset="0"/>
              <a:buChar char="•"/>
            </a:pPr>
            <a:r>
              <a:rPr lang="en-GB" b="1" i="0" u="none" strike="noStrike" dirty="0" err="1">
                <a:solidFill>
                  <a:schemeClr val="tx1"/>
                </a:solidFill>
                <a:effectLst/>
                <a:latin typeface="+mj-lt"/>
              </a:rPr>
              <a:t>XGBoost</a:t>
            </a:r>
            <a:r>
              <a:rPr lang="en-GB" b="1" i="0" u="none" strike="noStrike" dirty="0">
                <a:solidFill>
                  <a:schemeClr val="tx1"/>
                </a:solidFill>
                <a:effectLst/>
                <a:latin typeface="+mj-lt"/>
              </a:rPr>
              <a:t> Recall:</a:t>
            </a:r>
            <a:r>
              <a:rPr lang="en-GB" b="0" i="0" u="none" strike="noStrike" dirty="0">
                <a:solidFill>
                  <a:schemeClr val="tx1"/>
                </a:solidFill>
                <a:effectLst/>
                <a:latin typeface="+mj-lt"/>
              </a:rPr>
              <a:t> 74.10%</a:t>
            </a:r>
          </a:p>
          <a:p>
            <a:pPr marL="742950" lvl="1" indent="-285750" algn="l">
              <a:buFont typeface="Arial" panose="020B0604020202020204" pitchFamily="34" charset="0"/>
              <a:buChar char="•"/>
            </a:pPr>
            <a:r>
              <a:rPr lang="en-GB" b="1" i="0" u="none" strike="noStrike" dirty="0" err="1">
                <a:solidFill>
                  <a:schemeClr val="tx1"/>
                </a:solidFill>
                <a:effectLst/>
                <a:latin typeface="+mj-lt"/>
              </a:rPr>
              <a:t>XGBoost</a:t>
            </a:r>
            <a:r>
              <a:rPr lang="en-GB" b="1" i="0" u="none" strike="noStrike" dirty="0">
                <a:solidFill>
                  <a:schemeClr val="tx1"/>
                </a:solidFill>
                <a:effectLst/>
                <a:latin typeface="+mj-lt"/>
              </a:rPr>
              <a:t> F1 Score:</a:t>
            </a:r>
            <a:r>
              <a:rPr lang="en-GB" b="0" i="0" u="none" strike="noStrike" dirty="0">
                <a:solidFill>
                  <a:schemeClr val="tx1"/>
                </a:solidFill>
                <a:effectLst/>
                <a:latin typeface="+mj-lt"/>
              </a:rPr>
              <a:t> 79.15%</a:t>
            </a:r>
          </a:p>
          <a:p>
            <a:pPr algn="l">
              <a:buFont typeface="Arial" panose="020B0604020202020204" pitchFamily="34" charset="0"/>
              <a:buChar char="•"/>
            </a:pPr>
            <a:r>
              <a:rPr lang="en-GB" b="1" i="0" u="none" strike="noStrike" dirty="0">
                <a:solidFill>
                  <a:schemeClr val="tx1"/>
                </a:solidFill>
                <a:effectLst/>
                <a:latin typeface="+mj-lt"/>
              </a:rPr>
              <a:t>Best Hyperparameters and Accuracies:</a:t>
            </a:r>
            <a:endParaRPr lang="en-GB" b="0" i="0" u="none" strike="noStrike" dirty="0">
              <a:solidFill>
                <a:schemeClr val="tx1"/>
              </a:solidFill>
              <a:effectLst/>
              <a:latin typeface="+mj-lt"/>
            </a:endParaRPr>
          </a:p>
          <a:p>
            <a:pPr marL="742950" lvl="1" indent="-285750" algn="l">
              <a:buFont typeface="Arial" panose="020B0604020202020204" pitchFamily="34" charset="0"/>
              <a:buChar char="•"/>
            </a:pPr>
            <a:r>
              <a:rPr lang="en-GB" b="1" i="0" u="none" strike="noStrike" dirty="0">
                <a:solidFill>
                  <a:schemeClr val="tx1"/>
                </a:solidFill>
                <a:effectLst/>
                <a:latin typeface="+mj-lt"/>
              </a:rPr>
              <a:t>Best Hyperparameters:</a:t>
            </a:r>
            <a:endParaRPr lang="en-GB" b="0" i="0" u="none" strike="noStrike" dirty="0">
              <a:solidFill>
                <a:schemeClr val="tx1"/>
              </a:solidFill>
              <a:effectLst/>
              <a:latin typeface="+mj-lt"/>
            </a:endParaRPr>
          </a:p>
          <a:p>
            <a:pPr marL="1143000" lvl="2" indent="-228600" algn="l">
              <a:buFont typeface="Arial" panose="020B0604020202020204" pitchFamily="34" charset="0"/>
              <a:buChar char="•"/>
            </a:pPr>
            <a:r>
              <a:rPr lang="en-GB" b="0" i="0" u="none" strike="noStrike" dirty="0">
                <a:solidFill>
                  <a:schemeClr val="tx1"/>
                </a:solidFill>
                <a:effectLst/>
                <a:latin typeface="+mj-lt"/>
              </a:rPr>
              <a:t>Learning Rate: 0.1</a:t>
            </a:r>
          </a:p>
          <a:p>
            <a:pPr marL="1143000" lvl="2" indent="-228600" algn="l">
              <a:buFont typeface="Arial" panose="020B0604020202020204" pitchFamily="34" charset="0"/>
              <a:buChar char="•"/>
            </a:pPr>
            <a:r>
              <a:rPr lang="en-GB" b="0" i="0" u="none" strike="noStrike" dirty="0">
                <a:solidFill>
                  <a:schemeClr val="tx1"/>
                </a:solidFill>
                <a:effectLst/>
                <a:latin typeface="+mj-lt"/>
              </a:rPr>
              <a:t>Maximum Depth of Trees ('</a:t>
            </a:r>
            <a:r>
              <a:rPr lang="en-GB" b="0" i="0" u="none" strike="noStrike" dirty="0" err="1">
                <a:solidFill>
                  <a:schemeClr val="tx1"/>
                </a:solidFill>
                <a:effectLst/>
                <a:latin typeface="+mj-lt"/>
              </a:rPr>
              <a:t>max_depth</a:t>
            </a:r>
            <a:r>
              <a:rPr lang="en-GB" b="0" i="0" u="none" strike="noStrike" dirty="0">
                <a:solidFill>
                  <a:schemeClr val="tx1"/>
                </a:solidFill>
                <a:effectLst/>
                <a:latin typeface="+mj-lt"/>
              </a:rPr>
              <a:t>'): 3</a:t>
            </a:r>
          </a:p>
          <a:p>
            <a:pPr marL="1143000" lvl="2" indent="-228600" algn="l">
              <a:buFont typeface="Arial" panose="020B0604020202020204" pitchFamily="34" charset="0"/>
              <a:buChar char="•"/>
            </a:pPr>
            <a:r>
              <a:rPr lang="en-GB" b="0" i="0" u="none" strike="noStrike" dirty="0">
                <a:solidFill>
                  <a:schemeClr val="tx1"/>
                </a:solidFill>
                <a:effectLst/>
                <a:latin typeface="+mj-lt"/>
              </a:rPr>
              <a:t>Number of Trees ('</a:t>
            </a:r>
            <a:r>
              <a:rPr lang="en-GB" b="0" i="0" u="none" strike="noStrike" dirty="0" err="1">
                <a:solidFill>
                  <a:schemeClr val="tx1"/>
                </a:solidFill>
                <a:effectLst/>
                <a:latin typeface="+mj-lt"/>
              </a:rPr>
              <a:t>n_estimators</a:t>
            </a:r>
            <a:r>
              <a:rPr lang="en-GB" b="0" i="0" u="none" strike="noStrike" dirty="0">
                <a:solidFill>
                  <a:schemeClr val="tx1"/>
                </a:solidFill>
                <a:effectLst/>
                <a:latin typeface="+mj-lt"/>
              </a:rPr>
              <a:t>'): 100</a:t>
            </a:r>
          </a:p>
          <a:p>
            <a:pPr marL="742950" lvl="1" indent="-285750" algn="l">
              <a:buFont typeface="Arial" panose="020B0604020202020204" pitchFamily="34" charset="0"/>
              <a:buChar char="•"/>
            </a:pPr>
            <a:r>
              <a:rPr lang="en-GB" b="1" i="0" u="none" strike="noStrike" dirty="0">
                <a:solidFill>
                  <a:schemeClr val="tx1"/>
                </a:solidFill>
                <a:effectLst/>
                <a:latin typeface="+mj-lt"/>
              </a:rPr>
              <a:t>Best Training Accuracy:</a:t>
            </a:r>
            <a:r>
              <a:rPr lang="en-GB" b="0" i="0" u="none" strike="noStrike" dirty="0">
                <a:solidFill>
                  <a:schemeClr val="tx1"/>
                </a:solidFill>
                <a:effectLst/>
                <a:latin typeface="+mj-lt"/>
              </a:rPr>
              <a:t> 86.70%</a:t>
            </a:r>
          </a:p>
          <a:p>
            <a:pPr marL="742950" lvl="1" indent="-285750" algn="l">
              <a:buFont typeface="Arial" panose="020B0604020202020204" pitchFamily="34" charset="0"/>
              <a:buChar char="•"/>
            </a:pPr>
            <a:r>
              <a:rPr lang="en-GB" b="1" i="0" u="none" strike="noStrike" dirty="0">
                <a:solidFill>
                  <a:schemeClr val="tx1"/>
                </a:solidFill>
                <a:effectLst/>
                <a:latin typeface="+mj-lt"/>
              </a:rPr>
              <a:t>Best Validation Accuracy:</a:t>
            </a:r>
            <a:r>
              <a:rPr lang="en-GB" b="0" i="0" u="none" strike="noStrike" dirty="0">
                <a:solidFill>
                  <a:schemeClr val="tx1"/>
                </a:solidFill>
                <a:effectLst/>
                <a:latin typeface="+mj-lt"/>
              </a:rPr>
              <a:t> 81.18%</a:t>
            </a:r>
          </a:p>
          <a:p>
            <a:pPr marL="742950" lvl="1" indent="-285750" algn="l">
              <a:buFont typeface="Arial" panose="020B0604020202020204" pitchFamily="34" charset="0"/>
              <a:buChar char="•"/>
            </a:pPr>
            <a:r>
              <a:rPr lang="en-GB" b="1" i="0" u="none" strike="noStrike" dirty="0">
                <a:solidFill>
                  <a:schemeClr val="tx1"/>
                </a:solidFill>
                <a:effectLst/>
                <a:latin typeface="+mj-lt"/>
              </a:rPr>
              <a:t>Best Test Accuracy (using best parameters):</a:t>
            </a:r>
            <a:r>
              <a:rPr lang="en-GB" b="0" i="0" u="none" strike="noStrike" dirty="0">
                <a:solidFill>
                  <a:schemeClr val="tx1"/>
                </a:solidFill>
                <a:effectLst/>
                <a:latin typeface="+mj-lt"/>
              </a:rPr>
              <a:t> 84.71%</a:t>
            </a:r>
          </a:p>
          <a:p>
            <a:pPr indent="-285750">
              <a:buFont typeface="Arial" panose="020B0604020202020204" pitchFamily="34" charset="0"/>
              <a:buChar char="•"/>
            </a:pPr>
            <a:r>
              <a:rPr lang="en-GB" b="0" i="0" u="none" strike="noStrike" dirty="0">
                <a:solidFill>
                  <a:schemeClr val="tx1"/>
                </a:solidFill>
                <a:effectLst/>
                <a:latin typeface="+mj-lt"/>
              </a:rPr>
              <a:t>Random Forest ROC-AUC Score: 90.6%</a:t>
            </a:r>
          </a:p>
          <a:p>
            <a:endParaRPr lang="en-GB" dirty="0"/>
          </a:p>
        </p:txBody>
      </p:sp>
      <p:pic>
        <p:nvPicPr>
          <p:cNvPr id="5" name="Picture 4">
            <a:extLst>
              <a:ext uri="{FF2B5EF4-FFF2-40B4-BE49-F238E27FC236}">
                <a16:creationId xmlns:a16="http://schemas.microsoft.com/office/drawing/2014/main" id="{AD0E22E8-C242-8D1B-36DF-BC70C1D06882}"/>
              </a:ext>
            </a:extLst>
          </p:cNvPr>
          <p:cNvPicPr>
            <a:picLocks noChangeAspect="1"/>
          </p:cNvPicPr>
          <p:nvPr/>
        </p:nvPicPr>
        <p:blipFill>
          <a:blip r:embed="rId2"/>
          <a:stretch>
            <a:fillRect/>
          </a:stretch>
        </p:blipFill>
        <p:spPr>
          <a:xfrm>
            <a:off x="8597900" y="360519"/>
            <a:ext cx="3594100" cy="3068481"/>
          </a:xfrm>
          <a:prstGeom prst="rect">
            <a:avLst/>
          </a:prstGeom>
        </p:spPr>
      </p:pic>
      <p:pic>
        <p:nvPicPr>
          <p:cNvPr id="6" name="Picture 5">
            <a:extLst>
              <a:ext uri="{FF2B5EF4-FFF2-40B4-BE49-F238E27FC236}">
                <a16:creationId xmlns:a16="http://schemas.microsoft.com/office/drawing/2014/main" id="{3A0F8F90-1AC8-C6A2-5D35-14E363569AC3}"/>
              </a:ext>
            </a:extLst>
          </p:cNvPr>
          <p:cNvPicPr>
            <a:picLocks noChangeAspect="1"/>
          </p:cNvPicPr>
          <p:nvPr/>
        </p:nvPicPr>
        <p:blipFill>
          <a:blip r:embed="rId3"/>
          <a:stretch>
            <a:fillRect/>
          </a:stretch>
        </p:blipFill>
        <p:spPr>
          <a:xfrm>
            <a:off x="8597900" y="3429000"/>
            <a:ext cx="3594100" cy="2882900"/>
          </a:xfrm>
          <a:prstGeom prst="rect">
            <a:avLst/>
          </a:prstGeom>
        </p:spPr>
      </p:pic>
    </p:spTree>
    <p:extLst>
      <p:ext uri="{BB962C8B-B14F-4D97-AF65-F5344CB8AC3E}">
        <p14:creationId xmlns:p14="http://schemas.microsoft.com/office/powerpoint/2010/main" val="28792825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{860C97A9-DB8F-E542-9F00-ACFC8C2AAA01}tf10001060_mac</Template>
  <TotalTime>3148</TotalTime>
  <Words>1096</Words>
  <Application>Microsoft Macintosh PowerPoint</Application>
  <PresentationFormat>Widescreen</PresentationFormat>
  <Paragraphs>120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Lato</vt:lpstr>
      <vt:lpstr>Trebuchet MS</vt:lpstr>
      <vt:lpstr>Wingdings 3</vt:lpstr>
      <vt:lpstr>Facet</vt:lpstr>
      <vt:lpstr>Persistency of a drug – Data Science Project</vt:lpstr>
      <vt:lpstr>Background/Introduction</vt:lpstr>
      <vt:lpstr>Data Background</vt:lpstr>
      <vt:lpstr>Data Pre-processing - Categorical Data Challenges </vt:lpstr>
      <vt:lpstr>Data Pre-processing – Numerical Data</vt:lpstr>
      <vt:lpstr>Model Selection</vt:lpstr>
      <vt:lpstr>Logistic Regression</vt:lpstr>
      <vt:lpstr>Random Forest Classification</vt:lpstr>
      <vt:lpstr>XGBoost</vt:lpstr>
      <vt:lpstr>Model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Microsoft Office User</dc:creator>
  <cp:lastModifiedBy>Microsoft Office User</cp:lastModifiedBy>
  <cp:revision>7</cp:revision>
  <dcterms:created xsi:type="dcterms:W3CDTF">2024-02-08T14:02:04Z</dcterms:created>
  <dcterms:modified xsi:type="dcterms:W3CDTF">2024-02-28T21:43:56Z</dcterms:modified>
</cp:coreProperties>
</file>