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71" r:id="rId5"/>
    <p:sldId id="272" r:id="rId6"/>
    <p:sldId id="269" r:id="rId7"/>
    <p:sldId id="27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yuanli@microsoft.com" TargetMode="External"/><Relationship Id="rId3" Type="http://schemas.openxmlformats.org/officeDocument/2006/relationships/hyperlink" Target="mailto:dongl@microsoft.com" TargetMode="External"/><Relationship Id="rId7" Type="http://schemas.openxmlformats.org/officeDocument/2006/relationships/hyperlink" Target="mailto:wen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peng@microsoft.com" TargetMode="External"/><Relationship Id="rId5" Type="http://schemas.openxmlformats.org/officeDocument/2006/relationships/hyperlink" Target="mailto:haiwa@microsoft.com" TargetMode="External"/><Relationship Id="rId10" Type="http://schemas.openxmlformats.org/officeDocument/2006/relationships/hyperlink" Target="mailto:zhiya@microsoft.com" TargetMode="External"/><Relationship Id="rId4" Type="http://schemas.openxmlformats.org/officeDocument/2006/relationships/hyperlink" Target="mailto:kelloggpeng@live.cn" TargetMode="External"/><Relationship Id="rId9" Type="http://schemas.openxmlformats.org/officeDocument/2006/relationships/hyperlink" Target="mailto:yucca@microsof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build-your-own-image-classifier-using-transfer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CNTK/blob/master/PretrainedModels/Image.md#resn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/lecture/DoRHJ/stochastic-gradient-desc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3iawu/gradient-descent-in-practice-ii-learning-rate" TargetMode="External"/><Relationship Id="rId4" Type="http://schemas.openxmlformats.org/officeDocument/2006/relationships/hyperlink" Target="https://www.coursera.org/learn/machine-learning/lecture/9zJUs/mini-batch-gradient-desc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lu2007.wordpress.com/2015/10/04/sgd-and-hamiltonian-dynamic-sgd-with-momentu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4BHEy/regularized-logistic-regression" TargetMode="External"/><Relationship Id="rId4" Type="http://schemas.openxmlformats.org/officeDocument/2006/relationships/hyperlink" Target="https://www.coursera.org/learn/machine-learning/lecture/QrMXd/regularized-linear-regress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TNC AI</a:t>
            </a:r>
            <a:br>
              <a:rPr lang="en-US" dirty="0" smtClean="0"/>
            </a:br>
            <a:r>
              <a:rPr lang="en-US" sz="4800" dirty="0" smtClean="0"/>
              <a:t>Task B – Deep Learning w/ CNTK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2017/12/01</a:t>
            </a:r>
          </a:p>
          <a:p>
            <a:endParaRPr lang="en-US" dirty="0"/>
          </a:p>
          <a:p>
            <a:r>
              <a:rPr lang="en-US" dirty="0" smtClean="0"/>
              <a:t>CNTK Task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Team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78994"/>
              </p:ext>
            </p:extLst>
          </p:nvPr>
        </p:nvGraphicFramePr>
        <p:xfrm>
          <a:off x="1702816" y="196325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8774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319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Dong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dongl@microsoft.com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Feifei</a:t>
                      </a:r>
                      <a:r>
                        <a:rPr lang="en-US" baseline="0" dirty="0" smtClean="0"/>
                        <a:t>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kelloggpeng@live.cn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Haizhou</a:t>
                      </a:r>
                      <a:r>
                        <a:rPr lang="en-US" baseline="0" dirty="0" smtClean="0"/>
                        <a:t> 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haiwa@microsoft.com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Shu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shpeng@microsoft.com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7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Wenlong 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wen@microsoft.com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1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Yuan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yuanli@microsoft.com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Yushan 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yucca@microsoft.com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Zhimin Yao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zhiya@microsoft.com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0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</a:p>
          <a:p>
            <a:pPr lvl="1"/>
            <a:r>
              <a:rPr lang="en-US" dirty="0" smtClean="0"/>
              <a:t>Place Holder</a:t>
            </a:r>
          </a:p>
          <a:p>
            <a:r>
              <a:rPr lang="en-US" dirty="0" smtClean="0"/>
              <a:t>Place holder</a:t>
            </a:r>
          </a:p>
          <a:p>
            <a:pPr lvl="1"/>
            <a:r>
              <a:rPr lang="en-US" dirty="0" smtClean="0"/>
              <a:t>Place holder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Transfer Learning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ResNet18_ImageNet_CNTK.model</a:t>
            </a:r>
            <a:endParaRPr lang="en-US" dirty="0" smtClean="0"/>
          </a:p>
          <a:p>
            <a:pPr lvl="1"/>
            <a:r>
              <a:rPr lang="en-US" dirty="0" smtClean="0"/>
              <a:t>AnimalLabel\CNTK\TransferLearning\TransferLearningP.py   --   200 Epochs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sz="1500" dirty="0"/>
              <a:t>Finished Epoch[190 of 200]: [Training] loss = 0.001067 * 1620, metric = 0.00% * 1620 50.732s ( 31.9 samples/s);</a:t>
            </a:r>
          </a:p>
          <a:p>
            <a:pPr lvl="2"/>
            <a:r>
              <a:rPr lang="en-US" sz="1500" dirty="0"/>
              <a:t>Finished Epoch[191 of 200]: [Training] loss = 0.001030 * 1620, metric = 0.00% * 1620 50.699s ( 32.0 samples/s);</a:t>
            </a:r>
          </a:p>
          <a:p>
            <a:pPr lvl="2"/>
            <a:r>
              <a:rPr lang="en-US" sz="1500" dirty="0"/>
              <a:t>Finished Epoch[192 of 200]: [Training] loss = 0.001287 * 1620, metric = 0.00% * 1620 50.828s ( 31.9 samples/s);</a:t>
            </a:r>
          </a:p>
          <a:p>
            <a:pPr lvl="2"/>
            <a:r>
              <a:rPr lang="en-US" sz="1500" dirty="0"/>
              <a:t>Finished Epoch[193 of 200]: [Training] loss = 0.001108 * 1620, metric = 0.00% * 1620 50.743s ( 31.9 samples/s);</a:t>
            </a:r>
          </a:p>
          <a:p>
            <a:pPr lvl="2"/>
            <a:r>
              <a:rPr lang="en-US" sz="1500" dirty="0"/>
              <a:t>Finished Epoch[194 of 200]: [Training] loss = 0.001319 * 1620, metric = 0.00% * 1620 50.799s ( 31.9 samples/s);</a:t>
            </a:r>
          </a:p>
          <a:p>
            <a:pPr lvl="2"/>
            <a:r>
              <a:rPr lang="en-US" sz="1500" dirty="0"/>
              <a:t>Finished Epoch[195 of 200]: [Training] loss = 0.000983 * 1620, metric = 0.00% * 1620 50.836s ( 31.9 samples/s);</a:t>
            </a:r>
          </a:p>
          <a:p>
            <a:pPr lvl="2"/>
            <a:r>
              <a:rPr lang="en-US" sz="1500" dirty="0"/>
              <a:t>Finished Epoch[196 of 200]: [Training] loss = 0.001235 * 1620, metric = 0.00% * 1620 50.832s ( 31.9 samples/s);</a:t>
            </a:r>
          </a:p>
          <a:p>
            <a:pPr lvl="2"/>
            <a:r>
              <a:rPr lang="en-US" sz="1500" dirty="0"/>
              <a:t>Finished Epoch[197 of 200]: [Training] loss = 0.001270 * 1620, metric = 0.00% * 1620 50.756s ( 31.9 samples/s);</a:t>
            </a:r>
          </a:p>
          <a:p>
            <a:pPr lvl="2"/>
            <a:r>
              <a:rPr lang="en-US" sz="1500" dirty="0"/>
              <a:t>Finished Epoch[198 of 200]: [Training] loss = 0.001086 * 1620, metric = 0.00% * 1620 50.900s ( 31.8 samples/s);</a:t>
            </a:r>
          </a:p>
          <a:p>
            <a:pPr lvl="2"/>
            <a:r>
              <a:rPr lang="en-US" sz="1500" dirty="0"/>
              <a:t>Finished Epoch[199 of 200]: [Training] loss = 0.001071 * 1620, metric = 0.00% * 1620 50.830s ( 31.9 samples/s);</a:t>
            </a:r>
          </a:p>
          <a:p>
            <a:pPr lvl="2"/>
            <a:r>
              <a:rPr lang="en-US" sz="1500" dirty="0"/>
              <a:t>Finished Epoch[200 of 200]: [Training] loss = 0.001311 * 1620, metric = 0.00% * 1620 50.860s ( 31.9 samples/s</a:t>
            </a:r>
            <a:r>
              <a:rPr lang="en-US" sz="1500" dirty="0" smtClean="0"/>
              <a:t>);</a:t>
            </a:r>
          </a:p>
          <a:p>
            <a:pPr lvl="1"/>
            <a:r>
              <a:rPr lang="en-US" dirty="0" smtClean="0"/>
              <a:t>Test:</a:t>
            </a:r>
          </a:p>
          <a:p>
            <a:pPr lvl="2"/>
            <a:r>
              <a:rPr lang="en-US" sz="1600" dirty="0" smtClean="0"/>
              <a:t>600 </a:t>
            </a:r>
            <a:r>
              <a:rPr lang="en-US" sz="1600" dirty="0"/>
              <a:t>out of 700 predictions were correct 0.8571428571428571.</a:t>
            </a:r>
            <a:endParaRPr lang="en-US" sz="16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01" y="596849"/>
            <a:ext cx="5852172" cy="4334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 smtClean="0"/>
              <a:t>Transfer Learning </a:t>
            </a:r>
            <a:r>
              <a:rPr lang="en-US" dirty="0"/>
              <a:t>- ResNet18_ImageNet_CNTK.model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963"/>
            <a:ext cx="5852172" cy="4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CNTK learning parameters</a:t>
            </a:r>
          </a:p>
          <a:p>
            <a:pPr lvl="1"/>
            <a:r>
              <a:rPr lang="en-US" dirty="0" smtClean="0"/>
              <a:t>epochs: one epoch feeds the entire training set into the network one time. </a:t>
            </a:r>
          </a:p>
          <a:p>
            <a:pPr lvl="1"/>
            <a:r>
              <a:rPr lang="en-US" dirty="0" err="1" smtClean="0"/>
              <a:t>max_epoch</a:t>
            </a:r>
            <a:r>
              <a:rPr lang="en-US" dirty="0" smtClean="0"/>
              <a:t>:   how many times the training set gets fed into the network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max_epoch</a:t>
            </a:r>
            <a:r>
              <a:rPr lang="en-US" dirty="0" smtClean="0"/>
              <a:t> = 100    the training set gets fed into the network 100 times.</a:t>
            </a:r>
          </a:p>
          <a:p>
            <a:pPr lvl="1"/>
            <a:r>
              <a:rPr lang="en-US" dirty="0" err="1" smtClean="0"/>
              <a:t>mb_size</a:t>
            </a:r>
            <a:r>
              <a:rPr lang="en-US" dirty="0" smtClean="0"/>
              <a:t>: mini-batch size.   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Stochastic Gradient Descent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Mini Batch Gradient Descent</a:t>
            </a:r>
            <a:r>
              <a:rPr lang="en-US" dirty="0" smtClean="0"/>
              <a:t> for detailed explanation</a:t>
            </a:r>
          </a:p>
          <a:p>
            <a:pPr lvl="2"/>
            <a:r>
              <a:rPr lang="en-US" dirty="0" smtClean="0"/>
              <a:t>Basically, it is the number of training samples (TNC images files in our case) the network uses to compute the cost function each time.</a:t>
            </a:r>
          </a:p>
          <a:p>
            <a:pPr lvl="1"/>
            <a:r>
              <a:rPr lang="en-US" dirty="0" err="1" smtClean="0"/>
              <a:t>lr_per_mb</a:t>
            </a:r>
            <a:r>
              <a:rPr lang="en-US" dirty="0" smtClean="0"/>
              <a:t>: learning rate per mini batch.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5"/>
              </a:rPr>
              <a:t>Learning Rate</a:t>
            </a:r>
            <a:r>
              <a:rPr lang="en-US" dirty="0" smtClean="0"/>
              <a:t> for detailed explanation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CNTK learning parameters</a:t>
            </a:r>
          </a:p>
          <a:p>
            <a:pPr lvl="1"/>
            <a:r>
              <a:rPr lang="en-US" dirty="0" err="1" smtClean="0"/>
              <a:t>momentum_per_mb</a:t>
            </a:r>
            <a:r>
              <a:rPr lang="en-US" dirty="0" smtClean="0"/>
              <a:t>: momentum per mini batch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SGD with Momentum</a:t>
            </a:r>
            <a:r>
              <a:rPr lang="en-US" dirty="0" smtClean="0"/>
              <a:t> for detailed explanation </a:t>
            </a:r>
          </a:p>
          <a:p>
            <a:pPr lvl="1"/>
            <a:r>
              <a:rPr lang="en-US" dirty="0" smtClean="0"/>
              <a:t>L2_reg_weight:   Regularization 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4"/>
              </a:rPr>
              <a:t>Regularized Linear Regression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Regularized Logistic Regression</a:t>
            </a:r>
            <a:r>
              <a:rPr lang="en-US" dirty="0" smtClean="0"/>
              <a:t> for more details.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Plan Week of 12/04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holder</a:t>
            </a:r>
          </a:p>
          <a:p>
            <a:pPr lvl="1"/>
            <a:r>
              <a:rPr lang="en-US" dirty="0" smtClean="0"/>
              <a:t>Place holder</a:t>
            </a:r>
          </a:p>
          <a:p>
            <a:r>
              <a:rPr lang="en-US" dirty="0" smtClean="0"/>
              <a:t>Place holder</a:t>
            </a:r>
          </a:p>
          <a:p>
            <a:pPr lvl="1"/>
            <a:r>
              <a:rPr lang="en-US" dirty="0" smtClean="0"/>
              <a:t>Place holder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545</Words>
  <Application>Microsoft Office PowerPoint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TNC AI Task B – Deep Learning w/ CNTK</vt:lpstr>
      <vt:lpstr>Task B CNTK – Project Team</vt:lpstr>
      <vt:lpstr>Task B CNTK – Project Status 2017/12/01</vt:lpstr>
      <vt:lpstr>Task B CNTK – Project Status 2017/12/01</vt:lpstr>
      <vt:lpstr>Task B CNTK – Project Status 2017/12/01</vt:lpstr>
      <vt:lpstr>Task B CNTK – Project Status 2017/12/01</vt:lpstr>
      <vt:lpstr>Task B CNTK – Project Status 2017/12/01</vt:lpstr>
      <vt:lpstr>Task B CNTK – Project Plan Week of 12/04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Yushan Cao</cp:lastModifiedBy>
  <cp:revision>86</cp:revision>
  <dcterms:created xsi:type="dcterms:W3CDTF">2017-10-30T22:04:40Z</dcterms:created>
  <dcterms:modified xsi:type="dcterms:W3CDTF">2017-11-22T20:59:01Z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