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4" r:id="rId4"/>
    <p:sldId id="275" r:id="rId5"/>
    <p:sldId id="271" r:id="rId6"/>
    <p:sldId id="272" r:id="rId7"/>
    <p:sldId id="276" r:id="rId8"/>
    <p:sldId id="269" r:id="rId9"/>
    <p:sldId id="270" r:id="rId10"/>
    <p:sldId id="277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6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GitProjects\AnimalLabel\CNTK\TransferLearning\TransferLearning_Test_Repo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Pre-trained Models Correction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ResNet18_ImageNet_CNTK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Sheet1!$D$2:$J$2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100</c:v>
                </c:pt>
                <c:pt idx="3">
                  <c:v>200</c:v>
                </c:pt>
                <c:pt idx="4">
                  <c:v>500</c:v>
                </c:pt>
                <c:pt idx="5">
                  <c:v>700</c:v>
                </c:pt>
                <c:pt idx="6">
                  <c:v>1000</c:v>
                </c:pt>
              </c:numCache>
            </c:numRef>
          </c:cat>
          <c:val>
            <c:numRef>
              <c:f>Sheet1!$D$3:$J$3</c:f>
              <c:numCache>
                <c:formatCode>0.00%</c:formatCode>
                <c:ptCount val="7"/>
                <c:pt idx="0">
                  <c:v>0.19570000000000001</c:v>
                </c:pt>
                <c:pt idx="1">
                  <c:v>0.17142857142857101</c:v>
                </c:pt>
                <c:pt idx="2">
                  <c:v>0.78139999999999998</c:v>
                </c:pt>
                <c:pt idx="4">
                  <c:v>0.91714285714285704</c:v>
                </c:pt>
                <c:pt idx="6">
                  <c:v>0.92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07-4536-8AFE-1E83E2A72FCA}"/>
            </c:ext>
          </c:extLst>
        </c:ser>
        <c:ser>
          <c:idx val="1"/>
          <c:order val="1"/>
          <c:tx>
            <c:strRef>
              <c:f>Sheet1!$C$4</c:f>
              <c:strCache>
                <c:ptCount val="1"/>
                <c:pt idx="0">
                  <c:v>ResNet152_ImageNet_CNTK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Sheet1!$D$2:$J$2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100</c:v>
                </c:pt>
                <c:pt idx="3">
                  <c:v>200</c:v>
                </c:pt>
                <c:pt idx="4">
                  <c:v>500</c:v>
                </c:pt>
                <c:pt idx="5">
                  <c:v>700</c:v>
                </c:pt>
                <c:pt idx="6">
                  <c:v>1000</c:v>
                </c:pt>
              </c:numCache>
            </c:numRef>
          </c:cat>
          <c:val>
            <c:numRef>
              <c:f>Sheet1!$D$4:$J$4</c:f>
              <c:numCache>
                <c:formatCode>0.00%</c:formatCode>
                <c:ptCount val="7"/>
                <c:pt idx="0">
                  <c:v>0.14000000000000001</c:v>
                </c:pt>
                <c:pt idx="1">
                  <c:v>0.22</c:v>
                </c:pt>
                <c:pt idx="3">
                  <c:v>0.36428571428571399</c:v>
                </c:pt>
                <c:pt idx="5">
                  <c:v>0.81142857142857105</c:v>
                </c:pt>
                <c:pt idx="6">
                  <c:v>0.88857142857142801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07-4536-8AFE-1E83E2A72F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735607120"/>
        <c:axId val="735604496"/>
      </c:barChart>
      <c:catAx>
        <c:axId val="735607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604496"/>
        <c:crosses val="autoZero"/>
        <c:auto val="1"/>
        <c:lblAlgn val="ctr"/>
        <c:lblOffset val="100"/>
        <c:noMultiLvlLbl val="0"/>
      </c:catAx>
      <c:valAx>
        <c:axId val="73560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6071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598F9-4ADA-4B51-B6CC-F76EAD98554E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BCB03-436C-4D8F-97DD-0E8CF3A00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06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65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1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04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19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EBCB03-436C-4D8F-97DD-0E8CF3A007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1447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0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22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26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42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24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91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0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9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8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6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1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6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1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0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3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0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7A104-0C0B-4348-9A89-F5D228FCF8A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7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yuanli@microsoft.com" TargetMode="External"/><Relationship Id="rId3" Type="http://schemas.openxmlformats.org/officeDocument/2006/relationships/hyperlink" Target="mailto:dongl@microsoft.com" TargetMode="External"/><Relationship Id="rId7" Type="http://schemas.openxmlformats.org/officeDocument/2006/relationships/hyperlink" Target="mailto:wen@microsoft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hpeng@microsoft.com" TargetMode="External"/><Relationship Id="rId5" Type="http://schemas.openxmlformats.org/officeDocument/2006/relationships/hyperlink" Target="mailto:haiwa@microsoft.com" TargetMode="External"/><Relationship Id="rId10" Type="http://schemas.openxmlformats.org/officeDocument/2006/relationships/hyperlink" Target="mailto:zhiya@microsoft.com" TargetMode="External"/><Relationship Id="rId4" Type="http://schemas.openxmlformats.org/officeDocument/2006/relationships/hyperlink" Target="mailto:kelloggpeng@live.cn" TargetMode="External"/><Relationship Id="rId9" Type="http://schemas.openxmlformats.org/officeDocument/2006/relationships/hyperlink" Target="mailto:yucca@microsoft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ncchin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tncchina/AnimalLabe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ognitive-toolkit/build-your-own-image-classifier-using-transfer-learn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rosoft/CNTK/blob/master/PretrainedModels/Image.md#resne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machine-learning/lecture/DoRHJ/stochastic-gradient-descen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ursera.org/learn/machine-learning/lecture/3iawu/gradient-descent-in-practice-ii-learning-rate" TargetMode="External"/><Relationship Id="rId4" Type="http://schemas.openxmlformats.org/officeDocument/2006/relationships/hyperlink" Target="https://www.coursera.org/learn/machine-learning/lecture/9zJUs/mini-batch-gradient-descen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llenlu2007.wordpress.com/2015/10/04/sgd-and-hamiltonian-dynamic-sgd-with-momentu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ursera.org/learn/machine-learning/lecture/4BHEy/regularized-logistic-regression" TargetMode="External"/><Relationship Id="rId4" Type="http://schemas.openxmlformats.org/officeDocument/2006/relationships/hyperlink" Target="https://www.coursera.org/learn/machine-learning/lecture/QrMXd/regularized-linear-regress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TNC AI</a:t>
            </a:r>
            <a:br>
              <a:rPr lang="en-US" dirty="0"/>
            </a:br>
            <a:r>
              <a:rPr lang="en-US" sz="4800" dirty="0"/>
              <a:t>Task B – Deep Learning w/ CNTK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2017/12/01</a:t>
            </a:r>
          </a:p>
          <a:p>
            <a:endParaRPr lang="en-US" dirty="0"/>
          </a:p>
          <a:p>
            <a:r>
              <a:rPr lang="en-US" dirty="0"/>
              <a:t>CNTK Task Team</a:t>
            </a:r>
          </a:p>
        </p:txBody>
      </p:sp>
    </p:spTree>
    <p:extLst>
      <p:ext uri="{BB962C8B-B14F-4D97-AF65-F5344CB8AC3E}">
        <p14:creationId xmlns:p14="http://schemas.microsoft.com/office/powerpoint/2010/main" val="940508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B CNTK – Project Plan Week of 12/04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Downloading 2</a:t>
            </a:r>
            <a:r>
              <a:rPr lang="en-US" baseline="30000" dirty="0"/>
              <a:t>nd</a:t>
            </a:r>
            <a:r>
              <a:rPr lang="en-US" dirty="0"/>
              <a:t> bath of pictures</a:t>
            </a:r>
          </a:p>
          <a:p>
            <a:r>
              <a:rPr lang="en-US" dirty="0"/>
              <a:t>Testing pretrained model with different scenarios</a:t>
            </a:r>
          </a:p>
          <a:p>
            <a:pPr lvl="1"/>
            <a:r>
              <a:rPr lang="en-US" dirty="0"/>
              <a:t>Empty – Non-empty detection</a:t>
            </a:r>
          </a:p>
          <a:p>
            <a:pPr lvl="1"/>
            <a:r>
              <a:rPr lang="en-US" dirty="0"/>
              <a:t>Using balance dataset</a:t>
            </a:r>
          </a:p>
          <a:p>
            <a:pPr lvl="2"/>
            <a:r>
              <a:rPr lang="en-US" dirty="0"/>
              <a:t>Amount classes next Page</a:t>
            </a:r>
          </a:p>
          <a:p>
            <a:pPr lvl="2"/>
            <a:r>
              <a:rPr lang="en-US" dirty="0"/>
              <a:t>Between Training and Testing sets</a:t>
            </a:r>
          </a:p>
          <a:p>
            <a:pPr lvl="1"/>
            <a:r>
              <a:rPr lang="en-US" dirty="0"/>
              <a:t>Different model</a:t>
            </a:r>
          </a:p>
          <a:p>
            <a:pPr lvl="1"/>
            <a:r>
              <a:rPr lang="en-US" dirty="0"/>
              <a:t>Different size</a:t>
            </a:r>
          </a:p>
          <a:p>
            <a:r>
              <a:rPr lang="en-US" dirty="0"/>
              <a:t>Open question:</a:t>
            </a:r>
          </a:p>
          <a:p>
            <a:pPr lvl="1"/>
            <a:r>
              <a:rPr lang="en-US" dirty="0"/>
              <a:t>Integration with other team?</a:t>
            </a:r>
          </a:p>
          <a:p>
            <a:pPr lvl="1"/>
            <a:r>
              <a:rPr lang="en-US" dirty="0"/>
              <a:t>Figure out if pre-trained model could be running on CPU?</a:t>
            </a:r>
          </a:p>
          <a:p>
            <a:pPr lvl="2"/>
            <a:r>
              <a:rPr lang="en-US" dirty="0"/>
              <a:t>Otherwise we need $ GPU card for this project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432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C3BE8-6638-42B0-979D-EF82C1F5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B CNTK – Project Plan Week of 12/04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B2F7F64-EBD1-4B3C-AAA9-CA533AAE5A8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81836578"/>
              </p:ext>
            </p:extLst>
          </p:nvPr>
        </p:nvGraphicFramePr>
        <p:xfrm>
          <a:off x="838200" y="1583401"/>
          <a:ext cx="1334260" cy="44501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7584">
                  <a:extLst>
                    <a:ext uri="{9D8B030D-6E8A-4147-A177-3AD203B41FA5}">
                      <a16:colId xmlns:a16="http://schemas.microsoft.com/office/drawing/2014/main" val="2133678044"/>
                    </a:ext>
                  </a:extLst>
                </a:gridCol>
                <a:gridCol w="786676">
                  <a:extLst>
                    <a:ext uri="{9D8B030D-6E8A-4147-A177-3AD203B41FA5}">
                      <a16:colId xmlns:a16="http://schemas.microsoft.com/office/drawing/2014/main" val="2221299503"/>
                    </a:ext>
                  </a:extLst>
                </a:gridCol>
              </a:tblGrid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Row Labels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Count of File Name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2172662531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空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937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3604404410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家牛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430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400187465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工作人员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325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131217128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 dirty="0">
                          <a:effectLst/>
                        </a:rPr>
                        <a:t>其他人员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195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4140840927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血雉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185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1684674313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184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4080054919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松鼠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154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3652215771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滇金丝猴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128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1752343729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猕猴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2869947739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鸟类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2752549767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家狗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794739606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黄喉貂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58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2727506571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兽类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56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2125746126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黑颈长尾雉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600660384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黄鼬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3527846082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赤麂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2765531046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山羊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666947598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白腹锦鸡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29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1220129333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野兔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28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1236374726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豹猫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27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1099510792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其他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27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1689950876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鬣羚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26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2083755228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亚洲黑熊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2177067828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黑顶噪鹛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9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4008796649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隐纹花鼠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4124742385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红腹角雉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1896048483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黑熊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3686858357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豪猪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801768076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小麂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3963237561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黄嘴山鸦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1684208846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长尾地鸫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4094863468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家马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1855384355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眼纹噪鹛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1598755597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灰头小鼯鼠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3971707698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>
                          <a:effectLst/>
                        </a:rPr>
                        <a:t>未知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2288893172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endParaRPr lang="en-US" sz="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endParaRPr lang="en-US" sz="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3841208959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Grand Total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3257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41223" marR="41223" marT="0" marB="0" anchor="b"/>
                </a:tc>
                <a:extLst>
                  <a:ext uri="{0D108BD9-81ED-4DB2-BD59-A6C34878D82A}">
                    <a16:rowId xmlns:a16="http://schemas.microsoft.com/office/drawing/2014/main" val="3769175917"/>
                  </a:ext>
                </a:extLst>
              </a:tr>
            </a:tbl>
          </a:graphicData>
        </a:graphic>
      </p:graphicFrame>
      <p:pic>
        <p:nvPicPr>
          <p:cNvPr id="1026" name="Chart 1" descr="image003">
            <a:extLst>
              <a:ext uri="{FF2B5EF4-FFF2-40B4-BE49-F238E27FC236}">
                <a16:creationId xmlns:a16="http://schemas.microsoft.com/office/drawing/2014/main" id="{294D5A18-6E30-492E-BAD2-824AFB20B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071" y="1690688"/>
            <a:ext cx="317023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493BB5-16D2-4683-8970-ACD003EDF631}"/>
              </a:ext>
            </a:extLst>
          </p:cNvPr>
          <p:cNvCxnSpPr/>
          <p:nvPr/>
        </p:nvCxnSpPr>
        <p:spPr>
          <a:xfrm flipV="1">
            <a:off x="2151617" y="1690688"/>
            <a:ext cx="2033454" cy="125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185B40-DD58-4F5E-B9DD-2DF0F813B69B}"/>
              </a:ext>
            </a:extLst>
          </p:cNvPr>
          <p:cNvCxnSpPr/>
          <p:nvPr/>
        </p:nvCxnSpPr>
        <p:spPr>
          <a:xfrm>
            <a:off x="2151617" y="2908964"/>
            <a:ext cx="2033454" cy="1524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272DE-DED7-4F4F-A00C-FEB110A9F091}"/>
              </a:ext>
            </a:extLst>
          </p:cNvPr>
          <p:cNvSpPr/>
          <p:nvPr/>
        </p:nvSpPr>
        <p:spPr>
          <a:xfrm>
            <a:off x="2893512" y="4764166"/>
            <a:ext cx="66200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Unbalanced data across classes in the first batch</a:t>
            </a:r>
          </a:p>
        </p:txBody>
      </p:sp>
    </p:spTree>
    <p:extLst>
      <p:ext uri="{BB962C8B-B14F-4D97-AF65-F5344CB8AC3E}">
        <p14:creationId xmlns:p14="http://schemas.microsoft.com/office/powerpoint/2010/main" val="23778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B CNTK – Project Team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678994"/>
              </p:ext>
            </p:extLst>
          </p:nvPr>
        </p:nvGraphicFramePr>
        <p:xfrm>
          <a:off x="1702816" y="1963250"/>
          <a:ext cx="8128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287749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8319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Dong 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dongl@microsoft.com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14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Feifei</a:t>
                      </a:r>
                      <a:r>
                        <a:rPr lang="en-US" baseline="0" dirty="0"/>
                        <a:t> Peng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kelloggpeng@live.cn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38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Haizhou</a:t>
                      </a:r>
                      <a:r>
                        <a:rPr lang="en-US" baseline="0" dirty="0"/>
                        <a:t> Wang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haiwa@microsoft.com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03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Shu Peng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shpeng@microsoft.com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17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Wenlong 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wen@microsoft.com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1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Yuan 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8"/>
                        </a:rPr>
                        <a:t>yuanli@microsoft.com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15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Yushan Cao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9"/>
                        </a:rPr>
                        <a:t>yucca@microsoft.com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06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Zhimin Yao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10"/>
                        </a:rPr>
                        <a:t>zhiya@microsoft.com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704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99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B CNTK – Project Status 2017/12/01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GitHub project is setup for Task B Team</a:t>
            </a:r>
          </a:p>
          <a:p>
            <a:pPr lvl="1"/>
            <a:r>
              <a:rPr lang="en-US" b="1" dirty="0" err="1">
                <a:hlinkClick r:id="rId3"/>
              </a:rPr>
              <a:t>tncchina</a:t>
            </a:r>
            <a:r>
              <a:rPr lang="en-US" b="1" dirty="0"/>
              <a:t>/</a:t>
            </a:r>
            <a:r>
              <a:rPr lang="en-US" b="1" dirty="0" err="1">
                <a:hlinkClick r:id="rId4"/>
              </a:rPr>
              <a:t>AnimalLabel</a:t>
            </a:r>
            <a:r>
              <a:rPr lang="en-US" b="1" dirty="0"/>
              <a:t> </a:t>
            </a:r>
          </a:p>
          <a:p>
            <a:pPr lvl="1"/>
            <a:r>
              <a:rPr lang="en-US" b="1" dirty="0"/>
              <a:t>2 forked branches</a:t>
            </a:r>
          </a:p>
          <a:p>
            <a:pPr lvl="1"/>
            <a:r>
              <a:rPr lang="en-US" b="1" dirty="0"/>
              <a:t>Setup monitor service to notify the change in main branch</a:t>
            </a:r>
            <a:endParaRPr lang="en-US" dirty="0"/>
          </a:p>
          <a:p>
            <a:r>
              <a:rPr lang="en-US" dirty="0"/>
              <a:t>First batch of picture is ready</a:t>
            </a:r>
          </a:p>
          <a:p>
            <a:pPr lvl="1"/>
            <a:r>
              <a:rPr lang="en-US" dirty="0"/>
              <a:t>3257 pictures</a:t>
            </a:r>
          </a:p>
          <a:p>
            <a:pPr lvl="1"/>
            <a:r>
              <a:rPr lang="en-US" dirty="0"/>
              <a:t>890 video clips</a:t>
            </a:r>
          </a:p>
          <a:p>
            <a:r>
              <a:rPr lang="en-US" dirty="0"/>
              <a:t>Developed a tool to resize images</a:t>
            </a:r>
          </a:p>
          <a:p>
            <a:pPr lvl="1"/>
            <a:r>
              <a:rPr lang="en-US" dirty="0"/>
              <a:t>OpenCV-Python</a:t>
            </a:r>
          </a:p>
          <a:p>
            <a:pPr lvl="1"/>
            <a:r>
              <a:rPr lang="en-US" dirty="0"/>
              <a:t>Resized to customized size</a:t>
            </a:r>
          </a:p>
          <a:p>
            <a:pPr lvl="1"/>
            <a:r>
              <a:rPr lang="en-US" dirty="0"/>
              <a:t>Batch process (support sub-folders)</a:t>
            </a:r>
          </a:p>
          <a:p>
            <a:r>
              <a:rPr lang="en-US" dirty="0"/>
              <a:t>Transfer-Learning Experiments </a:t>
            </a:r>
          </a:p>
          <a:p>
            <a:pPr lvl="2"/>
            <a:r>
              <a:rPr lang="en-US" dirty="0"/>
              <a:t>(Details in next slide)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A03EA5-4343-495C-8C9B-C39769B24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7609" y="4001294"/>
            <a:ext cx="4826829" cy="199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9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C730-1D1F-4265-9A3F-0FDA3489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Transfer-Learning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1D238-AF75-43FC-BC95-B26FCEA8A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Comparing the correction rate between two ImageNet pre-trained models</a:t>
            </a:r>
          </a:p>
          <a:p>
            <a:pPr lvl="1"/>
            <a:r>
              <a:rPr lang="en-US" dirty="0"/>
              <a:t>ResNet18_ImageNet_CNTK</a:t>
            </a:r>
          </a:p>
          <a:p>
            <a:pPr lvl="1"/>
            <a:r>
              <a:rPr lang="en-US" dirty="0"/>
              <a:t>ResNet152_ImageNet_CNTK</a:t>
            </a:r>
          </a:p>
          <a:p>
            <a:r>
              <a:rPr lang="en-US" dirty="0"/>
              <a:t>1620 pictures (682x512) as training data</a:t>
            </a:r>
          </a:p>
          <a:p>
            <a:r>
              <a:rPr lang="en-US" dirty="0"/>
              <a:t>700 pictures as test data</a:t>
            </a:r>
          </a:p>
          <a:p>
            <a:r>
              <a:rPr lang="en-US" dirty="0"/>
              <a:t>Repeated entire training set with same parameters</a:t>
            </a:r>
          </a:p>
          <a:p>
            <a:pPr lvl="1"/>
            <a:r>
              <a:rPr lang="en-US" dirty="0" err="1"/>
              <a:t>mb_size</a:t>
            </a:r>
            <a:r>
              <a:rPr lang="en-US" dirty="0"/>
              <a:t> = 5</a:t>
            </a:r>
          </a:p>
          <a:p>
            <a:pPr lvl="1"/>
            <a:r>
              <a:rPr lang="en-US" dirty="0" err="1"/>
              <a:t>lr_per_mb</a:t>
            </a:r>
            <a:r>
              <a:rPr lang="en-US" dirty="0"/>
              <a:t> = [0.2]*10 + [0.1]</a:t>
            </a:r>
          </a:p>
          <a:p>
            <a:pPr lvl="1"/>
            <a:r>
              <a:rPr lang="en-US" dirty="0" err="1"/>
              <a:t>momentum_per_mb</a:t>
            </a:r>
            <a:r>
              <a:rPr lang="en-US" dirty="0"/>
              <a:t> = 0.9</a:t>
            </a:r>
          </a:p>
          <a:p>
            <a:pPr lvl="1"/>
            <a:r>
              <a:rPr lang="en-US" dirty="0"/>
              <a:t>l2_reg_weight = 0.0005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3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</p:spPr>
        <p:txBody>
          <a:bodyPr/>
          <a:lstStyle/>
          <a:p>
            <a:r>
              <a:rPr lang="en-US" dirty="0"/>
              <a:t>Task B CNTK – Project Status 2017/12/01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5222"/>
            <a:ext cx="10515600" cy="4921741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Transfer Learning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ResNet18_ImageNet_CNTK.model</a:t>
            </a:r>
            <a:endParaRPr lang="en-US" dirty="0"/>
          </a:p>
          <a:p>
            <a:pPr lvl="1"/>
            <a:r>
              <a:rPr lang="en-US" dirty="0"/>
              <a:t>AnimalLabel\CNTK\TransferLearning\TransferLearningP.py   --   200 Epochs</a:t>
            </a:r>
          </a:p>
          <a:p>
            <a:pPr lvl="1"/>
            <a:r>
              <a:rPr lang="en-US" dirty="0"/>
              <a:t>Training:</a:t>
            </a:r>
          </a:p>
          <a:p>
            <a:pPr lvl="2"/>
            <a:r>
              <a:rPr lang="en-US" sz="1500" dirty="0"/>
              <a:t>Finished Epoch[190 of 200]: [Training] loss = 0.001067 * 1620, metric = 0.00% * 1620 50.732s ( 31.9 samples/s);</a:t>
            </a:r>
          </a:p>
          <a:p>
            <a:pPr lvl="2"/>
            <a:r>
              <a:rPr lang="en-US" sz="1500" dirty="0"/>
              <a:t>Finished Epoch[191 of 200]: [Training] loss = 0.001030 * 1620, metric = 0.00% * 1620 50.699s ( 32.0 samples/s);</a:t>
            </a:r>
          </a:p>
          <a:p>
            <a:pPr lvl="2"/>
            <a:r>
              <a:rPr lang="en-US" sz="1500" dirty="0"/>
              <a:t>Finished Epoch[192 of 200]: [Training] loss = 0.001287 * 1620, metric = 0.00% * 1620 50.828s ( 31.9 samples/s);</a:t>
            </a:r>
          </a:p>
          <a:p>
            <a:pPr lvl="2"/>
            <a:r>
              <a:rPr lang="en-US" sz="1500" dirty="0"/>
              <a:t>Finished Epoch[193 of 200]: [Training] loss = 0.001108 * 1620, metric = 0.00% * 1620 50.743s ( 31.9 samples/s);</a:t>
            </a:r>
          </a:p>
          <a:p>
            <a:pPr lvl="2"/>
            <a:r>
              <a:rPr lang="en-US" sz="1500" dirty="0"/>
              <a:t>Finished Epoch[194 of 200]: [Training] loss = 0.001319 * 1620, metric = 0.00% * 1620 50.799s ( 31.9 samples/s);</a:t>
            </a:r>
          </a:p>
          <a:p>
            <a:pPr lvl="2"/>
            <a:r>
              <a:rPr lang="en-US" sz="1500" dirty="0"/>
              <a:t>Finished Epoch[195 of 200]: [Training] loss = 0.000983 * 1620, metric = 0.00% * 1620 50.836s ( 31.9 samples/s);</a:t>
            </a:r>
          </a:p>
          <a:p>
            <a:pPr lvl="2"/>
            <a:r>
              <a:rPr lang="en-US" sz="1500" dirty="0"/>
              <a:t>Finished Epoch[196 of 200]: [Training] loss = 0.001235 * 1620, metric = 0.00% * 1620 50.832s ( 31.9 samples/s);</a:t>
            </a:r>
          </a:p>
          <a:p>
            <a:pPr lvl="2"/>
            <a:r>
              <a:rPr lang="en-US" sz="1500" dirty="0"/>
              <a:t>Finished Epoch[197 of 200]: [Training] loss = 0.001270 * 1620, metric = 0.00% * 1620 50.756s ( 31.9 samples/s);</a:t>
            </a:r>
          </a:p>
          <a:p>
            <a:pPr lvl="2"/>
            <a:r>
              <a:rPr lang="en-US" sz="1500" dirty="0"/>
              <a:t>Finished Epoch[198 of 200]: [Training] loss = 0.001086 * 1620, metric = 0.00% * 1620 50.900s ( 31.8 samples/s);</a:t>
            </a:r>
          </a:p>
          <a:p>
            <a:pPr lvl="2"/>
            <a:r>
              <a:rPr lang="en-US" sz="1500" dirty="0"/>
              <a:t>Finished Epoch[199 of 200]: [Training] loss = 0.001071 * 1620, metric = 0.00% * 1620 50.830s ( 31.9 samples/s);</a:t>
            </a:r>
          </a:p>
          <a:p>
            <a:pPr lvl="2"/>
            <a:r>
              <a:rPr lang="en-US" sz="1500" dirty="0"/>
              <a:t>Finished Epoch[200 of 200]: [Training] loss = 0.001311 * 1620, metric = 0.00% * 1620 50.860s ( 31.9 samples/s);</a:t>
            </a:r>
          </a:p>
          <a:p>
            <a:pPr lvl="1"/>
            <a:r>
              <a:rPr lang="en-US" dirty="0"/>
              <a:t>Test:</a:t>
            </a:r>
          </a:p>
          <a:p>
            <a:pPr lvl="2"/>
            <a:r>
              <a:rPr lang="en-US" sz="1600" dirty="0"/>
              <a:t>600 out of 700 predictions were correct 0.8571428571428571.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27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901" y="596849"/>
            <a:ext cx="5852172" cy="43342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</p:spPr>
        <p:txBody>
          <a:bodyPr/>
          <a:lstStyle/>
          <a:p>
            <a:r>
              <a:rPr lang="en-US" dirty="0"/>
              <a:t>Task B CNTK – Project Status 2017/12/01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5222"/>
            <a:ext cx="10515600" cy="4921741"/>
          </a:xfrm>
        </p:spPr>
        <p:txBody>
          <a:bodyPr>
            <a:normAutofit/>
          </a:bodyPr>
          <a:lstStyle/>
          <a:p>
            <a:r>
              <a:rPr lang="en-US" dirty="0"/>
              <a:t>Transfer Learning - ResNet18_ImageNet_CNTK.model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7963"/>
            <a:ext cx="5852172" cy="433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6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304ADB-A1A4-4361-91DA-04B96AC0D144}"/>
              </a:ext>
            </a:extLst>
          </p:cNvPr>
          <p:cNvGraphicFramePr>
            <a:graphicFrameLocks noGrp="1"/>
          </p:cNvGraphicFramePr>
          <p:nvPr>
            <p:ph idx="4294967295"/>
            <p:extLst/>
          </p:nvPr>
        </p:nvGraphicFramePr>
        <p:xfrm>
          <a:off x="0" y="1146875"/>
          <a:ext cx="11980190" cy="5030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557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B CNTK – Project Status 2017/12/01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CNTK learning parameters</a:t>
            </a:r>
          </a:p>
          <a:p>
            <a:pPr lvl="1"/>
            <a:r>
              <a:rPr lang="en-US" dirty="0"/>
              <a:t>epochs: one epoch feeds the entire training set into the network one time. </a:t>
            </a:r>
          </a:p>
          <a:p>
            <a:pPr lvl="1"/>
            <a:r>
              <a:rPr lang="en-US" dirty="0" err="1"/>
              <a:t>max_epoch</a:t>
            </a:r>
            <a:r>
              <a:rPr lang="en-US" dirty="0"/>
              <a:t>:   how many times the training set gets fed into the network</a:t>
            </a:r>
          </a:p>
          <a:p>
            <a:pPr lvl="2"/>
            <a:r>
              <a:rPr lang="en-US" dirty="0"/>
              <a:t>E.g. </a:t>
            </a:r>
            <a:r>
              <a:rPr lang="en-US" dirty="0" err="1"/>
              <a:t>max_epoch</a:t>
            </a:r>
            <a:r>
              <a:rPr lang="en-US" dirty="0"/>
              <a:t> = 100    the training set gets fed into the network 100 times.</a:t>
            </a:r>
          </a:p>
          <a:p>
            <a:pPr lvl="1"/>
            <a:r>
              <a:rPr lang="en-US" dirty="0" err="1"/>
              <a:t>mb_size</a:t>
            </a:r>
            <a:r>
              <a:rPr lang="en-US" dirty="0"/>
              <a:t>: mini-batch size.   </a:t>
            </a:r>
          </a:p>
          <a:p>
            <a:pPr lvl="2"/>
            <a:r>
              <a:rPr lang="en-US" dirty="0"/>
              <a:t>Refer to </a:t>
            </a:r>
            <a:r>
              <a:rPr lang="en-US" dirty="0">
                <a:hlinkClick r:id="rId3"/>
              </a:rPr>
              <a:t>Stochastic Gradient Descent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Mini Batch Gradient Descent</a:t>
            </a:r>
            <a:r>
              <a:rPr lang="en-US" dirty="0"/>
              <a:t> for detailed explanation</a:t>
            </a:r>
          </a:p>
          <a:p>
            <a:pPr lvl="2"/>
            <a:r>
              <a:rPr lang="en-US" dirty="0"/>
              <a:t>Basically, it is the number of training samples (TNC images files in our case) the network uses to compute the cost function each time.</a:t>
            </a:r>
          </a:p>
          <a:p>
            <a:pPr lvl="1"/>
            <a:r>
              <a:rPr lang="en-US" dirty="0" err="1"/>
              <a:t>lr_per_mb</a:t>
            </a:r>
            <a:r>
              <a:rPr lang="en-US" dirty="0"/>
              <a:t>: learning rate per mini batch.</a:t>
            </a:r>
          </a:p>
          <a:p>
            <a:pPr lvl="2"/>
            <a:r>
              <a:rPr lang="en-US" dirty="0"/>
              <a:t>Refer to </a:t>
            </a:r>
            <a:r>
              <a:rPr lang="en-US" dirty="0">
                <a:hlinkClick r:id="rId5"/>
              </a:rPr>
              <a:t>Learning Rate</a:t>
            </a:r>
            <a:r>
              <a:rPr lang="en-US" dirty="0"/>
              <a:t> for detailed explanation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36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B CNTK – Project Status 2017/12/01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CNTK learning parameters</a:t>
            </a:r>
          </a:p>
          <a:p>
            <a:pPr lvl="1"/>
            <a:r>
              <a:rPr lang="en-US" dirty="0" err="1"/>
              <a:t>momentum_per_mb</a:t>
            </a:r>
            <a:r>
              <a:rPr lang="en-US" dirty="0"/>
              <a:t>: momentum per mini batch</a:t>
            </a:r>
          </a:p>
          <a:p>
            <a:pPr lvl="2"/>
            <a:r>
              <a:rPr lang="en-US" dirty="0"/>
              <a:t>Refer to </a:t>
            </a:r>
            <a:r>
              <a:rPr lang="en-US" dirty="0">
                <a:hlinkClick r:id="rId3"/>
              </a:rPr>
              <a:t>SGD with Momentum</a:t>
            </a:r>
            <a:r>
              <a:rPr lang="en-US" dirty="0"/>
              <a:t> for detailed explanation </a:t>
            </a:r>
          </a:p>
          <a:p>
            <a:pPr lvl="1"/>
            <a:r>
              <a:rPr lang="en-US" dirty="0"/>
              <a:t>L2_reg_weight:   Regularization </a:t>
            </a:r>
          </a:p>
          <a:p>
            <a:pPr lvl="2"/>
            <a:r>
              <a:rPr lang="en-US" dirty="0"/>
              <a:t>Refer to </a:t>
            </a:r>
            <a:r>
              <a:rPr lang="en-US" dirty="0">
                <a:hlinkClick r:id="rId4"/>
              </a:rPr>
              <a:t>Regularized Linear Regression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Regularized Logistic Regression</a:t>
            </a:r>
            <a:r>
              <a:rPr lang="en-US" dirty="0"/>
              <a:t> for more details.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0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1003</Words>
  <Application>Microsoft Office PowerPoint</Application>
  <PresentationFormat>Widescreen</PresentationFormat>
  <Paragraphs>193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DengXian</vt:lpstr>
      <vt:lpstr>DengXian</vt:lpstr>
      <vt:lpstr>Arial</vt:lpstr>
      <vt:lpstr>Calibri</vt:lpstr>
      <vt:lpstr>Calibri Light</vt:lpstr>
      <vt:lpstr>Times New Roman</vt:lpstr>
      <vt:lpstr>Office Theme</vt:lpstr>
      <vt:lpstr>TNC AI Task B – Deep Learning w/ CNTK</vt:lpstr>
      <vt:lpstr>Task B CNTK – Project Team</vt:lpstr>
      <vt:lpstr>Task B CNTK – Project Status 2017/12/01</vt:lpstr>
      <vt:lpstr>Transfer-Learning Experiments</vt:lpstr>
      <vt:lpstr>Task B CNTK – Project Status 2017/12/01</vt:lpstr>
      <vt:lpstr>Task B CNTK – Project Status 2017/12/01</vt:lpstr>
      <vt:lpstr>PowerPoint Presentation</vt:lpstr>
      <vt:lpstr>Task B CNTK – Project Status 2017/12/01</vt:lpstr>
      <vt:lpstr>Task B CNTK – Project Status 2017/12/01</vt:lpstr>
      <vt:lpstr>Task B CNTK – Project Plan Week of 12/04</vt:lpstr>
      <vt:lpstr>Task B CNTK – Project Plan Week of 12/04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Yushan Cao</dc:creator>
  <cp:lastModifiedBy>Shu Peng</cp:lastModifiedBy>
  <cp:revision>88</cp:revision>
  <dcterms:created xsi:type="dcterms:W3CDTF">2017-10-30T22:04:40Z</dcterms:created>
  <dcterms:modified xsi:type="dcterms:W3CDTF">2017-12-01T19:47:24Z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yuca@microsoft.com</vt:lpwstr>
  </property>
  <property fmtid="{D5CDD505-2E9C-101B-9397-08002B2CF9AE}" pid="5" name="MSIP_Label_f42aa342-8706-4288-bd11-ebb85995028c_SetDate">
    <vt:lpwstr>2017-10-30T22:04:44.1576524Z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